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Roboto"/>
      <p:regular r:id="rId24"/>
      <p:bold r:id="rId25"/>
      <p:italic r:id="rId26"/>
      <p:boldItalic r:id="rId27"/>
    </p:embeddedFont>
    <p:embeddedFont>
      <p:font typeface="Quicksand"/>
      <p:regular r:id="rId28"/>
      <p:bold r:id="rId29"/>
    </p:embeddedFont>
    <p:embeddedFont>
      <p:font typeface="Arial Black"/>
      <p:regular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hU3VI5QoG+pNJizGWHH423qEaW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Quicksand-regular.fntdata"/><Relationship Id="rId27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Medium-regular.fntdata"/><Relationship Id="rId30" Type="http://schemas.openxmlformats.org/officeDocument/2006/relationships/font" Target="fonts/ArialBlack-regular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2" name="Google Shape;322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0" name="Google Shape;340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5" name="Google Shape;38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30.jpg"/><Relationship Id="rId6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39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hyperlink" Target="https://www.idcrawl.com/lev-vygotsky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hyperlink" Target="https://udlguidelines.cast.org/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10.png"/><Relationship Id="rId7" Type="http://schemas.openxmlformats.org/officeDocument/2006/relationships/image" Target="../media/image7.png"/><Relationship Id="rId8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18.png"/><Relationship Id="rId8" Type="http://schemas.openxmlformats.org/officeDocument/2006/relationships/hyperlink" Target="https://udlguidelines.cast.org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1" Type="http://schemas.openxmlformats.org/officeDocument/2006/relationships/image" Target="../media/image40.png"/><Relationship Id="rId10" Type="http://schemas.openxmlformats.org/officeDocument/2006/relationships/image" Target="../media/image2.jpg"/><Relationship Id="rId9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hyperlink" Target="https://edsunion.wixsite.com/edsu" TargetMode="External"/><Relationship Id="rId7" Type="http://schemas.openxmlformats.org/officeDocument/2006/relationships/image" Target="../media/image17.png"/><Relationship Id="rId8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0" Type="http://schemas.openxmlformats.org/officeDocument/2006/relationships/image" Target="../media/image40.png"/><Relationship Id="rId9" Type="http://schemas.openxmlformats.org/officeDocument/2006/relationships/image" Target="../media/image2.jpg"/><Relationship Id="rId5" Type="http://schemas.openxmlformats.org/officeDocument/2006/relationships/image" Target="../media/image32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hyperlink" Target="https://acadeafic.org/dr-deaf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6" Type="http://schemas.openxmlformats.org/officeDocument/2006/relationships/image" Target="../media/image2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6" Type="http://schemas.openxmlformats.org/officeDocument/2006/relationships/image" Target="../media/image31.png"/><Relationship Id="rId7" Type="http://schemas.openxmlformats.org/officeDocument/2006/relationships/hyperlink" Target="https://www.youtube.com/watch?v=OlRKG5qX6rw&amp;t=4s" TargetMode="External"/><Relationship Id="rId8" Type="http://schemas.openxmlformats.org/officeDocument/2006/relationships/image" Target="../media/image4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38.jp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6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3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7.png"/><Relationship Id="rId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 txBox="1"/>
          <p:nvPr/>
        </p:nvSpPr>
        <p:spPr>
          <a:xfrm>
            <a:off x="3457349" y="3904550"/>
            <a:ext cx="12155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Vzdelávanie Nepočujúcich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3740158" y="1373745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–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3457354" y="5322926"/>
            <a:ext cx="124899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Vysokoškolské</a:t>
            </a:r>
            <a:r>
              <a:rPr b="0" i="0" lang="en-US" sz="5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vzdelávanie – </a:t>
            </a:r>
            <a:r>
              <a:rPr lang="en-US" sz="5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</a:t>
            </a:r>
            <a:r>
              <a:rPr b="0" i="0" lang="en-US" sz="5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epočujúci študenti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574766" y="8085909"/>
            <a:ext cx="19202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Zdroje | Obrázky: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8" name="Google Shape;98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2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Vitajte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2"/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Úvod </a:t>
            </a:r>
            <a:endParaRPr/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Icebreaker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4" name="Google Shape;104;p12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0" name="Google Shape;110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Prehľad obsahu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Ciele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Právny rámec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Prekážky a bariéry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Podpora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Stratégie a riešenia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Odporúčania pre univerzálne učenie (bezbarierové)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•Sebaobhajoba (3 príklady)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5">
            <a:alphaModFix/>
          </a:blip>
          <a:srcRect b="0" l="0" r="50592" t="49889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2" name="Google Shape;122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3881275" y="738473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Ciele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 txBox="1"/>
          <p:nvPr/>
        </p:nvSpPr>
        <p:spPr>
          <a:xfrm>
            <a:off x="3881275" y="2656025"/>
            <a:ext cx="14020226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Znalosť právnych rámcov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Znalosť podporných opatrení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Dôležitosť sebaobhajoby a autonómie pre </a:t>
            </a: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epočujúcich študentov</a:t>
            </a:r>
            <a:endParaRPr/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Vedomosti o inklúzii vo </a:t>
            </a: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vysokoškolskom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vzdelávaní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8" name="Google Shape;12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3382" y="3624627"/>
            <a:ext cx="2255318" cy="2015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4" name="Google Shape;134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7"/>
          <p:cNvSpPr/>
          <p:nvPr/>
        </p:nvSpPr>
        <p:spPr>
          <a:xfrm>
            <a:off x="-177333" y="-85015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Právny rámec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Google Shape;139;p7"/>
          <p:cNvGrpSpPr/>
          <p:nvPr/>
        </p:nvGrpSpPr>
        <p:grpSpPr>
          <a:xfrm>
            <a:off x="6276671" y="4463715"/>
            <a:ext cx="11249099" cy="4169100"/>
            <a:chOff x="0" y="0"/>
            <a:chExt cx="11249099" cy="4169100"/>
          </a:xfrm>
        </p:grpSpPr>
        <p:sp>
          <p:nvSpPr>
            <p:cNvPr id="140" name="Google Shape;140;p7"/>
            <p:cNvSpPr/>
            <p:nvPr/>
          </p:nvSpPr>
          <p:spPr>
            <a:xfrm>
              <a:off x="0" y="0"/>
              <a:ext cx="9561735" cy="1250730"/>
            </a:xfrm>
            <a:prstGeom prst="roundRect">
              <a:avLst>
                <a:gd fmla="val 10000" name="adj"/>
              </a:avLst>
            </a:prstGeom>
            <a:solidFill>
              <a:srgbClr val="BF504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7"/>
            <p:cNvSpPr txBox="1"/>
            <p:nvPr/>
          </p:nvSpPr>
          <p:spPr>
            <a:xfrm>
              <a:off x="36633" y="36633"/>
              <a:ext cx="8212099" cy="1177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US" sz="2500">
                  <a:solidFill>
                    <a:schemeClr val="lt1"/>
                  </a:solidFill>
                </a:rPr>
                <a:t>Dohovor OSN o právach osôb so zdravotným postihnutím (UN CRPD)</a:t>
              </a:r>
              <a:endParaRPr sz="25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500">
                <a:solidFill>
                  <a:schemeClr val="lt1"/>
                </a:solidFill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843682" y="1459185"/>
              <a:ext cx="9561735" cy="1250730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7"/>
            <p:cNvSpPr txBox="1"/>
            <p:nvPr/>
          </p:nvSpPr>
          <p:spPr>
            <a:xfrm>
              <a:off x="880315" y="1495818"/>
              <a:ext cx="7831812" cy="1177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500">
                <a:solidFill>
                  <a:schemeClr val="lt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>
                  <a:solidFill>
                    <a:schemeClr val="lt1"/>
                  </a:solidFill>
                </a:rPr>
                <a:t>Zákon o všeobecnom rovnakom zaobchádzaní</a:t>
              </a:r>
              <a:endParaRPr b="1" sz="2500">
                <a:solidFill>
                  <a:schemeClr val="lt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-US" sz="2500">
                  <a:solidFill>
                    <a:schemeClr val="lt1"/>
                  </a:solidFill>
                </a:rPr>
                <a:t>Ochrana pred diskrimináciou na základe zdravotného postihnutia 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500">
                <a:solidFill>
                  <a:schemeClr val="lt1"/>
                </a:solidFill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1687364" y="2918370"/>
              <a:ext cx="9561735" cy="125073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7"/>
            <p:cNvSpPr txBox="1"/>
            <p:nvPr/>
          </p:nvSpPr>
          <p:spPr>
            <a:xfrm>
              <a:off x="1723997" y="2955003"/>
              <a:ext cx="7831812" cy="1177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>
                  <a:solidFill>
                    <a:schemeClr val="lt1"/>
                  </a:solidFill>
                </a:rPr>
                <a:t>Zákony o vysokoškolskom vzdelávaní </a:t>
              </a:r>
              <a:endParaRPr b="1" sz="2500">
                <a:solidFill>
                  <a:schemeClr val="lt1"/>
                </a:solidFill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-US" sz="2500">
                  <a:solidFill>
                    <a:schemeClr val="lt1"/>
                  </a:solidFill>
                </a:rPr>
                <a:t>Záväzok k prístupnosti a podpore</a:t>
              </a:r>
              <a:endParaRPr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500">
                <a:solidFill>
                  <a:schemeClr val="lt1"/>
                </a:solidFill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8748760" y="948470"/>
              <a:ext cx="812974" cy="812974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E7CFCF">
                <a:alpha val="90196"/>
              </a:srgbClr>
            </a:solidFill>
            <a:ln cap="flat" cmpd="sng" w="25400">
              <a:solidFill>
                <a:srgbClr val="E7CFCF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8931679" y="948470"/>
              <a:ext cx="447136" cy="611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9592443" y="2399317"/>
              <a:ext cx="812974" cy="812974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DE5D0">
                <a:alpha val="90196"/>
              </a:srgbClr>
            </a:solidFill>
            <a:ln cap="flat" cmpd="sng" w="25400">
              <a:solidFill>
                <a:srgbClr val="DDE5D0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7"/>
            <p:cNvSpPr txBox="1"/>
            <p:nvPr/>
          </p:nvSpPr>
          <p:spPr>
            <a:xfrm>
              <a:off x="9775362" y="2399317"/>
              <a:ext cx="447136" cy="611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Ein Bild, das Kleidung, Schuhwerk, Person, Kunst enthält.&#10;&#10;KI-generierte Inhalte können fehlerhaft sein." id="150" name="Google Shape;15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13941" y="510427"/>
            <a:ext cx="3801142" cy="283945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gelb, Text, Rechteck, Papierprodukt enthält.&#10;&#10;KI-generierte Inhalte können fehlerhaft sein." id="151" name="Google Shape;15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0970" y="4463715"/>
            <a:ext cx="4220640" cy="1359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elb, Text, Rechteck, Papierprodukt enthält.&#10;&#10;KI-generierte Inhalte können fehlerhaft sein." id="152" name="Google Shape;15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0970" y="5823284"/>
            <a:ext cx="4220640" cy="1359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elb, Text, Rechteck, Papierprodukt enthält.&#10;&#10;KI-generierte Inhalte können fehlerhaft sein." id="153" name="Google Shape;15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0970" y="7182853"/>
            <a:ext cx="4220640" cy="135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/>
        </p:nvSpPr>
        <p:spPr>
          <a:xfrm>
            <a:off x="2464066" y="4773394"/>
            <a:ext cx="31570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medzinárodný</a:t>
            </a:r>
            <a:endParaRPr/>
          </a:p>
        </p:txBody>
      </p:sp>
      <p:sp>
        <p:nvSpPr>
          <p:cNvPr id="155" name="Google Shape;155;p7"/>
          <p:cNvSpPr txBox="1"/>
          <p:nvPr/>
        </p:nvSpPr>
        <p:spPr>
          <a:xfrm>
            <a:off x="2123764" y="6059881"/>
            <a:ext cx="3157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národný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štát</a:t>
            </a:r>
            <a:endParaRPr sz="2800"/>
          </a:p>
        </p:txBody>
      </p:sp>
      <p:sp>
        <p:nvSpPr>
          <p:cNvPr id="156" name="Google Shape;156;p7"/>
          <p:cNvSpPr txBox="1"/>
          <p:nvPr/>
        </p:nvSpPr>
        <p:spPr>
          <a:xfrm>
            <a:off x="2202746" y="7354848"/>
            <a:ext cx="315708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regionálny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inštitúcia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8"/>
          <p:cNvGrpSpPr/>
          <p:nvPr/>
        </p:nvGrpSpPr>
        <p:grpSpPr>
          <a:xfrm>
            <a:off x="-1890658" y="-611237"/>
            <a:ext cx="2922084" cy="10503991"/>
            <a:chOff x="0" y="-57150"/>
            <a:chExt cx="769602" cy="2766483"/>
          </a:xfrm>
        </p:grpSpPr>
        <p:sp>
          <p:nvSpPr>
            <p:cNvPr id="162" name="Google Shape;162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-584764" y="559833"/>
            <a:ext cx="16729875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Bariéry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7" name="Google Shape;16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4195" y="2999778"/>
            <a:ext cx="3358200" cy="328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0" y="2879352"/>
            <a:ext cx="2522164" cy="3281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p8"/>
          <p:cNvGrpSpPr/>
          <p:nvPr/>
        </p:nvGrpSpPr>
        <p:grpSpPr>
          <a:xfrm>
            <a:off x="2193403" y="6844683"/>
            <a:ext cx="13121539" cy="2063465"/>
            <a:chOff x="-70290" y="1701183"/>
            <a:chExt cx="13121539" cy="2063465"/>
          </a:xfrm>
        </p:grpSpPr>
        <p:sp>
          <p:nvSpPr>
            <p:cNvPr id="170" name="Google Shape;170;p8"/>
            <p:cNvSpPr/>
            <p:nvPr/>
          </p:nvSpPr>
          <p:spPr>
            <a:xfrm>
              <a:off x="-70290" y="1701183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233137" y="1989440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8"/>
            <p:cNvSpPr txBox="1"/>
            <p:nvPr/>
          </p:nvSpPr>
          <p:spPr>
            <a:xfrm>
              <a:off x="283927" y="2040230"/>
              <a:ext cx="2629276" cy="1632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-US" sz="2700">
                  <a:solidFill>
                    <a:schemeClr val="dk1"/>
                  </a:solidFill>
                </a:rPr>
                <a:t>Nedostatočná bezbariérovosť kurzov a učební </a:t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3341538" y="1742298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3644966" y="2030555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8"/>
            <p:cNvSpPr txBox="1"/>
            <p:nvPr/>
          </p:nvSpPr>
          <p:spPr>
            <a:xfrm>
              <a:off x="3695756" y="2081345"/>
              <a:ext cx="2629276" cy="1632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-US" sz="2700">
                  <a:solidFill>
                    <a:schemeClr val="dk1"/>
                  </a:solidFill>
                </a:rPr>
                <a:t>Nedostatok podpory v komunikácii </a:t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6679251" y="1742298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6982680" y="2030555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8"/>
            <p:cNvSpPr txBox="1"/>
            <p:nvPr/>
          </p:nvSpPr>
          <p:spPr>
            <a:xfrm>
              <a:off x="7033470" y="2081345"/>
              <a:ext cx="2629276" cy="1632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-US" sz="2700">
                  <a:solidFill>
                    <a:schemeClr val="dk1"/>
                  </a:solidFill>
                </a:rPr>
                <a:t>Nedostatočné povedomie medzi zamestnancami </a:t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10016965" y="1742298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10320393" y="2030555"/>
              <a:ext cx="2730856" cy="173409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10371183" y="2081345"/>
              <a:ext cx="2629276" cy="1632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-US" sz="2700">
                  <a:solidFill>
                    <a:schemeClr val="dk1"/>
                  </a:solidFill>
                </a:rPr>
                <a:t>Nejasné kompetencie a finančné obmedzenia</a:t>
              </a:r>
              <a:endParaRPr sz="27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7" name="Google Shape;187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Podporné opatrenia 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Zeichnung, Darstellung, Kinderkunst, Clipart enthält.&#10;&#10;KI-generierte Inhalte können fehlerhaft sein." id="191" name="Google Shape;19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227" y="4068407"/>
            <a:ext cx="2150186" cy="215018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3" name="Google Shape;193;p9"/>
          <p:cNvGrpSpPr/>
          <p:nvPr/>
        </p:nvGrpSpPr>
        <p:grpSpPr>
          <a:xfrm>
            <a:off x="3634575" y="2893214"/>
            <a:ext cx="13823299" cy="6012123"/>
            <a:chOff x="0" y="0"/>
            <a:chExt cx="13823299" cy="6012123"/>
          </a:xfrm>
        </p:grpSpPr>
        <p:sp>
          <p:nvSpPr>
            <p:cNvPr id="194" name="Google Shape;194;p9"/>
            <p:cNvSpPr/>
            <p:nvPr/>
          </p:nvSpPr>
          <p:spPr>
            <a:xfrm>
              <a:off x="0" y="0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 txBox="1"/>
            <p:nvPr/>
          </p:nvSpPr>
          <p:spPr>
            <a:xfrm>
              <a:off x="52827" y="52827"/>
              <a:ext cx="98034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Tlmočníci posunkového jazyka na kurzoch</a:t>
              </a:r>
              <a:endParaRPr b="0" i="0" sz="4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1036749" y="2104261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5665B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 txBox="1"/>
            <p:nvPr/>
          </p:nvSpPr>
          <p:spPr>
            <a:xfrm>
              <a:off x="1089576" y="2157088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pomocné technológie, aplikácie, titulky</a:t>
              </a:r>
              <a:endParaRPr b="0" i="0" sz="4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2073499" y="4208523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4AA9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 txBox="1"/>
            <p:nvPr/>
          </p:nvSpPr>
          <p:spPr>
            <a:xfrm>
              <a:off x="2126326" y="4261350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Dostupné vzdelávacie materiály, 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1505"/>
                </a:spcBef>
                <a:spcAft>
                  <a:spcPts val="0"/>
                </a:spcAft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Lektori pre prepisy </a:t>
              </a:r>
              <a:endParaRPr b="0" i="0" sz="4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10577454" y="1367770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7D1DF">
                <a:alpha val="90200"/>
              </a:srgbClr>
            </a:solidFill>
            <a:ln cap="flat" cmpd="sng" w="25400">
              <a:solidFill>
                <a:srgbClr val="D7D1DF">
                  <a:alpha val="902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 txBox="1"/>
            <p:nvPr/>
          </p:nvSpPr>
          <p:spPr>
            <a:xfrm>
              <a:off x="10841238" y="1367770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11614203" y="3460007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CCE0E9">
                <a:alpha val="90200"/>
              </a:srgbClr>
            </a:solidFill>
            <a:ln cap="flat" cmpd="sng" w="25400">
              <a:solidFill>
                <a:srgbClr val="CCE0E9">
                  <a:alpha val="902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9"/>
            <p:cNvSpPr txBox="1"/>
            <p:nvPr/>
          </p:nvSpPr>
          <p:spPr>
            <a:xfrm>
              <a:off x="11877987" y="3460007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9" name="Google Shape;209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 txBox="1"/>
          <p:nvPr/>
        </p:nvSpPr>
        <p:spPr>
          <a:xfrm>
            <a:off x="3842038" y="73938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Stratégie a riešenia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603783" y="3861435"/>
            <a:ext cx="2133600" cy="1282065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1736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10"/>
          <p:cNvGrpSpPr/>
          <p:nvPr/>
        </p:nvGrpSpPr>
        <p:grpSpPr>
          <a:xfrm>
            <a:off x="3813240" y="3304802"/>
            <a:ext cx="12737305" cy="4081321"/>
            <a:chOff x="891156" y="43902"/>
            <a:chExt cx="12737305" cy="4081321"/>
          </a:xfrm>
        </p:grpSpPr>
        <p:sp>
          <p:nvSpPr>
            <p:cNvPr id="216" name="Google Shape;216;p10"/>
            <p:cNvSpPr/>
            <p:nvPr/>
          </p:nvSpPr>
          <p:spPr>
            <a:xfrm>
              <a:off x="891156" y="43902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1245274" y="398019"/>
              <a:ext cx="978000" cy="9780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2938775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0"/>
            <p:cNvSpPr txBox="1"/>
            <p:nvPr/>
          </p:nvSpPr>
          <p:spPr>
            <a:xfrm>
              <a:off x="2938775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Prístupné koncepcie výučby a učenia sa  </a:t>
              </a:r>
              <a:endPara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7606142" y="43902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7960260" y="398019"/>
              <a:ext cx="978000" cy="9780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9653761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0"/>
            <p:cNvSpPr txBox="1"/>
            <p:nvPr/>
          </p:nvSpPr>
          <p:spPr>
            <a:xfrm>
              <a:off x="9653761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Odborná príprava pedagogických pracovníkov pri práci s </a:t>
              </a:r>
              <a:r>
                <a:rPr lang="en-US" sz="2800"/>
                <a:t>N</a:t>
              </a: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epočujúcimi študentmi </a:t>
              </a:r>
              <a:b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0"/>
            <p:cNvSpPr/>
            <p:nvPr/>
          </p:nvSpPr>
          <p:spPr>
            <a:xfrm>
              <a:off x="891156" y="2438923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1245274" y="2793041"/>
              <a:ext cx="978000" cy="9780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0"/>
            <p:cNvSpPr/>
            <p:nvPr/>
          </p:nvSpPr>
          <p:spPr>
            <a:xfrm>
              <a:off x="2938775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0"/>
            <p:cNvSpPr txBox="1"/>
            <p:nvPr/>
          </p:nvSpPr>
          <p:spPr>
            <a:xfrm>
              <a:off x="2938775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Využitie moderných technológií </a:t>
              </a:r>
              <a:endPara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0"/>
            <p:cNvSpPr/>
            <p:nvPr/>
          </p:nvSpPr>
          <p:spPr>
            <a:xfrm>
              <a:off x="7606142" y="2438923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7960260" y="2793041"/>
              <a:ext cx="978000" cy="9780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0"/>
            <p:cNvSpPr/>
            <p:nvPr/>
          </p:nvSpPr>
          <p:spPr>
            <a:xfrm>
              <a:off x="9653761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0"/>
            <p:cNvSpPr txBox="1"/>
            <p:nvPr/>
          </p:nvSpPr>
          <p:spPr>
            <a:xfrm>
              <a:off x="9653761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Podpora sebaobhajoby</a:t>
              </a:r>
              <a:endPara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8650" y="-71496"/>
            <a:ext cx="15459350" cy="10358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p11"/>
          <p:cNvGrpSpPr/>
          <p:nvPr/>
        </p:nvGrpSpPr>
        <p:grpSpPr>
          <a:xfrm>
            <a:off x="2203429" y="-99674"/>
            <a:ext cx="16416345" cy="3091725"/>
            <a:chOff x="0" y="-57150"/>
            <a:chExt cx="769602" cy="2766483"/>
          </a:xfrm>
        </p:grpSpPr>
        <p:sp>
          <p:nvSpPr>
            <p:cNvPr id="238" name="Google Shape;238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2" name="Google Shape;242;p1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43" name="Google Shape;243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11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3499776" y="179491"/>
            <a:ext cx="13885532" cy="474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Teoretické pozadie – vzdelávanie a jazyk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2150" y="5100172"/>
            <a:ext cx="1685324" cy="169880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48" name="Google Shape;248;p11"/>
          <p:cNvSpPr/>
          <p:nvPr/>
        </p:nvSpPr>
        <p:spPr>
          <a:xfrm>
            <a:off x="3984950" y="7914525"/>
            <a:ext cx="9144000" cy="24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	Modely prístupnosti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	Jazyková rozmanitosť v triede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3675671" y="1189239"/>
            <a:ext cx="13765307" cy="1122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Vygotského sociokultúrna teória učenia</a:t>
            </a:r>
            <a:endParaRPr b="0" i="0" sz="5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4565388" y="3407361"/>
            <a:ext cx="3356459" cy="4655940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12385" y="3080473"/>
            <a:ext cx="8278116" cy="587296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1"/>
          <p:cNvSpPr/>
          <p:nvPr/>
        </p:nvSpPr>
        <p:spPr>
          <a:xfrm>
            <a:off x="9383328" y="3473956"/>
            <a:ext cx="823592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„Schopnosť vyjadriť sa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v akomkoľvek prostredí,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najmä v triede,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je kľúčová pre intelektuálny rozvoj.”</a:t>
            </a:r>
            <a:endParaRPr b="0" i="0" sz="2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53" name="Google Shape;25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64705" y="5407311"/>
            <a:ext cx="4008210" cy="264677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54" name="Google Shape;254;p11"/>
          <p:cNvSpPr txBox="1"/>
          <p:nvPr/>
        </p:nvSpPr>
        <p:spPr>
          <a:xfrm>
            <a:off x="14424524" y="5711400"/>
            <a:ext cx="24411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ruský psychológ 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1886 – 1934, Moskva Psychológia vzdelávania a vývoja</a:t>
            </a:r>
            <a:br>
              <a:rPr lang="en-US" sz="12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12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5" name="Google Shape;255;p11"/>
          <p:cNvSpPr/>
          <p:nvPr/>
        </p:nvSpPr>
        <p:spPr>
          <a:xfrm rot="-5400000">
            <a:off x="3656033" y="9070409"/>
            <a:ext cx="721728" cy="626709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1"/>
          <p:cNvSpPr/>
          <p:nvPr/>
        </p:nvSpPr>
        <p:spPr>
          <a:xfrm rot="-5400000">
            <a:off x="3672220" y="8203081"/>
            <a:ext cx="721728" cy="626709"/>
          </a:xfrm>
          <a:prstGeom prst="flowChartMerg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10662828" y="8234675"/>
            <a:ext cx="5463355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Zdroj: Lev Vygotského Instagram, Twitter a Facebook na IDCrawl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9462" y="363244"/>
            <a:ext cx="15459350" cy="10358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34"/>
          <p:cNvGrpSpPr/>
          <p:nvPr/>
        </p:nvGrpSpPr>
        <p:grpSpPr>
          <a:xfrm>
            <a:off x="2203429" y="-99674"/>
            <a:ext cx="16416345" cy="3091725"/>
            <a:chOff x="0" y="-57150"/>
            <a:chExt cx="769602" cy="2766483"/>
          </a:xfrm>
        </p:grpSpPr>
        <p:sp>
          <p:nvSpPr>
            <p:cNvPr id="264" name="Google Shape;264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4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8" name="Google Shape;268;p34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69" name="Google Shape;269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34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25513" y="3417817"/>
            <a:ext cx="9526926" cy="29056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Kreis enthält.&#10;&#10;KI-generierte Inhalte können fehlerhaft sein." id="273" name="Google Shape;273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381946" y="3861530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4"/>
          <p:cNvSpPr txBox="1"/>
          <p:nvPr/>
        </p:nvSpPr>
        <p:spPr>
          <a:xfrm>
            <a:off x="791832" y="5376827"/>
            <a:ext cx="161717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Aktivita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6757083" y="1358454"/>
            <a:ext cx="8748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Hľadanie praktických príkladov</a:t>
            </a:r>
            <a:endParaRPr b="0" i="0" sz="4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6" name="Google Shape;276;p34"/>
          <p:cNvSpPr txBox="1"/>
          <p:nvPr/>
        </p:nvSpPr>
        <p:spPr>
          <a:xfrm>
            <a:off x="5672576" y="6796948"/>
            <a:ext cx="2457520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PREČO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Stimulovať záujem a motiváciu k učeniu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77" name="Google Shape;277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06837" y="260006"/>
            <a:ext cx="5210175" cy="7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4"/>
          <p:cNvSpPr txBox="1"/>
          <p:nvPr/>
        </p:nvSpPr>
        <p:spPr>
          <a:xfrm>
            <a:off x="8985842" y="6728219"/>
            <a:ext cx="240542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ČO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Prezentovať informácie a obsah rôznymi spôsobmi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9" name="Google Shape;279;p34"/>
          <p:cNvSpPr txBox="1"/>
          <p:nvPr/>
        </p:nvSpPr>
        <p:spPr>
          <a:xfrm>
            <a:off x="12247014" y="6728219"/>
            <a:ext cx="240542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AKO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Rozlišovať spôsoby, akými môžu študenti prejaviť to, čo čo vedia vyjadriť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0" name="Google Shape;280;p34"/>
          <p:cNvSpPr/>
          <p:nvPr/>
        </p:nvSpPr>
        <p:spPr>
          <a:xfrm>
            <a:off x="10987540" y="6311110"/>
            <a:ext cx="39677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 Universal Design for Learning Guidelines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9462" y="-188485"/>
            <a:ext cx="15459350" cy="10358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6" name="Google Shape;286;p35"/>
          <p:cNvGrpSpPr/>
          <p:nvPr/>
        </p:nvGrpSpPr>
        <p:grpSpPr>
          <a:xfrm>
            <a:off x="2203429" y="-99674"/>
            <a:ext cx="16416345" cy="1510463"/>
            <a:chOff x="0" y="-57150"/>
            <a:chExt cx="769602" cy="2766483"/>
          </a:xfrm>
        </p:grpSpPr>
        <p:sp>
          <p:nvSpPr>
            <p:cNvPr id="287" name="Google Shape;287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3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3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1" name="Google Shape;291;p35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292" name="Google Shape;292;p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3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35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 enthält.&#10;&#10;KI-generierte Inhalte können fehlerhaft sein." id="295" name="Google Shape;295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381946" y="3861530"/>
            <a:ext cx="3680733" cy="3680733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5"/>
          <p:cNvSpPr txBox="1"/>
          <p:nvPr/>
        </p:nvSpPr>
        <p:spPr>
          <a:xfrm>
            <a:off x="757965" y="5478427"/>
            <a:ext cx="161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Aktivita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7" name="Google Shape;297;p35"/>
          <p:cNvSpPr txBox="1"/>
          <p:nvPr/>
        </p:nvSpPr>
        <p:spPr>
          <a:xfrm>
            <a:off x="4572000" y="242588"/>
            <a:ext cx="1337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Hľadanie praktických príkladov pre Nepočujúcich</a:t>
            </a:r>
            <a:endParaRPr b="0" i="0" sz="4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Universal Design for Learning | Remote Teaching Support" id="298" name="Google Shape;298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19462" y="1427937"/>
            <a:ext cx="11275605" cy="8741038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5"/>
          <p:cNvSpPr/>
          <p:nvPr/>
        </p:nvSpPr>
        <p:spPr>
          <a:xfrm>
            <a:off x="14283328" y="8831959"/>
            <a:ext cx="39677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 Universal Design for Learning Guidelines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3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5" name="Google Shape;305;p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3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p3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6"/>
          <p:cNvSpPr txBox="1"/>
          <p:nvPr/>
        </p:nvSpPr>
        <p:spPr>
          <a:xfrm>
            <a:off x="3585179" y="167291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Podpora sebaurčenia, </a:t>
            </a: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príklad č. 1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10" name="Google Shape;310;p36"/>
          <p:cNvSpPr txBox="1"/>
          <p:nvPr/>
        </p:nvSpPr>
        <p:spPr>
          <a:xfrm>
            <a:off x="3853708" y="381475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1685" y="1976581"/>
            <a:ext cx="9782338" cy="127233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6"/>
          <p:cNvSpPr txBox="1"/>
          <p:nvPr/>
        </p:nvSpPr>
        <p:spPr>
          <a:xfrm>
            <a:off x="3491685" y="9210541"/>
            <a:ext cx="8637368" cy="30777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Domov | Európska únia nepočujúcich študentov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491076" y="7287086"/>
            <a:ext cx="3730338" cy="138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1685" y="4155332"/>
            <a:ext cx="8637368" cy="5005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894813" y="4205480"/>
            <a:ext cx="2690879" cy="269087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6"/>
          <p:cNvSpPr/>
          <p:nvPr/>
        </p:nvSpPr>
        <p:spPr>
          <a:xfrm>
            <a:off x="8077200" y="4502467"/>
            <a:ext cx="2133600" cy="1282065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gelb, Text, Rechteck, Papierprodukt enthält.&#10;&#10;KI-generierte Inhalte können fehlerhaft sein." id="317" name="Google Shape;317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475372" y="1925049"/>
            <a:ext cx="4220640" cy="127840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6"/>
          <p:cNvSpPr txBox="1"/>
          <p:nvPr/>
        </p:nvSpPr>
        <p:spPr>
          <a:xfrm>
            <a:off x="13781167" y="2053815"/>
            <a:ext cx="36090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Európska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úroveň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19" name="Google Shape;319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3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5" name="Google Shape;325;p3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" name="Google Shape;327;p3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7"/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Podpora sebaurčenia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30" name="Google Shape;330;p37"/>
          <p:cNvSpPr txBox="1"/>
          <p:nvPr/>
        </p:nvSpPr>
        <p:spPr>
          <a:xfrm>
            <a:off x="3865000" y="6393425"/>
            <a:ext cx="9942000" cy="44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1" i="0" lang="en-US" sz="3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medzidisciplinárny medzinárodný priestor Nepočujúcich </a:t>
            </a:r>
            <a:endParaRPr/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1" i="0" lang="en-US" sz="3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posilňovanie nepočujúcich akademikov a ich kariér</a:t>
            </a:r>
            <a:endParaRPr/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1" i="0" lang="en-US" sz="3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workshopy medzi skúsenými a novými nepočujúcimi akademikmi, </a:t>
            </a:r>
            <a:endParaRPr/>
          </a:p>
        </p:txBody>
      </p:sp>
      <p:pic>
        <p:nvPicPr>
          <p:cNvPr id="331" name="Google Shape;33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1604" y="2272492"/>
            <a:ext cx="3892750" cy="3835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06953" y="4190290"/>
            <a:ext cx="3684896" cy="3684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52141" y="2198557"/>
            <a:ext cx="4575998" cy="3909532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 txBox="1"/>
          <p:nvPr/>
        </p:nvSpPr>
        <p:spPr>
          <a:xfrm>
            <a:off x="8772575" y="5368012"/>
            <a:ext cx="3933830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 Deaf – Acadeafic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gelb, Text, Rechteck, Papierprodukt enthält.&#10;&#10;KI-generierte Inhalte können fehlerhaft sein." id="335" name="Google Shape;335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9346" y="2198557"/>
            <a:ext cx="4220640" cy="127840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7"/>
          <p:cNvSpPr txBox="1"/>
          <p:nvPr/>
        </p:nvSpPr>
        <p:spPr>
          <a:xfrm>
            <a:off x="13405926" y="2295734"/>
            <a:ext cx="36090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Medzinárodná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úroveň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37" name="Google Shape;337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3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3" name="Google Shape;343;p3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3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8"/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Podpora sebaurčenia</a:t>
            </a: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, </a:t>
            </a: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príklad č. 3</a:t>
            </a:r>
            <a:endParaRPr b="0" i="0" sz="3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gelb, Text, Rechteck, Papierprodukt enthält.&#10;&#10;KI-generierte Inhalte können fehlerhaft sein." id="348" name="Google Shape;348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536555" y="1771490"/>
            <a:ext cx="4220640" cy="127840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8"/>
          <p:cNvSpPr txBox="1"/>
          <p:nvPr/>
        </p:nvSpPr>
        <p:spPr>
          <a:xfrm>
            <a:off x="13536555" y="1940073"/>
            <a:ext cx="36090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Národná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úroveň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0" name="Google Shape;350;p38"/>
          <p:cNvSpPr/>
          <p:nvPr/>
        </p:nvSpPr>
        <p:spPr>
          <a:xfrm>
            <a:off x="3585179" y="2198557"/>
            <a:ext cx="1090976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Združenie rakúskych Nepočujúcich študentov</a:t>
            </a:r>
            <a:endParaRPr b="1" i="0" sz="4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oteste an den Unis: VÖGS berichtet aus dem Audimax - BIZEPS" id="351" name="Google Shape;351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7065" y="3555494"/>
            <a:ext cx="7469194" cy="3446197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8"/>
          <p:cNvSpPr txBox="1"/>
          <p:nvPr/>
        </p:nvSpPr>
        <p:spPr>
          <a:xfrm>
            <a:off x="12472024" y="4406669"/>
            <a:ext cx="5285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poradenstvo me</a:t>
            </a:r>
            <a:r>
              <a:rPr b="1" lang="en-US" sz="3600">
                <a:latin typeface="Quicksand"/>
                <a:ea typeface="Quicksand"/>
                <a:cs typeface="Quicksand"/>
                <a:sym typeface="Quicksand"/>
              </a:rPr>
              <a:t>dzi rovesníkmi</a:t>
            </a:r>
            <a:endParaRPr b="1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3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58" name="Google Shape;358;p3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3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3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9"/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Podpora sebaurčenia, </a:t>
            </a:r>
            <a:r>
              <a:rPr b="0" i="0" lang="en-US" sz="3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príklad č. 4</a:t>
            </a:r>
            <a:endParaRPr b="0" i="0" sz="3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gelb, Text, Rechteck, Papierprodukt enthält.&#10;&#10;KI-generierte Inhalte können fehlerhaft sein." id="363" name="Google Shape;363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536555" y="1771490"/>
            <a:ext cx="4220640" cy="127840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9"/>
          <p:cNvSpPr txBox="1"/>
          <p:nvPr/>
        </p:nvSpPr>
        <p:spPr>
          <a:xfrm>
            <a:off x="13536555" y="1940073"/>
            <a:ext cx="36090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Regionálna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úroveň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5" name="Google Shape;365;p39"/>
          <p:cNvSpPr/>
          <p:nvPr/>
        </p:nvSpPr>
        <p:spPr>
          <a:xfrm>
            <a:off x="3585179" y="2198557"/>
            <a:ext cx="1090976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Podpora, univerzity vo Viedni a Grazi</a:t>
            </a:r>
            <a:endParaRPr b="1" i="0" sz="4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66" name="Google Shape;366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53631" y="3547999"/>
            <a:ext cx="6422987" cy="456442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9"/>
          <p:cNvSpPr/>
          <p:nvPr/>
        </p:nvSpPr>
        <p:spPr>
          <a:xfrm>
            <a:off x="3253631" y="8313035"/>
            <a:ext cx="3413114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Servicestelle GESTU Wien stellt sich vor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39"/>
          <p:cNvSpPr/>
          <p:nvPr/>
        </p:nvSpPr>
        <p:spPr>
          <a:xfrm>
            <a:off x="9925076" y="3768600"/>
            <a:ext cx="7220400" cy="48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GESTU organizuje a koordinuje služby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pre </a:t>
            </a:r>
            <a:r>
              <a:rPr b="1" lang="en-US" sz="2000">
                <a:latin typeface="Quicksand"/>
                <a:ea typeface="Quicksand"/>
                <a:cs typeface="Quicksand"/>
                <a:sym typeface="Quicksand"/>
              </a:rPr>
              <a:t>N</a:t>
            </a:r>
            <a:r>
              <a:rPr b="1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epočujúcich študentov</a:t>
            </a:r>
            <a:endParaRPr/>
          </a:p>
          <a:p>
            <a:pPr indent="-34290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Tlmočníci posunkového jazyka 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Tlmočníci reči na text 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Pisári poznámok na hodiny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GESTU poskytuje poradenstvo a podporu pre zamestnancov univerzity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9" name="Google Shape;369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7432" y="4330336"/>
            <a:ext cx="2227217" cy="22272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4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75" name="Google Shape;375;p4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4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40"/>
          <p:cNvSpPr txBox="1"/>
          <p:nvPr/>
        </p:nvSpPr>
        <p:spPr>
          <a:xfrm>
            <a:off x="5912636" y="769806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Záver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80" name="Google Shape;380;p40"/>
          <p:cNvSpPr txBox="1"/>
          <p:nvPr/>
        </p:nvSpPr>
        <p:spPr>
          <a:xfrm>
            <a:off x="5446219" y="2044784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Práva nepočujúcich študentov sú zakotvené v rôznych zákonoch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(medzinárodných, národných, regionálnych).</a:t>
            </a:r>
            <a:endParaRPr/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Prístupné a inkluzívne učebné prostredia podporujú rovnaké príležitosti.</a:t>
            </a:r>
            <a:endParaRPr/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Dobré siete nepočujúcich študentov podporujú prístupnosť.</a:t>
            </a:r>
            <a:endParaRPr/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Cieľom je vychovávať sebaurčených študentov.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40"/>
          <p:cNvSpPr txBox="1"/>
          <p:nvPr/>
        </p:nvSpPr>
        <p:spPr>
          <a:xfrm>
            <a:off x="5747657" y="6825247"/>
            <a:ext cx="1031965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Bojujte za svoje svoje práva</a:t>
            </a:r>
            <a:r>
              <a:rPr b="0" i="0" lang="en-US" sz="8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272" y="3161211"/>
            <a:ext cx="4101738" cy="410173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2" name="Google Shape;39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93" name="Google Shape;39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5" name="Google Shape;39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3"/>
          <p:cNvSpPr txBox="1"/>
          <p:nvPr/>
        </p:nvSpPr>
        <p:spPr>
          <a:xfrm>
            <a:off x="2157052" y="1867850"/>
            <a:ext cx="8890176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403" name="Google Shape;403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