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10287000" cx="18288000"/>
  <p:notesSz cx="6858000" cy="9144000"/>
  <p:embeddedFontLst>
    <p:embeddedFont>
      <p:font typeface="Anton"/>
      <p:regular r:id="rId31"/>
    </p:embeddedFont>
    <p:embeddedFont>
      <p:font typeface="Libre Franklin"/>
      <p:regular r:id="rId32"/>
      <p:bold r:id="rId33"/>
      <p:italic r:id="rId34"/>
      <p:boldItalic r:id="rId35"/>
    </p:embeddedFont>
    <p:embeddedFont>
      <p:font typeface="Quicksand"/>
      <p:regular r:id="rId36"/>
      <p:bold r:id="rId37"/>
    </p:embeddedFont>
    <p:embeddedFont>
      <p:font typeface="Quicksand Medium"/>
      <p:regular r:id="rId38"/>
      <p:bold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4" roundtripDataSignature="AMtx7mgk+jCx6hfRshD5Oy1HHsSCCeFT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nton-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LibreFranklin-bold.fntdata"/><Relationship Id="rId10" Type="http://schemas.openxmlformats.org/officeDocument/2006/relationships/slide" Target="slides/slide5.xml"/><Relationship Id="rId32" Type="http://schemas.openxmlformats.org/officeDocument/2006/relationships/font" Target="fonts/LibreFranklin-regular.fntdata"/><Relationship Id="rId13" Type="http://schemas.openxmlformats.org/officeDocument/2006/relationships/slide" Target="slides/slide8.xml"/><Relationship Id="rId35" Type="http://schemas.openxmlformats.org/officeDocument/2006/relationships/font" Target="fonts/LibreFranklin-boldItalic.fntdata"/><Relationship Id="rId12" Type="http://schemas.openxmlformats.org/officeDocument/2006/relationships/slide" Target="slides/slide7.xml"/><Relationship Id="rId34" Type="http://schemas.openxmlformats.org/officeDocument/2006/relationships/font" Target="fonts/LibreFranklin-italic.fntdata"/><Relationship Id="rId15" Type="http://schemas.openxmlformats.org/officeDocument/2006/relationships/slide" Target="slides/slide10.xml"/><Relationship Id="rId37" Type="http://schemas.openxmlformats.org/officeDocument/2006/relationships/font" Target="fonts/Quicksand-bold.fntdata"/><Relationship Id="rId14" Type="http://schemas.openxmlformats.org/officeDocument/2006/relationships/slide" Target="slides/slide9.xml"/><Relationship Id="rId36" Type="http://schemas.openxmlformats.org/officeDocument/2006/relationships/font" Target="fonts/Quicksand-regular.fntdata"/><Relationship Id="rId17" Type="http://schemas.openxmlformats.org/officeDocument/2006/relationships/slide" Target="slides/slide12.xml"/><Relationship Id="rId39" Type="http://schemas.openxmlformats.org/officeDocument/2006/relationships/font" Target="fonts/QuicksandMedium-bold.fntdata"/><Relationship Id="rId16" Type="http://schemas.openxmlformats.org/officeDocument/2006/relationships/slide" Target="slides/slide11.xml"/><Relationship Id="rId38" Type="http://schemas.openxmlformats.org/officeDocument/2006/relationships/font" Target="fonts/Quicksand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AT"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lt1"/>
                </a:solidFill>
                <a:latin typeface="Quicksand"/>
                <a:ea typeface="Quicksand"/>
                <a:cs typeface="Quicksand"/>
                <a:sym typeface="Quicksand"/>
              </a:rPr>
              <a:t>Vznik klubov Nepočujúcich v 19. a na začiatku 20. storočia bol priamou reakciou na sociálne vylúčenie, nedostatok štátnej podpory a túžbu po sebaurčení v rámci komunity Nepočujúcich. Tu je prehľad toho, ako sa združenie Nepočujúcich zvyčajne zakladalo:</a:t>
            </a:r>
            <a:endParaRPr/>
          </a:p>
          <a:p>
            <a:pPr indent="0" lvl="0" marL="0" rtl="0" algn="l">
              <a:lnSpc>
                <a:spcPct val="100000"/>
              </a:lnSpc>
              <a:spcBef>
                <a:spcPts val="0"/>
              </a:spcBef>
              <a:spcAft>
                <a:spcPts val="0"/>
              </a:spcAft>
              <a:buSzPts val="1400"/>
              <a:buNone/>
            </a:pPr>
            <a:r>
              <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Mnoho nepočujúcich bolo sociálne izolovaných. Bolo málo príležitostí na vzdelávanie alebo zamestnanie a často boli považovaní za „nevzdelávateľných” Potreba spojiť sa s podobne zmýšľajúcimi ľuďmi bola silná.</a:t>
            </a:r>
            <a:endParaRPr/>
          </a:p>
          <a:p>
            <a:pPr indent="0" lvl="0" marL="0" rtl="0" algn="l">
              <a:lnSpc>
                <a:spcPct val="100000"/>
              </a:lnSpc>
              <a:spcBef>
                <a:spcPts val="0"/>
              </a:spcBef>
              <a:spcAft>
                <a:spcPts val="0"/>
              </a:spcAft>
              <a:buSzPts val="1400"/>
              <a:buNone/>
            </a:pPr>
            <a:r>
              <a:t/>
            </a:r>
            <a:endParaRPr/>
          </a:p>
        </p:txBody>
      </p:sp>
      <p:sp>
        <p:nvSpPr>
          <p:cNvPr id="123" name="Google Shape;12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Prvé komunity sa často formovali v školách pre nepočujúcich alebo v ich okolí. Bývalí študenti zostávali v kontakte a organizovali pravidelné stretnutia. Tieto stretnutia sa neskôr stali organizačným jadrom klubov Nepočujúcich.</a:t>
            </a:r>
            <a:endParaRPr/>
          </a:p>
          <a:p>
            <a:pPr indent="0" lvl="0" marL="0" rtl="0" algn="l">
              <a:lnSpc>
                <a:spcPct val="100000"/>
              </a:lnSpc>
              <a:spcBef>
                <a:spcPts val="0"/>
              </a:spcBef>
              <a:spcAft>
                <a:spcPts val="0"/>
              </a:spcAft>
              <a:buSzPts val="1400"/>
              <a:buNone/>
            </a:pPr>
            <a:r>
              <a:t/>
            </a:r>
            <a:endParaRPr/>
          </a:p>
        </p:txBody>
      </p:sp>
      <p:sp>
        <p:nvSpPr>
          <p:cNvPr id="135" name="Google Shape;13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000000"/>
                </a:solidFill>
                <a:latin typeface="Quicksand"/>
                <a:ea typeface="Quicksand"/>
                <a:cs typeface="Quicksand"/>
                <a:sym typeface="Quicksand"/>
              </a:rPr>
              <a:t>Posunkový jazyk umožnil prirodzenú komunikáciu medzi nepočujúcimi, čo podporilo rozvoj jedinečnej kultúry Nepočujúcich. Túžba zachovať a propagovať tento jazyk a kultúru viedla k zakladaniu klubov.</a:t>
            </a:r>
            <a:endParaRPr/>
          </a:p>
          <a:p>
            <a:pPr indent="0" lvl="0" marL="0" rtl="0" algn="l">
              <a:lnSpc>
                <a:spcPct val="100000"/>
              </a:lnSpc>
              <a:spcBef>
                <a:spcPts val="0"/>
              </a:spcBef>
              <a:spcAft>
                <a:spcPts val="0"/>
              </a:spcAft>
              <a:buSzPts val="1400"/>
              <a:buNone/>
            </a:pPr>
            <a:r>
              <a:t/>
            </a:r>
            <a:endParaRPr/>
          </a:p>
        </p:txBody>
      </p:sp>
      <p:sp>
        <p:nvSpPr>
          <p:cNvPr id="151" name="Google Shape;15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de-A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Jednotliví nepočujúci – často dobre prepojení a angažovaní – organizovali prvé stretnutia. Tie sa konali v hostincoch, komunitných sálach alebo súkromných domoch. Postupom času vznikli formálne štruktúry so stanovami, volenými orgánmi a pravidelnými zasadnutiami.</a:t>
            </a:r>
            <a:endParaRPr/>
          </a:p>
          <a:p>
            <a:pPr indent="0" lvl="0" marL="0" rtl="0" algn="l">
              <a:lnSpc>
                <a:spcPct val="100000"/>
              </a:lnSpc>
              <a:spcBef>
                <a:spcPts val="0"/>
              </a:spcBef>
              <a:spcAft>
                <a:spcPts val="0"/>
              </a:spcAft>
              <a:buSzPts val="1400"/>
              <a:buNone/>
            </a:pPr>
            <a:r>
              <a:t/>
            </a:r>
            <a:endParaRPr/>
          </a:p>
        </p:txBody>
      </p:sp>
      <p:sp>
        <p:nvSpPr>
          <p:cNvPr id="164" name="Google Shape;16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Quicksand"/>
                <a:ea typeface="Quicksand"/>
                <a:cs typeface="Quicksand"/>
                <a:sym typeface="Quicksand"/>
              </a:rPr>
              <a:t>Tradične fungovali kluby Nepočujúcich na základe prísnych kritérií členstva, pričom členovia boli často rozdeľovaní podľa práce, rasy alebo športu. Dnes sa dôraz presunul na inkluzivitu – jednotlivci sa môžu zapojiť podľa osobných záujmov a potrieb, čo odráža širšiu spoločenskú zmenu.</a:t>
            </a:r>
            <a:endParaRPr/>
          </a:p>
          <a:p>
            <a:pPr indent="0" lvl="0" marL="0" rtl="0" algn="l">
              <a:lnSpc>
                <a:spcPct val="100000"/>
              </a:lnSpc>
              <a:spcBef>
                <a:spcPts val="0"/>
              </a:spcBef>
              <a:spcAft>
                <a:spcPts val="0"/>
              </a:spcAft>
              <a:buSzPts val="1400"/>
              <a:buNone/>
            </a:pPr>
            <a:r>
              <a:t/>
            </a:r>
            <a:endParaRPr/>
          </a:p>
        </p:txBody>
      </p:sp>
      <p:sp>
        <p:nvSpPr>
          <p:cNvPr id="218" name="Google Shape;21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FFFFFF"/>
                </a:solidFill>
                <a:latin typeface="Quicksand"/>
                <a:ea typeface="Quicksand"/>
                <a:cs typeface="Quicksand"/>
                <a:sym typeface="Quicksand"/>
              </a:rPr>
              <a:t>Dnešné organizácie Nepočujúcich zahŕňajú rôzne rozmery vrátane občianskych práv, občianstva a profesionálneho rozvoja. Venujú sa širokej škále otázok a odrážajú vývoj úlohy komunity Nepočujúcich v spoločnosti.</a:t>
            </a:r>
            <a:endParaRPr/>
          </a:p>
          <a:p>
            <a:pPr indent="0" lvl="0" marL="0" rtl="0" algn="l">
              <a:lnSpc>
                <a:spcPct val="100000"/>
              </a:lnSpc>
              <a:spcBef>
                <a:spcPts val="0"/>
              </a:spcBef>
              <a:spcAft>
                <a:spcPts val="0"/>
              </a:spcAft>
              <a:buSzPts val="1400"/>
              <a:buNone/>
            </a:pPr>
            <a:r>
              <a:t/>
            </a:r>
            <a:endParaRPr/>
          </a:p>
        </p:txBody>
      </p:sp>
      <p:sp>
        <p:nvSpPr>
          <p:cNvPr id="230" name="Google Shape;23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Calibri"/>
                <a:ea typeface="Calibri"/>
                <a:cs typeface="Calibri"/>
                <a:sym typeface="Calibri"/>
              </a:rPr>
              <a:t>DeafSpace sa zaoberá navrhovaním prostredí, v ktorých je </a:t>
            </a:r>
            <a:r>
              <a:rPr b="1" i="0" lang="de-AT" sz="1200" u="none" cap="none" strike="noStrike">
                <a:solidFill>
                  <a:schemeClr val="dk1"/>
                </a:solidFill>
                <a:latin typeface="Calibri"/>
                <a:ea typeface="Calibri"/>
                <a:cs typeface="Calibri"/>
                <a:sym typeface="Calibri"/>
              </a:rPr>
              <a:t>vizuálna komunikácia</a:t>
            </a:r>
            <a:r>
              <a:rPr b="0" i="0" lang="de-AT" sz="1200" u="none" cap="none" strike="noStrike">
                <a:solidFill>
                  <a:schemeClr val="dk1"/>
                </a:solidFill>
                <a:latin typeface="Calibri"/>
                <a:ea typeface="Calibri"/>
                <a:cs typeface="Calibri"/>
                <a:sym typeface="Calibri"/>
              </a:rPr>
              <a:t> ústredná, nielen sluchová. Pomáha ľuďom vidieť sa, posunkovať a prirodzene komunikovať bez bariér.</a:t>
            </a:r>
            <a:endParaRPr b="0" i="0" sz="1200" u="none" cap="none" strike="noStrike">
              <a:solidFill>
                <a:schemeClr val="dk1"/>
              </a:solidFill>
              <a:latin typeface="Quicksand"/>
              <a:ea typeface="Quicksand"/>
              <a:cs typeface="Quicksand"/>
              <a:sym typeface="Quicksand"/>
            </a:endParaRPr>
          </a:p>
          <a:p>
            <a:pPr indent="0" lvl="0" marL="0" rtl="0" algn="l">
              <a:lnSpc>
                <a:spcPct val="100000"/>
              </a:lnSpc>
              <a:spcBef>
                <a:spcPts val="0"/>
              </a:spcBef>
              <a:spcAft>
                <a:spcPts val="0"/>
              </a:spcAft>
              <a:buSzPts val="1400"/>
              <a:buNone/>
            </a:pPr>
            <a:r>
              <a:t/>
            </a:r>
            <a:endParaRPr/>
          </a:p>
        </p:txBody>
      </p:sp>
      <p:sp>
        <p:nvSpPr>
          <p:cNvPr id="241" name="Google Shape;24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Calibri"/>
                <a:ea typeface="Calibri"/>
                <a:cs typeface="Calibri"/>
                <a:sym typeface="Calibri"/>
              </a:rPr>
              <a:t>Hoci sú tieto podujatia primárne určené pre nepočujúcich a nedoslýchavých, často vítajú záujemcov o posunkový jazyk, tlmočníkov a počujúcich spojencov, ktorí rešpektujú kultúru Nepočujúcich.</a:t>
            </a:r>
            <a:endParaRPr sz="1200">
              <a:solidFill>
                <a:schemeClr val="dk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400"/>
              <a:buNone/>
            </a:pPr>
            <a:r>
              <a:t/>
            </a:r>
            <a:endParaRPr/>
          </a:p>
        </p:txBody>
      </p:sp>
      <p:sp>
        <p:nvSpPr>
          <p:cNvPr id="253" name="Google Shape;25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2" name="Google Shape;30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02256" lvl="1" marL="604511" marR="0" rtl="0" algn="l">
              <a:lnSpc>
                <a:spcPct val="140014"/>
              </a:lnSpc>
              <a:spcBef>
                <a:spcPts val="0"/>
              </a:spcBef>
              <a:spcAft>
                <a:spcPts val="0"/>
              </a:spcAft>
              <a:buClr>
                <a:srgbClr val="FFFFFF"/>
              </a:buClr>
              <a:buSzPts val="2799"/>
              <a:buFont typeface="Arial"/>
              <a:buChar char="•"/>
            </a:pPr>
            <a:r>
              <a:rPr b="0" i="0" lang="de-AT" sz="2799" u="none" cap="none" strike="noStrike">
                <a:solidFill>
                  <a:srgbClr val="FFFFFF"/>
                </a:solidFill>
                <a:latin typeface="Quicksand"/>
                <a:ea typeface="Quicksand"/>
                <a:cs typeface="Quicksand"/>
                <a:sym typeface="Quicksand"/>
              </a:rPr>
              <a:t>Kluby Nepočujúcich boli najdôležitejšou sociálnou inštitúciou pre Nepočujúcich po odchode zo škôl pre nepočujúcich</a:t>
            </a:r>
            <a:endParaRPr/>
          </a:p>
          <a:p>
            <a:pPr indent="-302256" lvl="1" marL="604511" marR="0" rtl="0" algn="l">
              <a:lnSpc>
                <a:spcPct val="140014"/>
              </a:lnSpc>
              <a:spcBef>
                <a:spcPts val="0"/>
              </a:spcBef>
              <a:spcAft>
                <a:spcPts val="0"/>
              </a:spcAft>
              <a:buClr>
                <a:srgbClr val="FFFFFF"/>
              </a:buClr>
              <a:buSzPts val="2799"/>
              <a:buFont typeface="Arial"/>
              <a:buChar char="•"/>
            </a:pPr>
            <a:r>
              <a:rPr b="0" i="0" lang="de-AT" sz="2799" u="none" cap="none" strike="noStrike">
                <a:solidFill>
                  <a:srgbClr val="FFFFFF"/>
                </a:solidFill>
                <a:latin typeface="Quicksand"/>
                <a:ea typeface="Quicksand"/>
                <a:cs typeface="Quicksand"/>
                <a:sym typeface="Quicksand"/>
              </a:rPr>
              <a:t>Kluby tiež priťahovali nepočujúcich z orálnych škôl, ktorí sa chceli spojiť s ostatnými Nepočujúcimi. Hoci existovali kluby len pre oralistov, mnohí sa prostredníctvom väčších klubov sociálne zapojili do posunkujúcej komunity. </a:t>
            </a:r>
            <a:endParaRPr/>
          </a:p>
          <a:p>
            <a:pPr indent="-302256" lvl="1" marL="604511" marR="0" rtl="0" algn="l">
              <a:lnSpc>
                <a:spcPct val="140014"/>
              </a:lnSpc>
              <a:spcBef>
                <a:spcPts val="0"/>
              </a:spcBef>
              <a:spcAft>
                <a:spcPts val="0"/>
              </a:spcAft>
              <a:buClr>
                <a:srgbClr val="FFFFFF"/>
              </a:buClr>
              <a:buSzPts val="2799"/>
              <a:buFont typeface="Arial"/>
              <a:buChar char="•"/>
            </a:pPr>
            <a:r>
              <a:rPr b="0" i="0" lang="de-AT" sz="2799" u="none" cap="none" strike="noStrike">
                <a:solidFill>
                  <a:srgbClr val="FFFFFF"/>
                </a:solidFill>
                <a:latin typeface="Quicksand"/>
                <a:ea typeface="Quicksand"/>
                <a:cs typeface="Quicksand"/>
                <a:sym typeface="Quicksand"/>
              </a:rPr>
              <a:t>Ľudia navštevovali kluby Nepočujúcich, aby sa „učili byť Nepočujúcimi”: pre mnohých to bolo prvýkrát, čo sa vôbec dostali do kontaktu s inými Nepočujúcimi</a:t>
            </a:r>
            <a:endParaRPr/>
          </a:p>
          <a:p>
            <a:pPr indent="0" lvl="0" marL="0" rtl="0" algn="l">
              <a:lnSpc>
                <a:spcPct val="100000"/>
              </a:lnSpc>
              <a:spcBef>
                <a:spcPts val="0"/>
              </a:spcBef>
              <a:spcAft>
                <a:spcPts val="0"/>
              </a:spcAft>
              <a:buSzPts val="1400"/>
              <a:buNone/>
            </a:pPr>
            <a:r>
              <a:t/>
            </a:r>
            <a:endParaRPr/>
          </a:p>
        </p:txBody>
      </p:sp>
      <p:sp>
        <p:nvSpPr>
          <p:cNvPr id="337" name="Google Shape;33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Nepočujúci často zažívajú sociálnu izoláciu v každodennom živote, keďže komunikácia s počujúcimi môže byť náročná z dôvodu jazykových bariér. Klub Nepočujúcich poskytuje priestor, kde si nepočujúci môžu navzájom komunikovať vo svojom prirodzenom jazyku – posunkovom jazyku. Vytvára pocit komunity, porozumenia a spolupatričnosti.</a:t>
            </a:r>
            <a:endParaRPr/>
          </a:p>
          <a:p>
            <a:pPr indent="0" lvl="0" marL="0" rtl="0" algn="l">
              <a:lnSpc>
                <a:spcPct val="100000"/>
              </a:lnSpc>
              <a:spcBef>
                <a:spcPts val="0"/>
              </a:spcBef>
              <a:spcAft>
                <a:spcPts val="0"/>
              </a:spcAft>
              <a:buSzPts val="1400"/>
              <a:buNone/>
            </a:pPr>
            <a:r>
              <a:t/>
            </a:r>
            <a:endParaRPr/>
          </a:p>
        </p:txBody>
      </p:sp>
      <p:sp>
        <p:nvSpPr>
          <p:cNvPr id="346" name="Google Shape;34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5"/>
          <p:cNvSpPr/>
          <p:nvPr>
            <p:ph idx="2" type="pic"/>
          </p:nvPr>
        </p:nvSpPr>
        <p:spPr>
          <a:xfrm>
            <a:off x="1792288" y="612775"/>
            <a:ext cx="5486400" cy="4114800"/>
          </a:xfrm>
          <a:prstGeom prst="rect">
            <a:avLst/>
          </a:prstGeom>
          <a:noFill/>
          <a:ln>
            <a:noFill/>
          </a:ln>
        </p:spPr>
      </p:sp>
      <p:sp>
        <p:nvSpPr>
          <p:cNvPr id="68" name="Google Shape;68;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jpg"/><Relationship Id="rId6" Type="http://schemas.openxmlformats.org/officeDocument/2006/relationships/hyperlink" Target="https://www.gehoerlos-archiv.at/artikel/8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www.gehoerlos-archiv.at/artikel/65" TargetMode="External"/><Relationship Id="rId7" Type="http://schemas.openxmlformats.org/officeDocument/2006/relationships/image" Target="../media/image6.png"/><Relationship Id="rId8"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4.jpg"/><Relationship Id="rId6" Type="http://schemas.openxmlformats.org/officeDocument/2006/relationships/image" Target="../media/image3.png"/><Relationship Id="rId7"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22.png"/><Relationship Id="rId6"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0.jpg"/><Relationship Id="rId6" Type="http://schemas.openxmlformats.org/officeDocument/2006/relationships/image" Target="../media/image3.png"/><Relationship Id="rId7"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7.jpg"/><Relationship Id="rId6" Type="http://schemas.openxmlformats.org/officeDocument/2006/relationships/image" Target="../media/image3.png"/><Relationship Id="rId7"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4.jpg"/><Relationship Id="rId6" Type="http://schemas.openxmlformats.org/officeDocument/2006/relationships/image" Target="../media/image3.png"/><Relationship Id="rId7"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3.png"/><Relationship Id="rId7"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image" Target="../media/image3.png"/><Relationship Id="rId7"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6.png"/></Relationships>
</file>

<file path=ppt/slides/_rels/slide23.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16.png"/><Relationship Id="rId13" Type="http://schemas.openxmlformats.org/officeDocument/2006/relationships/hyperlink" Target="https://deafstudies.eu" TargetMode="External"/><Relationship Id="rId12"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15.png"/><Relationship Id="rId7" Type="http://schemas.openxmlformats.org/officeDocument/2006/relationships/image" Target="../media/image19.png"/><Relationship Id="rId8"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3.png"/><Relationship Id="rId6"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3.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1"/>
          <p:cNvSpPr txBox="1"/>
          <p:nvPr/>
        </p:nvSpPr>
        <p:spPr>
          <a:xfrm>
            <a:off x="3457353" y="3145235"/>
            <a:ext cx="11706446" cy="27826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Podujatia a organizácie v komunite Nepočujúcich</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3457353" y="2766670"/>
            <a:ext cx="8667900" cy="849300"/>
          </a:xfrm>
          <a:prstGeom prst="rect">
            <a:avLst/>
          </a:prstGeom>
          <a:noFill/>
          <a:ln>
            <a:noFill/>
          </a:ln>
        </p:spPr>
        <p:txBody>
          <a:bodyPr anchorCtr="0" anchor="t" bIns="0" lIns="0" spcFirstLastPara="1" rIns="0" wrap="square" tIns="0">
            <a:spAutoFit/>
          </a:bodyPr>
          <a:lstStyle/>
          <a:p>
            <a:pPr indent="0" lvl="0" marL="0" rtl="0" algn="l">
              <a:lnSpc>
                <a:spcPct val="140017"/>
              </a:lnSpc>
              <a:spcBef>
                <a:spcPts val="0"/>
              </a:spcBef>
              <a:spcAft>
                <a:spcPts val="0"/>
              </a:spcAft>
              <a:buClr>
                <a:schemeClr val="dk1"/>
              </a:buClr>
              <a:buSzPts val="2299"/>
              <a:buFont typeface="Arial"/>
              <a:buNone/>
            </a:pPr>
            <a:r>
              <a:rPr lang="de-AT" sz="2299">
                <a:solidFill>
                  <a:schemeClr val="lt1"/>
                </a:solidFill>
                <a:latin typeface="Quicksand"/>
                <a:ea typeface="Quicksand"/>
                <a:cs typeface="Quicksand"/>
                <a:sym typeface="Quicksand"/>
              </a:rPr>
              <a:t>Deaf Studies workshop  </a:t>
            </a:r>
            <a:endParaRPr>
              <a:solidFill>
                <a:schemeClr val="dk1"/>
              </a:solidFill>
            </a:endParaRPr>
          </a:p>
          <a:p>
            <a:pPr indent="0" lvl="0" marL="0" marR="0" rtl="0" algn="l">
              <a:lnSpc>
                <a:spcPct val="140017"/>
              </a:lnSpc>
              <a:spcBef>
                <a:spcPts val="0"/>
              </a:spcBef>
              <a:spcAft>
                <a:spcPts val="0"/>
              </a:spcAft>
              <a:buClr>
                <a:srgbClr val="000000"/>
              </a:buClr>
              <a:buSzPts val="2299"/>
              <a:buFont typeface="Arial"/>
              <a:buNone/>
            </a:pPr>
            <a:r>
              <a:t/>
            </a:r>
            <a:endParaRPr sz="2299">
              <a:solidFill>
                <a:srgbClr val="FFFFFF"/>
              </a:solidFill>
              <a:latin typeface="Quicksand"/>
              <a:ea typeface="Quicksand"/>
              <a:cs typeface="Quicksand"/>
              <a:sym typeface="Quicksand"/>
            </a:endParaRPr>
          </a:p>
        </p:txBody>
      </p:sp>
      <p:sp>
        <p:nvSpPr>
          <p:cNvPr id="95" name="Google Shape;95;p1"/>
          <p:cNvSpPr txBox="1"/>
          <p:nvPr/>
        </p:nvSpPr>
        <p:spPr>
          <a:xfrm>
            <a:off x="3457353" y="7480325"/>
            <a:ext cx="1262084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1" lang="de-AT" sz="3600" u="none" cap="none" strike="noStrike">
                <a:solidFill>
                  <a:schemeClr val="lt1"/>
                </a:solidFill>
                <a:latin typeface="Quicksand"/>
                <a:ea typeface="Quicksand"/>
                <a:cs typeface="Quicksand"/>
                <a:sym typeface="Quicksand"/>
              </a:rPr>
              <a:t>Pochopenie úlohy komunity, kultúry a prepojenia</a:t>
            </a:r>
            <a:endParaRPr b="0" i="1" sz="3600" u="none" cap="none" strike="noStrike">
              <a:solidFill>
                <a:schemeClr val="lt1"/>
              </a:solidFill>
              <a:latin typeface="Quicksand"/>
              <a:ea typeface="Quicksand"/>
              <a:cs typeface="Quicksand"/>
              <a:sym typeface="Quicksand"/>
            </a:endParaRPr>
          </a:p>
        </p:txBody>
      </p:sp>
      <p:sp>
        <p:nvSpPr>
          <p:cNvPr id="96" name="Google Shape;96;p1"/>
          <p:cNvSpPr txBox="1"/>
          <p:nvPr/>
        </p:nvSpPr>
        <p:spPr>
          <a:xfrm>
            <a:off x="3457350" y="6610900"/>
            <a:ext cx="106311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Kluby Nepočujúcich a spoločenské stretnutia</a:t>
            </a:r>
            <a:endParaRPr b="0" i="0" sz="3600" u="none" cap="none" strike="noStrike">
              <a:solidFill>
                <a:schemeClr val="lt1"/>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0" name="Shape 100"/>
        <p:cNvGrpSpPr/>
        <p:nvPr/>
      </p:nvGrpSpPr>
      <p:grpSpPr>
        <a:xfrm>
          <a:off x="0" y="0"/>
          <a:ext cx="0" cy="0"/>
          <a:chOff x="0" y="0"/>
          <a:chExt cx="0" cy="0"/>
        </a:xfrm>
      </p:grpSpPr>
      <p:grpSp>
        <p:nvGrpSpPr>
          <p:cNvPr id="101" name="Google Shape;101;p2"/>
          <p:cNvGrpSpPr/>
          <p:nvPr/>
        </p:nvGrpSpPr>
        <p:grpSpPr>
          <a:xfrm>
            <a:off x="0" y="-212938"/>
            <a:ext cx="2922084" cy="10503991"/>
            <a:chOff x="0" y="-57150"/>
            <a:chExt cx="769602" cy="2766483"/>
          </a:xfrm>
        </p:grpSpPr>
        <p:sp>
          <p:nvSpPr>
            <p:cNvPr id="102" name="Google Shape;102;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2"/>
          <p:cNvSpPr txBox="1"/>
          <p:nvPr/>
        </p:nvSpPr>
        <p:spPr>
          <a:xfrm>
            <a:off x="3961043" y="162765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de-AT" sz="8000">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
        <p:nvSpPr>
          <p:cNvPr id="107" name="Google Shape;107;p2"/>
          <p:cNvSpPr txBox="1"/>
          <p:nvPr/>
        </p:nvSpPr>
        <p:spPr>
          <a:xfrm>
            <a:off x="3734115" y="3086100"/>
            <a:ext cx="14325600" cy="4889031"/>
          </a:xfrm>
          <a:prstGeom prst="rect">
            <a:avLst/>
          </a:prstGeom>
          <a:noFill/>
          <a:ln>
            <a:noFill/>
          </a:ln>
        </p:spPr>
        <p:txBody>
          <a:bodyPr anchorCtr="0" anchor="t" bIns="0" lIns="0" spcFirstLastPara="1" rIns="0" wrap="square" tIns="0">
            <a:spAutoFit/>
          </a:bodyPr>
          <a:lstStyle/>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Čo sú „podujatia a organizácie“ v komunite Nepočujúcich?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Príklady podujatí v komunite Nepočujúcich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Prečo sú tieto podujatia dôležité?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Účel organizácií Nepočujúcich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Kluby Nepočujúcich</a:t>
            </a:r>
            <a:endParaRPr b="0" i="0" sz="1400" u="none" cap="none" strike="noStrike">
              <a:solidFill>
                <a:srgbClr val="000000"/>
              </a:solidFill>
              <a:latin typeface="Arial"/>
              <a:ea typeface="Arial"/>
              <a:cs typeface="Arial"/>
              <a:sym typeface="Arial"/>
            </a:endParaRPr>
          </a:p>
          <a:p>
            <a:pPr indent="-57150" lvl="0" marL="285750" marR="0" rtl="0" algn="l">
              <a:lnSpc>
                <a:spcPct val="150000"/>
              </a:lnSpc>
              <a:spcBef>
                <a:spcPts val="0"/>
              </a:spcBef>
              <a:spcAft>
                <a:spcPts val="0"/>
              </a:spcAft>
              <a:buClr>
                <a:schemeClr val="dk1"/>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2" name="Shape 112"/>
        <p:cNvGrpSpPr/>
        <p:nvPr/>
      </p:nvGrpSpPr>
      <p:grpSpPr>
        <a:xfrm>
          <a:off x="0" y="0"/>
          <a:ext cx="0" cy="0"/>
          <a:chOff x="0" y="0"/>
          <a:chExt cx="0" cy="0"/>
        </a:xfrm>
      </p:grpSpPr>
      <p:sp>
        <p:nvSpPr>
          <p:cNvPr id="113" name="Google Shape;113;p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 name="Google Shape;115;p3"/>
          <p:cNvSpPr txBox="1"/>
          <p:nvPr/>
        </p:nvSpPr>
        <p:spPr>
          <a:xfrm>
            <a:off x="1797714" y="1443142"/>
            <a:ext cx="16154400" cy="1553952"/>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Ako vznikol klub Nepočujúcich v minulosti?</a:t>
            </a:r>
            <a:endParaRPr b="0" i="0" sz="5400" u="none" cap="none" strike="noStrike">
              <a:solidFill>
                <a:schemeClr val="lt1"/>
              </a:solidFill>
              <a:latin typeface="Anton"/>
              <a:ea typeface="Anton"/>
              <a:cs typeface="Anton"/>
              <a:sym typeface="Anton"/>
            </a:endParaRPr>
          </a:p>
        </p:txBody>
      </p:sp>
      <p:sp>
        <p:nvSpPr>
          <p:cNvPr id="116" name="Google Shape;116;p3"/>
          <p:cNvSpPr txBox="1"/>
          <p:nvPr/>
        </p:nvSpPr>
        <p:spPr>
          <a:xfrm>
            <a:off x="1519274" y="2997946"/>
            <a:ext cx="8494882" cy="4308872"/>
          </a:xfrm>
          <a:prstGeom prst="rect">
            <a:avLst/>
          </a:prstGeom>
          <a:noFill/>
          <a:ln>
            <a:noFill/>
          </a:ln>
        </p:spPr>
        <p:txBody>
          <a:bodyPr anchorCtr="0" anchor="t" bIns="0" lIns="0" spcFirstLastPara="1" rIns="0" wrap="square" tIns="0">
            <a:spAutoFit/>
          </a:bodyPr>
          <a:lstStyle/>
          <a:p>
            <a:pPr indent="0" lvl="1" marL="302255" marR="0" rtl="0" algn="l">
              <a:lnSpc>
                <a:spcPct val="139964"/>
              </a:lnSpc>
              <a:spcBef>
                <a:spcPts val="0"/>
              </a:spcBef>
              <a:spcAft>
                <a:spcPts val="0"/>
              </a:spcAft>
              <a:buClr>
                <a:srgbClr val="000000"/>
              </a:buClr>
              <a:buSzPts val="4000"/>
              <a:buFont typeface="Arial"/>
              <a:buNone/>
            </a:pPr>
            <a:r>
              <a:rPr b="1" i="0" lang="de-AT" sz="4000" u="none" cap="none" strike="noStrike">
                <a:solidFill>
                  <a:schemeClr val="lt1"/>
                </a:solidFill>
                <a:latin typeface="Quicksand"/>
                <a:ea typeface="Quicksand"/>
                <a:cs typeface="Quicksand"/>
                <a:sym typeface="Quicksand"/>
              </a:rPr>
              <a:t>Priama reakcia na</a:t>
            </a:r>
            <a:r>
              <a:rPr b="0" i="0" lang="de-AT" sz="4000" u="none" cap="none" strike="noStrike">
                <a:solidFill>
                  <a:schemeClr val="lt1"/>
                </a:solidFill>
                <a:latin typeface="Quicksand"/>
                <a:ea typeface="Quicksand"/>
                <a:cs typeface="Quicksand"/>
                <a:sym typeface="Quicksand"/>
              </a:rPr>
              <a:t>: </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sociálne vylúčenie</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nedostatok štátnej podpory</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túžba po sebaurčení   	v rámci komunity Nepočujúcich</a:t>
            </a:r>
            <a:endParaRPr b="0" i="0" sz="3600" u="none" cap="none" strike="noStrike">
              <a:solidFill>
                <a:schemeClr val="lt1"/>
              </a:solidFill>
              <a:latin typeface="Quicksand"/>
              <a:ea typeface="Quicksand"/>
              <a:cs typeface="Quicksand"/>
              <a:sym typeface="Quicksand"/>
            </a:endParaRPr>
          </a:p>
        </p:txBody>
      </p:sp>
      <p:pic>
        <p:nvPicPr>
          <p:cNvPr id="117" name="Google Shape;117;p3"/>
          <p:cNvPicPr preferRelativeResize="0"/>
          <p:nvPr/>
        </p:nvPicPr>
        <p:blipFill rotWithShape="1">
          <a:blip r:embed="rId5">
            <a:alphaModFix/>
          </a:blip>
          <a:srcRect b="0" l="0" r="0" t="0"/>
          <a:stretch/>
        </p:blipFill>
        <p:spPr>
          <a:xfrm>
            <a:off x="10485120" y="2997945"/>
            <a:ext cx="6938927" cy="5083867"/>
          </a:xfrm>
          <a:prstGeom prst="rect">
            <a:avLst/>
          </a:prstGeom>
          <a:noFill/>
          <a:ln>
            <a:noFill/>
          </a:ln>
        </p:spPr>
      </p:pic>
      <p:sp>
        <p:nvSpPr>
          <p:cNvPr id="118" name="Google Shape;118;p3"/>
          <p:cNvSpPr txBox="1"/>
          <p:nvPr/>
        </p:nvSpPr>
        <p:spPr>
          <a:xfrm>
            <a:off x="10485120" y="8238478"/>
            <a:ext cx="6370200" cy="1296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lang="de-AT" sz="2400" u="sng">
                <a:solidFill>
                  <a:schemeClr val="lt1"/>
                </a:solidFill>
                <a:latin typeface="Quicksand"/>
                <a:ea typeface="Quicksand"/>
                <a:cs typeface="Quicksand"/>
                <a:sym typeface="Quicksand"/>
                <a:hlinkClick r:id="rId6">
                  <a:extLst>
                    <a:ext uri="{A12FA001-AC4F-418D-AE19-62706E023703}">
                      <ahyp:hlinkClr val="tx"/>
                    </a:ext>
                  </a:extLst>
                </a:hlinkClick>
              </a:rPr>
              <a:t>Viedenský klub pre nepočujúcich a nemých „Glück auf“1880 – 1900, oslavy 20. výročia</a:t>
            </a:r>
            <a:endParaRPr sz="2400">
              <a:solidFill>
                <a:schemeClr val="lt1"/>
              </a:solidFill>
              <a:latin typeface="Quicksand"/>
              <a:ea typeface="Quicksand"/>
              <a:cs typeface="Quicksand"/>
              <a:sym typeface="Quicksand"/>
            </a:endParaRPr>
          </a:p>
          <a:p>
            <a:pPr indent="0" lvl="0" marL="0" marR="0" rtl="0" algn="l">
              <a:lnSpc>
                <a:spcPct val="100000"/>
              </a:lnSpc>
              <a:spcBef>
                <a:spcPts val="750"/>
              </a:spcBef>
              <a:spcAft>
                <a:spcPts val="0"/>
              </a:spcAft>
              <a:buClr>
                <a:srgbClr val="000000"/>
              </a:buClr>
              <a:buSzPts val="2400"/>
              <a:buFont typeface="Arial"/>
              <a:buNone/>
            </a:pPr>
            <a:r>
              <a:t/>
            </a:r>
            <a:endParaRPr sz="2400">
              <a:latin typeface="Quicksand"/>
              <a:ea typeface="Quicksand"/>
              <a:cs typeface="Quicksand"/>
              <a:sym typeface="Quicksand"/>
            </a:endParaRPr>
          </a:p>
        </p:txBody>
      </p:sp>
      <p:sp>
        <p:nvSpPr>
          <p:cNvPr id="119" name="Google Shape;119;p3"/>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4" name="Shape 124"/>
        <p:cNvGrpSpPr/>
        <p:nvPr/>
      </p:nvGrpSpPr>
      <p:grpSpPr>
        <a:xfrm>
          <a:off x="0" y="0"/>
          <a:ext cx="0" cy="0"/>
          <a:chOff x="0" y="0"/>
          <a:chExt cx="0" cy="0"/>
        </a:xfrm>
      </p:grpSpPr>
      <p:sp>
        <p:nvSpPr>
          <p:cNvPr id="125" name="Google Shape;125;p4"/>
          <p:cNvSpPr txBox="1"/>
          <p:nvPr/>
        </p:nvSpPr>
        <p:spPr>
          <a:xfrm>
            <a:off x="950119" y="4959001"/>
            <a:ext cx="12156281" cy="134302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Sociálna izolácia a vylúčenie</a:t>
            </a:r>
            <a:endParaRPr b="1" i="0" sz="5400" u="none" cap="none" strike="noStrike">
              <a:solidFill>
                <a:schemeClr val="lt1"/>
              </a:solidFill>
              <a:latin typeface="Anton"/>
              <a:ea typeface="Anton"/>
              <a:cs typeface="Anton"/>
              <a:sym typeface="Anton"/>
            </a:endParaRPr>
          </a:p>
        </p:txBody>
      </p:sp>
      <p:pic>
        <p:nvPicPr>
          <p:cNvPr id="126" name="Google Shape;126;p4"/>
          <p:cNvPicPr preferRelativeResize="0"/>
          <p:nvPr/>
        </p:nvPicPr>
        <p:blipFill rotWithShape="1">
          <a:blip r:embed="rId3">
            <a:alphaModFix/>
          </a:blip>
          <a:srcRect b="22614" l="0" r="0" t="31790"/>
          <a:stretch/>
        </p:blipFill>
        <p:spPr>
          <a:xfrm>
            <a:off x="0" y="-606908"/>
            <a:ext cx="18287980" cy="556590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27" name="Google Shape;127;p4"/>
          <p:cNvSpPr txBox="1"/>
          <p:nvPr/>
        </p:nvSpPr>
        <p:spPr>
          <a:xfrm>
            <a:off x="721519" y="6061075"/>
            <a:ext cx="13451681" cy="3679030"/>
          </a:xfrm>
          <a:prstGeom prst="rect">
            <a:avLst/>
          </a:prstGeom>
          <a:noFill/>
          <a:ln>
            <a:noFill/>
          </a:ln>
        </p:spPr>
        <p:txBody>
          <a:bodyPr anchorCtr="0" anchor="ctr" bIns="45700" lIns="91425" spcFirstLastPara="1" rIns="91425" wrap="square" tIns="45700">
            <a:normAutofit/>
          </a:bodyPr>
          <a:lstStyle/>
          <a:p>
            <a:pPr indent="-457200" lvl="0" marL="457200" marR="0" rtl="0" algn="just">
              <a:lnSpc>
                <a:spcPct val="9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Mnoho nepočujúcich bolo </a:t>
            </a:r>
            <a:r>
              <a:rPr b="1" i="0" lang="de-AT" sz="3200" u="none" cap="none" strike="noStrike">
                <a:solidFill>
                  <a:schemeClr val="lt1"/>
                </a:solidFill>
                <a:latin typeface="Quicksand"/>
                <a:ea typeface="Quicksand"/>
                <a:cs typeface="Quicksand"/>
                <a:sym typeface="Quicksand"/>
              </a:rPr>
              <a:t>sociálne izolovaných.</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Málo príležitostí </a:t>
            </a:r>
            <a:r>
              <a:rPr b="0" i="0" lang="de-AT" sz="3200" u="none" cap="none" strike="noStrike">
                <a:solidFill>
                  <a:schemeClr val="lt1"/>
                </a:solidFill>
                <a:latin typeface="Quicksand"/>
                <a:ea typeface="Quicksand"/>
                <a:cs typeface="Quicksand"/>
                <a:sym typeface="Quicksand"/>
              </a:rPr>
              <a:t>na vzdelávanie alebo zamestnanie</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Často boli považovaní za „nevzdelávateľných”.</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	-&gt; potreba </a:t>
            </a:r>
            <a:r>
              <a:rPr b="1" i="0" lang="de-AT" sz="3200" u="none" cap="none" strike="noStrike">
                <a:solidFill>
                  <a:schemeClr val="lt1"/>
                </a:solidFill>
                <a:latin typeface="Quicksand"/>
                <a:ea typeface="Quicksand"/>
                <a:cs typeface="Quicksand"/>
                <a:sym typeface="Quicksand"/>
              </a:rPr>
              <a:t>spojiť sa s podobne zmýšľajúcimi ľuďmi </a:t>
            </a:r>
            <a:r>
              <a:rPr b="0" i="0" lang="de-AT" sz="3200" u="none" cap="none" strike="noStrike">
                <a:solidFill>
                  <a:schemeClr val="lt1"/>
                </a:solidFill>
                <a:latin typeface="Quicksand"/>
                <a:ea typeface="Quicksand"/>
                <a:cs typeface="Quicksand"/>
                <a:sym typeface="Quicksand"/>
              </a:rPr>
              <a:t>bola silná.</a:t>
            </a:r>
            <a:endParaRPr b="0" i="0" sz="3200" u="none" cap="none" strike="noStrike">
              <a:solidFill>
                <a:schemeClr val="lt1"/>
              </a:solidFill>
              <a:latin typeface="Quicksand"/>
              <a:ea typeface="Quicksand"/>
              <a:cs typeface="Quicksand"/>
              <a:sym typeface="Quicksand"/>
            </a:endParaRPr>
          </a:p>
        </p:txBody>
      </p:sp>
      <p:sp>
        <p:nvSpPr>
          <p:cNvPr id="128" name="Google Shape;128;p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4"/>
          <p:cNvSpPr/>
          <p:nvPr/>
        </p:nvSpPr>
        <p:spPr>
          <a:xfrm>
            <a:off x="-486697" y="-294967"/>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4"/>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deafclub</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6" name="Shape 136"/>
        <p:cNvGrpSpPr/>
        <p:nvPr/>
      </p:nvGrpSpPr>
      <p:grpSpPr>
        <a:xfrm>
          <a:off x="0" y="0"/>
          <a:ext cx="0" cy="0"/>
          <a:chOff x="0" y="0"/>
          <a:chExt cx="0" cy="0"/>
        </a:xfrm>
      </p:grpSpPr>
      <p:sp>
        <p:nvSpPr>
          <p:cNvPr id="137" name="Google Shape;137;p5"/>
          <p:cNvSpPr txBox="1"/>
          <p:nvPr/>
        </p:nvSpPr>
        <p:spPr>
          <a:xfrm>
            <a:off x="2257663" y="5181385"/>
            <a:ext cx="12156281" cy="134302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Školy ako miesta stretávania</a:t>
            </a:r>
            <a:endParaRPr b="1" i="0" sz="5400" u="none" cap="none" strike="noStrike">
              <a:solidFill>
                <a:schemeClr val="lt1"/>
              </a:solidFill>
              <a:latin typeface="Anton"/>
              <a:ea typeface="Anton"/>
              <a:cs typeface="Anton"/>
              <a:sym typeface="Anton"/>
            </a:endParaRPr>
          </a:p>
        </p:txBody>
      </p:sp>
      <p:sp>
        <p:nvSpPr>
          <p:cNvPr id="138" name="Google Shape;138;p5"/>
          <p:cNvSpPr txBox="1"/>
          <p:nvPr/>
        </p:nvSpPr>
        <p:spPr>
          <a:xfrm>
            <a:off x="1797714" y="5906737"/>
            <a:ext cx="15575449" cy="3679030"/>
          </a:xfrm>
          <a:prstGeom prst="rect">
            <a:avLst/>
          </a:prstGeom>
          <a:noFill/>
          <a:ln>
            <a:noFill/>
          </a:ln>
        </p:spPr>
        <p:txBody>
          <a:bodyPr anchorCtr="0" anchor="ctr" bIns="45700" lIns="91425" spcFirstLastPara="1" rIns="91425" wrap="square" tIns="45700">
            <a:normAutofit fontScale="92500"/>
          </a:bodyPr>
          <a:lstStyle/>
          <a:p>
            <a:pPr indent="-440055" lvl="0" marL="457200" marR="0" rtl="0" algn="just">
              <a:lnSpc>
                <a:spcPct val="150000"/>
              </a:lnSpc>
              <a:spcBef>
                <a:spcPts val="0"/>
              </a:spcBef>
              <a:spcAft>
                <a:spcPts val="0"/>
              </a:spcAft>
              <a:buClr>
                <a:schemeClr val="lt1"/>
              </a:buClr>
              <a:buSzPct val="100000"/>
              <a:buFont typeface="Arial"/>
              <a:buChar char="•"/>
            </a:pPr>
            <a:r>
              <a:rPr b="0" i="0" lang="de-AT" sz="3600" u="none" cap="none" strike="noStrike">
                <a:solidFill>
                  <a:schemeClr val="lt1"/>
                </a:solidFill>
                <a:latin typeface="Quicksand"/>
                <a:ea typeface="Quicksand"/>
                <a:cs typeface="Quicksand"/>
                <a:sym typeface="Quicksand"/>
              </a:rPr>
              <a:t>Prvé </a:t>
            </a:r>
            <a:r>
              <a:rPr b="1" i="0" lang="de-AT" sz="3600" u="none" cap="none" strike="noStrike">
                <a:solidFill>
                  <a:schemeClr val="lt1"/>
                </a:solidFill>
                <a:latin typeface="Quicksand"/>
                <a:ea typeface="Quicksand"/>
                <a:cs typeface="Quicksand"/>
                <a:sym typeface="Quicksand"/>
              </a:rPr>
              <a:t>komunity sa často formovali </a:t>
            </a:r>
            <a:r>
              <a:rPr b="0" i="0" lang="de-AT" sz="3600" u="none" cap="none" strike="noStrike">
                <a:solidFill>
                  <a:schemeClr val="lt1"/>
                </a:solidFill>
                <a:latin typeface="Quicksand"/>
                <a:ea typeface="Quicksand"/>
                <a:cs typeface="Quicksand"/>
                <a:sym typeface="Quicksand"/>
              </a:rPr>
              <a:t>v školách pre nepočujúcich alebo v ich okolí</a:t>
            </a:r>
            <a:r>
              <a:rPr b="1" i="0" lang="de-AT" sz="3600" u="none" cap="none" strike="noStrike">
                <a:solidFill>
                  <a:schemeClr val="lt1"/>
                </a:solidFill>
                <a:latin typeface="Quicksand"/>
                <a:ea typeface="Quicksand"/>
                <a:cs typeface="Quicksand"/>
                <a:sym typeface="Quicksand"/>
              </a:rPr>
              <a:t>.</a:t>
            </a:r>
            <a:endParaRPr b="0" i="0" sz="3600" u="none" cap="none" strike="noStrike">
              <a:solidFill>
                <a:schemeClr val="lt1"/>
              </a:solidFill>
              <a:latin typeface="Quicksand"/>
              <a:ea typeface="Quicksand"/>
              <a:cs typeface="Quicksand"/>
              <a:sym typeface="Quicksand"/>
            </a:endParaRPr>
          </a:p>
          <a:p>
            <a:pPr indent="-440055" lvl="0" marL="457200" marR="0" rtl="0" algn="just">
              <a:lnSpc>
                <a:spcPct val="150000"/>
              </a:lnSpc>
              <a:spcBef>
                <a:spcPts val="0"/>
              </a:spcBef>
              <a:spcAft>
                <a:spcPts val="0"/>
              </a:spcAft>
              <a:buClr>
                <a:schemeClr val="lt1"/>
              </a:buClr>
              <a:buSzPct val="100000"/>
              <a:buFont typeface="Arial"/>
              <a:buChar char="•"/>
            </a:pPr>
            <a:r>
              <a:rPr b="0" i="0" lang="de-AT" sz="3600" u="none" cap="none" strike="noStrike">
                <a:solidFill>
                  <a:schemeClr val="lt1"/>
                </a:solidFill>
                <a:latin typeface="Quicksand"/>
                <a:ea typeface="Quicksand"/>
                <a:cs typeface="Quicksand"/>
                <a:sym typeface="Quicksand"/>
              </a:rPr>
              <a:t> Bývalí študenti zostávali v kontakte a organizovali </a:t>
            </a:r>
            <a:r>
              <a:rPr b="1" i="0" lang="de-AT" sz="3600" u="none" cap="none" strike="noStrike">
                <a:solidFill>
                  <a:schemeClr val="lt1"/>
                </a:solidFill>
                <a:latin typeface="Quicksand"/>
                <a:ea typeface="Quicksand"/>
                <a:cs typeface="Quicksand"/>
                <a:sym typeface="Quicksand"/>
              </a:rPr>
              <a:t>pravidelné stretnutia.</a:t>
            </a:r>
            <a:endParaRPr b="0" i="0" sz="1400" u="none" cap="none" strike="noStrike">
              <a:solidFill>
                <a:srgbClr val="000000"/>
              </a:solidFill>
              <a:latin typeface="Arial"/>
              <a:ea typeface="Arial"/>
              <a:cs typeface="Arial"/>
              <a:sym typeface="Arial"/>
            </a:endParaRPr>
          </a:p>
          <a:p>
            <a:pPr indent="-440055" lvl="0" marL="457200" marR="0" rtl="0" algn="just">
              <a:lnSpc>
                <a:spcPct val="150000"/>
              </a:lnSpc>
              <a:spcBef>
                <a:spcPts val="0"/>
              </a:spcBef>
              <a:spcAft>
                <a:spcPts val="0"/>
              </a:spcAft>
              <a:buClr>
                <a:schemeClr val="lt1"/>
              </a:buClr>
              <a:buSzPct val="100000"/>
              <a:buFont typeface="Arial"/>
              <a:buChar char="•"/>
            </a:pPr>
            <a:r>
              <a:rPr b="0" i="0" lang="de-AT" sz="3600" u="none" cap="none" strike="noStrike">
                <a:solidFill>
                  <a:schemeClr val="lt1"/>
                </a:solidFill>
                <a:latin typeface="Quicksand"/>
                <a:ea typeface="Quicksand"/>
                <a:cs typeface="Quicksand"/>
                <a:sym typeface="Quicksand"/>
              </a:rPr>
              <a:t> Tieto stretnutia -&gt; sa stali </a:t>
            </a:r>
            <a:r>
              <a:rPr b="1" i="0" lang="de-AT" sz="3600" u="none" cap="none" strike="noStrike">
                <a:solidFill>
                  <a:schemeClr val="lt1"/>
                </a:solidFill>
                <a:latin typeface="Quicksand"/>
                <a:ea typeface="Quicksand"/>
                <a:cs typeface="Quicksand"/>
                <a:sym typeface="Quicksand"/>
              </a:rPr>
              <a:t>organizačným jadrom </a:t>
            </a:r>
            <a:r>
              <a:rPr b="0" i="0" lang="de-AT" sz="3600" u="none" cap="none" strike="noStrike">
                <a:solidFill>
                  <a:schemeClr val="lt1"/>
                </a:solidFill>
                <a:latin typeface="Quicksand"/>
                <a:ea typeface="Quicksand"/>
                <a:cs typeface="Quicksand"/>
                <a:sym typeface="Quicksand"/>
              </a:rPr>
              <a:t>klubov Nepočujúcich.</a:t>
            </a:r>
            <a:endParaRPr b="0" i="0" sz="3600" u="none" cap="none" strike="noStrike">
              <a:solidFill>
                <a:schemeClr val="lt1"/>
              </a:solidFill>
              <a:latin typeface="Quicksand"/>
              <a:ea typeface="Quicksand"/>
              <a:cs typeface="Quicksand"/>
              <a:sym typeface="Quicksand"/>
            </a:endParaRPr>
          </a:p>
        </p:txBody>
      </p:sp>
      <p:sp>
        <p:nvSpPr>
          <p:cNvPr id="139" name="Google Shape;139;p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p5"/>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5"/>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3" name="Google Shape;143;p5"/>
          <p:cNvPicPr preferRelativeResize="0"/>
          <p:nvPr/>
        </p:nvPicPr>
        <p:blipFill rotWithShape="1">
          <a:blip r:embed="rId5">
            <a:alphaModFix/>
          </a:blip>
          <a:srcRect b="0" l="0" r="0" t="0"/>
          <a:stretch/>
        </p:blipFill>
        <p:spPr>
          <a:xfrm>
            <a:off x="3069669" y="300538"/>
            <a:ext cx="11344275" cy="4829175"/>
          </a:xfrm>
          <a:prstGeom prst="rect">
            <a:avLst/>
          </a:prstGeom>
          <a:noFill/>
          <a:ln>
            <a:noFill/>
          </a:ln>
        </p:spPr>
      </p:pic>
      <p:sp>
        <p:nvSpPr>
          <p:cNvPr id="144" name="Google Shape;144;p5"/>
          <p:cNvSpPr txBox="1"/>
          <p:nvPr/>
        </p:nvSpPr>
        <p:spPr>
          <a:xfrm>
            <a:off x="14413944" y="635698"/>
            <a:ext cx="3645771" cy="20415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Zur Erinnerung</a:t>
            </a:r>
            <a:r>
              <a:rPr b="0" i="0" lang="de-AT" sz="2400" u="none" cap="none" strike="noStrike">
                <a:solidFill>
                  <a:schemeClr val="lt1"/>
                </a:solidFill>
                <a:latin typeface="Quicksand"/>
                <a:ea typeface="Quicksand"/>
                <a:cs typeface="Quicksand"/>
                <a:sym typeface="Quicksand"/>
              </a:rPr>
              <a:t> (1879)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75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Na pamiatku 100. výročia K.k. ústavu pre nepočujúcich vo Viedni</a:t>
            </a:r>
            <a:endParaRPr b="0" i="0" sz="2400" u="none" cap="none" strike="noStrike">
              <a:solidFill>
                <a:schemeClr val="lt1"/>
              </a:solidFill>
              <a:latin typeface="Quicksand"/>
              <a:ea typeface="Quicksand"/>
              <a:cs typeface="Quicksand"/>
              <a:sym typeface="Quicksand"/>
            </a:endParaRPr>
          </a:p>
        </p:txBody>
      </p:sp>
      <p:sp>
        <p:nvSpPr>
          <p:cNvPr id="145" name="Google Shape;145;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p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5"/>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2" name="Shape 152"/>
        <p:cNvGrpSpPr/>
        <p:nvPr/>
      </p:nvGrpSpPr>
      <p:grpSpPr>
        <a:xfrm>
          <a:off x="0" y="0"/>
          <a:ext cx="0" cy="0"/>
          <a:chOff x="0" y="0"/>
          <a:chExt cx="0" cy="0"/>
        </a:xfrm>
      </p:grpSpPr>
      <p:sp>
        <p:nvSpPr>
          <p:cNvPr id="153" name="Google Shape;153;p6"/>
          <p:cNvSpPr txBox="1"/>
          <p:nvPr/>
        </p:nvSpPr>
        <p:spPr>
          <a:xfrm>
            <a:off x="1822885" y="2598031"/>
            <a:ext cx="12156281" cy="134302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Vplyv posunkového jazyka</a:t>
            </a:r>
            <a:endParaRPr b="0" i="0" sz="5400" u="none" cap="none" strike="noStrike">
              <a:solidFill>
                <a:schemeClr val="lt1"/>
              </a:solidFill>
              <a:latin typeface="Anton"/>
              <a:ea typeface="Anton"/>
              <a:cs typeface="Anton"/>
              <a:sym typeface="Anton"/>
            </a:endParaRPr>
          </a:p>
        </p:txBody>
      </p:sp>
      <p:sp>
        <p:nvSpPr>
          <p:cNvPr id="154" name="Google Shape;154;p6"/>
          <p:cNvSpPr txBox="1"/>
          <p:nvPr/>
        </p:nvSpPr>
        <p:spPr>
          <a:xfrm>
            <a:off x="1797714" y="4158688"/>
            <a:ext cx="8417988" cy="3679030"/>
          </a:xfrm>
          <a:prstGeom prst="rect">
            <a:avLst/>
          </a:prstGeom>
          <a:noFill/>
          <a:ln>
            <a:noFill/>
          </a:ln>
        </p:spPr>
        <p:txBody>
          <a:bodyPr anchorCtr="0" anchor="ctr" bIns="45700" lIns="91425" spcFirstLastPara="1" rIns="91425" wrap="square" tIns="45700">
            <a:normAutofit lnSpcReduction="10000"/>
          </a:bodyPr>
          <a:lstStyle/>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umožnil </a:t>
            </a:r>
            <a:r>
              <a:rPr b="1" i="0" lang="de-AT" sz="3200" u="none" cap="none" strike="noStrike">
                <a:solidFill>
                  <a:schemeClr val="lt1"/>
                </a:solidFill>
                <a:latin typeface="Quicksand"/>
                <a:ea typeface="Quicksand"/>
                <a:cs typeface="Quicksand"/>
                <a:sym typeface="Quicksand"/>
              </a:rPr>
              <a:t>prirodzenú komunikáciu </a:t>
            </a:r>
            <a:r>
              <a:rPr b="0" i="0" lang="de-AT" sz="3200" u="none" cap="none" strike="noStrike">
                <a:solidFill>
                  <a:schemeClr val="lt1"/>
                </a:solidFill>
                <a:latin typeface="Quicksand"/>
                <a:ea typeface="Quicksand"/>
                <a:cs typeface="Quicksand"/>
                <a:sym typeface="Quicksand"/>
              </a:rPr>
              <a:t>medzi nepočujúcimi</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podporil rozvoj </a:t>
            </a:r>
            <a:r>
              <a:rPr b="1" i="0" lang="de-AT" sz="3200" u="none" cap="none" strike="noStrike">
                <a:solidFill>
                  <a:schemeClr val="lt1"/>
                </a:solidFill>
                <a:latin typeface="Quicksand"/>
                <a:ea typeface="Quicksand"/>
                <a:cs typeface="Quicksand"/>
                <a:sym typeface="Quicksand"/>
              </a:rPr>
              <a:t>jedinečnej kultúry Nepočujúcich</a:t>
            </a:r>
            <a:endParaRPr b="1"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túžba </a:t>
            </a:r>
            <a:r>
              <a:rPr b="1" i="0" lang="de-AT" sz="3200" u="none" cap="none" strike="noStrike">
                <a:solidFill>
                  <a:schemeClr val="lt1"/>
                </a:solidFill>
                <a:latin typeface="Quicksand"/>
                <a:ea typeface="Quicksand"/>
                <a:cs typeface="Quicksand"/>
                <a:sym typeface="Quicksand"/>
              </a:rPr>
              <a:t>zachovať a propagovať </a:t>
            </a:r>
            <a:r>
              <a:rPr b="0" i="0" lang="de-AT" sz="3200" u="none" cap="none" strike="noStrike">
                <a:solidFill>
                  <a:schemeClr val="lt1"/>
                </a:solidFill>
                <a:latin typeface="Quicksand"/>
                <a:ea typeface="Quicksand"/>
                <a:cs typeface="Quicksand"/>
                <a:sym typeface="Quicksand"/>
              </a:rPr>
              <a:t>tento jazyk a kultúru </a:t>
            </a:r>
            <a:r>
              <a:rPr b="1" i="0" lang="de-AT" sz="3200" u="none" cap="none" strike="noStrike">
                <a:solidFill>
                  <a:schemeClr val="lt1"/>
                </a:solidFill>
                <a:latin typeface="Quicksand"/>
                <a:ea typeface="Quicksand"/>
                <a:cs typeface="Quicksand"/>
                <a:sym typeface="Quicksand"/>
              </a:rPr>
              <a:t>-&gt;</a:t>
            </a:r>
            <a:r>
              <a:rPr b="0" i="0" lang="de-AT" sz="3200" u="none" cap="none" strike="noStrike">
                <a:solidFill>
                  <a:schemeClr val="lt1"/>
                </a:solidFill>
                <a:latin typeface="Quicksand"/>
                <a:ea typeface="Quicksand"/>
                <a:cs typeface="Quicksand"/>
                <a:sym typeface="Quicksand"/>
              </a:rPr>
              <a:t> zakladanie klubov</a:t>
            </a:r>
            <a:endParaRPr b="0" i="0" sz="3200" u="none" cap="none" strike="noStrike">
              <a:solidFill>
                <a:schemeClr val="lt1"/>
              </a:solidFill>
              <a:latin typeface="Quicksand"/>
              <a:ea typeface="Quicksand"/>
              <a:cs typeface="Quicksand"/>
              <a:sym typeface="Quicksand"/>
            </a:endParaRPr>
          </a:p>
        </p:txBody>
      </p:sp>
      <p:sp>
        <p:nvSpPr>
          <p:cNvPr id="155" name="Google Shape;155;p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 name="Google Shape;156;p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descr="Zeichensprache mit einfarbiger Füllung" id="157" name="Google Shape;157;p6"/>
          <p:cNvPicPr preferRelativeResize="0"/>
          <p:nvPr/>
        </p:nvPicPr>
        <p:blipFill rotWithShape="1">
          <a:blip r:embed="rId5">
            <a:alphaModFix/>
          </a:blip>
          <a:srcRect b="0" l="0" r="0" t="0"/>
          <a:stretch/>
        </p:blipFill>
        <p:spPr>
          <a:xfrm>
            <a:off x="14448297" y="5382705"/>
            <a:ext cx="3118184" cy="3118184"/>
          </a:xfrm>
          <a:prstGeom prst="rect">
            <a:avLst/>
          </a:prstGeom>
          <a:noFill/>
          <a:ln>
            <a:noFill/>
          </a:ln>
        </p:spPr>
      </p:pic>
      <p:sp>
        <p:nvSpPr>
          <p:cNvPr id="158" name="Google Shape;158;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9" name="Google Shape;159;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0" name="Google Shape;160;p6"/>
          <p:cNvPicPr preferRelativeResize="0"/>
          <p:nvPr/>
        </p:nvPicPr>
        <p:blipFill rotWithShape="1">
          <a:blip r:embed="rId8">
            <a:alphaModFix/>
          </a:blip>
          <a:srcRect b="0" l="0" r="0" t="0"/>
          <a:stretch/>
        </p:blipFill>
        <p:spPr>
          <a:xfrm>
            <a:off x="11471564" y="787419"/>
            <a:ext cx="5408780" cy="59410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5" name="Shape 165"/>
        <p:cNvGrpSpPr/>
        <p:nvPr/>
      </p:nvGrpSpPr>
      <p:grpSpPr>
        <a:xfrm>
          <a:off x="0" y="0"/>
          <a:ext cx="0" cy="0"/>
          <a:chOff x="0" y="0"/>
          <a:chExt cx="0" cy="0"/>
        </a:xfrm>
      </p:grpSpPr>
      <p:sp>
        <p:nvSpPr>
          <p:cNvPr id="166" name="Google Shape;166;p7"/>
          <p:cNvSpPr txBox="1"/>
          <p:nvPr/>
        </p:nvSpPr>
        <p:spPr>
          <a:xfrm>
            <a:off x="246385" y="5143500"/>
            <a:ext cx="4867193" cy="352536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600"/>
              </a:spcAft>
              <a:buClr>
                <a:srgbClr val="000000"/>
              </a:buClr>
              <a:buSzPts val="6000"/>
              <a:buFont typeface="Arial"/>
              <a:buNone/>
            </a:pPr>
            <a:r>
              <a:rPr b="1" i="0" lang="de-AT" sz="6000" u="none" cap="none" strike="noStrike">
                <a:solidFill>
                  <a:schemeClr val="lt1"/>
                </a:solidFill>
                <a:latin typeface="Anton"/>
                <a:ea typeface="Anton"/>
                <a:cs typeface="Anton"/>
                <a:sym typeface="Anton"/>
              </a:rPr>
              <a:t>Organizácia a štruktúra</a:t>
            </a:r>
            <a:endParaRPr b="0" i="0" sz="1400" u="none" cap="none" strike="noStrike">
              <a:solidFill>
                <a:srgbClr val="000000"/>
              </a:solidFill>
              <a:latin typeface="Arial"/>
              <a:ea typeface="Arial"/>
              <a:cs typeface="Arial"/>
              <a:sym typeface="Arial"/>
            </a:endParaRPr>
          </a:p>
        </p:txBody>
      </p:sp>
      <p:pic>
        <p:nvPicPr>
          <p:cNvPr id="167" name="Google Shape;167;p7"/>
          <p:cNvPicPr preferRelativeResize="0"/>
          <p:nvPr/>
        </p:nvPicPr>
        <p:blipFill rotWithShape="1">
          <a:blip r:embed="rId3">
            <a:alphaModFix/>
          </a:blip>
          <a:srcRect b="13583" l="0" r="0" t="39595"/>
          <a:stretch/>
        </p:blipFill>
        <p:spPr>
          <a:xfrm>
            <a:off x="0" y="-20616"/>
            <a:ext cx="18287980" cy="5477744"/>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68" name="Google Shape;168;p7"/>
          <p:cNvSpPr txBox="1"/>
          <p:nvPr/>
        </p:nvSpPr>
        <p:spPr>
          <a:xfrm>
            <a:off x="5113578" y="6028163"/>
            <a:ext cx="13271161" cy="367903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Prvé stretnutia: </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organizovali jednotliví nepočujúci – často </a:t>
            </a:r>
            <a:r>
              <a:rPr b="1" i="0" lang="de-AT" sz="3200" u="none" cap="none" strike="noStrike">
                <a:solidFill>
                  <a:schemeClr val="lt1"/>
                </a:solidFill>
                <a:latin typeface="Quicksand"/>
                <a:ea typeface="Quicksand"/>
                <a:cs typeface="Quicksand"/>
                <a:sym typeface="Quicksand"/>
              </a:rPr>
              <a:t>dobre prepojení</a:t>
            </a:r>
            <a:r>
              <a:rPr b="0" i="0" lang="de-AT" sz="3200" u="none" cap="none" strike="noStrike">
                <a:solidFill>
                  <a:schemeClr val="lt1"/>
                </a:solidFill>
                <a:latin typeface="Quicksand"/>
                <a:ea typeface="Quicksand"/>
                <a:cs typeface="Quicksand"/>
                <a:sym typeface="Quicksand"/>
              </a:rPr>
              <a:t> a </a:t>
            </a:r>
            <a:r>
              <a:rPr b="1" i="0" lang="de-AT" sz="3200" u="none" cap="none" strike="noStrike">
                <a:solidFill>
                  <a:schemeClr val="lt1"/>
                </a:solidFill>
                <a:latin typeface="Quicksand"/>
                <a:ea typeface="Quicksand"/>
                <a:cs typeface="Quicksand"/>
                <a:sym typeface="Quicksand"/>
              </a:rPr>
              <a:t>angažovaní</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konali sa v </a:t>
            </a:r>
            <a:r>
              <a:rPr b="1" i="0" lang="de-AT" sz="3200" u="none" cap="none" strike="noStrike">
                <a:solidFill>
                  <a:schemeClr val="lt1"/>
                </a:solidFill>
                <a:latin typeface="Quicksand"/>
                <a:ea typeface="Quicksand"/>
                <a:cs typeface="Quicksand"/>
                <a:sym typeface="Quicksand"/>
              </a:rPr>
              <a:t>hostincoch, komunitných sálach alebo súkromných domoch</a:t>
            </a:r>
            <a:endParaRPr b="0" i="0" sz="1400" u="none" cap="none" strike="noStrike">
              <a:solidFill>
                <a:srgbClr val="000000"/>
              </a:solidFill>
              <a:latin typeface="Arial"/>
              <a:ea typeface="Arial"/>
              <a:cs typeface="Arial"/>
              <a:sym typeface="Arial"/>
            </a:endParaRPr>
          </a:p>
          <a:p>
            <a:pPr indent="-25400" lvl="0" marL="457200" marR="0" rtl="0" algn="l">
              <a:lnSpc>
                <a:spcPct val="90000"/>
              </a:lnSpc>
              <a:spcBef>
                <a:spcPts val="6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203200" lvl="0" marL="0" marR="0" rtl="0" algn="l">
              <a:lnSpc>
                <a:spcPct val="90000"/>
              </a:lnSpc>
              <a:spcBef>
                <a:spcPts val="600"/>
              </a:spcBef>
              <a:spcAft>
                <a:spcPts val="60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Postupom času </a:t>
            </a:r>
            <a:r>
              <a:rPr b="1" i="0" lang="de-AT" sz="3200" u="none" cap="none" strike="noStrike">
                <a:solidFill>
                  <a:schemeClr val="lt1"/>
                </a:solidFill>
                <a:latin typeface="Quicksand"/>
                <a:ea typeface="Quicksand"/>
                <a:cs typeface="Quicksand"/>
                <a:sym typeface="Quicksand"/>
              </a:rPr>
              <a:t>vznikli formálne štruktúry</a:t>
            </a:r>
            <a:r>
              <a:rPr b="0" i="0" lang="de-AT" sz="3200" u="none" cap="none" strike="noStrike">
                <a:solidFill>
                  <a:schemeClr val="lt1"/>
                </a:solidFill>
                <a:latin typeface="Quicksand"/>
                <a:ea typeface="Quicksand"/>
                <a:cs typeface="Quicksand"/>
                <a:sym typeface="Quicksand"/>
              </a:rPr>
              <a:t> so stanovami, volenými orgánmi a pravidelnými zasadnutiami.</a:t>
            </a:r>
            <a:endParaRPr b="0" i="0" sz="1400" u="none" cap="none" strike="noStrike">
              <a:solidFill>
                <a:srgbClr val="000000"/>
              </a:solidFill>
              <a:latin typeface="Arial"/>
              <a:ea typeface="Arial"/>
              <a:cs typeface="Arial"/>
              <a:sym typeface="Arial"/>
            </a:endParaRPr>
          </a:p>
        </p:txBody>
      </p:sp>
      <p:sp>
        <p:nvSpPr>
          <p:cNvPr id="169" name="Google Shape;169;p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1" name="Google Shape;171;p7"/>
          <p:cNvSpPr/>
          <p:nvPr/>
        </p:nvSpPr>
        <p:spPr>
          <a:xfrm>
            <a:off x="-432635" y="-393187"/>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p7"/>
          <p:cNvSpPr txBox="1"/>
          <p:nvPr/>
        </p:nvSpPr>
        <p:spPr>
          <a:xfrm>
            <a:off x="11652419" y="5297165"/>
            <a:ext cx="6952536"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Wiener</a:t>
            </a:r>
            <a:r>
              <a:rPr b="1" i="0" lang="de-AT" sz="1600" u="none" cap="none" strike="noStrike">
                <a:solidFill>
                  <a:schemeClr val="lt1"/>
                </a:solidFill>
                <a:latin typeface="Open Sans"/>
                <a:ea typeface="Open Sans"/>
                <a:cs typeface="Open Sans"/>
                <a:sym typeface="Open Sans"/>
              </a:rPr>
              <a:t> </a:t>
            </a:r>
            <a:r>
              <a:rPr b="0" i="0" lang="de-AT" sz="2400" u="none" cap="none" strike="noStrike">
                <a:solidFill>
                  <a:schemeClr val="lt1"/>
                </a:solidFill>
                <a:latin typeface="Quicksand"/>
                <a:ea typeface="Quicksand"/>
                <a:cs typeface="Quicksand"/>
                <a:sym typeface="Quicksand"/>
              </a:rPr>
              <a:t>Taubstummen Frauen – Verein (1890)</a:t>
            </a:r>
            <a:endParaRPr b="0" i="0" sz="1400" u="none" cap="none" strike="noStrike">
              <a:solidFill>
                <a:srgbClr val="000000"/>
              </a:solidFill>
              <a:latin typeface="Arial"/>
              <a:ea typeface="Arial"/>
              <a:cs typeface="Arial"/>
              <a:sym typeface="Arial"/>
            </a:endParaRPr>
          </a:p>
        </p:txBody>
      </p:sp>
      <p:sp>
        <p:nvSpPr>
          <p:cNvPr id="173" name="Google Shape;173;p7"/>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sp>
        <p:nvSpPr>
          <p:cNvPr id="179" name="Google Shape;179;p8"/>
          <p:cNvSpPr/>
          <p:nvPr/>
        </p:nvSpPr>
        <p:spPr>
          <a:xfrm>
            <a:off x="0" y="0"/>
            <a:ext cx="18283428" cy="10287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0" name="Google Shape;180;p8"/>
          <p:cNvSpPr txBox="1"/>
          <p:nvPr/>
        </p:nvSpPr>
        <p:spPr>
          <a:xfrm>
            <a:off x="457200" y="1562901"/>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Ciele klubu Nepočujúcich</a:t>
            </a:r>
            <a:endParaRPr b="0" i="0" sz="6600" u="none" cap="none" strike="noStrike">
              <a:solidFill>
                <a:schemeClr val="lt1"/>
              </a:solidFill>
              <a:latin typeface="Anton"/>
              <a:ea typeface="Anton"/>
              <a:cs typeface="Anton"/>
              <a:sym typeface="Anton"/>
            </a:endParaRPr>
          </a:p>
        </p:txBody>
      </p:sp>
      <p:sp>
        <p:nvSpPr>
          <p:cNvPr id="181" name="Google Shape;181;p8"/>
          <p:cNvSpPr/>
          <p:nvPr/>
        </p:nvSpPr>
        <p:spPr>
          <a:xfrm>
            <a:off x="1039731" y="3138899"/>
            <a:ext cx="5212080" cy="27432"/>
          </a:xfrm>
          <a:custGeom>
            <a:rect b="b" l="l" r="r" t="t"/>
            <a:pathLst>
              <a:path extrusionOk="0" fill="none" h="27432" w="521208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extrusionOk="0" h="27432" w="521208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2" name="Google Shape;182;p8"/>
          <p:cNvSpPr txBox="1"/>
          <p:nvPr/>
        </p:nvSpPr>
        <p:spPr>
          <a:xfrm>
            <a:off x="457200" y="3452055"/>
            <a:ext cx="9114503" cy="4981002"/>
          </a:xfrm>
          <a:prstGeom prst="rect">
            <a:avLst/>
          </a:prstGeom>
          <a:noFill/>
          <a:ln>
            <a:noFill/>
          </a:ln>
        </p:spPr>
        <p:txBody>
          <a:bodyPr anchorCtr="0" anchor="t" bIns="45700" lIns="91425" spcFirstLastPara="1" rIns="91425" wrap="square" tIns="45700">
            <a:normAutofit lnSpcReduction="10000"/>
          </a:bodyPr>
          <a:lstStyle/>
          <a:p>
            <a:pPr indent="-571500" lvl="0" marL="5715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Podpora </a:t>
            </a:r>
            <a:r>
              <a:rPr b="1" i="0" lang="de-AT" sz="3200" u="none" cap="none" strike="noStrike">
                <a:solidFill>
                  <a:schemeClr val="lt1"/>
                </a:solidFill>
                <a:latin typeface="Quicksand"/>
                <a:ea typeface="Quicksand"/>
                <a:cs typeface="Quicksand"/>
                <a:sym typeface="Quicksand"/>
              </a:rPr>
              <a:t>vzdelávania</a:t>
            </a:r>
            <a:r>
              <a:rPr b="0" i="0" lang="de-AT" sz="3200" u="none" cap="none" strike="noStrike">
                <a:solidFill>
                  <a:schemeClr val="lt1"/>
                </a:solidFill>
                <a:latin typeface="Quicksand"/>
                <a:ea typeface="Quicksand"/>
                <a:cs typeface="Quicksand"/>
                <a:sym typeface="Quicksand"/>
              </a:rPr>
              <a:t> </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(napr. prostredníctvom prednášok, workshopov)</a:t>
            </a:r>
            <a:endParaRPr b="0" i="0" sz="1400" u="none" cap="none" strike="noStrike">
              <a:solidFill>
                <a:schemeClr val="lt1"/>
              </a:solidFill>
              <a:latin typeface="Quicksand"/>
              <a:ea typeface="Quicksand"/>
              <a:cs typeface="Quicksand"/>
              <a:sym typeface="Quicksand"/>
            </a:endParaRPr>
          </a:p>
          <a:p>
            <a:pPr indent="-571500" lvl="0" marL="5715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Spoločenské </a:t>
            </a:r>
            <a:r>
              <a:rPr b="1" i="0" lang="de-AT" sz="3200" u="none" cap="none" strike="noStrike">
                <a:solidFill>
                  <a:schemeClr val="lt1"/>
                </a:solidFill>
                <a:latin typeface="Quicksand"/>
                <a:ea typeface="Quicksand"/>
                <a:cs typeface="Quicksand"/>
                <a:sym typeface="Quicksand"/>
              </a:rPr>
              <a:t>stretnutia</a:t>
            </a:r>
            <a:r>
              <a:rPr b="0" i="0" lang="de-AT" sz="3200" u="none" cap="none" strike="noStrike">
                <a:solidFill>
                  <a:schemeClr val="lt1"/>
                </a:solidFill>
                <a:latin typeface="Quicksand"/>
                <a:ea typeface="Quicksand"/>
                <a:cs typeface="Quicksand"/>
                <a:sym typeface="Quicksand"/>
              </a:rPr>
              <a:t> a vzájomná podpora</a:t>
            </a:r>
            <a:endParaRPr b="0" i="0" sz="1400" u="none" cap="none" strike="noStrike">
              <a:solidFill>
                <a:schemeClr val="lt1"/>
              </a:solidFill>
              <a:latin typeface="Quicksand"/>
              <a:ea typeface="Quicksand"/>
              <a:cs typeface="Quicksand"/>
              <a:sym typeface="Quicksand"/>
            </a:endParaRPr>
          </a:p>
          <a:p>
            <a:pPr indent="-571500" lvl="0" marL="5715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Obhajoba</a:t>
            </a:r>
            <a:r>
              <a:rPr b="0" i="0" lang="de-AT" sz="3200" u="none" cap="none" strike="noStrike">
                <a:solidFill>
                  <a:schemeClr val="lt1"/>
                </a:solidFill>
                <a:latin typeface="Quicksand"/>
                <a:ea typeface="Quicksand"/>
                <a:cs typeface="Quicksand"/>
                <a:sym typeface="Quicksand"/>
              </a:rPr>
              <a:t> práv nepočujúcich</a:t>
            </a:r>
            <a:endParaRPr b="0" i="0" sz="3200" u="none" cap="none" strike="noStrike">
              <a:solidFill>
                <a:schemeClr val="lt1"/>
              </a:solidFill>
              <a:latin typeface="Quicksand"/>
              <a:ea typeface="Quicksand"/>
              <a:cs typeface="Quicksand"/>
              <a:sym typeface="Quicksand"/>
            </a:endParaRPr>
          </a:p>
          <a:p>
            <a:pPr indent="-571500" lvl="0" marL="5715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Zachovanie</a:t>
            </a:r>
            <a:r>
              <a:rPr b="0" i="0" lang="de-AT" sz="3200" u="none" cap="none" strike="noStrike">
                <a:solidFill>
                  <a:schemeClr val="lt1"/>
                </a:solidFill>
                <a:latin typeface="Quicksand"/>
                <a:ea typeface="Quicksand"/>
                <a:cs typeface="Quicksand"/>
                <a:sym typeface="Quicksand"/>
              </a:rPr>
              <a:t> posunkového jazyka</a:t>
            </a:r>
            <a:endParaRPr b="0" i="0" sz="3200" u="none" cap="none" strike="noStrike">
              <a:solidFill>
                <a:schemeClr val="lt1"/>
              </a:solidFill>
              <a:latin typeface="Quicksand"/>
              <a:ea typeface="Quicksand"/>
              <a:cs typeface="Quicksand"/>
              <a:sym typeface="Quicksand"/>
            </a:endParaRPr>
          </a:p>
          <a:p>
            <a:pPr indent="-571500" lvl="0" marL="5715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Vytváranie športových, divadelných alebo kultúrnych skupín</a:t>
            </a:r>
            <a:endParaRPr b="0" i="0" sz="3200" u="none" cap="none" strike="noStrike">
              <a:solidFill>
                <a:schemeClr val="lt1"/>
              </a:solidFill>
              <a:latin typeface="Quicksand"/>
              <a:ea typeface="Quicksand"/>
              <a:cs typeface="Quicksand"/>
              <a:sym typeface="Quicksand"/>
            </a:endParaRPr>
          </a:p>
        </p:txBody>
      </p:sp>
      <p:sp>
        <p:nvSpPr>
          <p:cNvPr id="183" name="Google Shape;183;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p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p8"/>
          <p:cNvSpPr/>
          <p:nvPr/>
        </p:nvSpPr>
        <p:spPr>
          <a:xfrm>
            <a:off x="19078032" y="8643996"/>
            <a:ext cx="4165516" cy="724079"/>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87" name="Google Shape;187;p8"/>
          <p:cNvPicPr preferRelativeResize="0"/>
          <p:nvPr/>
        </p:nvPicPr>
        <p:blipFill rotWithShape="1">
          <a:blip r:embed="rId7">
            <a:alphaModFix/>
          </a:blip>
          <a:srcRect b="0" l="0" r="0" t="0"/>
          <a:stretch/>
        </p:blipFill>
        <p:spPr>
          <a:xfrm>
            <a:off x="9961245" y="1562901"/>
            <a:ext cx="7869555" cy="6017895"/>
          </a:xfrm>
          <a:prstGeom prst="rect">
            <a:avLst/>
          </a:prstGeom>
          <a:noFill/>
          <a:ln>
            <a:noFill/>
          </a:ln>
        </p:spPr>
      </p:pic>
      <p:sp>
        <p:nvSpPr>
          <p:cNvPr id="188" name="Google Shape;188;p8"/>
          <p:cNvSpPr txBox="1"/>
          <p:nvPr/>
        </p:nvSpPr>
        <p:spPr>
          <a:xfrm>
            <a:off x="11017372" y="7580796"/>
            <a:ext cx="6952500" cy="1200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lang="de-AT" sz="2400" u="sng">
                <a:solidFill>
                  <a:schemeClr val="lt1"/>
                </a:solidFill>
                <a:latin typeface="Quicksand"/>
                <a:ea typeface="Quicksand"/>
                <a:cs typeface="Quicksand"/>
                <a:sym typeface="Quicksand"/>
              </a:rPr>
              <a:t>Spoločnosť nepočujúcich a nemých</a:t>
            </a:r>
            <a:r>
              <a:rPr lang="de-AT" sz="2400">
                <a:solidFill>
                  <a:schemeClr val="lt1"/>
                </a:solidFill>
                <a:latin typeface="Quicksand"/>
                <a:ea typeface="Quicksand"/>
                <a:cs typeface="Quicksand"/>
                <a:sym typeface="Quicksand"/>
              </a:rPr>
              <a:t>v pivárni Dreher (1896)© Ludwig Pollak</a:t>
            </a:r>
            <a:endParaRPr>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sz="2400" u="sng">
              <a:solidFill>
                <a:schemeClr val="lt1"/>
              </a:solidFill>
              <a:latin typeface="Quicksand"/>
              <a:ea typeface="Quicksand"/>
              <a:cs typeface="Quicksand"/>
              <a:sym typeface="Quicksand"/>
            </a:endParaRPr>
          </a:p>
        </p:txBody>
      </p:sp>
      <p:sp>
        <p:nvSpPr>
          <p:cNvPr id="189" name="Google Shape;189;p8"/>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4" name="Shape 194"/>
        <p:cNvGrpSpPr/>
        <p:nvPr/>
      </p:nvGrpSpPr>
      <p:grpSpPr>
        <a:xfrm>
          <a:off x="0" y="0"/>
          <a:ext cx="0" cy="0"/>
          <a:chOff x="0" y="0"/>
          <a:chExt cx="0" cy="0"/>
        </a:xfrm>
      </p:grpSpPr>
      <p:sp>
        <p:nvSpPr>
          <p:cNvPr id="195" name="Google Shape;195;p9"/>
          <p:cNvSpPr txBox="1"/>
          <p:nvPr/>
        </p:nvSpPr>
        <p:spPr>
          <a:xfrm>
            <a:off x="960120" y="2392669"/>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Právny rámec</a:t>
            </a:r>
            <a:endParaRPr b="0" i="0" sz="6600" u="none" cap="none" strike="noStrike">
              <a:solidFill>
                <a:schemeClr val="lt1"/>
              </a:solidFill>
              <a:latin typeface="Anton"/>
              <a:ea typeface="Anton"/>
              <a:cs typeface="Anton"/>
              <a:sym typeface="Anton"/>
            </a:endParaRPr>
          </a:p>
        </p:txBody>
      </p:sp>
      <p:sp>
        <p:nvSpPr>
          <p:cNvPr id="196" name="Google Shape;196;p9"/>
          <p:cNvSpPr/>
          <p:nvPr/>
        </p:nvSpPr>
        <p:spPr>
          <a:xfrm>
            <a:off x="960120" y="3880491"/>
            <a:ext cx="5212080" cy="27432"/>
          </a:xfrm>
          <a:custGeom>
            <a:rect b="b" l="l" r="r" t="t"/>
            <a:pathLst>
              <a:path extrusionOk="0" fill="none" h="27432" w="521208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extrusionOk="0" h="27432" w="521208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7" name="Google Shape;197;p9"/>
          <p:cNvSpPr txBox="1"/>
          <p:nvPr/>
        </p:nvSpPr>
        <p:spPr>
          <a:xfrm>
            <a:off x="960120" y="4189525"/>
            <a:ext cx="16501970" cy="4981002"/>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Nakoniec boli mnohé združenia </a:t>
            </a:r>
            <a:r>
              <a:rPr b="1" i="0" lang="de-AT" sz="3200" u="none" cap="none" strike="noStrike">
                <a:solidFill>
                  <a:schemeClr val="lt1"/>
                </a:solidFill>
                <a:latin typeface="Quicksand"/>
                <a:ea typeface="Quicksand"/>
                <a:cs typeface="Quicksand"/>
                <a:sym typeface="Quicksand"/>
              </a:rPr>
              <a:t>oficiálne zaregistrované</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(napr. ako neziskové organizácie/MVO). </a:t>
            </a:r>
            <a:endParaRPr b="0" i="0" sz="14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To im umožnilo:</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zbierať </a:t>
            </a:r>
            <a:r>
              <a:rPr b="1" i="0" lang="de-AT" sz="3200" u="none" cap="none" strike="noStrike">
                <a:solidFill>
                  <a:schemeClr val="lt1"/>
                </a:solidFill>
                <a:latin typeface="Quicksand"/>
                <a:ea typeface="Quicksand"/>
                <a:cs typeface="Quicksand"/>
                <a:sym typeface="Quicksand"/>
              </a:rPr>
              <a:t>dary</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organizovať </a:t>
            </a:r>
            <a:r>
              <a:rPr b="1" i="0" lang="de-AT" sz="3200" u="none" cap="none" strike="noStrike">
                <a:solidFill>
                  <a:schemeClr val="lt1"/>
                </a:solidFill>
                <a:latin typeface="Quicksand"/>
                <a:ea typeface="Quicksand"/>
                <a:cs typeface="Quicksand"/>
                <a:sym typeface="Quicksand"/>
              </a:rPr>
              <a:t>verejné podujatia</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získať širšie </a:t>
            </a:r>
            <a:r>
              <a:rPr b="1" i="0" lang="de-AT" sz="3200" u="none" cap="none" strike="noStrike">
                <a:solidFill>
                  <a:schemeClr val="lt1"/>
                </a:solidFill>
                <a:latin typeface="Quicksand"/>
                <a:ea typeface="Quicksand"/>
                <a:cs typeface="Quicksand"/>
                <a:sym typeface="Quicksand"/>
              </a:rPr>
              <a:t>uznanie</a:t>
            </a:r>
            <a:endParaRPr b="0" i="0" sz="1400" u="none" cap="none" strike="noStrike">
              <a:solidFill>
                <a:schemeClr val="lt1"/>
              </a:solidFill>
              <a:latin typeface="Quicksand"/>
              <a:ea typeface="Quicksand"/>
              <a:cs typeface="Quicksand"/>
              <a:sym typeface="Quicksand"/>
            </a:endParaRPr>
          </a:p>
        </p:txBody>
      </p:sp>
      <p:sp>
        <p:nvSpPr>
          <p:cNvPr id="198" name="Google Shape;198;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Waage, Balance, Symbol, Gerechtigkeit" id="200" name="Google Shape;200;p9"/>
          <p:cNvPicPr preferRelativeResize="0"/>
          <p:nvPr/>
        </p:nvPicPr>
        <p:blipFill rotWithShape="1">
          <a:blip r:embed="rId5">
            <a:alphaModFix/>
          </a:blip>
          <a:srcRect b="0" l="0" r="0" t="0"/>
          <a:stretch/>
        </p:blipFill>
        <p:spPr>
          <a:xfrm>
            <a:off x="13255425" y="748807"/>
            <a:ext cx="3243170" cy="3243170"/>
          </a:xfrm>
          <a:prstGeom prst="rect">
            <a:avLst/>
          </a:prstGeom>
          <a:noFill/>
          <a:ln>
            <a:noFill/>
          </a:ln>
        </p:spPr>
      </p:pic>
      <p:sp>
        <p:nvSpPr>
          <p:cNvPr id="201" name="Google Shape;201;p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9"/>
          <p:cNvSpPr/>
          <p:nvPr/>
        </p:nvSpPr>
        <p:spPr>
          <a:xfrm>
            <a:off x="14447194" y="9304537"/>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6" name="Shape 206"/>
        <p:cNvGrpSpPr/>
        <p:nvPr/>
      </p:nvGrpSpPr>
      <p:grpSpPr>
        <a:xfrm>
          <a:off x="0" y="0"/>
          <a:ext cx="0" cy="0"/>
          <a:chOff x="0" y="0"/>
          <a:chExt cx="0" cy="0"/>
        </a:xfrm>
      </p:grpSpPr>
      <p:sp>
        <p:nvSpPr>
          <p:cNvPr id="207" name="Google Shape;207;p1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p10"/>
          <p:cNvSpPr txBox="1"/>
          <p:nvPr/>
        </p:nvSpPr>
        <p:spPr>
          <a:xfrm>
            <a:off x="3585175" y="787919"/>
            <a:ext cx="12135000" cy="1231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História klubov Nepočujúcich</a:t>
            </a:r>
            <a:endParaRPr b="0" i="0" sz="1400" u="none" cap="none" strike="noStrike">
              <a:solidFill>
                <a:srgbClr val="000000"/>
              </a:solidFill>
              <a:latin typeface="Anton"/>
              <a:ea typeface="Anton"/>
              <a:cs typeface="Anton"/>
              <a:sym typeface="Anton"/>
            </a:endParaRPr>
          </a:p>
        </p:txBody>
      </p:sp>
      <p:sp>
        <p:nvSpPr>
          <p:cNvPr id="210" name="Google Shape;210;p10"/>
          <p:cNvSpPr txBox="1"/>
          <p:nvPr/>
        </p:nvSpPr>
        <p:spPr>
          <a:xfrm>
            <a:off x="3356360" y="3035507"/>
            <a:ext cx="3899700" cy="517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V </a:t>
            </a:r>
            <a:r>
              <a:rPr b="1" i="0" lang="de-AT" sz="2800" u="none" cap="none" strike="noStrike">
                <a:solidFill>
                  <a:schemeClr val="lt1"/>
                </a:solidFill>
                <a:latin typeface="Quicksand"/>
                <a:ea typeface="Quicksand"/>
                <a:cs typeface="Quicksand"/>
                <a:sym typeface="Quicksand"/>
              </a:rPr>
              <a:t>roku 1900: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a:t>
            </a:r>
            <a:r>
              <a:rPr lang="de-AT" sz="2800">
                <a:solidFill>
                  <a:schemeClr val="lt1"/>
                </a:solidFill>
                <a:latin typeface="Quicksand"/>
                <a:ea typeface="Quicksand"/>
                <a:cs typeface="Quicksand"/>
                <a:sym typeface="Quicksand"/>
              </a:rPr>
              <a:t>Paríž</a:t>
            </a:r>
            <a:r>
              <a:rPr b="0" i="0" lang="de-AT" sz="2800" u="none" cap="none" strike="noStrike">
                <a:solidFill>
                  <a:schemeClr val="lt1"/>
                </a:solidFill>
                <a:latin typeface="Quicksand"/>
                <a:ea typeface="Quicksand"/>
                <a:cs typeface="Quicksand"/>
                <a:sym typeface="Quicksand"/>
              </a:rPr>
              <a:t> 1838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a:t>
            </a:r>
            <a:r>
              <a:rPr lang="de-AT" sz="2800">
                <a:solidFill>
                  <a:schemeClr val="lt1"/>
                </a:solidFill>
                <a:latin typeface="Quicksand"/>
                <a:ea typeface="Quicksand"/>
                <a:cs typeface="Quicksand"/>
                <a:sym typeface="Quicksand"/>
              </a:rPr>
              <a:t>Berlín</a:t>
            </a:r>
            <a:r>
              <a:rPr b="0" i="0" lang="de-AT" sz="2800" u="none" cap="none" strike="noStrike">
                <a:solidFill>
                  <a:schemeClr val="lt1"/>
                </a:solidFill>
                <a:latin typeface="Quicksand"/>
                <a:ea typeface="Quicksand"/>
                <a:cs typeface="Quicksand"/>
                <a:sym typeface="Quicksand"/>
              </a:rPr>
              <a:t> 1848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a:t>
            </a:r>
            <a:r>
              <a:rPr lang="de-AT" sz="2800">
                <a:solidFill>
                  <a:schemeClr val="lt1"/>
                </a:solidFill>
                <a:latin typeface="Quicksand"/>
                <a:ea typeface="Quicksand"/>
                <a:cs typeface="Quicksand"/>
                <a:sym typeface="Quicksand"/>
              </a:rPr>
              <a:t>Berlín</a:t>
            </a:r>
            <a:r>
              <a:rPr b="0" i="0" lang="de-AT" sz="2800" u="none" cap="none" strike="noStrike">
                <a:solidFill>
                  <a:schemeClr val="lt1"/>
                </a:solidFill>
                <a:latin typeface="Quicksand"/>
                <a:ea typeface="Quicksand"/>
                <a:cs typeface="Quicksand"/>
                <a:sym typeface="Quicksand"/>
              </a:rPr>
              <a:t> 1849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a:t>
            </a:r>
            <a:r>
              <a:rPr lang="de-AT" sz="2800">
                <a:solidFill>
                  <a:schemeClr val="lt1"/>
                </a:solidFill>
                <a:latin typeface="Quicksand"/>
                <a:ea typeface="Quicksand"/>
                <a:cs typeface="Quicksand"/>
                <a:sym typeface="Quicksand"/>
              </a:rPr>
              <a:t>Lipsko</a:t>
            </a:r>
            <a:r>
              <a:rPr b="0" i="0" lang="de-AT" sz="2800" u="none" cap="none" strike="noStrike">
                <a:solidFill>
                  <a:schemeClr val="lt1"/>
                </a:solidFill>
                <a:latin typeface="Quicksand"/>
                <a:ea typeface="Quicksand"/>
                <a:cs typeface="Quicksand"/>
                <a:sym typeface="Quicksand"/>
              </a:rPr>
              <a:t>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a:t>
            </a:r>
            <a:r>
              <a:rPr lang="de-AT" sz="2800">
                <a:solidFill>
                  <a:schemeClr val="lt1"/>
                </a:solidFill>
                <a:latin typeface="Quicksand"/>
                <a:ea typeface="Quicksand"/>
                <a:cs typeface="Quicksand"/>
                <a:sym typeface="Quicksand"/>
              </a:rPr>
              <a:t>Liège</a:t>
            </a:r>
            <a:r>
              <a:rPr b="0" i="0" lang="de-AT" sz="2800" u="none" cap="none" strike="noStrike">
                <a:solidFill>
                  <a:schemeClr val="lt1"/>
                </a:solidFill>
                <a:latin typeface="Quicksand"/>
                <a:ea typeface="Quicksand"/>
                <a:cs typeface="Quicksand"/>
                <a:sym typeface="Quicksand"/>
              </a:rPr>
              <a:t>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a:t>
            </a:r>
            <a:r>
              <a:rPr lang="de-AT" sz="2800">
                <a:solidFill>
                  <a:schemeClr val="lt1"/>
                </a:solidFill>
                <a:latin typeface="Quicksand"/>
                <a:ea typeface="Quicksand"/>
                <a:cs typeface="Quicksand"/>
                <a:sym typeface="Quicksand"/>
              </a:rPr>
              <a:t>Viedeň</a:t>
            </a:r>
            <a:r>
              <a:rPr b="0" i="0" lang="de-AT" sz="2800" u="none" cap="none" strike="noStrike">
                <a:solidFill>
                  <a:schemeClr val="lt1"/>
                </a:solidFill>
                <a:latin typeface="Quicksand"/>
                <a:ea typeface="Quicksand"/>
                <a:cs typeface="Quicksand"/>
                <a:sym typeface="Quicksand"/>
              </a:rPr>
              <a:t> 1865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a:t>
            </a:r>
            <a:r>
              <a:rPr lang="de-AT" sz="2800">
                <a:solidFill>
                  <a:schemeClr val="lt1"/>
                </a:solidFill>
                <a:latin typeface="Quicksand"/>
                <a:ea typeface="Quicksand"/>
                <a:cs typeface="Quicksand"/>
                <a:sym typeface="Quicksand"/>
              </a:rPr>
              <a:t>Drážďany</a:t>
            </a:r>
            <a:r>
              <a:rPr b="0" i="0" lang="de-AT" sz="2800" u="none" cap="none" strike="noStrike">
                <a:solidFill>
                  <a:schemeClr val="lt1"/>
                </a:solidFill>
                <a:latin typeface="Quicksand"/>
                <a:ea typeface="Quicksand"/>
                <a:cs typeface="Quicksand"/>
                <a:sym typeface="Quicksand"/>
              </a:rPr>
              <a:t>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a:t>
            </a:r>
            <a:r>
              <a:rPr lang="de-AT" sz="2800">
                <a:solidFill>
                  <a:schemeClr val="lt1"/>
                </a:solidFill>
                <a:latin typeface="Quicksand"/>
                <a:ea typeface="Quicksand"/>
                <a:cs typeface="Quicksand"/>
                <a:sym typeface="Quicksand"/>
              </a:rPr>
              <a:t>Kodaň</a:t>
            </a:r>
            <a:r>
              <a:rPr b="0" i="0" lang="de-AT" sz="2800" u="none" cap="none" strike="noStrike">
                <a:solidFill>
                  <a:schemeClr val="lt1"/>
                </a:solidFill>
                <a:latin typeface="Quicksand"/>
                <a:ea typeface="Quicksand"/>
                <a:cs typeface="Quicksand"/>
                <a:sym typeface="Quicksand"/>
              </a:rPr>
              <a:t>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a:t>
            </a:r>
            <a:r>
              <a:rPr lang="de-AT" sz="2800">
                <a:solidFill>
                  <a:schemeClr val="lt1"/>
                </a:solidFill>
                <a:latin typeface="Quicksand"/>
                <a:ea typeface="Quicksand"/>
                <a:cs typeface="Quicksand"/>
                <a:sym typeface="Quicksand"/>
              </a:rPr>
              <a:t>Štokholm</a:t>
            </a:r>
            <a:r>
              <a:rPr b="0" i="0" lang="de-AT" sz="2800" u="none" cap="none" strike="noStrike">
                <a:solidFill>
                  <a:schemeClr val="lt1"/>
                </a:solidFill>
                <a:latin typeface="Quicksand"/>
                <a:ea typeface="Quicksand"/>
                <a:cs typeface="Quicksand"/>
                <a:sym typeface="Quicksand"/>
              </a:rPr>
              <a:t> 1868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a:t>
            </a:r>
            <a:r>
              <a:rPr lang="de-AT" sz="2800">
                <a:solidFill>
                  <a:schemeClr val="lt1"/>
                </a:solidFill>
                <a:latin typeface="Quicksand"/>
                <a:ea typeface="Quicksand"/>
                <a:cs typeface="Quicksand"/>
                <a:sym typeface="Quicksand"/>
              </a:rPr>
              <a:t>Praha</a:t>
            </a:r>
            <a:r>
              <a:rPr b="0" i="0" lang="de-AT" sz="2800" u="none" cap="none" strike="noStrike">
                <a:solidFill>
                  <a:schemeClr val="lt1"/>
                </a:solidFill>
                <a:latin typeface="Quicksand"/>
                <a:ea typeface="Quicksand"/>
                <a:cs typeface="Quicksand"/>
                <a:sym typeface="Quicksand"/>
              </a:rPr>
              <a:t> 1868</a:t>
            </a:r>
            <a:endParaRPr b="0" i="0" sz="2799" u="none" cap="none" strike="noStrike">
              <a:solidFill>
                <a:schemeClr val="lt1"/>
              </a:solidFill>
              <a:latin typeface="Quicksand"/>
              <a:ea typeface="Quicksand"/>
              <a:cs typeface="Quicksand"/>
              <a:sym typeface="Quicksand"/>
            </a:endParaRPr>
          </a:p>
        </p:txBody>
      </p:sp>
      <p:sp>
        <p:nvSpPr>
          <p:cNvPr id="211" name="Google Shape;211;p10"/>
          <p:cNvSpPr txBox="1"/>
          <p:nvPr/>
        </p:nvSpPr>
        <p:spPr>
          <a:xfrm>
            <a:off x="3356360" y="9364430"/>
            <a:ext cx="5105400" cy="3738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Calibri"/>
                <a:ea typeface="Calibri"/>
                <a:cs typeface="Calibri"/>
                <a:sym typeface="Calibri"/>
              </a:rPr>
              <a:t>Zdroj: Peter Niemelä, Dänemark/Finland</a:t>
            </a:r>
            <a:endParaRPr b="0" i="0" sz="1800" u="none" cap="none" strike="noStrike">
              <a:solidFill>
                <a:schemeClr val="lt1"/>
              </a:solidFill>
              <a:latin typeface="Calibri"/>
              <a:ea typeface="Calibri"/>
              <a:cs typeface="Calibri"/>
              <a:sym typeface="Calibri"/>
            </a:endParaRPr>
          </a:p>
        </p:txBody>
      </p:sp>
      <p:sp>
        <p:nvSpPr>
          <p:cNvPr id="212" name="Google Shape;212;p10"/>
          <p:cNvSpPr txBox="1"/>
          <p:nvPr/>
        </p:nvSpPr>
        <p:spPr>
          <a:xfrm>
            <a:off x="10121041" y="3035507"/>
            <a:ext cx="4881600" cy="526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V </a:t>
            </a:r>
            <a:r>
              <a:rPr b="1" i="0" lang="de-AT" sz="2800" u="none" cap="none" strike="noStrike">
                <a:solidFill>
                  <a:schemeClr val="lt1"/>
                </a:solidFill>
                <a:latin typeface="Quicksand"/>
                <a:ea typeface="Quicksand"/>
                <a:cs typeface="Quicksand"/>
                <a:sym typeface="Quicksand"/>
              </a:rPr>
              <a:t>roku 2024: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a:t>
            </a:r>
            <a:r>
              <a:rPr lang="de-AT" sz="2800">
                <a:solidFill>
                  <a:schemeClr val="lt1"/>
                </a:solidFill>
                <a:latin typeface="Quicksand"/>
                <a:ea typeface="Quicksand"/>
                <a:cs typeface="Quicksand"/>
                <a:sym typeface="Quicksand"/>
              </a:rPr>
              <a:t>Berlín</a:t>
            </a:r>
            <a:r>
              <a:rPr b="0" i="0" lang="de-AT" sz="2800" u="none" cap="none" strike="noStrike">
                <a:solidFill>
                  <a:schemeClr val="lt1"/>
                </a:solidFill>
                <a:latin typeface="Quicksand"/>
                <a:ea typeface="Quicksand"/>
                <a:cs typeface="Quicksand"/>
                <a:sym typeface="Quicksand"/>
              </a:rPr>
              <a:t> 1848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a:t>
            </a:r>
            <a:r>
              <a:rPr lang="de-AT" sz="2800">
                <a:solidFill>
                  <a:schemeClr val="lt1"/>
                </a:solidFill>
                <a:latin typeface="Quicksand"/>
                <a:ea typeface="Quicksand"/>
                <a:cs typeface="Quicksand"/>
                <a:sym typeface="Quicksand"/>
              </a:rPr>
              <a:t>Lipsko</a:t>
            </a:r>
            <a:r>
              <a:rPr b="0" i="0" lang="de-AT" sz="2800" u="none" cap="none" strike="noStrike">
                <a:solidFill>
                  <a:schemeClr val="lt1"/>
                </a:solidFill>
                <a:latin typeface="Quicksand"/>
                <a:ea typeface="Quicksand"/>
                <a:cs typeface="Quicksand"/>
                <a:sym typeface="Quicksand"/>
              </a:rPr>
              <a:t>  1864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a:t>
            </a:r>
            <a:r>
              <a:rPr lang="de-AT" sz="2800">
                <a:solidFill>
                  <a:schemeClr val="lt1"/>
                </a:solidFill>
                <a:latin typeface="Quicksand"/>
                <a:ea typeface="Quicksand"/>
                <a:cs typeface="Quicksand"/>
                <a:sym typeface="Quicksand"/>
              </a:rPr>
              <a:t>Viedeň</a:t>
            </a:r>
            <a:r>
              <a:rPr b="0" i="0" lang="de-AT" sz="2800" u="none" cap="none" strike="noStrike">
                <a:solidFill>
                  <a:schemeClr val="lt1"/>
                </a:solidFill>
                <a:latin typeface="Quicksand"/>
                <a:ea typeface="Quicksand"/>
                <a:cs typeface="Quicksand"/>
                <a:sym typeface="Quicksand"/>
              </a:rPr>
              <a:t> 1865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a:t>
            </a:r>
            <a:r>
              <a:rPr lang="de-AT" sz="2800">
                <a:solidFill>
                  <a:schemeClr val="lt1"/>
                </a:solidFill>
                <a:latin typeface="Quicksand"/>
                <a:ea typeface="Quicksand"/>
                <a:cs typeface="Quicksand"/>
                <a:sym typeface="Quicksand"/>
              </a:rPr>
              <a:t>Drážďany</a:t>
            </a:r>
            <a:r>
              <a:rPr b="0" i="0" lang="de-AT" sz="2800" u="none" cap="none" strike="noStrike">
                <a:solidFill>
                  <a:schemeClr val="lt1"/>
                </a:solidFill>
                <a:latin typeface="Quicksand"/>
                <a:ea typeface="Quicksand"/>
                <a:cs typeface="Quicksand"/>
                <a:sym typeface="Quicksand"/>
              </a:rPr>
              <a:t>  1866</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a:t>
            </a:r>
            <a:r>
              <a:rPr lang="de-AT" sz="2800">
                <a:solidFill>
                  <a:schemeClr val="lt1"/>
                </a:solidFill>
                <a:latin typeface="Quicksand"/>
                <a:ea typeface="Quicksand"/>
                <a:cs typeface="Quicksand"/>
                <a:sym typeface="Quicksand"/>
              </a:rPr>
              <a:t>Kodaň</a:t>
            </a:r>
            <a:r>
              <a:rPr b="0" i="0" lang="de-AT" sz="2800" u="none" cap="none" strike="noStrike">
                <a:solidFill>
                  <a:schemeClr val="lt1"/>
                </a:solidFill>
                <a:latin typeface="Quicksand"/>
                <a:ea typeface="Quicksand"/>
                <a:cs typeface="Quicksand"/>
                <a:sym typeface="Quicksand"/>
              </a:rPr>
              <a:t> 1866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a:t>
            </a:r>
            <a:r>
              <a:rPr lang="de-AT" sz="2800">
                <a:solidFill>
                  <a:schemeClr val="lt1"/>
                </a:solidFill>
                <a:latin typeface="Quicksand"/>
                <a:ea typeface="Quicksand"/>
                <a:cs typeface="Quicksand"/>
                <a:sym typeface="Quicksand"/>
              </a:rPr>
              <a:t>Štokholm</a:t>
            </a:r>
            <a:r>
              <a:rPr b="0" i="0" lang="de-AT" sz="2800" u="none" cap="none" strike="noStrike">
                <a:solidFill>
                  <a:schemeClr val="lt1"/>
                </a:solidFill>
                <a:latin typeface="Quicksand"/>
                <a:ea typeface="Quicksand"/>
                <a:cs typeface="Quicksand"/>
                <a:sym typeface="Quicksand"/>
              </a:rPr>
              <a:t>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a:t>
            </a:r>
            <a:r>
              <a:rPr lang="de-AT" sz="2800">
                <a:solidFill>
                  <a:schemeClr val="lt1"/>
                </a:solidFill>
                <a:latin typeface="Quicksand"/>
                <a:ea typeface="Quicksand"/>
                <a:cs typeface="Quicksand"/>
                <a:sym typeface="Quicksand"/>
              </a:rPr>
              <a:t>Praha</a:t>
            </a:r>
            <a:r>
              <a:rPr b="0" i="0" lang="de-AT" sz="2800" u="none" cap="none" strike="noStrike">
                <a:solidFill>
                  <a:schemeClr val="lt1"/>
                </a:solidFill>
                <a:latin typeface="Quicksand"/>
                <a:ea typeface="Quicksand"/>
                <a:cs typeface="Quicksand"/>
                <a:sym typeface="Quicksand"/>
              </a:rPr>
              <a:t>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a:t>
            </a:r>
            <a:r>
              <a:rPr lang="de-AT" sz="2800">
                <a:solidFill>
                  <a:schemeClr val="lt1"/>
                </a:solidFill>
                <a:latin typeface="Quicksand"/>
                <a:ea typeface="Quicksand"/>
                <a:cs typeface="Quicksand"/>
                <a:sym typeface="Quicksand"/>
              </a:rPr>
              <a:t>Hannover</a:t>
            </a:r>
            <a:r>
              <a:rPr b="0" i="0" lang="de-AT" sz="2800" u="none" cap="none" strike="noStrike">
                <a:solidFill>
                  <a:schemeClr val="lt1"/>
                </a:solidFill>
                <a:latin typeface="Quicksand"/>
                <a:ea typeface="Quicksand"/>
                <a:cs typeface="Quicksand"/>
                <a:sym typeface="Quicksand"/>
              </a:rPr>
              <a:t> 1872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a:t>
            </a:r>
            <a:r>
              <a:rPr lang="de-AT" sz="2800">
                <a:solidFill>
                  <a:schemeClr val="lt1"/>
                </a:solidFill>
                <a:latin typeface="Quicksand"/>
                <a:ea typeface="Quicksand"/>
                <a:cs typeface="Quicksand"/>
                <a:sym typeface="Quicksand"/>
              </a:rPr>
              <a:t>Miláno</a:t>
            </a:r>
            <a:r>
              <a:rPr b="0" i="0" lang="de-AT" sz="2800" u="none" cap="none" strike="noStrike">
                <a:solidFill>
                  <a:schemeClr val="lt1"/>
                </a:solidFill>
                <a:latin typeface="Quicksand"/>
                <a:ea typeface="Quicksand"/>
                <a:cs typeface="Quicksand"/>
                <a:sym typeface="Quicksand"/>
              </a:rPr>
              <a:t> 1874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a:t>
            </a:r>
            <a:r>
              <a:rPr lang="de-AT" sz="2800">
                <a:solidFill>
                  <a:schemeClr val="lt1"/>
                </a:solidFill>
                <a:latin typeface="Quicksand"/>
                <a:ea typeface="Quicksand"/>
                <a:cs typeface="Quicksand"/>
                <a:sym typeface="Quicksand"/>
              </a:rPr>
              <a:t>Oslo</a:t>
            </a:r>
            <a:r>
              <a:rPr b="0" i="0" lang="de-AT" sz="2800" u="none" cap="none" strike="noStrike">
                <a:solidFill>
                  <a:schemeClr val="lt1"/>
                </a:solidFill>
                <a:latin typeface="Quicksand"/>
                <a:ea typeface="Quicksand"/>
                <a:cs typeface="Quicksand"/>
                <a:sym typeface="Quicksand"/>
              </a:rPr>
              <a:t> 1878 </a:t>
            </a:r>
            <a:endParaRPr b="0" i="0" sz="2800" u="none" cap="none" strike="noStrike">
              <a:solidFill>
                <a:schemeClr val="lt1"/>
              </a:solidFill>
              <a:latin typeface="Quicksand"/>
              <a:ea typeface="Quicksand"/>
              <a:cs typeface="Quicksand"/>
              <a:sym typeface="Quicksand"/>
            </a:endParaRPr>
          </a:p>
        </p:txBody>
      </p:sp>
      <p:cxnSp>
        <p:nvCxnSpPr>
          <p:cNvPr id="213" name="Google Shape;213;p10"/>
          <p:cNvCxnSpPr/>
          <p:nvPr/>
        </p:nvCxnSpPr>
        <p:spPr>
          <a:xfrm>
            <a:off x="8151971" y="2923082"/>
            <a:ext cx="0" cy="5375404"/>
          </a:xfrm>
          <a:prstGeom prst="straightConnector1">
            <a:avLst/>
          </a:prstGeom>
          <a:noFill/>
          <a:ln cap="flat" cmpd="sng" w="38100">
            <a:solidFill>
              <a:schemeClr val="lt1"/>
            </a:solidFill>
            <a:prstDash val="solid"/>
            <a:round/>
            <a:headEnd len="sm" w="sm" type="none"/>
            <a:tailEnd len="sm" w="sm" type="none"/>
          </a:ln>
          <a:effectLst>
            <a:outerShdw blurRad="40000" rotWithShape="0" dir="5400000" dist="23000">
              <a:srgbClr val="000000">
                <a:alpha val="34901"/>
              </a:srgbClr>
            </a:outerShdw>
          </a:effectLst>
        </p:spPr>
      </p:cxnSp>
      <p:sp>
        <p:nvSpPr>
          <p:cNvPr id="214" name="Google Shape;214;p1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9" name="Shape 219"/>
        <p:cNvGrpSpPr/>
        <p:nvPr/>
      </p:nvGrpSpPr>
      <p:grpSpPr>
        <a:xfrm>
          <a:off x="0" y="0"/>
          <a:ext cx="0" cy="0"/>
          <a:chOff x="0" y="0"/>
          <a:chExt cx="0" cy="0"/>
        </a:xfrm>
      </p:grpSpPr>
      <p:sp>
        <p:nvSpPr>
          <p:cNvPr id="220" name="Google Shape;220;p11"/>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11"/>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p11"/>
          <p:cNvSpPr txBox="1"/>
          <p:nvPr/>
        </p:nvSpPr>
        <p:spPr>
          <a:xfrm>
            <a:off x="1447800" y="1534517"/>
            <a:ext cx="157734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Vývoj dynamiky členstva</a:t>
            </a:r>
            <a:endParaRPr b="0" i="0" sz="8000" u="none" cap="none" strike="noStrike">
              <a:solidFill>
                <a:schemeClr val="lt1"/>
              </a:solidFill>
              <a:latin typeface="Anton"/>
              <a:ea typeface="Anton"/>
              <a:cs typeface="Anton"/>
              <a:sym typeface="Anton"/>
            </a:endParaRPr>
          </a:p>
        </p:txBody>
      </p:sp>
      <p:sp>
        <p:nvSpPr>
          <p:cNvPr id="223" name="Google Shape;223;p11"/>
          <p:cNvSpPr txBox="1"/>
          <p:nvPr/>
        </p:nvSpPr>
        <p:spPr>
          <a:xfrm>
            <a:off x="1447800" y="3258066"/>
            <a:ext cx="11851200" cy="62049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Tradične:</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prísne kritériá členstva</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členovia boli často </a:t>
            </a:r>
            <a:r>
              <a:rPr b="1" i="0" lang="de-AT" sz="3200" u="none" cap="none" strike="noStrike">
                <a:solidFill>
                  <a:schemeClr val="lt1"/>
                </a:solidFill>
                <a:latin typeface="Quicksand"/>
                <a:ea typeface="Quicksand"/>
                <a:cs typeface="Quicksand"/>
                <a:sym typeface="Quicksand"/>
              </a:rPr>
              <a:t>rozdeľovaní podľa práce, rasy alebo športu</a:t>
            </a:r>
            <a:endParaRPr b="1"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Dnes: </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dôraz sa presunul na </a:t>
            </a:r>
            <a:r>
              <a:rPr b="1" i="0" lang="de-AT" sz="3200" u="none" cap="none" strike="noStrike">
                <a:solidFill>
                  <a:schemeClr val="lt1"/>
                </a:solidFill>
                <a:latin typeface="Quicksand"/>
                <a:ea typeface="Quicksand"/>
                <a:cs typeface="Quicksand"/>
                <a:sym typeface="Quicksand"/>
              </a:rPr>
              <a:t>inkluzivitu</a:t>
            </a:r>
            <a:endParaRPr b="1"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jednotlivci sa môžu zapojiť podľa osobných záujmov a potrieb</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odraz širšej spoločenskej zmeny</a:t>
            </a:r>
            <a:endParaRPr b="0" i="0" sz="3200" u="none" cap="none" strike="noStrike">
              <a:solidFill>
                <a:schemeClr val="lt1"/>
              </a:solidFill>
              <a:latin typeface="Quicksand"/>
              <a:ea typeface="Quicksand"/>
              <a:cs typeface="Quicksand"/>
              <a:sym typeface="Quicksand"/>
            </a:endParaRPr>
          </a:p>
        </p:txBody>
      </p:sp>
      <p:pic>
        <p:nvPicPr>
          <p:cNvPr descr="Kolleg*innen, die einen Kreis bilden, um den Zusammenhalt zu stärken" id="224" name="Google Shape;224;p11"/>
          <p:cNvPicPr preferRelativeResize="0"/>
          <p:nvPr/>
        </p:nvPicPr>
        <p:blipFill rotWithShape="1">
          <a:blip r:embed="rId5">
            <a:alphaModFix/>
          </a:blip>
          <a:srcRect b="0" l="0" r="0" t="0"/>
          <a:stretch/>
        </p:blipFill>
        <p:spPr>
          <a:xfrm>
            <a:off x="12994106" y="3555805"/>
            <a:ext cx="4763084" cy="3175389"/>
          </a:xfrm>
          <a:prstGeom prst="rect">
            <a:avLst/>
          </a:prstGeom>
          <a:noFill/>
          <a:ln>
            <a:noFill/>
          </a:ln>
        </p:spPr>
      </p:pic>
      <p:sp>
        <p:nvSpPr>
          <p:cNvPr id="225" name="Google Shape;225;p11"/>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p11"/>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1" name="Shape 231"/>
        <p:cNvGrpSpPr/>
        <p:nvPr/>
      </p:nvGrpSpPr>
      <p:grpSpPr>
        <a:xfrm>
          <a:off x="0" y="0"/>
          <a:ext cx="0" cy="0"/>
          <a:chOff x="0" y="0"/>
          <a:chExt cx="0" cy="0"/>
        </a:xfrm>
      </p:grpSpPr>
      <p:sp>
        <p:nvSpPr>
          <p:cNvPr id="232" name="Google Shape;232;p1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12"/>
          <p:cNvSpPr txBox="1"/>
          <p:nvPr/>
        </p:nvSpPr>
        <p:spPr>
          <a:xfrm>
            <a:off x="1200075" y="3377525"/>
            <a:ext cx="149352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6000"/>
              <a:buFont typeface="Arial"/>
              <a:buNone/>
            </a:pPr>
            <a:r>
              <a:rPr b="0" i="0" lang="de-AT" sz="6000" u="none" cap="none" strike="noStrike">
                <a:solidFill>
                  <a:srgbClr val="FFFFFF"/>
                </a:solidFill>
                <a:latin typeface="Anton"/>
                <a:ea typeface="Anton"/>
                <a:cs typeface="Anton"/>
                <a:sym typeface="Anton"/>
              </a:rPr>
              <a:t>Rozmery moderných organizácií Nepočujúcich</a:t>
            </a:r>
            <a:endParaRPr b="0" i="0" sz="6000" u="none" cap="none" strike="noStrike">
              <a:solidFill>
                <a:srgbClr val="FFFFFF"/>
              </a:solidFill>
              <a:latin typeface="Anton"/>
              <a:ea typeface="Anton"/>
              <a:cs typeface="Anton"/>
              <a:sym typeface="Anton"/>
            </a:endParaRPr>
          </a:p>
        </p:txBody>
      </p:sp>
      <p:sp>
        <p:nvSpPr>
          <p:cNvPr id="235" name="Google Shape;235;p12"/>
          <p:cNvSpPr txBox="1"/>
          <p:nvPr/>
        </p:nvSpPr>
        <p:spPr>
          <a:xfrm>
            <a:off x="1200075" y="4686287"/>
            <a:ext cx="16859700" cy="3657600"/>
          </a:xfrm>
          <a:prstGeom prst="rect">
            <a:avLst/>
          </a:prstGeom>
          <a:noFill/>
          <a:ln>
            <a:noFill/>
          </a:ln>
        </p:spPr>
        <p:txBody>
          <a:bodyPr anchorCtr="0" anchor="t" bIns="0" lIns="0" spcFirstLastPara="1" rIns="0" wrap="square" tIns="0">
            <a:spAutoFit/>
          </a:bodyPr>
          <a:lstStyle/>
          <a:p>
            <a:pPr indent="-457200" lvl="1" marL="759455" marR="0" rtl="0" algn="l">
              <a:lnSpc>
                <a:spcPct val="140014"/>
              </a:lnSpc>
              <a:spcBef>
                <a:spcPts val="0"/>
              </a:spcBef>
              <a:spcAft>
                <a:spcPts val="0"/>
              </a:spcAft>
              <a:buClr>
                <a:schemeClr val="lt1"/>
              </a:buClr>
              <a:buSzPts val="3600"/>
              <a:buFont typeface="Arial"/>
              <a:buChar char="•"/>
            </a:pPr>
            <a:r>
              <a:rPr b="0" i="0" lang="de-AT" sz="3600" u="none" cap="none" strike="noStrike">
                <a:solidFill>
                  <a:srgbClr val="FFFFFF"/>
                </a:solidFill>
                <a:latin typeface="Quicksand"/>
                <a:ea typeface="Quicksand"/>
                <a:cs typeface="Quicksand"/>
                <a:sym typeface="Quicksand"/>
              </a:rPr>
              <a:t>zahŕňajú </a:t>
            </a:r>
            <a:r>
              <a:rPr b="1" i="0" lang="de-AT" sz="3600" u="none" cap="none" strike="noStrike">
                <a:solidFill>
                  <a:srgbClr val="FFFFFF"/>
                </a:solidFill>
                <a:latin typeface="Quicksand"/>
                <a:ea typeface="Quicksand"/>
                <a:cs typeface="Quicksand"/>
                <a:sym typeface="Quicksand"/>
              </a:rPr>
              <a:t>rôzne rozmery </a:t>
            </a:r>
            <a:br>
              <a:rPr b="1" i="0" lang="de-AT" sz="3600" u="none" cap="none" strike="noStrike">
                <a:solidFill>
                  <a:srgbClr val="FFFFFF"/>
                </a:solidFill>
                <a:latin typeface="Quicksand"/>
                <a:ea typeface="Quicksand"/>
                <a:cs typeface="Quicksand"/>
                <a:sym typeface="Quicksand"/>
              </a:rPr>
            </a:br>
            <a:r>
              <a:rPr b="0" i="0" lang="de-AT" sz="3600" u="none" cap="none" strike="noStrike">
                <a:solidFill>
                  <a:srgbClr val="FFFFFF"/>
                </a:solidFill>
                <a:latin typeface="Quicksand"/>
                <a:ea typeface="Quicksand"/>
                <a:cs typeface="Quicksand"/>
                <a:sym typeface="Quicksand"/>
              </a:rPr>
              <a:t>vrátane občianskych práv, občianstva a profesionálneho rozvoja</a:t>
            </a:r>
            <a:endParaRPr b="0" i="0" sz="3600" u="none" cap="none" strike="noStrike">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600"/>
              <a:buFont typeface="Arial"/>
              <a:buNone/>
            </a:pPr>
            <a:r>
              <a:t/>
            </a:r>
            <a:endParaRPr b="0" i="0" sz="3600" u="none" cap="none" strike="noStrike">
              <a:solidFill>
                <a:srgbClr val="FFFFFF"/>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600"/>
              <a:buFont typeface="Arial"/>
              <a:buChar char="•"/>
            </a:pPr>
            <a:r>
              <a:rPr b="0" i="0" lang="de-AT" sz="3600" u="none" cap="none" strike="noStrike">
                <a:solidFill>
                  <a:srgbClr val="FFFFFF"/>
                </a:solidFill>
                <a:latin typeface="Quicksand"/>
                <a:ea typeface="Quicksand"/>
                <a:cs typeface="Quicksand"/>
                <a:sym typeface="Quicksand"/>
              </a:rPr>
              <a:t>venujú sa širokej škále otázok</a:t>
            </a:r>
            <a:br>
              <a:rPr b="0" i="0" lang="de-AT" sz="3600" u="none" cap="none" strike="noStrike">
                <a:solidFill>
                  <a:srgbClr val="FFFFFF"/>
                </a:solidFill>
                <a:latin typeface="Quicksand"/>
                <a:ea typeface="Quicksand"/>
                <a:cs typeface="Quicksand"/>
                <a:sym typeface="Quicksand"/>
              </a:rPr>
            </a:br>
            <a:r>
              <a:rPr b="0" i="0" lang="de-AT" sz="3600" u="none" cap="none" strike="noStrike">
                <a:solidFill>
                  <a:srgbClr val="FFFFFF"/>
                </a:solidFill>
                <a:latin typeface="Quicksand"/>
                <a:ea typeface="Quicksand"/>
                <a:cs typeface="Quicksand"/>
                <a:sym typeface="Quicksand"/>
              </a:rPr>
              <a:t>-&gt; odrážajú vývoj úlohy komunity Nepočujúcich v spoločnosti</a:t>
            </a:r>
            <a:endParaRPr b="0" i="0" sz="3600" u="none" cap="none" strike="noStrike">
              <a:solidFill>
                <a:srgbClr val="FFFFFF"/>
              </a:solidFill>
              <a:latin typeface="Quicksand"/>
              <a:ea typeface="Quicksand"/>
              <a:cs typeface="Quicksand"/>
              <a:sym typeface="Quicksand"/>
            </a:endParaRPr>
          </a:p>
        </p:txBody>
      </p:sp>
      <p:pic>
        <p:nvPicPr>
          <p:cNvPr descr="Gebäudesteinmauer Silhouette" id="236" name="Google Shape;236;p12"/>
          <p:cNvPicPr preferRelativeResize="0"/>
          <p:nvPr/>
        </p:nvPicPr>
        <p:blipFill rotWithShape="1">
          <a:blip r:embed="rId5">
            <a:alphaModFix/>
          </a:blip>
          <a:srcRect b="0" l="0" r="0" t="0"/>
          <a:stretch/>
        </p:blipFill>
        <p:spPr>
          <a:xfrm>
            <a:off x="8686800" y="4686300"/>
            <a:ext cx="914400" cy="914400"/>
          </a:xfrm>
          <a:prstGeom prst="rect">
            <a:avLst/>
          </a:prstGeom>
          <a:noFill/>
          <a:ln>
            <a:noFill/>
          </a:ln>
        </p:spPr>
      </p:pic>
      <p:pic>
        <p:nvPicPr>
          <p:cNvPr descr="Spiralförmige Treppe in Schwarzweiß" id="237" name="Google Shape;237;p12"/>
          <p:cNvPicPr preferRelativeResize="0"/>
          <p:nvPr/>
        </p:nvPicPr>
        <p:blipFill rotWithShape="1">
          <a:blip r:embed="rId6">
            <a:alphaModFix/>
          </a:blip>
          <a:srcRect b="0" l="0" r="0" t="0"/>
          <a:stretch/>
        </p:blipFill>
        <p:spPr>
          <a:xfrm>
            <a:off x="13436799" y="342485"/>
            <a:ext cx="3974523" cy="26496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2" name="Shape 242"/>
        <p:cNvGrpSpPr/>
        <p:nvPr/>
      </p:nvGrpSpPr>
      <p:grpSpPr>
        <a:xfrm>
          <a:off x="0" y="0"/>
          <a:ext cx="0" cy="0"/>
          <a:chOff x="0" y="0"/>
          <a:chExt cx="0" cy="0"/>
        </a:xfrm>
      </p:grpSpPr>
      <p:sp>
        <p:nvSpPr>
          <p:cNvPr id="243" name="Google Shape;243;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p13"/>
          <p:cNvSpPr txBox="1"/>
          <p:nvPr/>
        </p:nvSpPr>
        <p:spPr>
          <a:xfrm>
            <a:off x="4047530" y="2704312"/>
            <a:ext cx="13156918"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Klub Nepočujúcich = priestor pre Nepočujúcich</a:t>
            </a:r>
            <a:endParaRPr b="0" i="0" sz="1400" u="none" cap="none" strike="noStrike">
              <a:solidFill>
                <a:schemeClr val="lt1"/>
              </a:solidFill>
              <a:latin typeface="Arial"/>
              <a:ea typeface="Arial"/>
              <a:cs typeface="Arial"/>
              <a:sym typeface="Arial"/>
            </a:endParaRPr>
          </a:p>
        </p:txBody>
      </p:sp>
      <p:sp>
        <p:nvSpPr>
          <p:cNvPr id="246" name="Google Shape;246;p13"/>
          <p:cNvSpPr txBox="1"/>
          <p:nvPr/>
        </p:nvSpPr>
        <p:spPr>
          <a:xfrm>
            <a:off x="3840774" y="5579071"/>
            <a:ext cx="14854200" cy="3201000"/>
          </a:xfrm>
          <a:prstGeom prst="rect">
            <a:avLst/>
          </a:prstGeom>
          <a:noFill/>
          <a:ln>
            <a:noFill/>
          </a:ln>
        </p:spPr>
        <p:txBody>
          <a:bodyPr anchorCtr="0" anchor="t" bIns="0" lIns="0" spcFirstLastPara="1" rIns="0" wrap="square" tIns="0">
            <a:spAutoFit/>
          </a:bodyPr>
          <a:lstStyle/>
          <a:p>
            <a:pPr indent="-457200" lvl="1" marL="759455" marR="0" rtl="0" algn="l">
              <a:lnSpc>
                <a:spcPct val="139964"/>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prostredia, v ktorých je </a:t>
            </a:r>
            <a:r>
              <a:rPr b="1" i="0" lang="de-AT" sz="4000" u="none" cap="none" strike="noStrike">
                <a:solidFill>
                  <a:schemeClr val="lt1"/>
                </a:solidFill>
                <a:latin typeface="Calibri"/>
                <a:ea typeface="Calibri"/>
                <a:cs typeface="Calibri"/>
                <a:sym typeface="Calibri"/>
              </a:rPr>
              <a:t>vizuálna komunikácia</a:t>
            </a:r>
            <a:r>
              <a:rPr b="0" i="0" lang="de-AT" sz="4000" u="none" cap="none" strike="noStrike">
                <a:solidFill>
                  <a:schemeClr val="lt1"/>
                </a:solidFill>
                <a:latin typeface="Calibri"/>
                <a:ea typeface="Calibri"/>
                <a:cs typeface="Calibri"/>
                <a:sym typeface="Calibri"/>
              </a:rPr>
              <a:t> ústredná</a:t>
            </a:r>
            <a:endParaRPr b="0" i="0" sz="4000" u="none" cap="none" strike="noStrike">
              <a:solidFill>
                <a:schemeClr val="lt1"/>
              </a:solidFill>
              <a:latin typeface="Calibri"/>
              <a:ea typeface="Calibri"/>
              <a:cs typeface="Calibri"/>
              <a:sym typeface="Calibri"/>
            </a:endParaRPr>
          </a:p>
          <a:p>
            <a:pPr indent="-203200" lvl="1" marL="759455" marR="0" rtl="0" algn="l">
              <a:lnSpc>
                <a:spcPct val="139964"/>
              </a:lnSpc>
              <a:spcBef>
                <a:spcPts val="0"/>
              </a:spcBef>
              <a:spcAft>
                <a:spcPts val="0"/>
              </a:spcAft>
              <a:buClr>
                <a:schemeClr val="lt1"/>
              </a:buClr>
              <a:buSzPts val="4000"/>
              <a:buFont typeface="Arial"/>
              <a:buNone/>
            </a:pPr>
            <a:r>
              <a:t/>
            </a:r>
            <a:endParaRPr b="0" i="0" sz="4000" u="none" cap="none" strike="noStrike">
              <a:solidFill>
                <a:schemeClr val="lt1"/>
              </a:solidFill>
              <a:latin typeface="Calibri"/>
              <a:ea typeface="Calibri"/>
              <a:cs typeface="Calibri"/>
              <a:sym typeface="Calibri"/>
            </a:endParaRPr>
          </a:p>
          <a:p>
            <a:pPr indent="-457200" lvl="1" marL="759455" marR="0" rtl="0" algn="l">
              <a:lnSpc>
                <a:spcPct val="139964"/>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pomáha ľuďom vidieť sa, posunkovať a prirodzene komunikovať bez bariér</a:t>
            </a:r>
            <a:endParaRPr b="0" i="0" sz="3600" u="none" cap="none" strike="noStrike">
              <a:solidFill>
                <a:schemeClr val="lt1"/>
              </a:solidFill>
              <a:latin typeface="Quicksand"/>
              <a:ea typeface="Quicksand"/>
              <a:cs typeface="Quicksand"/>
              <a:sym typeface="Quicksand"/>
            </a:endParaRPr>
          </a:p>
        </p:txBody>
      </p:sp>
      <p:pic>
        <p:nvPicPr>
          <p:cNvPr descr="Calm young caucasian lady puts finger to lips, making shh sign, isolated on yellow studio background, profile Calm young caucasian lady puts finger to lips, making shh sign, isolated on yellow studio background, profile, close up. Secret gesture, gossip, good news, ad and offer, human emotions Finger on Lips Stock Photo" id="247" name="Google Shape;247;p13"/>
          <p:cNvPicPr preferRelativeResize="0"/>
          <p:nvPr/>
        </p:nvPicPr>
        <p:blipFill rotWithShape="1">
          <a:blip r:embed="rId5">
            <a:alphaModFix/>
          </a:blip>
          <a:srcRect b="25783" l="0" r="42599" t="1214"/>
          <a:stretch/>
        </p:blipFill>
        <p:spPr>
          <a:xfrm>
            <a:off x="736688" y="2239202"/>
            <a:ext cx="2779202" cy="2188419"/>
          </a:xfrm>
          <a:prstGeom prst="rect">
            <a:avLst/>
          </a:prstGeom>
          <a:noFill/>
          <a:ln>
            <a:noFill/>
          </a:ln>
        </p:spPr>
      </p:pic>
      <p:sp>
        <p:nvSpPr>
          <p:cNvPr id="248" name="Google Shape;248;p1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p13"/>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4" name="Shape 254"/>
        <p:cNvGrpSpPr/>
        <p:nvPr/>
      </p:nvGrpSpPr>
      <p:grpSpPr>
        <a:xfrm>
          <a:off x="0" y="0"/>
          <a:ext cx="0" cy="0"/>
          <a:chOff x="0" y="0"/>
          <a:chExt cx="0" cy="0"/>
        </a:xfrm>
      </p:grpSpPr>
      <p:sp>
        <p:nvSpPr>
          <p:cNvPr id="255" name="Google Shape;255;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p14"/>
          <p:cNvSpPr txBox="1"/>
          <p:nvPr/>
        </p:nvSpPr>
        <p:spPr>
          <a:xfrm>
            <a:off x="2230317" y="1850388"/>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Zmiešaná účasť</a:t>
            </a:r>
            <a:endParaRPr b="0" i="0" sz="8000" u="none" cap="none" strike="noStrike">
              <a:solidFill>
                <a:schemeClr val="lt1"/>
              </a:solidFill>
              <a:latin typeface="Anton"/>
              <a:ea typeface="Anton"/>
              <a:cs typeface="Anton"/>
              <a:sym typeface="Anton"/>
            </a:endParaRPr>
          </a:p>
        </p:txBody>
      </p:sp>
      <p:sp>
        <p:nvSpPr>
          <p:cNvPr id="258" name="Google Shape;258;p14"/>
          <p:cNvSpPr txBox="1"/>
          <p:nvPr/>
        </p:nvSpPr>
        <p:spPr>
          <a:xfrm>
            <a:off x="1699375" y="3575250"/>
            <a:ext cx="13879200" cy="2462700"/>
          </a:xfrm>
          <a:prstGeom prst="rect">
            <a:avLst/>
          </a:prstGeom>
          <a:noFill/>
          <a:ln>
            <a:noFill/>
          </a:ln>
        </p:spPr>
        <p:txBody>
          <a:bodyPr anchorCtr="0" anchor="t" bIns="0" lIns="0" spcFirstLastPara="1" rIns="0" wrap="square" tIns="0">
            <a:spAutoFit/>
          </a:bodyPr>
          <a:lstStyle/>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primárne pre nepočujúcich a nedoslýchavých</a:t>
            </a:r>
            <a:endParaRPr b="0" i="0" sz="4000" u="none" cap="none" strike="noStrike">
              <a:solidFill>
                <a:schemeClr val="lt1"/>
              </a:solidFill>
              <a:latin typeface="Calibri"/>
              <a:ea typeface="Calibri"/>
              <a:cs typeface="Calibri"/>
              <a:sym typeface="Calibri"/>
            </a:endParaRPr>
          </a:p>
          <a:p>
            <a:pPr indent="-317500" lvl="0" marL="571500" marR="0" rtl="0" algn="l">
              <a:lnSpc>
                <a:spcPct val="100000"/>
              </a:lnSpc>
              <a:spcBef>
                <a:spcPts val="0"/>
              </a:spcBef>
              <a:spcAft>
                <a:spcPts val="0"/>
              </a:spcAft>
              <a:buClr>
                <a:schemeClr val="lt1"/>
              </a:buClr>
              <a:buSzPts val="4000"/>
              <a:buFont typeface="Arial"/>
              <a:buNone/>
            </a:pPr>
            <a:r>
              <a:t/>
            </a:r>
            <a:endParaRPr b="0" i="0" sz="40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často vítajú záujemcov o posunkový jazyk, tlmočníkov a počujúcich spojencov, ktorí rešpektujú kultúru Nepočujúcich</a:t>
            </a:r>
            <a:endParaRPr b="0" i="0" sz="4000" u="none" cap="none" strike="noStrike">
              <a:solidFill>
                <a:schemeClr val="lt1"/>
              </a:solidFill>
              <a:latin typeface="Quicksand Medium"/>
              <a:ea typeface="Quicksand Medium"/>
              <a:cs typeface="Quicksand Medium"/>
              <a:sym typeface="Quicksand Medium"/>
            </a:endParaRPr>
          </a:p>
        </p:txBody>
      </p:sp>
      <p:sp>
        <p:nvSpPr>
          <p:cNvPr id="259" name="Google Shape;259;p1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1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Viele Hände halten den Daumen hoch" id="261" name="Google Shape;261;p14"/>
          <p:cNvPicPr preferRelativeResize="0"/>
          <p:nvPr/>
        </p:nvPicPr>
        <p:blipFill rotWithShape="1">
          <a:blip r:embed="rId7">
            <a:alphaModFix/>
          </a:blip>
          <a:srcRect b="18358" l="0" r="0" t="34924"/>
          <a:stretch/>
        </p:blipFill>
        <p:spPr>
          <a:xfrm>
            <a:off x="2230317" y="6633556"/>
            <a:ext cx="10851648" cy="297300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6" name="Shape 266"/>
        <p:cNvGrpSpPr/>
        <p:nvPr/>
      </p:nvGrpSpPr>
      <p:grpSpPr>
        <a:xfrm>
          <a:off x="0" y="0"/>
          <a:ext cx="0" cy="0"/>
          <a:chOff x="0" y="0"/>
          <a:chExt cx="0" cy="0"/>
        </a:xfrm>
      </p:grpSpPr>
      <p:sp>
        <p:nvSpPr>
          <p:cNvPr id="267" name="Google Shape;267;p1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p1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p15"/>
          <p:cNvSpPr txBox="1"/>
          <p:nvPr/>
        </p:nvSpPr>
        <p:spPr>
          <a:xfrm>
            <a:off x="1699375" y="1835640"/>
            <a:ext cx="15293225" cy="344709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Čo sú „podujatia a organizácie” v komunite Nepočujúcich?</a:t>
            </a:r>
            <a:endParaRPr b="0" i="0" sz="8000" u="none" cap="none" strike="noStrike">
              <a:solidFill>
                <a:schemeClr val="lt1"/>
              </a:solidFill>
              <a:latin typeface="Anton"/>
              <a:ea typeface="Anton"/>
              <a:cs typeface="Anton"/>
              <a:sym typeface="Anton"/>
            </a:endParaRPr>
          </a:p>
        </p:txBody>
      </p:sp>
      <p:sp>
        <p:nvSpPr>
          <p:cNvPr id="270" name="Google Shape;270;p15"/>
          <p:cNvSpPr txBox="1"/>
          <p:nvPr/>
        </p:nvSpPr>
        <p:spPr>
          <a:xfrm>
            <a:off x="1699375" y="5608200"/>
            <a:ext cx="15538800" cy="2462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4000"/>
              <a:buFont typeface="Arial"/>
              <a:buNone/>
            </a:pPr>
            <a:r>
              <a:rPr b="0" i="0" lang="de-AT" sz="4000" u="none" cap="none" strike="noStrike">
                <a:solidFill>
                  <a:schemeClr val="lt1"/>
                </a:solidFill>
                <a:latin typeface="Quicksand Medium"/>
                <a:ea typeface="Quicksand Medium"/>
                <a:cs typeface="Quicksand Medium"/>
                <a:sym typeface="Quicksand Medium"/>
              </a:rPr>
              <a:t>Aktivity a skupiny vytvorené </a:t>
            </a:r>
            <a:r>
              <a:rPr b="1" i="0" lang="de-AT" sz="4000" u="none" cap="none" strike="noStrike">
                <a:solidFill>
                  <a:schemeClr val="lt1"/>
                </a:solidFill>
                <a:latin typeface="Quicksand Medium"/>
                <a:ea typeface="Quicksand Medium"/>
                <a:cs typeface="Quicksand Medium"/>
                <a:sym typeface="Quicksand Medium"/>
              </a:rPr>
              <a:t>Nepočujúcimi a pre </a:t>
            </a:r>
            <a:r>
              <a:rPr b="0" i="0" lang="de-AT" sz="4000" u="none" cap="none" strike="noStrike">
                <a:solidFill>
                  <a:schemeClr val="lt1"/>
                </a:solidFill>
                <a:latin typeface="Quicksand Medium"/>
                <a:ea typeface="Quicksand Medium"/>
                <a:cs typeface="Quicksand Medium"/>
                <a:sym typeface="Quicksand Medium"/>
              </a:rPr>
              <a:t>Nepočujúcich</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propagujú </a:t>
            </a:r>
            <a:r>
              <a:rPr b="1" i="0" lang="de-AT" sz="4000" u="none" cap="none" strike="noStrike">
                <a:solidFill>
                  <a:schemeClr val="lt1"/>
                </a:solidFill>
                <a:latin typeface="Quicksand Medium"/>
                <a:ea typeface="Quicksand Medium"/>
                <a:cs typeface="Quicksand Medium"/>
                <a:sym typeface="Quicksand Medium"/>
              </a:rPr>
              <a:t>kultúru, jazyk, šport, spoločenský život</a:t>
            </a:r>
            <a:r>
              <a:rPr b="0" i="0" lang="de-AT" sz="4000" u="none" cap="none" strike="noStrike">
                <a:solidFill>
                  <a:schemeClr val="lt1"/>
                </a:solidFill>
                <a:latin typeface="Quicksand Medium"/>
                <a:ea typeface="Quicksand Medium"/>
                <a:cs typeface="Quicksand Medium"/>
                <a:sym typeface="Quicksand Medium"/>
              </a:rPr>
              <a:t> a </a:t>
            </a:r>
            <a:r>
              <a:rPr b="1" i="0" lang="de-AT" sz="4000" u="none" cap="none" strike="noStrike">
                <a:solidFill>
                  <a:schemeClr val="lt1"/>
                </a:solidFill>
                <a:latin typeface="Quicksand Medium"/>
                <a:ea typeface="Quicksand Medium"/>
                <a:cs typeface="Quicksand Medium"/>
                <a:sym typeface="Quicksand Medium"/>
              </a:rPr>
              <a:t>práva</a:t>
            </a:r>
            <a:endParaRPr b="1"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poskytujú </a:t>
            </a:r>
            <a:r>
              <a:rPr b="1" i="0" lang="de-AT" sz="4000" u="none" cap="none" strike="noStrike">
                <a:solidFill>
                  <a:schemeClr val="lt1"/>
                </a:solidFill>
                <a:latin typeface="Quicksand Medium"/>
                <a:ea typeface="Quicksand Medium"/>
                <a:cs typeface="Quicksand Medium"/>
                <a:sym typeface="Quicksand Medium"/>
              </a:rPr>
              <a:t>podporu, vzdelávanie a komunitu</a:t>
            </a:r>
            <a:endParaRPr b="1" i="0" sz="4000" u="none" cap="none" strike="noStrike">
              <a:solidFill>
                <a:schemeClr val="lt1"/>
              </a:solidFill>
              <a:latin typeface="Quicksand Medium"/>
              <a:ea typeface="Quicksand Medium"/>
              <a:cs typeface="Quicksand Medium"/>
              <a:sym typeface="Quicksand Medium"/>
            </a:endParaRPr>
          </a:p>
        </p:txBody>
      </p:sp>
      <p:sp>
        <p:nvSpPr>
          <p:cNvPr id="271" name="Google Shape;271;p1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p1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7" name="Shape 277"/>
        <p:cNvGrpSpPr/>
        <p:nvPr/>
      </p:nvGrpSpPr>
      <p:grpSpPr>
        <a:xfrm>
          <a:off x="0" y="0"/>
          <a:ext cx="0" cy="0"/>
          <a:chOff x="0" y="0"/>
          <a:chExt cx="0" cy="0"/>
        </a:xfrm>
      </p:grpSpPr>
      <p:sp>
        <p:nvSpPr>
          <p:cNvPr id="278" name="Google Shape;278;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16"/>
          <p:cNvSpPr txBox="1"/>
          <p:nvPr/>
        </p:nvSpPr>
        <p:spPr>
          <a:xfrm>
            <a:off x="849130" y="1718348"/>
            <a:ext cx="17198225" cy="15511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7200" u="none" cap="none" strike="noStrike">
                <a:solidFill>
                  <a:schemeClr val="lt1"/>
                </a:solidFill>
                <a:latin typeface="Anton"/>
                <a:ea typeface="Anton"/>
                <a:cs typeface="Anton"/>
                <a:sym typeface="Anton"/>
              </a:rPr>
              <a:t>Príklady podujatí v komunite Nepočujúcich</a:t>
            </a:r>
            <a:endParaRPr b="0" i="0" sz="7200" u="none" cap="none" strike="noStrike">
              <a:solidFill>
                <a:schemeClr val="lt1"/>
              </a:solidFill>
              <a:latin typeface="Anton"/>
              <a:ea typeface="Anton"/>
              <a:cs typeface="Anton"/>
              <a:sym typeface="Anton"/>
            </a:endParaRPr>
          </a:p>
        </p:txBody>
      </p:sp>
      <p:sp>
        <p:nvSpPr>
          <p:cNvPr id="281" name="Google Shape;281;p16"/>
          <p:cNvSpPr txBox="1"/>
          <p:nvPr/>
        </p:nvSpPr>
        <p:spPr>
          <a:xfrm>
            <a:off x="979424" y="3596329"/>
            <a:ext cx="17540700" cy="5233500"/>
          </a:xfrm>
          <a:prstGeom prst="rect">
            <a:avLst/>
          </a:prstGeom>
          <a:noFill/>
          <a:ln>
            <a:noFill/>
          </a:ln>
        </p:spPr>
        <p:txBody>
          <a:bodyPr anchorCtr="0" anchor="t" bIns="0" lIns="0" spcFirstLastPara="1" rIns="0" wrap="square" tIns="0">
            <a:spAutoFit/>
          </a:bodyPr>
          <a:lstStyle/>
          <a:p>
            <a:pPr indent="-285750" lvl="0" marL="285750" marR="0" rtl="0" algn="l">
              <a:lnSpc>
                <a:spcPct val="150000"/>
              </a:lnSpc>
              <a:spcBef>
                <a:spcPts val="0"/>
              </a:spcBef>
              <a:spcAft>
                <a:spcPts val="0"/>
              </a:spcAft>
              <a:buClr>
                <a:schemeClr val="lt1"/>
              </a:buClr>
              <a:buSzPts val="4000"/>
              <a:buFont typeface="Arial"/>
              <a:buChar char="•"/>
            </a:pPr>
            <a:r>
              <a:rPr b="1" lang="de-AT" sz="3600">
                <a:solidFill>
                  <a:schemeClr val="lt1"/>
                </a:solidFill>
                <a:latin typeface="Quicksand Medium"/>
                <a:ea typeface="Quicksand Medium"/>
                <a:cs typeface="Quicksand Medium"/>
                <a:sym typeface="Quicksand Medium"/>
              </a:rPr>
              <a:t>F</a:t>
            </a:r>
            <a:r>
              <a:rPr b="1" i="0" lang="de-AT" sz="3600" u="none" cap="none" strike="noStrike">
                <a:solidFill>
                  <a:schemeClr val="lt1"/>
                </a:solidFill>
                <a:latin typeface="Quicksand Medium"/>
                <a:ea typeface="Quicksand Medium"/>
                <a:cs typeface="Quicksand Medium"/>
                <a:sym typeface="Quicksand Medium"/>
              </a:rPr>
              <a:t>estivaly</a:t>
            </a:r>
            <a:r>
              <a:rPr b="0" i="0" lang="de-AT" sz="3600" u="none" cap="none" strike="noStrike">
                <a:solidFill>
                  <a:schemeClr val="lt1"/>
                </a:solidFill>
                <a:latin typeface="Quicksand Medium"/>
                <a:ea typeface="Quicksand Medium"/>
                <a:cs typeface="Quicksand Medium"/>
                <a:sym typeface="Quicksand Medium"/>
              </a:rPr>
              <a:t> Nepočuj</a:t>
            </a:r>
            <a:r>
              <a:rPr lang="de-AT" sz="3600">
                <a:solidFill>
                  <a:schemeClr val="lt1"/>
                </a:solidFill>
                <a:latin typeface="Quicksand Medium"/>
                <a:ea typeface="Quicksand Medium"/>
                <a:cs typeface="Quicksand Medium"/>
                <a:sym typeface="Quicksand Medium"/>
              </a:rPr>
              <a:t>úcich </a:t>
            </a:r>
            <a:r>
              <a:rPr b="0" i="0" lang="de-AT" sz="3600" u="none" cap="none" strike="noStrike">
                <a:solidFill>
                  <a:schemeClr val="lt1"/>
                </a:solidFill>
                <a:latin typeface="Quicksand Medium"/>
                <a:ea typeface="Quicksand Medium"/>
                <a:cs typeface="Quicksand Medium"/>
                <a:sym typeface="Quicksand Medium"/>
              </a:rPr>
              <a:t>a kultúrne </a:t>
            </a:r>
            <a:r>
              <a:rPr b="1" i="0" lang="de-AT" sz="3600" u="none" cap="none" strike="noStrike">
                <a:solidFill>
                  <a:schemeClr val="lt1"/>
                </a:solidFill>
                <a:latin typeface="Quicksand Medium"/>
                <a:ea typeface="Quicksand Medium"/>
                <a:cs typeface="Quicksand Medium"/>
                <a:sym typeface="Quicksand Medium"/>
              </a:rPr>
              <a:t>oslavy</a:t>
            </a:r>
            <a:endParaRPr b="1" i="0" sz="36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3600" u="none" cap="none" strike="noStrike">
                <a:solidFill>
                  <a:schemeClr val="lt1"/>
                </a:solidFill>
                <a:latin typeface="Quicksand Medium"/>
                <a:ea typeface="Quicksand Medium"/>
                <a:cs typeface="Quicksand Medium"/>
                <a:sym typeface="Quicksand Medium"/>
              </a:rPr>
              <a:t>Divadlo </a:t>
            </a:r>
            <a:r>
              <a:rPr b="1" i="0" lang="de-AT" sz="3600" u="none" cap="none" strike="noStrike">
                <a:solidFill>
                  <a:schemeClr val="lt1"/>
                </a:solidFill>
                <a:latin typeface="Quicksand Medium"/>
                <a:ea typeface="Quicksand Medium"/>
                <a:cs typeface="Quicksand Medium"/>
                <a:sym typeface="Quicksand Medium"/>
              </a:rPr>
              <a:t>posunkového jazyka</a:t>
            </a:r>
            <a:r>
              <a:rPr b="0" i="0" lang="de-AT" sz="3600" u="none" cap="none" strike="noStrike">
                <a:solidFill>
                  <a:schemeClr val="lt1"/>
                </a:solidFill>
                <a:latin typeface="Quicksand Medium"/>
                <a:ea typeface="Quicksand Medium"/>
                <a:cs typeface="Quicksand Medium"/>
                <a:sym typeface="Quicksand Medium"/>
              </a:rPr>
              <a:t> a </a:t>
            </a:r>
            <a:r>
              <a:rPr b="1" i="0" lang="de-AT" sz="3600" u="none" cap="none" strike="noStrike">
                <a:solidFill>
                  <a:schemeClr val="lt1"/>
                </a:solidFill>
                <a:latin typeface="Quicksand Medium"/>
                <a:ea typeface="Quicksand Medium"/>
                <a:cs typeface="Quicksand Medium"/>
                <a:sym typeface="Quicksand Medium"/>
              </a:rPr>
              <a:t>poézia</a:t>
            </a:r>
            <a:endParaRPr b="1" i="0" sz="36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3600" u="none" cap="none" strike="noStrike">
                <a:solidFill>
                  <a:schemeClr val="lt1"/>
                </a:solidFill>
                <a:latin typeface="Quicksand Medium"/>
                <a:ea typeface="Quicksand Medium"/>
                <a:cs typeface="Quicksand Medium"/>
                <a:sym typeface="Quicksand Medium"/>
              </a:rPr>
              <a:t>Vzdelávacie </a:t>
            </a:r>
            <a:r>
              <a:rPr b="1" i="0" lang="de-AT" sz="3600" u="none" cap="none" strike="noStrike">
                <a:solidFill>
                  <a:schemeClr val="lt1"/>
                </a:solidFill>
                <a:latin typeface="Quicksand Medium"/>
                <a:ea typeface="Quicksand Medium"/>
                <a:cs typeface="Quicksand Medium"/>
                <a:sym typeface="Quicksand Medium"/>
              </a:rPr>
              <a:t>workshopy</a:t>
            </a:r>
            <a:r>
              <a:rPr b="0" i="0" lang="de-AT" sz="3600" u="none" cap="none" strike="noStrike">
                <a:solidFill>
                  <a:schemeClr val="lt1"/>
                </a:solidFill>
                <a:latin typeface="Quicksand Medium"/>
                <a:ea typeface="Quicksand Medium"/>
                <a:cs typeface="Quicksand Medium"/>
                <a:sym typeface="Quicksand Medium"/>
              </a:rPr>
              <a:t> a </a:t>
            </a:r>
            <a:r>
              <a:rPr b="1" i="0" lang="de-AT" sz="3600" u="none" cap="none" strike="noStrike">
                <a:solidFill>
                  <a:schemeClr val="lt1"/>
                </a:solidFill>
                <a:latin typeface="Quicksand Medium"/>
                <a:ea typeface="Quicksand Medium"/>
                <a:cs typeface="Quicksand Medium"/>
                <a:sym typeface="Quicksand Medium"/>
              </a:rPr>
              <a:t>semináre</a:t>
            </a:r>
            <a:endParaRPr b="1" i="0" sz="36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3600" u="none" cap="none" strike="noStrike">
                <a:solidFill>
                  <a:schemeClr val="lt1"/>
                </a:solidFill>
                <a:latin typeface="Quicksand Medium"/>
                <a:ea typeface="Quicksand Medium"/>
                <a:cs typeface="Quicksand Medium"/>
                <a:sym typeface="Quicksand Medium"/>
              </a:rPr>
              <a:t>Spoločenské </a:t>
            </a:r>
            <a:r>
              <a:rPr b="1" i="0" lang="de-AT" sz="3600" u="none" cap="none" strike="noStrike">
                <a:solidFill>
                  <a:schemeClr val="lt1"/>
                </a:solidFill>
                <a:latin typeface="Quicksand Medium"/>
                <a:ea typeface="Quicksand Medium"/>
                <a:cs typeface="Quicksand Medium"/>
                <a:sym typeface="Quicksand Medium"/>
              </a:rPr>
              <a:t>stretnutia</a:t>
            </a:r>
            <a:r>
              <a:rPr b="0" i="0" lang="de-AT" sz="3600" u="none" cap="none" strike="noStrike">
                <a:solidFill>
                  <a:schemeClr val="lt1"/>
                </a:solidFill>
                <a:latin typeface="Quicksand Medium"/>
                <a:ea typeface="Quicksand Medium"/>
                <a:cs typeface="Quicksand Medium"/>
                <a:sym typeface="Quicksand Medium"/>
              </a:rPr>
              <a:t>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4000"/>
              <a:buFont typeface="Arial"/>
              <a:buChar char="•"/>
            </a:pPr>
            <a:r>
              <a:rPr b="0" i="0" lang="de-AT" sz="3600" u="none" cap="none" strike="noStrike">
                <a:solidFill>
                  <a:schemeClr val="lt1"/>
                </a:solidFill>
                <a:latin typeface="Quicksand Medium"/>
                <a:ea typeface="Quicksand Medium"/>
                <a:cs typeface="Quicksand Medium"/>
                <a:sym typeface="Quicksand Medium"/>
              </a:rPr>
              <a:t>Konferencie </a:t>
            </a:r>
            <a:r>
              <a:rPr b="1" i="0" lang="de-AT" sz="3600" u="none" cap="none" strike="noStrike">
                <a:solidFill>
                  <a:schemeClr val="lt1"/>
                </a:solidFill>
                <a:latin typeface="Quicksand Medium"/>
                <a:ea typeface="Quicksand Medium"/>
                <a:cs typeface="Quicksand Medium"/>
                <a:sym typeface="Quicksand Medium"/>
              </a:rPr>
              <a:t>Nepočujúcich</a:t>
            </a:r>
            <a:r>
              <a:rPr b="0" i="0" lang="de-AT" sz="3600" u="none" cap="none" strike="noStrike">
                <a:solidFill>
                  <a:schemeClr val="lt1"/>
                </a:solidFill>
                <a:latin typeface="Quicksand Medium"/>
                <a:ea typeface="Quicksand Medium"/>
                <a:cs typeface="Quicksand Medium"/>
                <a:sym typeface="Quicksand Medium"/>
              </a:rPr>
              <a:t> a </a:t>
            </a:r>
            <a:r>
              <a:rPr b="1" i="0" lang="de-AT" sz="3600" u="none" cap="none" strike="noStrike">
                <a:solidFill>
                  <a:schemeClr val="lt1"/>
                </a:solidFill>
                <a:latin typeface="Quicksand Medium"/>
                <a:ea typeface="Quicksand Medium"/>
                <a:cs typeface="Quicksand Medium"/>
                <a:sym typeface="Quicksand Medium"/>
              </a:rPr>
              <a:t>verejné prednášky</a:t>
            </a:r>
            <a:endParaRPr b="1" i="0" sz="36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1" i="0" lang="de-AT" sz="3600" u="none" cap="none" strike="noStrike">
                <a:solidFill>
                  <a:schemeClr val="lt1"/>
                </a:solidFill>
                <a:latin typeface="Quicksand Medium"/>
                <a:ea typeface="Quicksand Medium"/>
                <a:cs typeface="Quicksand Medium"/>
                <a:sym typeface="Quicksand Medium"/>
              </a:rPr>
              <a:t>Športové podujatia </a:t>
            </a:r>
            <a:r>
              <a:rPr b="0" i="0" lang="de-AT" sz="3600" u="none" cap="none" strike="noStrike">
                <a:solidFill>
                  <a:schemeClr val="lt1"/>
                </a:solidFill>
                <a:latin typeface="Quicksand Medium"/>
                <a:ea typeface="Quicksand Medium"/>
                <a:cs typeface="Quicksand Medium"/>
                <a:sym typeface="Quicksand Medium"/>
              </a:rPr>
              <a:t>(Deaflympics, Majstrovstvá sveta, Priateľský turnaj)</a:t>
            </a:r>
            <a:endParaRPr b="0" i="0" sz="1200" u="none" cap="none" strike="noStrike">
              <a:solidFill>
                <a:schemeClr val="lt1"/>
              </a:solidFill>
              <a:latin typeface="Arial"/>
              <a:ea typeface="Arial"/>
              <a:cs typeface="Arial"/>
              <a:sym typeface="Arial"/>
            </a:endParaRPr>
          </a:p>
        </p:txBody>
      </p:sp>
      <p:pic>
        <p:nvPicPr>
          <p:cNvPr id="282" name="Google Shape;282;p16"/>
          <p:cNvPicPr preferRelativeResize="0"/>
          <p:nvPr/>
        </p:nvPicPr>
        <p:blipFill rotWithShape="1">
          <a:blip r:embed="rId5">
            <a:alphaModFix/>
          </a:blip>
          <a:srcRect b="10518" l="42556" r="-1" t="40593"/>
          <a:stretch/>
        </p:blipFill>
        <p:spPr>
          <a:xfrm>
            <a:off x="12390120" y="3383279"/>
            <a:ext cx="5334000" cy="3404681"/>
          </a:xfrm>
          <a:prstGeom prst="rect">
            <a:avLst/>
          </a:prstGeom>
          <a:noFill/>
          <a:ln>
            <a:noFill/>
          </a:ln>
        </p:spPr>
      </p:pic>
      <p:sp>
        <p:nvSpPr>
          <p:cNvPr id="283" name="Google Shape;283;p16"/>
          <p:cNvSpPr txBox="1"/>
          <p:nvPr/>
        </p:nvSpPr>
        <p:spPr>
          <a:xfrm>
            <a:off x="12390120" y="6849507"/>
            <a:ext cx="565723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de-AT" sz="2400" u="none" cap="none" strike="noStrike">
                <a:solidFill>
                  <a:schemeClr val="lt1"/>
                </a:solidFill>
                <a:latin typeface="Libre Franklin"/>
                <a:ea typeface="Libre Franklin"/>
                <a:cs typeface="Libre Franklin"/>
                <a:sym typeface="Libre Franklin"/>
              </a:rPr>
              <a:t>Vzdelávací kongres 2025 rakúskeho „Gehörlosenbund</a:t>
            </a:r>
            <a:r>
              <a:rPr b="0" i="0" lang="de-AT" sz="2400" u="none" cap="none" strike="noStrike">
                <a:solidFill>
                  <a:schemeClr val="lt1"/>
                </a:solidFill>
                <a:latin typeface="Libre Franklin"/>
                <a:ea typeface="Libre Franklin"/>
                <a:cs typeface="Libre Franklin"/>
                <a:sym typeface="Libre Franklin"/>
              </a:rPr>
              <a:t>”</a:t>
            </a:r>
            <a:endParaRPr b="0" i="0" sz="2400" u="none" cap="none" strike="noStrike">
              <a:solidFill>
                <a:schemeClr val="lt1"/>
              </a:solidFill>
              <a:latin typeface="Arial"/>
              <a:ea typeface="Arial"/>
              <a:cs typeface="Arial"/>
              <a:sym typeface="Arial"/>
            </a:endParaRPr>
          </a:p>
        </p:txBody>
      </p:sp>
      <p:sp>
        <p:nvSpPr>
          <p:cNvPr id="284" name="Google Shape;284;p1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1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0" name="Shape 290"/>
        <p:cNvGrpSpPr/>
        <p:nvPr/>
      </p:nvGrpSpPr>
      <p:grpSpPr>
        <a:xfrm>
          <a:off x="0" y="0"/>
          <a:ext cx="0" cy="0"/>
          <a:chOff x="0" y="0"/>
          <a:chExt cx="0" cy="0"/>
        </a:xfrm>
      </p:grpSpPr>
      <p:sp>
        <p:nvSpPr>
          <p:cNvPr id="291" name="Google Shape;291;p1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1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p17"/>
          <p:cNvSpPr txBox="1"/>
          <p:nvPr/>
        </p:nvSpPr>
        <p:spPr>
          <a:xfrm>
            <a:off x="754494" y="1812818"/>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Prečo sú tieto podujatia dôležité?</a:t>
            </a:r>
            <a:endParaRPr b="0" i="0" sz="1400" u="none" cap="none" strike="noStrike">
              <a:solidFill>
                <a:schemeClr val="lt1"/>
              </a:solidFill>
              <a:latin typeface="Arial"/>
              <a:ea typeface="Arial"/>
              <a:cs typeface="Arial"/>
              <a:sym typeface="Arial"/>
            </a:endParaRPr>
          </a:p>
        </p:txBody>
      </p:sp>
      <p:sp>
        <p:nvSpPr>
          <p:cNvPr id="294" name="Google Shape;294;p17"/>
          <p:cNvSpPr txBox="1"/>
          <p:nvPr/>
        </p:nvSpPr>
        <p:spPr>
          <a:xfrm>
            <a:off x="906900" y="3339325"/>
            <a:ext cx="10607700" cy="6772800"/>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Používanie </a:t>
            </a:r>
            <a:r>
              <a:rPr b="1" i="0" lang="de-AT" sz="4000" u="none" cap="none" strike="noStrike">
                <a:solidFill>
                  <a:schemeClr val="lt1"/>
                </a:solidFill>
                <a:latin typeface="Quicksand Medium"/>
                <a:ea typeface="Quicksand Medium"/>
                <a:cs typeface="Quicksand Medium"/>
                <a:sym typeface="Quicksand Medium"/>
              </a:rPr>
              <a:t>posunkového jazyka </a:t>
            </a:r>
            <a:r>
              <a:rPr b="0" i="0" lang="de-AT" sz="4000" u="none" cap="none" strike="noStrike">
                <a:solidFill>
                  <a:schemeClr val="lt1"/>
                </a:solidFill>
                <a:latin typeface="Quicksand Medium"/>
                <a:ea typeface="Quicksand Medium"/>
                <a:cs typeface="Quicksand Medium"/>
                <a:sym typeface="Quicksand Medium"/>
              </a:rPr>
              <a:t>ako hlavného komunikačného prostriedku</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Podporujú </a:t>
            </a:r>
            <a:r>
              <a:rPr b="1" i="0" lang="de-AT" sz="4000" u="none" cap="none" strike="noStrike">
                <a:solidFill>
                  <a:schemeClr val="lt1"/>
                </a:solidFill>
                <a:latin typeface="Quicksand Medium"/>
                <a:ea typeface="Quicksand Medium"/>
                <a:cs typeface="Quicksand Medium"/>
                <a:sym typeface="Quicksand Medium"/>
              </a:rPr>
              <a:t>prepojenie komunity </a:t>
            </a:r>
            <a:r>
              <a:rPr b="0" i="0" lang="de-AT" sz="4000" u="none" cap="none" strike="noStrike">
                <a:solidFill>
                  <a:schemeClr val="lt1"/>
                </a:solidFill>
                <a:latin typeface="Quicksand Medium"/>
                <a:ea typeface="Quicksand Medium"/>
                <a:cs typeface="Quicksand Medium"/>
                <a:sym typeface="Quicksand Medium"/>
              </a:rPr>
              <a:t>a </a:t>
            </a:r>
            <a:r>
              <a:rPr b="1" i="0" lang="de-AT" sz="4000" u="none" cap="none" strike="noStrike">
                <a:solidFill>
                  <a:schemeClr val="lt1"/>
                </a:solidFill>
                <a:latin typeface="Quicksand Medium"/>
                <a:ea typeface="Quicksand Medium"/>
                <a:cs typeface="Quicksand Medium"/>
                <a:sym typeface="Quicksand Medium"/>
              </a:rPr>
              <a:t>pocit spolupatričnosti</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Zdieľajú</a:t>
            </a:r>
            <a:r>
              <a:rPr b="0" i="0" lang="de-AT" sz="4000" u="none" cap="none" strike="noStrike">
                <a:solidFill>
                  <a:schemeClr val="lt1"/>
                </a:solidFill>
                <a:latin typeface="Quicksand Medium"/>
                <a:ea typeface="Quicksand Medium"/>
                <a:cs typeface="Quicksand Medium"/>
                <a:sym typeface="Quicksand Medium"/>
              </a:rPr>
              <a:t> </a:t>
            </a:r>
            <a:r>
              <a:rPr b="1" i="0" lang="de-AT" sz="4000" u="none" cap="none" strike="noStrike">
                <a:solidFill>
                  <a:schemeClr val="lt1"/>
                </a:solidFill>
                <a:latin typeface="Quicksand Medium"/>
                <a:ea typeface="Quicksand Medium"/>
                <a:cs typeface="Quicksand Medium"/>
                <a:sym typeface="Quicksand Medium"/>
              </a:rPr>
              <a:t>poznatky</a:t>
            </a:r>
            <a:r>
              <a:rPr b="0" i="0" lang="de-AT" sz="4000" u="none" cap="none" strike="noStrike">
                <a:solidFill>
                  <a:schemeClr val="lt1"/>
                </a:solidFill>
                <a:latin typeface="Quicksand Medium"/>
                <a:ea typeface="Quicksand Medium"/>
                <a:cs typeface="Quicksand Medium"/>
                <a:sym typeface="Quicksand Medium"/>
              </a:rPr>
              <a:t> a skúsenosti </a:t>
            </a:r>
            <a:r>
              <a:rPr b="1" i="0" lang="de-AT" sz="4000" u="none" cap="none" strike="noStrike">
                <a:solidFill>
                  <a:schemeClr val="lt1"/>
                </a:solidFill>
                <a:latin typeface="Quicksand Medium"/>
                <a:ea typeface="Quicksand Medium"/>
                <a:cs typeface="Quicksand Medium"/>
                <a:sym typeface="Quicksand Medium"/>
              </a:rPr>
              <a:t>Nepočujúcich</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Oslavujú</a:t>
            </a:r>
            <a:r>
              <a:rPr b="0" i="0" lang="de-AT" sz="4000" u="none" cap="none" strike="noStrike">
                <a:solidFill>
                  <a:schemeClr val="lt1"/>
                </a:solidFill>
                <a:latin typeface="Quicksand Medium"/>
                <a:ea typeface="Quicksand Medium"/>
                <a:cs typeface="Quicksand Medium"/>
                <a:sym typeface="Quicksand Medium"/>
              </a:rPr>
              <a:t> a </a:t>
            </a:r>
            <a:r>
              <a:rPr b="1" i="0" lang="de-AT" sz="4000" u="none" cap="none" strike="noStrike">
                <a:solidFill>
                  <a:schemeClr val="lt1"/>
                </a:solidFill>
                <a:latin typeface="Quicksand Medium"/>
                <a:ea typeface="Quicksand Medium"/>
                <a:cs typeface="Quicksand Medium"/>
                <a:sym typeface="Quicksand Medium"/>
              </a:rPr>
              <a:t>zachovávajú</a:t>
            </a:r>
            <a:r>
              <a:rPr b="0" i="0" lang="de-AT" sz="4000" u="none" cap="none" strike="noStrike">
                <a:solidFill>
                  <a:schemeClr val="lt1"/>
                </a:solidFill>
                <a:latin typeface="Quicksand Medium"/>
                <a:ea typeface="Quicksand Medium"/>
                <a:cs typeface="Quicksand Medium"/>
                <a:sym typeface="Quicksand Medium"/>
              </a:rPr>
              <a:t> kultúru Nepočujúcich</a:t>
            </a:r>
            <a:endParaRPr b="0" i="0" sz="4000" u="none" cap="none" strike="noStrike">
              <a:solidFill>
                <a:schemeClr val="lt1"/>
              </a:solidFill>
              <a:latin typeface="Quicksand Medium"/>
              <a:ea typeface="Quicksand Medium"/>
              <a:cs typeface="Quicksand Medium"/>
              <a:sym typeface="Quicksand Medium"/>
            </a:endParaRPr>
          </a:p>
        </p:txBody>
      </p:sp>
      <p:pic>
        <p:nvPicPr>
          <p:cNvPr id="295" name="Google Shape;295;p17"/>
          <p:cNvPicPr preferRelativeResize="0"/>
          <p:nvPr/>
        </p:nvPicPr>
        <p:blipFill rotWithShape="1">
          <a:blip r:embed="rId5">
            <a:alphaModFix/>
          </a:blip>
          <a:srcRect b="23498" l="0" r="0" t="0"/>
          <a:stretch/>
        </p:blipFill>
        <p:spPr>
          <a:xfrm>
            <a:off x="11714403" y="5912895"/>
            <a:ext cx="6230545" cy="3179223"/>
          </a:xfrm>
          <a:prstGeom prst="rect">
            <a:avLst/>
          </a:prstGeom>
          <a:noFill/>
          <a:ln>
            <a:noFill/>
          </a:ln>
        </p:spPr>
      </p:pic>
      <p:sp>
        <p:nvSpPr>
          <p:cNvPr id="296" name="Google Shape;296;p17"/>
          <p:cNvSpPr txBox="1"/>
          <p:nvPr/>
        </p:nvSpPr>
        <p:spPr>
          <a:xfrm>
            <a:off x="13700760" y="5564907"/>
            <a:ext cx="427109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AT" sz="1800" u="none" cap="none" strike="noStrike">
                <a:solidFill>
                  <a:srgbClr val="E41B20"/>
                </a:solidFill>
                <a:latin typeface="Libre Franklin"/>
                <a:ea typeface="Libre Franklin"/>
                <a:cs typeface="Libre Franklin"/>
                <a:sym typeface="Libre Franklin"/>
              </a:rPr>
              <a:t>Kultursommer Wien x WITAF 2025</a:t>
            </a:r>
            <a:endParaRPr b="0" i="0" sz="1400" u="none" cap="none" strike="noStrike">
              <a:solidFill>
                <a:srgbClr val="000000"/>
              </a:solidFill>
              <a:latin typeface="Arial"/>
              <a:ea typeface="Arial"/>
              <a:cs typeface="Arial"/>
              <a:sym typeface="Arial"/>
            </a:endParaRPr>
          </a:p>
        </p:txBody>
      </p:sp>
      <p:sp>
        <p:nvSpPr>
          <p:cNvPr id="297" name="Google Shape;297;p1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p1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3" name="Shape 303"/>
        <p:cNvGrpSpPr/>
        <p:nvPr/>
      </p:nvGrpSpPr>
      <p:grpSpPr>
        <a:xfrm>
          <a:off x="0" y="0"/>
          <a:ext cx="0" cy="0"/>
          <a:chOff x="0" y="0"/>
          <a:chExt cx="0" cy="0"/>
        </a:xfrm>
      </p:grpSpPr>
      <p:sp>
        <p:nvSpPr>
          <p:cNvPr id="304" name="Google Shape;304;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p18"/>
          <p:cNvSpPr txBox="1"/>
          <p:nvPr/>
        </p:nvSpPr>
        <p:spPr>
          <a:xfrm>
            <a:off x="1699375" y="1934765"/>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Aké organizácie existujú?</a:t>
            </a:r>
            <a:endParaRPr b="0" i="0" sz="8000" u="none" cap="none" strike="noStrike">
              <a:solidFill>
                <a:schemeClr val="lt1"/>
              </a:solidFill>
              <a:latin typeface="Anton"/>
              <a:ea typeface="Anton"/>
              <a:cs typeface="Anton"/>
              <a:sym typeface="Anton"/>
            </a:endParaRPr>
          </a:p>
        </p:txBody>
      </p:sp>
      <p:sp>
        <p:nvSpPr>
          <p:cNvPr id="307" name="Google Shape;307;p18"/>
          <p:cNvSpPr txBox="1"/>
          <p:nvPr/>
        </p:nvSpPr>
        <p:spPr>
          <a:xfrm>
            <a:off x="1699375" y="3519719"/>
            <a:ext cx="16454284" cy="5539978"/>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Kluby Nepočujúcich a komunitné centrá</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Národné združenia (napr. Národné združenie nepočujúcich)</a:t>
            </a:r>
            <a:endParaRPr b="0" i="0" sz="14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Vzdelávacie inštitúcie pre Nepočujúcich</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Športové tímy Nepočujúcich a výbory Deaflympics (Európa: EDSO)</a:t>
            </a:r>
            <a:endParaRPr b="0" i="0" sz="14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Mládežnícke, ženské a advokačné skupiny</a:t>
            </a:r>
            <a:endParaRPr b="0" i="0" sz="4000" u="none" cap="none" strike="noStrike">
              <a:solidFill>
                <a:schemeClr val="lt1"/>
              </a:solidFill>
              <a:latin typeface="Quicksand Medium"/>
              <a:ea typeface="Quicksand Medium"/>
              <a:cs typeface="Quicksand Medium"/>
              <a:sym typeface="Quicksand Medium"/>
            </a:endParaRPr>
          </a:p>
        </p:txBody>
      </p:sp>
      <p:pic>
        <p:nvPicPr>
          <p:cNvPr descr="Soziales Netzwerk Silhouette" id="308" name="Google Shape;308;p18"/>
          <p:cNvPicPr preferRelativeResize="0"/>
          <p:nvPr/>
        </p:nvPicPr>
        <p:blipFill rotWithShape="1">
          <a:blip r:embed="rId5">
            <a:alphaModFix/>
          </a:blip>
          <a:srcRect b="0" l="0" r="0" t="0"/>
          <a:stretch/>
        </p:blipFill>
        <p:spPr>
          <a:xfrm>
            <a:off x="15663281" y="1461502"/>
            <a:ext cx="2185968" cy="2185968"/>
          </a:xfrm>
          <a:prstGeom prst="rect">
            <a:avLst/>
          </a:prstGeom>
          <a:noFill/>
          <a:ln>
            <a:noFill/>
          </a:ln>
        </p:spPr>
      </p:pic>
      <p:sp>
        <p:nvSpPr>
          <p:cNvPr id="309" name="Google Shape;309;p1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1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5" name="Shape 315"/>
        <p:cNvGrpSpPr/>
        <p:nvPr/>
      </p:nvGrpSpPr>
      <p:grpSpPr>
        <a:xfrm>
          <a:off x="0" y="0"/>
          <a:ext cx="0" cy="0"/>
          <a:chOff x="0" y="0"/>
          <a:chExt cx="0" cy="0"/>
        </a:xfrm>
      </p:grpSpPr>
      <p:sp>
        <p:nvSpPr>
          <p:cNvPr id="316" name="Google Shape;316;p1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p1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p19"/>
          <p:cNvSpPr txBox="1"/>
          <p:nvPr/>
        </p:nvSpPr>
        <p:spPr>
          <a:xfrm>
            <a:off x="1999370" y="2328555"/>
            <a:ext cx="16454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Účel</a:t>
            </a:r>
            <a:r>
              <a:rPr b="0" i="0" lang="de-AT" sz="8000" u="none" cap="none" strike="noStrike">
                <a:solidFill>
                  <a:schemeClr val="lt1"/>
                </a:solidFill>
                <a:latin typeface="Calibri"/>
                <a:ea typeface="Calibri"/>
                <a:cs typeface="Calibri"/>
                <a:sym typeface="Calibri"/>
              </a:rPr>
              <a:t> </a:t>
            </a:r>
            <a:r>
              <a:rPr b="0" i="0" lang="de-AT" sz="8000" u="none" cap="none" strike="noStrike">
                <a:solidFill>
                  <a:schemeClr val="lt1"/>
                </a:solidFill>
                <a:latin typeface="Anton"/>
                <a:ea typeface="Anton"/>
                <a:cs typeface="Anton"/>
                <a:sym typeface="Anton"/>
              </a:rPr>
              <a:t>organizácií Nepočujúcich</a:t>
            </a:r>
            <a:endParaRPr b="0" i="0" sz="8000" u="none" cap="none" strike="noStrike">
              <a:solidFill>
                <a:schemeClr val="lt1"/>
              </a:solidFill>
              <a:latin typeface="Anton"/>
              <a:ea typeface="Anton"/>
              <a:cs typeface="Anton"/>
              <a:sym typeface="Anton"/>
            </a:endParaRPr>
          </a:p>
        </p:txBody>
      </p:sp>
      <p:sp>
        <p:nvSpPr>
          <p:cNvPr id="319" name="Google Shape;319;p19"/>
          <p:cNvSpPr txBox="1"/>
          <p:nvPr/>
        </p:nvSpPr>
        <p:spPr>
          <a:xfrm>
            <a:off x="1822885" y="3930381"/>
            <a:ext cx="14325600" cy="5541300"/>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Obhajoba</a:t>
            </a:r>
            <a:r>
              <a:rPr b="0" i="0" lang="de-AT" sz="4000" u="none" cap="none" strike="noStrike">
                <a:solidFill>
                  <a:schemeClr val="lt1"/>
                </a:solidFill>
                <a:latin typeface="Quicksand Medium"/>
                <a:ea typeface="Quicksand Medium"/>
                <a:cs typeface="Quicksand Medium"/>
                <a:sym typeface="Quicksand Medium"/>
              </a:rPr>
              <a:t> práv Nepočujúcich a prístupnosti</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Podpora</a:t>
            </a:r>
            <a:r>
              <a:rPr b="0" i="0" lang="de-AT" sz="4000" u="none" cap="none" strike="noStrike">
                <a:solidFill>
                  <a:schemeClr val="lt1"/>
                </a:solidFill>
                <a:latin typeface="Quicksand Medium"/>
                <a:ea typeface="Quicksand Medium"/>
                <a:cs typeface="Quicksand Medium"/>
                <a:sym typeface="Quicksand Medium"/>
              </a:rPr>
              <a:t> posunkového jazyka a kultúrnej identity</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Poskytovanie služieb</a:t>
            </a:r>
            <a:r>
              <a:rPr b="0" i="0" lang="de-AT" sz="4000" u="none" cap="none" strike="noStrike">
                <a:solidFill>
                  <a:schemeClr val="lt1"/>
                </a:solidFill>
                <a:latin typeface="Quicksand Medium"/>
                <a:ea typeface="Quicksand Medium"/>
                <a:cs typeface="Quicksand Medium"/>
                <a:sym typeface="Quicksand Medium"/>
              </a:rPr>
              <a:t>: tlmočenie, poradenstvo, vzdelávanie</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Posilnenie postavenia</a:t>
            </a:r>
            <a:r>
              <a:rPr b="0" i="0" lang="de-AT" sz="4000" u="none" cap="none" strike="noStrike">
                <a:solidFill>
                  <a:schemeClr val="lt1"/>
                </a:solidFill>
                <a:latin typeface="Quicksand Medium"/>
                <a:ea typeface="Quicksand Medium"/>
                <a:cs typeface="Quicksand Medium"/>
                <a:sym typeface="Quicksand Medium"/>
              </a:rPr>
              <a:t> komunity Nepočujúcich – viesť a rásť</a:t>
            </a:r>
            <a:endParaRPr b="0" i="0" sz="4000" u="none" cap="none" strike="noStrike">
              <a:solidFill>
                <a:schemeClr val="lt1"/>
              </a:solidFill>
              <a:latin typeface="Quicksand Medium"/>
              <a:ea typeface="Quicksand Medium"/>
              <a:cs typeface="Quicksand Medium"/>
              <a:sym typeface="Quicksand Medium"/>
            </a:endParaRPr>
          </a:p>
        </p:txBody>
      </p:sp>
      <p:pic>
        <p:nvPicPr>
          <p:cNvPr descr="Hände, die sich ausstrecken" id="320" name="Google Shape;320;p19"/>
          <p:cNvPicPr preferRelativeResize="0"/>
          <p:nvPr/>
        </p:nvPicPr>
        <p:blipFill rotWithShape="1">
          <a:blip r:embed="rId5">
            <a:alphaModFix/>
          </a:blip>
          <a:srcRect b="40193" l="0" r="0" t="35611"/>
          <a:stretch/>
        </p:blipFill>
        <p:spPr>
          <a:xfrm>
            <a:off x="3267973" y="297068"/>
            <a:ext cx="9113048" cy="1661161"/>
          </a:xfrm>
          <a:prstGeom prst="rect">
            <a:avLst/>
          </a:prstGeom>
          <a:noFill/>
          <a:ln>
            <a:noFill/>
          </a:ln>
        </p:spPr>
      </p:pic>
      <p:sp>
        <p:nvSpPr>
          <p:cNvPr id="321" name="Google Shape;321;p1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p19"/>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7" name="Shape 327"/>
        <p:cNvGrpSpPr/>
        <p:nvPr/>
      </p:nvGrpSpPr>
      <p:grpSpPr>
        <a:xfrm>
          <a:off x="0" y="0"/>
          <a:ext cx="0" cy="0"/>
          <a:chOff x="0" y="0"/>
          <a:chExt cx="0" cy="0"/>
        </a:xfrm>
      </p:grpSpPr>
      <p:sp>
        <p:nvSpPr>
          <p:cNvPr id="328" name="Google Shape;328;p2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2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p20"/>
          <p:cNvSpPr txBox="1"/>
          <p:nvPr/>
        </p:nvSpPr>
        <p:spPr>
          <a:xfrm>
            <a:off x="1094691" y="1754102"/>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Zhrnutie</a:t>
            </a:r>
            <a:endParaRPr b="0" i="0" sz="8000" u="none" cap="none" strike="noStrike">
              <a:solidFill>
                <a:schemeClr val="lt1"/>
              </a:solidFill>
              <a:latin typeface="Anton"/>
              <a:ea typeface="Anton"/>
              <a:cs typeface="Anton"/>
              <a:sym typeface="Anton"/>
            </a:endParaRPr>
          </a:p>
        </p:txBody>
      </p:sp>
      <p:sp>
        <p:nvSpPr>
          <p:cNvPr id="331" name="Google Shape;331;p20"/>
          <p:cNvSpPr txBox="1"/>
          <p:nvPr/>
        </p:nvSpPr>
        <p:spPr>
          <a:xfrm>
            <a:off x="784975" y="3575255"/>
            <a:ext cx="16454284" cy="3693319"/>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Podujatia a organizácie pomáhajú Nepočujúcim </a:t>
            </a:r>
            <a:r>
              <a:rPr b="1" i="0" lang="de-AT" sz="4000" u="none" cap="none" strike="noStrike">
                <a:solidFill>
                  <a:schemeClr val="lt1"/>
                </a:solidFill>
                <a:latin typeface="Quicksand Medium"/>
                <a:ea typeface="Quicksand Medium"/>
                <a:cs typeface="Quicksand Medium"/>
                <a:sym typeface="Quicksand Medium"/>
              </a:rPr>
              <a:t>nadväzovať kontakty, vyjadrovať sa</a:t>
            </a:r>
            <a:r>
              <a:rPr b="0" i="0" lang="de-AT" sz="4000" u="none" cap="none" strike="noStrike">
                <a:solidFill>
                  <a:schemeClr val="lt1"/>
                </a:solidFill>
                <a:latin typeface="Quicksand Medium"/>
                <a:ea typeface="Quicksand Medium"/>
                <a:cs typeface="Quicksand Medium"/>
                <a:sym typeface="Quicksand Medium"/>
              </a:rPr>
              <a:t> a </a:t>
            </a:r>
            <a:r>
              <a:rPr b="1" i="0" lang="de-AT" sz="4000" u="none" cap="none" strike="noStrike">
                <a:solidFill>
                  <a:schemeClr val="lt1"/>
                </a:solidFill>
                <a:latin typeface="Quicksand Medium"/>
                <a:ea typeface="Quicksand Medium"/>
                <a:cs typeface="Quicksand Medium"/>
                <a:sym typeface="Quicksand Medium"/>
              </a:rPr>
              <a:t>napredovať</a:t>
            </a:r>
            <a:r>
              <a:rPr b="0" i="0" lang="de-AT" sz="4000" u="none" cap="none" strike="noStrike">
                <a:solidFill>
                  <a:schemeClr val="lt1"/>
                </a:solidFill>
                <a:latin typeface="Quicksand Medium"/>
                <a:ea typeface="Quicksand Medium"/>
                <a:cs typeface="Quicksand Medium"/>
                <a:sym typeface="Quicksand Medium"/>
              </a:rPr>
              <a:t>.</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Budujú </a:t>
            </a:r>
            <a:r>
              <a:rPr b="1" i="0" lang="de-AT" sz="4000" u="none" cap="none" strike="noStrike">
                <a:solidFill>
                  <a:schemeClr val="lt1"/>
                </a:solidFill>
                <a:latin typeface="Quicksand Medium"/>
                <a:ea typeface="Quicksand Medium"/>
                <a:cs typeface="Quicksand Medium"/>
                <a:sym typeface="Quicksand Medium"/>
              </a:rPr>
              <a:t>silnú</a:t>
            </a:r>
            <a:r>
              <a:rPr b="0" i="0" lang="de-AT" sz="4000" u="none" cap="none" strike="noStrike">
                <a:solidFill>
                  <a:schemeClr val="lt1"/>
                </a:solidFill>
                <a:latin typeface="Quicksand Medium"/>
                <a:ea typeface="Quicksand Medium"/>
                <a:cs typeface="Quicksand Medium"/>
                <a:sym typeface="Quicksand Medium"/>
              </a:rPr>
              <a:t>, </a:t>
            </a:r>
            <a:r>
              <a:rPr b="1" i="0" lang="de-AT" sz="4000" u="none" cap="none" strike="noStrike">
                <a:solidFill>
                  <a:schemeClr val="lt1"/>
                </a:solidFill>
                <a:latin typeface="Quicksand Medium"/>
                <a:ea typeface="Quicksand Medium"/>
                <a:cs typeface="Quicksand Medium"/>
                <a:sym typeface="Quicksand Medium"/>
              </a:rPr>
              <a:t>inkluzívnu</a:t>
            </a:r>
            <a:r>
              <a:rPr b="0" i="0" lang="de-AT" sz="4000" u="none" cap="none" strike="noStrike">
                <a:solidFill>
                  <a:schemeClr val="lt1"/>
                </a:solidFill>
                <a:latin typeface="Quicksand Medium"/>
                <a:ea typeface="Quicksand Medium"/>
                <a:cs typeface="Quicksand Medium"/>
                <a:sym typeface="Quicksand Medium"/>
              </a:rPr>
              <a:t> a </a:t>
            </a:r>
            <a:r>
              <a:rPr b="1" i="0" lang="de-AT" sz="4000" u="none" cap="none" strike="noStrike">
                <a:solidFill>
                  <a:schemeClr val="lt1"/>
                </a:solidFill>
                <a:latin typeface="Quicksand Medium"/>
                <a:ea typeface="Quicksand Medium"/>
                <a:cs typeface="Quicksand Medium"/>
                <a:sym typeface="Quicksand Medium"/>
              </a:rPr>
              <a:t>posilnenú</a:t>
            </a:r>
            <a:r>
              <a:rPr b="0" i="0" lang="de-AT" sz="4000" u="none" cap="none" strike="noStrike">
                <a:solidFill>
                  <a:schemeClr val="lt1"/>
                </a:solidFill>
                <a:latin typeface="Quicksand Medium"/>
                <a:ea typeface="Quicksand Medium"/>
                <a:cs typeface="Quicksand Medium"/>
                <a:sym typeface="Quicksand Medium"/>
              </a:rPr>
              <a:t> komunitu Nepočujúcich.</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Zohrávajú kľúčovú úlohu v </a:t>
            </a:r>
            <a:r>
              <a:rPr b="1" i="0" lang="de-AT" sz="4000" u="none" cap="none" strike="noStrike">
                <a:solidFill>
                  <a:schemeClr val="lt1"/>
                </a:solidFill>
                <a:latin typeface="Quicksand Medium"/>
                <a:ea typeface="Quicksand Medium"/>
                <a:cs typeface="Quicksand Medium"/>
                <a:sym typeface="Quicksand Medium"/>
              </a:rPr>
              <a:t>zachovávaní kultúry </a:t>
            </a:r>
            <a:r>
              <a:rPr b="0" i="0" lang="de-AT" sz="4000" u="none" cap="none" strike="noStrike">
                <a:solidFill>
                  <a:schemeClr val="lt1"/>
                </a:solidFill>
                <a:latin typeface="Quicksand Medium"/>
                <a:ea typeface="Quicksand Medium"/>
                <a:cs typeface="Quicksand Medium"/>
                <a:sym typeface="Quicksand Medium"/>
              </a:rPr>
              <a:t>a </a:t>
            </a:r>
            <a:r>
              <a:rPr b="1" i="0" lang="de-AT" sz="4000" u="none" cap="none" strike="noStrike">
                <a:solidFill>
                  <a:schemeClr val="lt1"/>
                </a:solidFill>
                <a:latin typeface="Quicksand Medium"/>
                <a:ea typeface="Quicksand Medium"/>
                <a:cs typeface="Quicksand Medium"/>
                <a:sym typeface="Quicksand Medium"/>
              </a:rPr>
              <a:t>presadzovaní rovnosti.</a:t>
            </a:r>
            <a:endParaRPr b="1" i="0" sz="4000" u="none" cap="none" strike="noStrike">
              <a:solidFill>
                <a:schemeClr val="lt1"/>
              </a:solidFill>
              <a:latin typeface="Quicksand Medium"/>
              <a:ea typeface="Quicksand Medium"/>
              <a:cs typeface="Quicksand Medium"/>
              <a:sym typeface="Quicksand Medium"/>
            </a:endParaRPr>
          </a:p>
        </p:txBody>
      </p:sp>
      <p:sp>
        <p:nvSpPr>
          <p:cNvPr id="332" name="Google Shape;332;p2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2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8" name="Shape 338"/>
        <p:cNvGrpSpPr/>
        <p:nvPr/>
      </p:nvGrpSpPr>
      <p:grpSpPr>
        <a:xfrm>
          <a:off x="0" y="0"/>
          <a:ext cx="0" cy="0"/>
          <a:chOff x="0" y="0"/>
          <a:chExt cx="0" cy="0"/>
        </a:xfrm>
      </p:grpSpPr>
      <p:sp>
        <p:nvSpPr>
          <p:cNvPr id="339" name="Google Shape;339;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21"/>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21"/>
          <p:cNvSpPr txBox="1"/>
          <p:nvPr/>
        </p:nvSpPr>
        <p:spPr>
          <a:xfrm>
            <a:off x="1274929" y="1830767"/>
            <a:ext cx="13156918" cy="13463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Význam klubov Nepočujúcich</a:t>
            </a:r>
            <a:endParaRPr b="0" i="0" sz="1400" u="none" cap="none" strike="noStrike">
              <a:solidFill>
                <a:srgbClr val="000000"/>
              </a:solidFill>
              <a:latin typeface="Arial"/>
              <a:ea typeface="Arial"/>
              <a:cs typeface="Arial"/>
              <a:sym typeface="Arial"/>
            </a:endParaRPr>
          </a:p>
        </p:txBody>
      </p:sp>
      <p:sp>
        <p:nvSpPr>
          <p:cNvPr id="342" name="Google Shape;342;p21"/>
          <p:cNvSpPr txBox="1"/>
          <p:nvPr/>
        </p:nvSpPr>
        <p:spPr>
          <a:xfrm>
            <a:off x="427650" y="3429000"/>
            <a:ext cx="17432700" cy="47166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najdôležitejšia sociálna inštitúcia pre Nepočujúcich po odchode zo škôl pre </a:t>
            </a:r>
            <a:r>
              <a:rPr lang="de-AT" sz="3200">
                <a:solidFill>
                  <a:srgbClr val="FFFFFF"/>
                </a:solidFill>
                <a:latin typeface="Quicksand"/>
                <a:ea typeface="Quicksand"/>
                <a:cs typeface="Quicksand"/>
                <a:sym typeface="Quicksand"/>
              </a:rPr>
              <a:t>N</a:t>
            </a:r>
            <a:r>
              <a:rPr b="0" i="0" lang="de-AT" sz="3200" u="none" cap="none" strike="noStrike">
                <a:solidFill>
                  <a:srgbClr val="FFFFFF"/>
                </a:solidFill>
                <a:latin typeface="Quicksand"/>
                <a:ea typeface="Quicksand"/>
                <a:cs typeface="Quicksand"/>
                <a:sym typeface="Quicksand"/>
              </a:rPr>
              <a:t>epočujúcich</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02256" lvl="1" marL="604511" marR="0" rtl="0" algn="l">
              <a:lnSpc>
                <a:spcPct val="140014"/>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priťahovali </a:t>
            </a:r>
            <a:r>
              <a:rPr lang="de-AT" sz="3200">
                <a:solidFill>
                  <a:srgbClr val="FFFFFF"/>
                </a:solidFill>
                <a:latin typeface="Quicksand"/>
                <a:ea typeface="Quicksand"/>
                <a:cs typeface="Quicksand"/>
                <a:sym typeface="Quicksand"/>
              </a:rPr>
              <a:t>N</a:t>
            </a:r>
            <a:r>
              <a:rPr b="0" i="0" lang="de-AT" sz="3200" u="none" cap="none" strike="noStrike">
                <a:solidFill>
                  <a:srgbClr val="FFFFFF"/>
                </a:solidFill>
                <a:latin typeface="Quicksand"/>
                <a:ea typeface="Quicksand"/>
                <a:cs typeface="Quicksand"/>
                <a:sym typeface="Quicksand"/>
              </a:rPr>
              <a:t>epočujúcich z orálnych škôl, ktorí sa chceli spojiť s ostatnými Nepočujúcimi</a:t>
            </a:r>
            <a:endParaRPr b="0" i="0" sz="3200" u="none" cap="none" strike="noStrike">
              <a:solidFill>
                <a:srgbClr val="FFFFFF"/>
              </a:solidFill>
              <a:latin typeface="Quicksand"/>
              <a:ea typeface="Quicksand"/>
              <a:cs typeface="Quicksand"/>
              <a:sym typeface="Quicksand"/>
            </a:endParaRPr>
          </a:p>
          <a:p>
            <a:pPr indent="-302256" lvl="1" marL="604511" marR="0" rtl="0" algn="l">
              <a:lnSpc>
                <a:spcPct val="140014"/>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existovali </a:t>
            </a:r>
            <a:r>
              <a:rPr b="1" i="0" lang="de-AT" sz="3200" u="none" cap="none" strike="noStrike">
                <a:solidFill>
                  <a:srgbClr val="FFFFFF"/>
                </a:solidFill>
                <a:latin typeface="Quicksand"/>
                <a:ea typeface="Quicksand"/>
                <a:cs typeface="Quicksand"/>
                <a:sym typeface="Quicksand"/>
              </a:rPr>
              <a:t>kluby len pre oralistov, ale</a:t>
            </a:r>
            <a:r>
              <a:rPr b="0" i="0" lang="de-AT" sz="3200"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de-AT" sz="3200" u="none" cap="none" strike="noStrike">
                <a:solidFill>
                  <a:srgbClr val="FFFFFF"/>
                </a:solidFill>
                <a:latin typeface="Quicksand"/>
                <a:ea typeface="Quicksand"/>
                <a:cs typeface="Quicksand"/>
                <a:sym typeface="Quicksand"/>
              </a:rPr>
              <a:t>	mnohí sa prostredníctvom väčších klubov sociálne zapojili do posunkujúcej komunity</a:t>
            </a:r>
            <a:endParaRPr b="0" i="0" sz="3200" u="none" cap="none" strike="noStrike">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02256" lvl="1" marL="604511" marR="0" rtl="0" algn="l">
              <a:lnSpc>
                <a:spcPct val="140014"/>
              </a:lnSpc>
              <a:spcBef>
                <a:spcPts val="0"/>
              </a:spcBef>
              <a:spcAft>
                <a:spcPts val="0"/>
              </a:spcAft>
              <a:buClr>
                <a:srgbClr val="FFFFFF"/>
              </a:buClr>
              <a:buSzPts val="2799"/>
              <a:buFont typeface="Arial"/>
              <a:buChar char="•"/>
            </a:pPr>
            <a:r>
              <a:rPr b="0" i="0" lang="de-AT" sz="3200" u="none" cap="none" strike="noStrike">
                <a:solidFill>
                  <a:srgbClr val="FFFFFF"/>
                </a:solidFill>
                <a:latin typeface="Quicksand"/>
                <a:ea typeface="Quicksand"/>
                <a:cs typeface="Quicksand"/>
                <a:sym typeface="Quicksand"/>
              </a:rPr>
              <a:t>“</a:t>
            </a:r>
            <a:r>
              <a:rPr b="1" i="0" lang="de-AT" sz="3200" u="none" cap="none" strike="noStrike">
                <a:solidFill>
                  <a:srgbClr val="FFFFFF"/>
                </a:solidFill>
                <a:latin typeface="Quicksand"/>
                <a:ea typeface="Quicksand"/>
                <a:cs typeface="Quicksand"/>
                <a:sym typeface="Quicksand"/>
              </a:rPr>
              <a:t>učiť sa byť Nepočujúcim</a:t>
            </a:r>
            <a:r>
              <a:rPr b="0" i="0" lang="de-AT" sz="3200" u="none" cap="none" strike="noStrike">
                <a:solidFill>
                  <a:srgbClr val="FFFFFF"/>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1" marL="302255" marR="0" rtl="0" algn="l">
              <a:lnSpc>
                <a:spcPct val="140014"/>
              </a:lnSpc>
              <a:spcBef>
                <a:spcPts val="0"/>
              </a:spcBef>
              <a:spcAft>
                <a:spcPts val="0"/>
              </a:spcAft>
              <a:buClr>
                <a:srgbClr val="000000"/>
              </a:buClr>
              <a:buSzPts val="3200"/>
              <a:buFont typeface="Arial"/>
              <a:buNone/>
            </a:pPr>
            <a:r>
              <a:rPr b="0" i="0" lang="de-AT" sz="3200" u="none" cap="none" strike="noStrike">
                <a:solidFill>
                  <a:srgbClr val="FFFFFF"/>
                </a:solidFill>
                <a:latin typeface="Quicksand"/>
                <a:ea typeface="Quicksand"/>
                <a:cs typeface="Quicksand"/>
                <a:sym typeface="Quicksand"/>
              </a:rPr>
              <a:t>	 pre mnohých to bolo </a:t>
            </a:r>
            <a:r>
              <a:rPr b="1" i="0" lang="de-AT" sz="3200" u="none" cap="none" strike="noStrike">
                <a:solidFill>
                  <a:srgbClr val="FFFFFF"/>
                </a:solidFill>
                <a:latin typeface="Quicksand"/>
                <a:ea typeface="Quicksand"/>
                <a:cs typeface="Quicksand"/>
                <a:sym typeface="Quicksand"/>
              </a:rPr>
              <a:t>prvýkrát, čo sa vôbec dostali do kontaktu s inými Nepočujúcimi</a:t>
            </a:r>
            <a:endParaRPr b="1" i="0" sz="3200" u="none" cap="none" strike="noStrike">
              <a:solidFill>
                <a:srgbClr val="FFFFFF"/>
              </a:solidFill>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7" name="Shape 347"/>
        <p:cNvGrpSpPr/>
        <p:nvPr/>
      </p:nvGrpSpPr>
      <p:grpSpPr>
        <a:xfrm>
          <a:off x="0" y="0"/>
          <a:ext cx="0" cy="0"/>
          <a:chOff x="0" y="0"/>
          <a:chExt cx="0" cy="0"/>
        </a:xfrm>
      </p:grpSpPr>
      <p:sp>
        <p:nvSpPr>
          <p:cNvPr id="348" name="Google Shape;348;p22"/>
          <p:cNvSpPr txBox="1"/>
          <p:nvPr/>
        </p:nvSpPr>
        <p:spPr>
          <a:xfrm>
            <a:off x="338675" y="5632575"/>
            <a:ext cx="4979700" cy="36789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0" i="0" lang="de-AT" sz="5400" u="none" cap="none" strike="noStrike">
                <a:solidFill>
                  <a:schemeClr val="lt1"/>
                </a:solidFill>
                <a:latin typeface="Anton"/>
                <a:ea typeface="Anton"/>
                <a:cs typeface="Anton"/>
                <a:sym typeface="Anton"/>
              </a:rPr>
              <a:t>Sociálna komunita a pocit spolupatričnosti </a:t>
            </a:r>
            <a:endParaRPr b="0" i="0" sz="5400" u="none" cap="none" strike="noStrike">
              <a:solidFill>
                <a:schemeClr val="lt1"/>
              </a:solidFill>
              <a:latin typeface="Anton"/>
              <a:ea typeface="Anton"/>
              <a:cs typeface="Anton"/>
              <a:sym typeface="Anton"/>
            </a:endParaRPr>
          </a:p>
        </p:txBody>
      </p:sp>
      <p:pic>
        <p:nvPicPr>
          <p:cNvPr id="349" name="Google Shape;349;p22"/>
          <p:cNvPicPr preferRelativeResize="0"/>
          <p:nvPr/>
        </p:nvPicPr>
        <p:blipFill rotWithShape="1">
          <a:blip r:embed="rId3">
            <a:alphaModFix/>
          </a:blip>
          <a:srcRect b="22614" l="0" r="0" t="31790"/>
          <a:stretch/>
        </p:blipFill>
        <p:spPr>
          <a:xfrm>
            <a:off x="20" y="10"/>
            <a:ext cx="18287980" cy="556590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350" name="Google Shape;350;p22"/>
          <p:cNvSpPr txBox="1"/>
          <p:nvPr/>
        </p:nvSpPr>
        <p:spPr>
          <a:xfrm>
            <a:off x="5318323" y="5643828"/>
            <a:ext cx="11878286" cy="3679030"/>
          </a:xfrm>
          <a:prstGeom prst="rect">
            <a:avLst/>
          </a:prstGeom>
          <a:noFill/>
          <a:ln>
            <a:noFill/>
          </a:ln>
        </p:spPr>
        <p:txBody>
          <a:bodyPr anchorCtr="0" anchor="ctr" bIns="45700" lIns="91425" spcFirstLastPara="1" rIns="91425" wrap="square" tIns="45700">
            <a:normAutofit/>
          </a:bodyPr>
          <a:lstStyle/>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Nepočujúci často zažívajú sociálnu izoláciu v každodennom živote, keďže komunikácia s počujúcimi môže byť náročná z dôvodu </a:t>
            </a:r>
            <a:r>
              <a:rPr b="1" i="0" lang="de-AT" sz="2800" u="none" cap="none" strike="noStrike">
                <a:solidFill>
                  <a:schemeClr val="lt1"/>
                </a:solidFill>
                <a:latin typeface="Quicksand"/>
                <a:ea typeface="Quicksand"/>
                <a:cs typeface="Quicksand"/>
                <a:sym typeface="Quicksand"/>
              </a:rPr>
              <a:t>jazykových bariér.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Klub Nepočujúcich poskytuje priestor, kde si nepočujúci môžu navzájom komunikovať vo svojom </a:t>
            </a:r>
            <a:r>
              <a:rPr b="1" i="0" lang="de-AT" sz="2800" u="none" cap="none" strike="noStrike">
                <a:solidFill>
                  <a:schemeClr val="lt1"/>
                </a:solidFill>
                <a:latin typeface="Quicksand"/>
                <a:ea typeface="Quicksand"/>
                <a:cs typeface="Quicksand"/>
                <a:sym typeface="Quicksand"/>
              </a:rPr>
              <a:t>prirodzenom jazyku </a:t>
            </a:r>
            <a:r>
              <a:rPr b="0" i="0" lang="de-AT" sz="2800" u="none" cap="none" strike="noStrike">
                <a:solidFill>
                  <a:schemeClr val="lt1"/>
                </a:solidFill>
                <a:latin typeface="Quicksand"/>
                <a:ea typeface="Quicksand"/>
                <a:cs typeface="Quicksand"/>
                <a:sym typeface="Quicksand"/>
              </a:rPr>
              <a:t>– posunkovom jazyku.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Vytvára pocit </a:t>
            </a:r>
            <a:r>
              <a:rPr b="1" i="0" lang="de-AT" sz="2800" u="none" cap="none" strike="noStrike">
                <a:solidFill>
                  <a:schemeClr val="lt1"/>
                </a:solidFill>
                <a:latin typeface="Quicksand"/>
                <a:ea typeface="Quicksand"/>
                <a:cs typeface="Quicksand"/>
                <a:sym typeface="Quicksand"/>
              </a:rPr>
              <a:t>komunity, porozumenia</a:t>
            </a:r>
            <a:r>
              <a:rPr b="0" i="0" lang="de-AT" sz="2800" u="none" cap="none" strike="noStrike">
                <a:solidFill>
                  <a:schemeClr val="lt1"/>
                </a:solidFill>
                <a:latin typeface="Quicksand"/>
                <a:ea typeface="Quicksand"/>
                <a:cs typeface="Quicksand"/>
                <a:sym typeface="Quicksand"/>
              </a:rPr>
              <a:t> a </a:t>
            </a:r>
            <a:r>
              <a:rPr b="1" i="0" lang="de-AT" sz="2800" u="none" cap="none" strike="noStrike">
                <a:solidFill>
                  <a:schemeClr val="lt1"/>
                </a:solidFill>
                <a:latin typeface="Quicksand"/>
                <a:ea typeface="Quicksand"/>
                <a:cs typeface="Quicksand"/>
                <a:sym typeface="Quicksand"/>
              </a:rPr>
              <a:t>spolupatričnosti</a:t>
            </a:r>
            <a:r>
              <a:rPr b="0" i="0" lang="de-AT" sz="2800" u="none" cap="none" strike="noStrike">
                <a:solidFill>
                  <a:schemeClr val="lt1"/>
                </a:solidFill>
                <a:latin typeface="Quicksand"/>
                <a:ea typeface="Quicksand"/>
                <a:cs typeface="Quicksand"/>
                <a:sym typeface="Quicksand"/>
              </a:rPr>
              <a:t>.</a:t>
            </a:r>
            <a:endParaRPr b="0" i="0" sz="1400" u="none" cap="none" strike="noStrike">
              <a:solidFill>
                <a:schemeClr val="lt1"/>
              </a:solidFill>
              <a:latin typeface="Arial"/>
              <a:ea typeface="Arial"/>
              <a:cs typeface="Arial"/>
              <a:sym typeface="Arial"/>
            </a:endParaRPr>
          </a:p>
        </p:txBody>
      </p:sp>
      <p:sp>
        <p:nvSpPr>
          <p:cNvPr id="351" name="Google Shape;351;p2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2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22"/>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4" name="Google Shape;354;p22"/>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deafclub</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8" name="Shape 358"/>
        <p:cNvGrpSpPr/>
        <p:nvPr/>
      </p:nvGrpSpPr>
      <p:grpSpPr>
        <a:xfrm>
          <a:off x="0" y="0"/>
          <a:ext cx="0" cy="0"/>
          <a:chOff x="0" y="0"/>
          <a:chExt cx="0" cy="0"/>
        </a:xfrm>
      </p:grpSpPr>
      <p:sp>
        <p:nvSpPr>
          <p:cNvPr id="359" name="Google Shape;359;p2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0" name="Google Shape;360;p2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1" name="Google Shape;361;p2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2" name="Google Shape;362;p2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3" name="Google Shape;363;p2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64" name="Google Shape;364;p23"/>
          <p:cNvGrpSpPr/>
          <p:nvPr/>
        </p:nvGrpSpPr>
        <p:grpSpPr>
          <a:xfrm>
            <a:off x="-228300" y="6944209"/>
            <a:ext cx="18940740" cy="4430740"/>
            <a:chOff x="0" y="-57150"/>
            <a:chExt cx="4988508" cy="1166944"/>
          </a:xfrm>
        </p:grpSpPr>
        <p:sp>
          <p:nvSpPr>
            <p:cNvPr id="365" name="Google Shape;365;p2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p2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7" name="Google Shape;367;p2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p2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p2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0" name="Google Shape;370;p2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1" name="Google Shape;371;p2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2" name="Google Shape;372;p2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373" name="Google Shape;373;p2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74" name="Google Shape;374;p2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de-AT" sz="2461">
                <a:solidFill>
                  <a:schemeClr val="lt1"/>
                </a:solidFill>
              </a:rPr>
              <a:t>Deaf Culture, Heritage and Diversity</a:t>
            </a:r>
            <a:endParaRPr sz="2461">
              <a:solidFill>
                <a:srgbClr val="FFFFFF"/>
              </a:solidFill>
            </a:endParaRPr>
          </a:p>
        </p:txBody>
      </p:sp>
      <p:sp>
        <p:nvSpPr>
          <p:cNvPr id="375" name="Google Shape;375;p2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9" name="Shape 379"/>
        <p:cNvGrpSpPr/>
        <p:nvPr/>
      </p:nvGrpSpPr>
      <p:grpSpPr>
        <a:xfrm>
          <a:off x="0" y="0"/>
          <a:ext cx="0" cy="0"/>
          <a:chOff x="0" y="0"/>
          <a:chExt cx="0" cy="0"/>
        </a:xfrm>
      </p:grpSpPr>
      <p:sp>
        <p:nvSpPr>
          <p:cNvPr id="380" name="Google Shape;380;p2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1" name="Google Shape;381;p2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2" name="Google Shape;382;p24"/>
          <p:cNvSpPr txBox="1"/>
          <p:nvPr/>
        </p:nvSpPr>
        <p:spPr>
          <a:xfrm>
            <a:off x="2565541" y="2628900"/>
            <a:ext cx="13156918"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Ďakujeme!</a:t>
            </a:r>
            <a:endParaRPr b="0" i="0" sz="1400" u="none" cap="none" strike="noStrike">
              <a:solidFill>
                <a:schemeClr val="lt1"/>
              </a:solidFill>
              <a:latin typeface="Arial"/>
              <a:ea typeface="Arial"/>
              <a:cs typeface="Arial"/>
              <a:sym typeface="Arial"/>
            </a:endParaRPr>
          </a:p>
        </p:txBody>
      </p:sp>
      <p:sp>
        <p:nvSpPr>
          <p:cNvPr id="383" name="Google Shape;383;p2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4" name="Google Shape;384;p24"/>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8" name="Shape 388"/>
        <p:cNvGrpSpPr/>
        <p:nvPr/>
      </p:nvGrpSpPr>
      <p:grpSpPr>
        <a:xfrm>
          <a:off x="0" y="0"/>
          <a:ext cx="0" cy="0"/>
          <a:chOff x="0" y="0"/>
          <a:chExt cx="0" cy="0"/>
        </a:xfrm>
      </p:grpSpPr>
      <p:sp>
        <p:nvSpPr>
          <p:cNvPr id="389" name="Google Shape;389;p2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p2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1" name="Google Shape;391;p25"/>
          <p:cNvSpPr txBox="1"/>
          <p:nvPr/>
        </p:nvSpPr>
        <p:spPr>
          <a:xfrm>
            <a:off x="2133600" y="2476500"/>
            <a:ext cx="13156918"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Zdroje</a:t>
            </a:r>
            <a:endParaRPr b="0" i="0" sz="1400" u="none" cap="none" strike="noStrike">
              <a:solidFill>
                <a:schemeClr val="lt1"/>
              </a:solidFill>
              <a:latin typeface="Arial"/>
              <a:ea typeface="Arial"/>
              <a:cs typeface="Arial"/>
              <a:sym typeface="Arial"/>
            </a:endParaRPr>
          </a:p>
        </p:txBody>
      </p:sp>
      <p:sp>
        <p:nvSpPr>
          <p:cNvPr id="392" name="Google Shape;392;p25"/>
          <p:cNvSpPr txBox="1"/>
          <p:nvPr/>
        </p:nvSpPr>
        <p:spPr>
          <a:xfrm>
            <a:off x="2133600" y="4135880"/>
            <a:ext cx="14782800" cy="461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lang="de-AT" sz="2400">
                <a:solidFill>
                  <a:schemeClr val="lt1"/>
                </a:solidFill>
                <a:latin typeface="Calibri"/>
                <a:ea typeface="Calibri"/>
                <a:cs typeface="Calibri"/>
                <a:sym typeface="Calibri"/>
              </a:rPr>
              <a:t>Padden, C./Humphries, T. (2005): Inside Deaf Culture. Cambridge/London: Harvard University Press. </a:t>
            </a:r>
            <a:endParaRPr sz="2400">
              <a:solidFill>
                <a:schemeClr val="lt1"/>
              </a:solidFill>
              <a:latin typeface="Calibri"/>
              <a:ea typeface="Calibri"/>
              <a:cs typeface="Calibri"/>
              <a:sym typeface="Calibri"/>
            </a:endParaRPr>
          </a:p>
        </p:txBody>
      </p:sp>
      <p:sp>
        <p:nvSpPr>
          <p:cNvPr id="393" name="Google Shape;393;p2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4" name="Google Shape;394;p2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