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10287000" cx="18288000"/>
  <p:notesSz cx="6858000" cy="9144000"/>
  <p:embeddedFontLst>
    <p:embeddedFont>
      <p:font typeface="Anton"/>
      <p:regular r:id="rId23"/>
    </p:embeddedFont>
    <p:embeddedFont>
      <p:font typeface="Quicksand"/>
      <p:regular r:id="rId24"/>
      <p:bold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6" roundtripDataSignature="AMtx7mg2YTPzWRCfnYsD+rY3UUgN9nrC3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Quicksand-regular.fntdata"/><Relationship Id="rId23" Type="http://schemas.openxmlformats.org/officeDocument/2006/relationships/font" Target="fonts/Anton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customschemas.google.com/relationships/presentationmetadata" Target="metadata"/><Relationship Id="rId25" Type="http://schemas.openxmlformats.org/officeDocument/2006/relationships/font" Target="fonts/Quicksan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4" name="Google Shape;9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5" name="Google Shape;105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6" name="Google Shape;116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7" name="Google Shape;127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8" name="Google Shape;138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9" name="Google Shape;149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0" name="Google Shape;160;p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1" name="Google Shape;171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2" name="Google Shape;182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3" name="Google Shape;193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4" name="Google Shape;204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7cfd09208e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5" name="Google Shape;215;g37cfd09208e_0_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6" name="Google Shape;226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7" name="Google Shape;237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7cf28894ad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8" name="Google Shape;248;g37cf28894ad_0_7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9" name="Google Shape;259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7.xml.rels><?xml version="1.0" encoding="UTF-8" standalone="yes"?><Relationships xmlns="http://schemas.openxmlformats.org/package/2006/relationships"><Relationship Id="rId11" Type="http://schemas.openxmlformats.org/officeDocument/2006/relationships/image" Target="../media/image6.png"/><Relationship Id="rId10" Type="http://schemas.openxmlformats.org/officeDocument/2006/relationships/image" Target="../media/image8.png"/><Relationship Id="rId13" Type="http://schemas.openxmlformats.org/officeDocument/2006/relationships/hyperlink" Target="https://deafstudies.eu" TargetMode="External"/><Relationship Id="rId1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5.png"/><Relationship Id="rId5" Type="http://schemas.openxmlformats.org/officeDocument/2006/relationships/image" Target="../media/image12.png"/><Relationship Id="rId6" Type="http://schemas.openxmlformats.org/officeDocument/2006/relationships/image" Target="../media/image4.png"/><Relationship Id="rId7" Type="http://schemas.openxmlformats.org/officeDocument/2006/relationships/image" Target="../media/image10.png"/><Relationship Id="rId8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85" name="Google Shape;85;p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3457350" y="3904550"/>
            <a:ext cx="14209800" cy="10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100"/>
              <a:buFont typeface="Arial"/>
              <a:buNone/>
            </a:pPr>
            <a:r>
              <a:rPr b="0" i="0" lang="en-US" sz="71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Tlmočnícke služby a technológie</a:t>
            </a:r>
            <a:endParaRPr b="0" i="0" sz="71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3457354" y="5450055"/>
            <a:ext cx="11401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Technológia prístupnosti pre nepočujúcich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457354" y="3428788"/>
            <a:ext cx="8667900" cy="84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99"/>
              <a:buFont typeface="Arial"/>
              <a:buNone/>
            </a:pPr>
            <a:r>
              <a:rPr lang="en-US" sz="2299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Deaf Studies workshop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99"/>
              <a:buFont typeface="Arial"/>
              <a:buNone/>
            </a:pPr>
            <a:r>
              <a:t/>
            </a:r>
            <a:endParaRPr sz="2299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2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97" name="Google Shape;97;p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" name="Google Shape;99;p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4571988" y="3137625"/>
            <a:ext cx="12632100" cy="57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Porozumieť typom služieb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45720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Dozvedieť sa o rôznych poskytovateľoch tlmočníckych služieb a technológiách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Poznať svoje práva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45720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Objav</a:t>
            </a: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iť</a:t>
            </a: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svoju kontrolu nad situáciami s tlmočníkmi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Zvládnuť európske zdroje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45720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Efektívne sa orientovať v tlmočníckych službách v celej Európe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2" name="Google Shape;102;p2"/>
          <p:cNvSpPr txBox="1"/>
          <p:nvPr/>
        </p:nvSpPr>
        <p:spPr>
          <a:xfrm>
            <a:off x="4064252" y="1534525"/>
            <a:ext cx="13103100" cy="12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00"/>
              <a:buFont typeface="Arial"/>
              <a:buNone/>
            </a:pPr>
            <a:r>
              <a:rPr b="0" i="0" lang="en-US" sz="79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Prečo sme tu?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1D5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6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08" name="Google Shape;108;p1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6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16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6"/>
          <p:cNvSpPr txBox="1"/>
          <p:nvPr/>
        </p:nvSpPr>
        <p:spPr>
          <a:xfrm>
            <a:off x="4571988" y="3137625"/>
            <a:ext cx="12632100" cy="63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Odborná podpora</a:t>
            </a:r>
            <a:endParaRPr b="0" i="0" sz="3499" u="none" cap="none" strike="noStrike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Kvalifikovaní tlmočníci pomáhajú pri komunikácii medzi nepočujúcimi a počujúcimi</a:t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Rôzni poskytovatelia</a:t>
            </a:r>
            <a:endParaRPr b="0" i="0" sz="3499" u="none" cap="none" strike="noStrike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Firmy, organizácie a štátne služby ponúkajú tlmočnícku podporu</a:t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Technologické riešenia</a:t>
            </a:r>
            <a:endParaRPr b="0" i="0" sz="3499" u="none" cap="none" strike="noStrike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Aplikácie, videoplat­formy a digitálne nástroje pomáhajú pri komunikácii</a:t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12" name="Google Shape;112;p16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Čo sú tlmočnícke služby?</a:t>
            </a:r>
            <a:endParaRPr b="0" i="0" sz="5100" u="none" cap="none" strike="noStrike">
              <a:solidFill>
                <a:srgbClr val="1611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16"/>
          <p:cNvSpPr/>
          <p:nvPr/>
        </p:nvSpPr>
        <p:spPr>
          <a:xfrm>
            <a:off x="14829676" y="9368075"/>
            <a:ext cx="3337838" cy="744060"/>
          </a:xfrm>
          <a:custGeom>
            <a:rect b="b" l="l" r="r" t="t"/>
            <a:pathLst>
              <a:path extrusionOk="0" h="744060" w="3337838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" name="Google Shape;118;p12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19" name="Google Shape;119;p1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1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1" name="Google Shape;121;p1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2"/>
          <p:cNvSpPr txBox="1"/>
          <p:nvPr/>
        </p:nvSpPr>
        <p:spPr>
          <a:xfrm>
            <a:off x="4571988" y="2770950"/>
            <a:ext cx="12632100" cy="76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Súkromné firmy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Nezávislé podniky so zoznamom tlmočníkov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Organizácie pos</a:t>
            </a: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kytujúce </a:t>
            </a: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starostlivos</a:t>
            </a: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ť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Sociálne služby poskytujúce komunikačnú podporu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Štátne služby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Štátom financované tlmočnícke programy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Komunikačná podpora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Špecializovaná pomoc nad rámec tradičného tlmočenia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24" name="Google Shape;124;p12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Typy poskytovateľov služieb</a:t>
            </a:r>
            <a:endParaRPr b="0" i="0" sz="5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oogle Shape;129;p19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30" name="Google Shape;130;p19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19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2" name="Google Shape;132;p19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9"/>
          <p:cNvSpPr/>
          <p:nvPr/>
        </p:nvSpPr>
        <p:spPr>
          <a:xfrm>
            <a:off x="-344113" y="13301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8"/>
                </a:lnTo>
                <a:lnTo>
                  <a:pt x="0" y="20307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9"/>
          <p:cNvSpPr txBox="1"/>
          <p:nvPr/>
        </p:nvSpPr>
        <p:spPr>
          <a:xfrm>
            <a:off x="4571988" y="3137625"/>
            <a:ext cx="12632100" cy="51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Osobné príbehy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1. Aké tlmočnícke služby ste využívali?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Bežné výzvy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2. Aké bariéry ste zažili?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Rozdiely v kvalite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3. Ako sa líšia služby podľa vašej skúsenosti?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5" name="Google Shape;135;p19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Podeľte sa o svoju skúsenosť</a:t>
            </a:r>
            <a:endParaRPr b="0" i="0" sz="5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" name="Google Shape;140;p17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41" name="Google Shape;141;p17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17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3" name="Google Shape;143;p17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17"/>
          <p:cNvSpPr/>
          <p:nvPr/>
        </p:nvSpPr>
        <p:spPr>
          <a:xfrm>
            <a:off x="-344113" y="0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9"/>
                </a:lnTo>
                <a:lnTo>
                  <a:pt x="0" y="20307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7"/>
          <p:cNvSpPr txBox="1"/>
          <p:nvPr/>
        </p:nvSpPr>
        <p:spPr>
          <a:xfrm>
            <a:off x="4571988" y="2816775"/>
            <a:ext cx="12632100" cy="76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Obhajoba kvality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Organizácie Nepočujúcich presadzujú vyššie štandardy tlmočenia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Tréningový vstup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Poskytovanie vzdelávania v kultúrnej kompetencii pre tlmočníkov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Spätná väzba k službám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Prepojenie potrieb komunity s poskytovateľmi služieb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Spolupráca s vládou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Spolupráca s úradmi na zlepšení služieb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46" name="Google Shape;146;p17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Úloha združení Nepočujúcich</a:t>
            </a:r>
            <a:endParaRPr b="0" i="0" sz="5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" name="Google Shape;151;p15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52" name="Google Shape;152;p15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53;p15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4" name="Google Shape;154;p15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5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15"/>
          <p:cNvSpPr txBox="1"/>
          <p:nvPr/>
        </p:nvSpPr>
        <p:spPr>
          <a:xfrm>
            <a:off x="4571988" y="2725100"/>
            <a:ext cx="12632100" cy="706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Tlmočenie prostredníctvom videa (VRI)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Komunikácia v reálnom čase cez digitálne platformy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Výhody VRI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Okamžitý prístup, žiadne geografické bariéry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Debata o </a:t>
            </a: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A</a:t>
            </a: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 a avataroch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Technologické príležitosti a obavy komunity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Štandardy kvality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Európske usmernenia pre prístupnú technológiu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57" name="Google Shape;157;p15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Európske technologické riešenia</a:t>
            </a:r>
            <a:endParaRPr b="0" i="0" sz="5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1D5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" name="Google Shape;162;p20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63" name="Google Shape;163;p2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164;p20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5" name="Google Shape;165;p20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20"/>
          <p:cNvSpPr/>
          <p:nvPr/>
        </p:nvSpPr>
        <p:spPr>
          <a:xfrm>
            <a:off x="14829676" y="9368075"/>
            <a:ext cx="3337838" cy="744060"/>
          </a:xfrm>
          <a:custGeom>
            <a:rect b="b" l="l" r="r" t="t"/>
            <a:pathLst>
              <a:path extrusionOk="0" h="744060" w="3337838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20"/>
          <p:cNvSpPr txBox="1"/>
          <p:nvPr/>
        </p:nvSpPr>
        <p:spPr>
          <a:xfrm>
            <a:off x="4571988" y="2885525"/>
            <a:ext cx="12632100" cy="706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Príležitosti</a:t>
            </a:r>
            <a:endParaRPr b="0" i="0" sz="3499" u="none" cap="none" strike="noStrike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Nákladovo efektívne, dostupné 24/7, konzistentné poskytovanie služieb</a:t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Obavy</a:t>
            </a:r>
            <a:endParaRPr b="0" i="0" sz="3499" u="none" cap="none" strike="noStrike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Otázky kvality, kultúrna autentickosť, dosah na pracovné miesta</a:t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Pohľady komunity</a:t>
            </a:r>
            <a:endParaRPr b="0" i="0" sz="3499" u="none" cap="none" strike="noStrike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Rakúske a talianske komunity Nepočujúcich vyjadrujú opatrnosť</a:t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Potrebná rovnováha</a:t>
            </a:r>
            <a:endParaRPr b="0" i="0" sz="3499" u="none" cap="none" strike="noStrike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Technológia dopĺňa, nenahrádza ľudských tlmočníkov</a:t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68" name="Google Shape;168;p20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Debata o technológii </a:t>
            </a:r>
            <a:r>
              <a:rPr lang="en-US" sz="540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A</a:t>
            </a:r>
            <a:r>
              <a:rPr b="0" i="0" lang="en-US" sz="5400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I</a:t>
            </a:r>
            <a:endParaRPr b="0" i="0" sz="5100" u="none" cap="none" strike="noStrike">
              <a:solidFill>
                <a:srgbClr val="16114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" name="Google Shape;173;p10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74" name="Google Shape;174;p1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" name="Google Shape;175;p10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6" name="Google Shape;176;p10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0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0"/>
          <p:cNvSpPr txBox="1"/>
          <p:nvPr/>
        </p:nvSpPr>
        <p:spPr>
          <a:xfrm>
            <a:off x="4571988" y="2617275"/>
            <a:ext cx="12632100" cy="76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Praktické cvičenie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Vyskúšajte platformy na videovzdialené tlmočenie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Kontrola kvality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Otestujte pripojenie, jasnosť videa, pohotovosť tlmočníka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Používateľská skúsenosť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Ohodnoťte jednoduchosť používania a efektivitu komunikácie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Najlepšie postupy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Naučte sa tipy na úspešné sedenia VRI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79" name="Google Shape;179;p10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Demo platformy VRI</a:t>
            </a:r>
            <a:endParaRPr b="0" i="0" sz="5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" name="Google Shape;184;p1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85" name="Google Shape;185;p1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1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7" name="Google Shape;187;p1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1"/>
          <p:cNvSpPr txBox="1"/>
          <p:nvPr/>
        </p:nvSpPr>
        <p:spPr>
          <a:xfrm>
            <a:off x="4571988" y="2734225"/>
            <a:ext cx="12632100" cy="76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Vyberte si tlmočníka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Požiadajte o konkrétnych tlmočníkov alebo štýly tlmočenia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Nastavte preferencie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Komunikujte svoje potreby a žiadosti o úpravu podmienok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Poskytnite spätnú väzbu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Podeľte sa s poskytovateľmi o skúsenosti s kvalitou služieb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Sebaobhajoba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Poznajte svoje práva a využívajte ich sebavedome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90" name="Google Shape;190;p11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Vy máte kontrolu!</a:t>
            </a:r>
            <a:endParaRPr b="0" i="0" sz="5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1D5"/>
        </a:solidFill>
      </p:bgPr>
    </p:bg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" name="Google Shape;195;p18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96" name="Google Shape;196;p18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18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8" name="Google Shape;198;p18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8"/>
          <p:cNvSpPr/>
          <p:nvPr/>
        </p:nvSpPr>
        <p:spPr>
          <a:xfrm>
            <a:off x="14829676" y="9368075"/>
            <a:ext cx="3337838" cy="744060"/>
          </a:xfrm>
          <a:custGeom>
            <a:rect b="b" l="l" r="r" t="t"/>
            <a:pathLst>
              <a:path extrusionOk="0" h="744060" w="3337838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8"/>
          <p:cNvSpPr txBox="1"/>
          <p:nvPr/>
        </p:nvSpPr>
        <p:spPr>
          <a:xfrm>
            <a:off x="4571988" y="2748025"/>
            <a:ext cx="12632100" cy="76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Odborní partneri</a:t>
            </a:r>
            <a:endParaRPr b="0" i="0" sz="3499" u="none" cap="none" strike="noStrike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Tlmočníci podporujú vaše komunikačné ciele</a:t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Kultúrni mediátori</a:t>
            </a:r>
            <a:endParaRPr b="0" i="0" sz="3499" u="none" cap="none" strike="noStrike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Pomáhajú orientovať sa v interakciách so svetom počujúcich</a:t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Hranice sú dôležité</a:t>
            </a:r>
            <a:endParaRPr b="0" i="0" sz="3499" u="none" cap="none" strike="noStrike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Udržiavajte profesionálne vzťahy a zároveň buďte spojencami</a:t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Vzájomný rešpekt</a:t>
            </a:r>
            <a:endParaRPr b="0" i="0" sz="3499" u="none" cap="none" strike="noStrike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Spolupracujte na úspešnej komunikácii</a:t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01" name="Google Shape;201;p18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Tlmočník ako spojenec</a:t>
            </a:r>
            <a:endParaRPr b="0" i="0" sz="5100" u="none" cap="none" strike="noStrike">
              <a:solidFill>
                <a:srgbClr val="16114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" name="Google Shape;206;p13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07" name="Google Shape;207;p13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" name="Google Shape;208;p13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9" name="Google Shape;209;p13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3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3"/>
          <p:cNvSpPr txBox="1"/>
          <p:nvPr/>
        </p:nvSpPr>
        <p:spPr>
          <a:xfrm>
            <a:off x="4571988" y="2770950"/>
            <a:ext cx="12632100" cy="706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Lekárske návštevy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Akú tlmočnícku podporu potrebujete v zdravotníctve?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Vzdelávacie prostredie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Ako môžu tlmočníci pomôcť v učebnom prostredí?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Pracovné situácie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Aké úpravy pomáhajú v profesionálnom prostredí?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Verejné služby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Ako sa dostanete k štátnym službám?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12" name="Google Shape;212;p13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Diskusia o scenároch</a:t>
            </a:r>
            <a:endParaRPr b="0" i="0" sz="5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1D5"/>
        </a:solidFill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7" name="Google Shape;217;g37cfd09208e_0_7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218" name="Google Shape;218;g37cfd09208e_0_7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g37cfd09208e_0_7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0" name="Google Shape;220;g37cfd09208e_0_7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g37cfd09208e_0_7"/>
          <p:cNvSpPr/>
          <p:nvPr/>
        </p:nvSpPr>
        <p:spPr>
          <a:xfrm>
            <a:off x="14829676" y="9368075"/>
            <a:ext cx="3337838" cy="744060"/>
          </a:xfrm>
          <a:custGeom>
            <a:rect b="b" l="l" r="r" t="t"/>
            <a:pathLst>
              <a:path extrusionOk="0" h="744060" w="3337838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g37cfd09208e_0_7"/>
          <p:cNvSpPr txBox="1"/>
          <p:nvPr/>
        </p:nvSpPr>
        <p:spPr>
          <a:xfrm>
            <a:off x="4571988" y="2885525"/>
            <a:ext cx="12632100" cy="706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Zdieľajte riešenia</a:t>
            </a:r>
            <a:endParaRPr b="0" i="0" sz="3499" u="none" cap="none" strike="noStrike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Diskutujte o stratégiách, ktoré fungujú v rôznych situáciách</a:t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Učte sa od ostatných</a:t>
            </a:r>
            <a:endParaRPr b="0" i="0" sz="3499" u="none" cap="none" strike="noStrike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Počujte o úspešných skúsenostiach s obhajobou záujmov</a:t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Rozvíjajte zručnosti</a:t>
            </a:r>
            <a:endParaRPr b="0" i="0" sz="3499" u="none" cap="none" strike="noStrike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Nacvičte si žiadanie o primerané úpravy podmienok</a:t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Vytvárajte siete</a:t>
            </a:r>
            <a:endParaRPr b="0" i="0" sz="3499" u="none" cap="none" strike="noStrike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Spojte sa s ostatnými pre priebežnú podporu</a:t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23" name="Google Shape;223;g37cfd09208e_0_7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Spoločné riešenie problémov</a:t>
            </a:r>
            <a:endParaRPr b="0" i="0" sz="5100" u="none" cap="none" strike="noStrike">
              <a:solidFill>
                <a:srgbClr val="16114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8" name="Google Shape;228;p14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29" name="Google Shape;229;p1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0" name="Google Shape;230;p14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1" name="Google Shape;231;p14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4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14"/>
          <p:cNvSpPr txBox="1"/>
          <p:nvPr/>
        </p:nvSpPr>
        <p:spPr>
          <a:xfrm>
            <a:off x="4571988" y="2679275"/>
            <a:ext cx="12632100" cy="706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Poznajte svoje možnosti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Rôzni poskytovatelia ponúkajú rôzne modely služieb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Technológia pomáha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Kvalita a výber zostávajú dôležité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Máte moc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Kontrolujte svoje tlmočnícke skúsenosti a obhajujte sa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Tlmočníci sú spojenci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Spolupracujte v rámci profesionálnych hraníc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34" name="Google Shape;234;p14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Kľúčové poznatky</a:t>
            </a:r>
            <a:endParaRPr b="0" i="0" sz="5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Google Shape;239;p2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40" name="Google Shape;240;p2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241;p2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2" name="Google Shape;242;p2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21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21"/>
          <p:cNvSpPr txBox="1"/>
          <p:nvPr/>
        </p:nvSpPr>
        <p:spPr>
          <a:xfrm>
            <a:off x="4571988" y="2885525"/>
            <a:ext cx="12632100" cy="82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Kvalita je dôležitá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Vyberajte si služby, ktoré spĺňajú európske štandardy prístupnosti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Zostaňte informovaní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Neustále sa vzdelávajte o nových technológiách a službách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Obhajujte spoločne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Spolupracujte so združeniami Nepočujúcich pre lepšie služby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Zdieľajte znalosti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Pomáhajte ostatným orientovať sa v tlmočníckych službách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45" name="Google Shape;245;p21"/>
          <p:cNvSpPr txBox="1"/>
          <p:nvPr/>
        </p:nvSpPr>
        <p:spPr>
          <a:xfrm>
            <a:off x="4064252" y="1534525"/>
            <a:ext cx="13103100" cy="11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00"/>
              <a:buFont typeface="Arial"/>
              <a:buNone/>
            </a:pPr>
            <a:r>
              <a:rPr b="0" i="0" lang="en-US" sz="73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Pamätajte si tieto dôležité body</a:t>
            </a:r>
            <a:endParaRPr b="0" i="0" sz="7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1D5"/>
        </a:solidFill>
      </p:bgPr>
    </p:bg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0" name="Google Shape;250;g37cf28894ad_0_76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51" name="Google Shape;251;g37cf28894ad_0_7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" name="Google Shape;252;g37cf28894ad_0_7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3" name="Google Shape;253;g37cf28894ad_0_76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g37cf28894ad_0_76"/>
          <p:cNvSpPr/>
          <p:nvPr/>
        </p:nvSpPr>
        <p:spPr>
          <a:xfrm>
            <a:off x="14829676" y="9368075"/>
            <a:ext cx="3337838" cy="744060"/>
          </a:xfrm>
          <a:custGeom>
            <a:rect b="b" l="l" r="r" t="t"/>
            <a:pathLst>
              <a:path extrusionOk="0" h="744060" w="3337838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g37cf28894ad_0_76"/>
          <p:cNvSpPr txBox="1"/>
          <p:nvPr/>
        </p:nvSpPr>
        <p:spPr>
          <a:xfrm>
            <a:off x="4571988" y="3137625"/>
            <a:ext cx="12632100" cy="63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Získané znalosti</a:t>
            </a:r>
            <a:endParaRPr b="0" i="0" sz="3499" u="none" cap="none" strike="noStrike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Rozumiete európskej tlmočníck</a:t>
            </a:r>
            <a:r>
              <a:rPr lang="en-US" sz="2799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ej</a:t>
            </a:r>
            <a:r>
              <a:rPr b="0" i="0" lang="en-US" sz="2799" u="none" cap="none" strike="noStrike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 služ</a:t>
            </a:r>
            <a:r>
              <a:rPr lang="en-US" sz="2799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be</a:t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Rozvinuté zručnosti</a:t>
            </a:r>
            <a:endParaRPr b="0" i="0" sz="3499" u="none" cap="none" strike="noStrike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Dokážete vyhodnocovať a vyberať vhodné služby</a:t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Vybudované siete</a:t>
            </a:r>
            <a:endParaRPr b="0" i="0" sz="3499" u="none" cap="none" strike="noStrike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Spojení s ostatnými pre priebežnú podporu a obhajobu záujmov</a:t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56" name="Google Shape;256;g37cf28894ad_0_76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Ďakujeme!</a:t>
            </a:r>
            <a:endParaRPr b="0" i="0" sz="5100" u="none" cap="none" strike="noStrike">
              <a:solidFill>
                <a:srgbClr val="16114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3"/>
          <p:cNvSpPr/>
          <p:nvPr/>
        </p:nvSpPr>
        <p:spPr>
          <a:xfrm>
            <a:off x="14434201" y="639132"/>
            <a:ext cx="3347649" cy="746247"/>
          </a:xfrm>
          <a:custGeom>
            <a:rect b="b" l="l" r="r" t="t"/>
            <a:pathLst>
              <a:path extrusionOk="0" h="746247" w="3347649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3"/>
          <p:cNvSpPr/>
          <p:nvPr/>
        </p:nvSpPr>
        <p:spPr>
          <a:xfrm>
            <a:off x="3446958" y="3699228"/>
            <a:ext cx="1156015" cy="728290"/>
          </a:xfrm>
          <a:custGeom>
            <a:rect b="b" l="l" r="r" t="t"/>
            <a:pathLst>
              <a:path extrusionOk="0" h="728290" w="1156015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3"/>
          <p:cNvSpPr/>
          <p:nvPr/>
        </p:nvSpPr>
        <p:spPr>
          <a:xfrm>
            <a:off x="3891781" y="4535744"/>
            <a:ext cx="711193" cy="711193"/>
          </a:xfrm>
          <a:custGeom>
            <a:rect b="b" l="l" r="r" t="t"/>
            <a:pathLst>
              <a:path extrusionOk="0" h="711193" w="711193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3"/>
          <p:cNvSpPr/>
          <p:nvPr/>
        </p:nvSpPr>
        <p:spPr>
          <a:xfrm>
            <a:off x="3876881" y="5552822"/>
            <a:ext cx="726093" cy="726093"/>
          </a:xfrm>
          <a:custGeom>
            <a:rect b="b" l="l" r="r" t="t"/>
            <a:pathLst>
              <a:path extrusionOk="0" h="726093" w="726093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66" name="Google Shape;266;p3"/>
          <p:cNvGrpSpPr/>
          <p:nvPr/>
        </p:nvGrpSpPr>
        <p:grpSpPr>
          <a:xfrm>
            <a:off x="-228300" y="6944209"/>
            <a:ext cx="18940740" cy="4430740"/>
            <a:chOff x="0" y="-57150"/>
            <a:chExt cx="4988508" cy="1166944"/>
          </a:xfrm>
        </p:grpSpPr>
        <p:sp>
          <p:nvSpPr>
            <p:cNvPr id="267" name="Google Shape;267;p3"/>
            <p:cNvSpPr/>
            <p:nvPr/>
          </p:nvSpPr>
          <p:spPr>
            <a:xfrm>
              <a:off x="0" y="0"/>
              <a:ext cx="4988508" cy="1109794"/>
            </a:xfrm>
            <a:custGeom>
              <a:rect b="b" l="l" r="r" t="t"/>
              <a:pathLst>
                <a:path extrusionOk="0" h="1109794" w="4988508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" name="Google Shape;268;p3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9" name="Google Shape;269;p3"/>
          <p:cNvSpPr/>
          <p:nvPr/>
        </p:nvSpPr>
        <p:spPr>
          <a:xfrm>
            <a:off x="15692648" y="7710148"/>
            <a:ext cx="1489130" cy="1938541"/>
          </a:xfrm>
          <a:custGeom>
            <a:rect b="b" l="l" r="r" t="t"/>
            <a:pathLst>
              <a:path extrusionOk="0" h="1938541" w="148913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3"/>
          <p:cNvSpPr/>
          <p:nvPr/>
        </p:nvSpPr>
        <p:spPr>
          <a:xfrm>
            <a:off x="8989462" y="7963384"/>
            <a:ext cx="3063250" cy="1432070"/>
          </a:xfrm>
          <a:custGeom>
            <a:rect b="b" l="l" r="r" t="t"/>
            <a:pathLst>
              <a:path extrusionOk="0" h="1432070" w="306325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3"/>
          <p:cNvSpPr/>
          <p:nvPr/>
        </p:nvSpPr>
        <p:spPr>
          <a:xfrm>
            <a:off x="12957588" y="7710148"/>
            <a:ext cx="1831642" cy="1834741"/>
          </a:xfrm>
          <a:custGeom>
            <a:rect b="b" l="l" r="r" t="t"/>
            <a:pathLst>
              <a:path extrusionOk="0" h="1834741" w="1831642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3"/>
          <p:cNvSpPr/>
          <p:nvPr/>
        </p:nvSpPr>
        <p:spPr>
          <a:xfrm>
            <a:off x="1106223" y="8346748"/>
            <a:ext cx="3002948" cy="645634"/>
          </a:xfrm>
          <a:custGeom>
            <a:rect b="b" l="l" r="r" t="t"/>
            <a:pathLst>
              <a:path extrusionOk="0" h="645634" w="3002948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3"/>
          <p:cNvSpPr/>
          <p:nvPr/>
        </p:nvSpPr>
        <p:spPr>
          <a:xfrm>
            <a:off x="5014045" y="8047954"/>
            <a:ext cx="3070542" cy="1159130"/>
          </a:xfrm>
          <a:custGeom>
            <a:rect b="b" l="l" r="r" t="t"/>
            <a:pathLst>
              <a:path extrusionOk="0" h="1159130" w="3070542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3"/>
          <p:cNvSpPr txBox="1"/>
          <p:nvPr/>
        </p:nvSpPr>
        <p:spPr>
          <a:xfrm>
            <a:off x="2157043" y="1867848"/>
            <a:ext cx="3102769" cy="13684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Kontakt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3"/>
          <p:cNvSpPr txBox="1"/>
          <p:nvPr/>
        </p:nvSpPr>
        <p:spPr>
          <a:xfrm>
            <a:off x="4863628" y="3711204"/>
            <a:ext cx="3899371" cy="408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https://deafstudies.eu/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3"/>
          <p:cNvSpPr txBox="1"/>
          <p:nvPr/>
        </p:nvSpPr>
        <p:spPr>
          <a:xfrm>
            <a:off x="4863628" y="4683302"/>
            <a:ext cx="59568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61"/>
              <a:buFont typeface="Arial"/>
              <a:buNone/>
            </a:pPr>
            <a:r>
              <a:rPr lang="en-US" sz="2461">
                <a:solidFill>
                  <a:schemeClr val="lt1"/>
                </a:solidFill>
              </a:rPr>
              <a:t>Deaf Culture, Heritage and Diversity</a:t>
            </a:r>
            <a:endParaRPr sz="2461">
              <a:solidFill>
                <a:srgbClr val="FFFFFF"/>
              </a:solidFill>
            </a:endParaRPr>
          </a:p>
        </p:txBody>
      </p:sp>
      <p:sp>
        <p:nvSpPr>
          <p:cNvPr id="277" name="Google Shape;277;p3"/>
          <p:cNvSpPr txBox="1"/>
          <p:nvPr/>
        </p:nvSpPr>
        <p:spPr>
          <a:xfrm>
            <a:off x="4863629" y="5655400"/>
            <a:ext cx="2984971" cy="408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@deafstudies.eu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