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comments+xml" PartName="/ppt/comments/commen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y="10287000" cx="18288000"/>
  <p:notesSz cx="6797675" cy="9928225"/>
  <p:embeddedFontLst>
    <p:embeddedFont>
      <p:font typeface="Anton"/>
      <p:regular r:id="rId26"/>
    </p:embeddedFont>
    <p:embeddedFont>
      <p:font typeface="Tahoma"/>
      <p:regular r:id="rId27"/>
      <p:bold r:id="rId28"/>
    </p:embeddedFont>
    <p:embeddedFont>
      <p:font typeface="Quicksand"/>
      <p:regular r:id="rId29"/>
      <p:bold r:id="rId30"/>
    </p:embeddedFont>
    <p:embeddedFont>
      <p:font typeface="Arial Black"/>
      <p:regular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32" roundtripDataSignature="AMtx7mhjNugGRpKLguHtPTX4ZqRqSfZi7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2" name="Deaf Studies Academy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commentAuthors" Target="commentAuthors.xml"/><Relationship Id="rId9" Type="http://schemas.openxmlformats.org/officeDocument/2006/relationships/slide" Target="slides/slide3.xml"/><Relationship Id="rId26" Type="http://schemas.openxmlformats.org/officeDocument/2006/relationships/font" Target="fonts/Anton-regular.fntdata"/><Relationship Id="rId25" Type="http://schemas.openxmlformats.org/officeDocument/2006/relationships/slide" Target="slides/slide19.xml"/><Relationship Id="rId28" Type="http://schemas.openxmlformats.org/officeDocument/2006/relationships/font" Target="fonts/Tahoma-bold.fntdata"/><Relationship Id="rId27" Type="http://schemas.openxmlformats.org/officeDocument/2006/relationships/font" Target="fonts/Tahoma-regular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Quicksand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ArialBlack-regular.fntdata"/><Relationship Id="rId30" Type="http://schemas.openxmlformats.org/officeDocument/2006/relationships/font" Target="fonts/Quicksand-bold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32" Type="http://customschemas.google.com/relationships/presentationmetadata" Target="meta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6-04-16T09:58:43.075">
    <p:pos x="9826" y="1471"/>
    <p:text>wrong name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B3VWdX-c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2" dt="2026-04-16T10:25:45.310">
    <p:pos x="0" y="0"/>
    <p:text>Remember that some of these persons are hearing. I suggest to insert our YouTube video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B3V9GFeE"/>
      </p:ext>
    </p:extLs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92075" y="744538"/>
            <a:ext cx="6615113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90488" y="744538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/>
          <p:nvPr>
            <p:ph idx="1" type="body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6" name="Google Shape;96;p4:notes"/>
          <p:cNvSpPr/>
          <p:nvPr>
            <p:ph idx="2" type="sldImg"/>
          </p:nvPr>
        </p:nvSpPr>
        <p:spPr>
          <a:xfrm>
            <a:off x="90488" y="744538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:notes"/>
          <p:cNvSpPr txBox="1"/>
          <p:nvPr>
            <p:ph idx="1" type="body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1" name="Google Shape;111;p2:notes"/>
          <p:cNvSpPr/>
          <p:nvPr>
            <p:ph idx="2" type="sldImg"/>
          </p:nvPr>
        </p:nvSpPr>
        <p:spPr>
          <a:xfrm>
            <a:off x="90488" y="744538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:notes"/>
          <p:cNvSpPr txBox="1"/>
          <p:nvPr>
            <p:ph idx="1" type="body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4" name="Google Shape;124;p12:notes"/>
          <p:cNvSpPr/>
          <p:nvPr>
            <p:ph idx="2" type="sldImg"/>
          </p:nvPr>
        </p:nvSpPr>
        <p:spPr>
          <a:xfrm>
            <a:off x="90488" y="744538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5:notes"/>
          <p:cNvSpPr txBox="1"/>
          <p:nvPr>
            <p:ph idx="1" type="body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7" name="Google Shape;137;p5:notes"/>
          <p:cNvSpPr/>
          <p:nvPr>
            <p:ph idx="2" type="sldImg"/>
          </p:nvPr>
        </p:nvSpPr>
        <p:spPr>
          <a:xfrm>
            <a:off x="90488" y="744538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6:notes"/>
          <p:cNvSpPr txBox="1"/>
          <p:nvPr>
            <p:ph idx="1" type="body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3" name="Google Shape;153;p6:notes"/>
          <p:cNvSpPr/>
          <p:nvPr>
            <p:ph idx="2" type="sldImg"/>
          </p:nvPr>
        </p:nvSpPr>
        <p:spPr>
          <a:xfrm>
            <a:off x="90488" y="744538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0" name="Google Shape;170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1" name="Google Shape;191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8" name="Google Shape;208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2" name="Google Shape;222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6" name="Google Shape;236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0" name="Google Shape;260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5" name="Google Shape;275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2" name="Google Shape;292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5" name="Google Shape;305;p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19" name="Google Shape;319;p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34" name="Google Shape;334;p2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48" name="Google Shape;348;p3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3:notes"/>
          <p:cNvSpPr txBox="1"/>
          <p:nvPr>
            <p:ph idx="1" type="body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60" name="Google Shape;360;p3:notes"/>
          <p:cNvSpPr/>
          <p:nvPr>
            <p:ph idx="2" type="sldImg"/>
          </p:nvPr>
        </p:nvSpPr>
        <p:spPr>
          <a:xfrm>
            <a:off x="90488" y="744538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5" Type="http://schemas.openxmlformats.org/officeDocument/2006/relationships/image" Target="../media/image2.png"/><Relationship Id="rId6" Type="http://schemas.openxmlformats.org/officeDocument/2006/relationships/image" Target="../media/image5.png"/><Relationship Id="rId7" Type="http://schemas.openxmlformats.org/officeDocument/2006/relationships/image" Target="../media/image4.png"/><Relationship Id="rId8" Type="http://schemas.openxmlformats.org/officeDocument/2006/relationships/image" Target="../media/image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19.jpg"/><Relationship Id="rId5" Type="http://schemas.openxmlformats.org/officeDocument/2006/relationships/image" Target="../media/image5.png"/><Relationship Id="rId6" Type="http://schemas.openxmlformats.org/officeDocument/2006/relationships/image" Target="../media/image18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5" Type="http://schemas.openxmlformats.org/officeDocument/2006/relationships/image" Target="../media/image2.png"/><Relationship Id="rId6" Type="http://schemas.openxmlformats.org/officeDocument/2006/relationships/image" Target="../media/image5.png"/><Relationship Id="rId7" Type="http://schemas.openxmlformats.org/officeDocument/2006/relationships/image" Target="../media/image17.jpg"/><Relationship Id="rId8" Type="http://schemas.openxmlformats.org/officeDocument/2006/relationships/image" Target="../media/image1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9.jpg"/><Relationship Id="rId7" Type="http://schemas.openxmlformats.org/officeDocument/2006/relationships/image" Target="../media/image1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14.png"/><Relationship Id="rId11" Type="http://schemas.openxmlformats.org/officeDocument/2006/relationships/image" Target="../media/image11.jpg"/><Relationship Id="rId10" Type="http://schemas.openxmlformats.org/officeDocument/2006/relationships/image" Target="../media/image8.jpg"/><Relationship Id="rId12" Type="http://schemas.openxmlformats.org/officeDocument/2006/relationships/image" Target="../media/image6.png"/><Relationship Id="rId9" Type="http://schemas.openxmlformats.org/officeDocument/2006/relationships/image" Target="../media/image20.png"/><Relationship Id="rId5" Type="http://schemas.openxmlformats.org/officeDocument/2006/relationships/image" Target="../media/image2.png"/><Relationship Id="rId6" Type="http://schemas.openxmlformats.org/officeDocument/2006/relationships/image" Target="../media/image21.png"/><Relationship Id="rId7" Type="http://schemas.openxmlformats.org/officeDocument/2006/relationships/image" Target="../media/image10.png"/><Relationship Id="rId8" Type="http://schemas.openxmlformats.org/officeDocument/2006/relationships/image" Target="../media/image1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comments" Target="../comments/comment1.xml"/><Relationship Id="rId4" Type="http://schemas.openxmlformats.org/officeDocument/2006/relationships/image" Target="../media/image2.png"/><Relationship Id="rId10" Type="http://schemas.openxmlformats.org/officeDocument/2006/relationships/image" Target="../media/image6.png"/><Relationship Id="rId9" Type="http://schemas.openxmlformats.org/officeDocument/2006/relationships/image" Target="../media/image15.jpg"/><Relationship Id="rId5" Type="http://schemas.openxmlformats.org/officeDocument/2006/relationships/image" Target="../media/image1.png"/><Relationship Id="rId6" Type="http://schemas.openxmlformats.org/officeDocument/2006/relationships/image" Target="../media/image14.png"/><Relationship Id="rId7" Type="http://schemas.openxmlformats.org/officeDocument/2006/relationships/image" Target="../media/image5.png"/><Relationship Id="rId8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26.jpg"/><Relationship Id="rId6" Type="http://schemas.openxmlformats.org/officeDocument/2006/relationships/image" Target="../media/image25.png"/><Relationship Id="rId7" Type="http://schemas.openxmlformats.org/officeDocument/2006/relationships/image" Target="../media/image1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31.png"/><Relationship Id="rId6" Type="http://schemas.openxmlformats.org/officeDocument/2006/relationships/image" Target="../media/image40.jpg"/></Relationships>
</file>

<file path=ppt/slides/_rels/slide11.xml.rels><?xml version="1.0" encoding="UTF-8" standalone="yes"?><Relationships xmlns="http://schemas.openxmlformats.org/package/2006/relationships"><Relationship Id="rId11" Type="http://schemas.openxmlformats.org/officeDocument/2006/relationships/image" Target="../media/image45.jpg"/><Relationship Id="rId10" Type="http://schemas.openxmlformats.org/officeDocument/2006/relationships/image" Target="../media/image27.jpg"/><Relationship Id="rId13" Type="http://schemas.openxmlformats.org/officeDocument/2006/relationships/image" Target="../media/image28.jpg"/><Relationship Id="rId12" Type="http://schemas.openxmlformats.org/officeDocument/2006/relationships/image" Target="../media/image42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comments" Target="../comments/comment2.xml"/><Relationship Id="rId4" Type="http://schemas.openxmlformats.org/officeDocument/2006/relationships/image" Target="../media/image2.png"/><Relationship Id="rId9" Type="http://schemas.openxmlformats.org/officeDocument/2006/relationships/image" Target="../media/image24.jpg"/><Relationship Id="rId15" Type="http://schemas.openxmlformats.org/officeDocument/2006/relationships/image" Target="../media/image23.png"/><Relationship Id="rId14" Type="http://schemas.openxmlformats.org/officeDocument/2006/relationships/image" Target="../media/image33.jpg"/><Relationship Id="rId5" Type="http://schemas.openxmlformats.org/officeDocument/2006/relationships/image" Target="../media/image1.png"/><Relationship Id="rId6" Type="http://schemas.openxmlformats.org/officeDocument/2006/relationships/image" Target="../media/image22.jpg"/><Relationship Id="rId7" Type="http://schemas.openxmlformats.org/officeDocument/2006/relationships/image" Target="../media/image29.jpg"/><Relationship Id="rId8" Type="http://schemas.openxmlformats.org/officeDocument/2006/relationships/image" Target="../media/image57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32.jpg"/><Relationship Id="rId6" Type="http://schemas.openxmlformats.org/officeDocument/2006/relationships/image" Target="../media/image15.jpg"/><Relationship Id="rId7" Type="http://schemas.openxmlformats.org/officeDocument/2006/relationships/image" Target="../media/image30.jpg"/><Relationship Id="rId8" Type="http://schemas.openxmlformats.org/officeDocument/2006/relationships/image" Target="../media/image38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23.png"/><Relationship Id="rId5" Type="http://schemas.openxmlformats.org/officeDocument/2006/relationships/image" Target="../media/image48.png"/><Relationship Id="rId6" Type="http://schemas.openxmlformats.org/officeDocument/2006/relationships/image" Target="../media/image44.png"/><Relationship Id="rId7" Type="http://schemas.openxmlformats.org/officeDocument/2006/relationships/hyperlink" Target="https://eudy.info/" TargetMode="External"/><Relationship Id="rId8" Type="http://schemas.openxmlformats.org/officeDocument/2006/relationships/hyperlink" Target="https://wfdeaf.org/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37.jpg"/><Relationship Id="rId6" Type="http://schemas.openxmlformats.org/officeDocument/2006/relationships/image" Target="../media/image49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41.png"/><Relationship Id="rId6" Type="http://schemas.openxmlformats.org/officeDocument/2006/relationships/image" Target="../media/image47.png"/><Relationship Id="rId7" Type="http://schemas.openxmlformats.org/officeDocument/2006/relationships/image" Target="../media/image36.png"/><Relationship Id="rId8" Type="http://schemas.openxmlformats.org/officeDocument/2006/relationships/image" Target="../media/image4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17.jpg"/><Relationship Id="rId6" Type="http://schemas.openxmlformats.org/officeDocument/2006/relationships/image" Target="../media/image4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37.jpg"/><Relationship Id="rId6" Type="http://schemas.openxmlformats.org/officeDocument/2006/relationships/image" Target="../media/image26.jpg"/><Relationship Id="rId7" Type="http://schemas.openxmlformats.org/officeDocument/2006/relationships/image" Target="../media/image35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34.png"/></Relationships>
</file>

<file path=ppt/slides/_rels/slide19.xml.rels><?xml version="1.0" encoding="UTF-8" standalone="yes"?><Relationships xmlns="http://schemas.openxmlformats.org/package/2006/relationships"><Relationship Id="rId11" Type="http://schemas.openxmlformats.org/officeDocument/2006/relationships/image" Target="../media/image53.png"/><Relationship Id="rId10" Type="http://schemas.openxmlformats.org/officeDocument/2006/relationships/image" Target="../media/image52.png"/><Relationship Id="rId13" Type="http://schemas.openxmlformats.org/officeDocument/2006/relationships/hyperlink" Target="https://deafstudies.eu" TargetMode="External"/><Relationship Id="rId12" Type="http://schemas.openxmlformats.org/officeDocument/2006/relationships/image" Target="../media/image5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56.png"/><Relationship Id="rId5" Type="http://schemas.openxmlformats.org/officeDocument/2006/relationships/image" Target="../media/image39.png"/><Relationship Id="rId6" Type="http://schemas.openxmlformats.org/officeDocument/2006/relationships/image" Target="../media/image54.png"/><Relationship Id="rId7" Type="http://schemas.openxmlformats.org/officeDocument/2006/relationships/image" Target="../media/image55.png"/><Relationship Id="rId8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2922085" y="2373340"/>
            <a:ext cx="15365916" cy="7913660"/>
          </a:xfrm>
          <a:custGeom>
            <a:rect b="b" l="l" r="r" t="t"/>
            <a:pathLst>
              <a:path extrusionOk="0" h="2709333" w="769602">
                <a:moveTo>
                  <a:pt x="0" y="0"/>
                </a:moveTo>
                <a:lnTo>
                  <a:pt x="769602" y="0"/>
                </a:lnTo>
                <a:lnTo>
                  <a:pt x="769602" y="2709333"/>
                </a:lnTo>
                <a:lnTo>
                  <a:pt x="0" y="2709333"/>
                </a:lnTo>
                <a:close/>
              </a:path>
            </a:pathLst>
          </a:custGeom>
          <a:solidFill>
            <a:srgbClr val="16114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5" name="Google Shape;85;p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86" name="Google Shape;86;p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" name="Google Shape;87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8" name="Google Shape;88;p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/>
          <p:nvPr/>
        </p:nvSpPr>
        <p:spPr>
          <a:xfrm>
            <a:off x="14393798" y="9145704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3785989" y="1692304"/>
            <a:ext cx="13641926" cy="51706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t/>
            </a:r>
            <a:endParaRPr b="0" i="0" sz="80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Vzory 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vedenie Nepočujúcich</a:t>
            </a:r>
            <a:endParaRPr b="0" i="0" sz="80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3999052" y="6683854"/>
            <a:ext cx="11401500" cy="20682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Aktivizmus a obhajoba záujmov Nepočujúcich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3585179" y="1258752"/>
            <a:ext cx="8667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Deaf Studies </a:t>
            </a:r>
            <a:r>
              <a:rPr b="0" i="0" lang="en-US" sz="24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| Workshop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444137" y="8503920"/>
            <a:ext cx="1933303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Zdroje obrázkov: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freepik.com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equalizent</a:t>
            </a:r>
            <a:endParaRPr b="1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4"/>
          <p:cNvSpPr txBox="1"/>
          <p:nvPr/>
        </p:nvSpPr>
        <p:spPr>
          <a:xfrm>
            <a:off x="4829316" y="4116369"/>
            <a:ext cx="12323100" cy="257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02256" lvl="1" marL="604511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99"/>
              <a:buFont typeface="Arial"/>
              <a:buChar char="•"/>
            </a:pPr>
            <a:r>
              <a:rPr b="0" i="0" lang="en-US" sz="44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Úvod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24520" lvl="1" marL="604511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99"/>
              <a:buFont typeface="Arial"/>
              <a:buNone/>
            </a:pPr>
            <a:r>
              <a:t/>
            </a:r>
            <a:endParaRPr b="0" i="0" sz="44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02256" lvl="1" marL="604511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99"/>
              <a:buFont typeface="Arial"/>
              <a:buChar char="•"/>
            </a:pPr>
            <a:r>
              <a:rPr lang="en-US" sz="44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Ice Breaker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4"/>
          <p:cNvSpPr txBox="1"/>
          <p:nvPr/>
        </p:nvSpPr>
        <p:spPr>
          <a:xfrm>
            <a:off x="4854228" y="1059258"/>
            <a:ext cx="9416587" cy="12926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i="0" lang="en-US" sz="6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Vitajte</a:t>
            </a:r>
            <a:endParaRPr b="1" i="0" sz="6000" u="none" cap="none" strike="noStrike">
              <a:solidFill>
                <a:srgbClr val="000000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101" name="Google Shape;101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35542" y="5035004"/>
            <a:ext cx="998597" cy="1006586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4"/>
          <p:cNvSpPr/>
          <p:nvPr/>
        </p:nvSpPr>
        <p:spPr>
          <a:xfrm>
            <a:off x="-436050" y="10450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3" name="Google Shape;103;p4"/>
          <p:cNvGrpSpPr/>
          <p:nvPr/>
        </p:nvGrpSpPr>
        <p:grpSpPr>
          <a:xfrm>
            <a:off x="-26695" y="-216291"/>
            <a:ext cx="2920622" cy="10503291"/>
            <a:chOff x="0" y="-57150"/>
            <a:chExt cx="769602" cy="2766483"/>
          </a:xfrm>
        </p:grpSpPr>
        <p:sp>
          <p:nvSpPr>
            <p:cNvPr id="104" name="Google Shape;104;p4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4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6" name="Google Shape;106;p4"/>
          <p:cNvSpPr/>
          <p:nvPr/>
        </p:nvSpPr>
        <p:spPr>
          <a:xfrm>
            <a:off x="-390620" y="58334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7" name="Google Shape;107;p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24529" y="4711907"/>
            <a:ext cx="2064019" cy="183566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pic>
        <p:nvPicPr>
          <p:cNvPr id="108" name="Google Shape;108;p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688683" y="2787630"/>
            <a:ext cx="4712426" cy="4712426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oogle Shape;113;p2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14" name="Google Shape;114;p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6" name="Google Shape;116;p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2"/>
          <p:cNvSpPr txBox="1"/>
          <p:nvPr/>
        </p:nvSpPr>
        <p:spPr>
          <a:xfrm>
            <a:off x="4516944" y="2680913"/>
            <a:ext cx="12323142" cy="60304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Úvod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Začiatky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Hnutie za občianske práva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Technologický pokrok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Dnešný význam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Vzory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Dni akcií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Zhrnutie a výhľad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Záver a diskusia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Spätná väzba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18" name="Google Shape;118;p2"/>
          <p:cNvSpPr txBox="1"/>
          <p:nvPr/>
        </p:nvSpPr>
        <p:spPr>
          <a:xfrm>
            <a:off x="4697105" y="827009"/>
            <a:ext cx="9416587" cy="12926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Obsah – prehľad</a:t>
            </a:r>
            <a:endParaRPr b="0" i="0" sz="6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9" name="Google Shape;119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5182" y="4018713"/>
            <a:ext cx="2231719" cy="2249573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sp>
        <p:nvSpPr>
          <p:cNvPr id="120" name="Google Shape;120;p2"/>
          <p:cNvSpPr/>
          <p:nvPr/>
        </p:nvSpPr>
        <p:spPr>
          <a:xfrm>
            <a:off x="-363196" y="68925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1" name="Google Shape;121;p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090658" y="3375740"/>
            <a:ext cx="6582627" cy="438912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" name="Google Shape;126;p12"/>
          <p:cNvGrpSpPr/>
          <p:nvPr/>
        </p:nvGrpSpPr>
        <p:grpSpPr>
          <a:xfrm>
            <a:off x="3132106" y="-300445"/>
            <a:ext cx="16106661" cy="10587445"/>
            <a:chOff x="0" y="-57150"/>
            <a:chExt cx="769602" cy="2766483"/>
          </a:xfrm>
        </p:grpSpPr>
        <p:sp>
          <p:nvSpPr>
            <p:cNvPr id="127" name="Google Shape;127;p1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28;p1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9" name="Google Shape;129;p1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12"/>
          <p:cNvSpPr txBox="1"/>
          <p:nvPr/>
        </p:nvSpPr>
        <p:spPr>
          <a:xfrm>
            <a:off x="4281973" y="966361"/>
            <a:ext cx="11893759" cy="14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i="0" lang="en-US" sz="6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Vzdelávacie ciele</a:t>
            </a:r>
            <a:r>
              <a:rPr b="1"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endParaRPr b="1" i="0" sz="8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31" name="Google Shape;131;p12"/>
          <p:cNvSpPr txBox="1"/>
          <p:nvPr/>
        </p:nvSpPr>
        <p:spPr>
          <a:xfrm>
            <a:off x="3832181" y="2059674"/>
            <a:ext cx="13470600" cy="657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br>
              <a:rPr b="1" i="0" lang="en-US" sz="32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</a:b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Porozumenie histórii zástupcov Nepočujúcich</a:t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Poznanie dôležitých míľnikov aktivizmu Nepočujúcich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Galéria vzorov – aktivisti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Porozumenie a rešpekt k vlastnej kultúre, hodnotám a potrebám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Znalosť dôležitých organizácií (miestnych, regionálnych, medzinárodných)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Posilnenie vlastného angažovania sa.</a:t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32" name="Google Shape;132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6813" y="4576790"/>
            <a:ext cx="2443149" cy="2443149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sp>
        <p:nvSpPr>
          <p:cNvPr id="133" name="Google Shape;133;p12"/>
          <p:cNvSpPr/>
          <p:nvPr/>
        </p:nvSpPr>
        <p:spPr>
          <a:xfrm>
            <a:off x="-235850" y="8928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4" name="Google Shape;134;p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3123449" y="1328648"/>
            <a:ext cx="3164151" cy="3744989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5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5"/>
          <p:cNvSpPr txBox="1"/>
          <p:nvPr/>
        </p:nvSpPr>
        <p:spPr>
          <a:xfrm>
            <a:off x="3992079" y="2690875"/>
            <a:ext cx="12323142" cy="74605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Počas celej histórie Nepočujúci bojovali za svoje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práva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kultúru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sebaurčenie </a:t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Tento </a:t>
            </a:r>
            <a:r>
              <a:rPr b="1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aktivizmus</a:t>
            </a: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sa vyznačuje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túžbou po rovnosti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uznaním posunkového jazyka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kultúrnou autonómiou</a:t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5"/>
          <p:cNvSpPr txBox="1"/>
          <p:nvPr/>
        </p:nvSpPr>
        <p:spPr>
          <a:xfrm>
            <a:off x="3992079" y="583347"/>
            <a:ext cx="13224767" cy="12926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Info: aktivizmus a komunita Nepočujúcich</a:t>
            </a:r>
            <a:endParaRPr b="0" i="0" sz="6000" u="none" cap="none" strike="noStrike">
              <a:solidFill>
                <a:srgbClr val="000000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142" name="Google Shape;142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35542" y="5035004"/>
            <a:ext cx="998597" cy="1006586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5"/>
          <p:cNvSpPr/>
          <p:nvPr/>
        </p:nvSpPr>
        <p:spPr>
          <a:xfrm>
            <a:off x="-436050" y="10450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4" name="Google Shape;144;p5"/>
          <p:cNvGrpSpPr/>
          <p:nvPr/>
        </p:nvGrpSpPr>
        <p:grpSpPr>
          <a:xfrm>
            <a:off x="-26695" y="-216291"/>
            <a:ext cx="2920622" cy="10503291"/>
            <a:chOff x="0" y="-57150"/>
            <a:chExt cx="769602" cy="2766483"/>
          </a:xfrm>
        </p:grpSpPr>
        <p:sp>
          <p:nvSpPr>
            <p:cNvPr id="145" name="Google Shape;145;p5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" name="Google Shape;146;p5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7" name="Google Shape;147;p5"/>
          <p:cNvSpPr/>
          <p:nvPr/>
        </p:nvSpPr>
        <p:spPr>
          <a:xfrm>
            <a:off x="-390620" y="58334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8" name="Google Shape;148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5182" y="4018713"/>
            <a:ext cx="2231719" cy="2249573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pic>
        <p:nvPicPr>
          <p:cNvPr id="149" name="Google Shape;149;p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705525" y="2938706"/>
            <a:ext cx="2452624" cy="2452624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pic>
        <p:nvPicPr>
          <p:cNvPr descr="Ein Bild, das Zeichnung, Entwurf, Kleidung, Clipart enthält.&#10;&#10;KI-generierte Inhalte können fehlerhaft sein." id="150" name="Google Shape;150;p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 flipH="1">
            <a:off x="14705525" y="6145980"/>
            <a:ext cx="2463800" cy="24638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5" name="Google Shape;155;p6"/>
          <p:cNvGrpSpPr/>
          <p:nvPr/>
        </p:nvGrpSpPr>
        <p:grpSpPr>
          <a:xfrm>
            <a:off x="2961565" y="-212513"/>
            <a:ext cx="15326435" cy="10503991"/>
            <a:chOff x="0" y="-57150"/>
            <a:chExt cx="769602" cy="2766483"/>
          </a:xfrm>
        </p:grpSpPr>
        <p:sp>
          <p:nvSpPr>
            <p:cNvPr id="156" name="Google Shape;156;p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57;p6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8" name="Google Shape;158;p6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6"/>
          <p:cNvSpPr txBox="1"/>
          <p:nvPr/>
        </p:nvSpPr>
        <p:spPr>
          <a:xfrm>
            <a:off x="3988725" y="731850"/>
            <a:ext cx="13789824" cy="14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i="0" lang="en-US" sz="6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Dôležité míľniky</a:t>
            </a:r>
            <a:br>
              <a:rPr b="1" i="0" lang="en-US" sz="48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</a:br>
            <a:endParaRPr b="1" i="0" sz="48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60" name="Google Shape;160;p6"/>
          <p:cNvSpPr/>
          <p:nvPr/>
        </p:nvSpPr>
        <p:spPr>
          <a:xfrm>
            <a:off x="4783570" y="1124286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1" name="Google Shape;161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49685" y="3783582"/>
            <a:ext cx="2231719" cy="2249573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pic>
        <p:nvPicPr>
          <p:cNvPr descr="Ein Bild, das Entwurf, Zeichnung, Lineart, Darstellung enthält.&#10;&#10;KI-generierte Inhalte können fehlerhaft sein." id="162" name="Google Shape;162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172514" y="2586571"/>
            <a:ext cx="7458342" cy="571731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in Bild, das Entwurf, Zeichnung, Lineart, Darstellung enthält.&#10;&#10;KI-generierte Inhalte können fehlerhaft sein." id="163" name="Google Shape;163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727220" y="2586571"/>
            <a:ext cx="7458342" cy="5717314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6"/>
          <p:cNvSpPr txBox="1"/>
          <p:nvPr/>
        </p:nvSpPr>
        <p:spPr>
          <a:xfrm>
            <a:off x="11082528" y="3748351"/>
            <a:ext cx="3172967" cy="12470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Technologický pokrok</a:t>
            </a:r>
            <a:endParaRPr b="0" i="0" sz="2799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6"/>
          <p:cNvSpPr txBox="1"/>
          <p:nvPr/>
        </p:nvSpPr>
        <p:spPr>
          <a:xfrm>
            <a:off x="14884620" y="3442588"/>
            <a:ext cx="25128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Globáln</a:t>
            </a:r>
            <a:r>
              <a:rPr b="1" lang="en-US" sz="3200"/>
              <a:t>y</a:t>
            </a:r>
            <a:endParaRPr b="1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lang="en-US" sz="3200"/>
              <a:t>networking</a:t>
            </a:r>
            <a:endParaRPr b="1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6"/>
          <p:cNvSpPr txBox="1"/>
          <p:nvPr/>
        </p:nvSpPr>
        <p:spPr>
          <a:xfrm>
            <a:off x="7152461" y="3257930"/>
            <a:ext cx="3300930" cy="144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Posunkový jazyk</a:t>
            </a:r>
            <a:endParaRPr b="1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Právo na vzdelávanie</a:t>
            </a:r>
            <a:endParaRPr b="1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Ein Bild, das Design enthält.&#10;&#10;KI-generierte Inhalte können fehlerhaft sein." id="167" name="Google Shape;167;p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241629" y="3748351"/>
            <a:ext cx="1402087" cy="1395149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2" name="Google Shape;172;p7"/>
          <p:cNvGrpSpPr/>
          <p:nvPr/>
        </p:nvGrpSpPr>
        <p:grpSpPr>
          <a:xfrm>
            <a:off x="-89204" y="-216991"/>
            <a:ext cx="18701669" cy="10503991"/>
            <a:chOff x="0" y="-57150"/>
            <a:chExt cx="769602" cy="2766483"/>
          </a:xfrm>
        </p:grpSpPr>
        <p:sp>
          <p:nvSpPr>
            <p:cNvPr id="173" name="Google Shape;173;p7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" name="Google Shape;174;p7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5" name="Google Shape;175;p7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7"/>
          <p:cNvSpPr txBox="1"/>
          <p:nvPr/>
        </p:nvSpPr>
        <p:spPr>
          <a:xfrm>
            <a:off x="4168013" y="434604"/>
            <a:ext cx="15347576" cy="14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Začiatky – 19. a začiatok 20. storočia</a:t>
            </a:r>
            <a:endParaRPr b="0" i="0" sz="4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77" name="Google Shape;177;p7"/>
          <p:cNvSpPr txBox="1"/>
          <p:nvPr/>
        </p:nvSpPr>
        <p:spPr>
          <a:xfrm>
            <a:off x="442661" y="2015169"/>
            <a:ext cx="2922084" cy="1050399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477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477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8" name="Google Shape;178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60994" y="-137250"/>
            <a:ext cx="2604527" cy="11024828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7"/>
          <p:cNvSpPr txBox="1"/>
          <p:nvPr/>
        </p:nvSpPr>
        <p:spPr>
          <a:xfrm>
            <a:off x="2834477" y="5035004"/>
            <a:ext cx="15347576" cy="624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Zakladanie združení a federácií, najmä v Európe a USA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Príklad: National Association of the Deaf (NAD), USA, 1880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Obsah / situácia: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-Posunkový jazyk namiesto odzerania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94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Mnohí Nepočujúci boli</a:t>
            </a:r>
            <a:r>
              <a:rPr b="1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vylúčení </a:t>
            </a: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zo vzdelávacieho systému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  alebo </a:t>
            </a:r>
            <a:r>
              <a:rPr b="1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izolovaní</a:t>
            </a: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v špecializovaných inštitúciách..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7"/>
          <p:cNvSpPr/>
          <p:nvPr/>
        </p:nvSpPr>
        <p:spPr>
          <a:xfrm>
            <a:off x="-466778" y="294956"/>
            <a:ext cx="3065931" cy="1734896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Ein Bild, das Text, Screenshot, rot, Karminrot enthält.&#10;&#10;KI-generierte Inhalte können fehlerhaft sein." id="181" name="Google Shape;181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458425" y="1890204"/>
            <a:ext cx="3643295" cy="2143168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pic>
        <p:nvPicPr>
          <p:cNvPr id="182" name="Google Shape;182;p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3897307" y="6820101"/>
            <a:ext cx="1452452" cy="1623889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pic>
        <p:nvPicPr>
          <p:cNvPr descr="Ein Bild, das Text, Cartoon, Kreis, Clipart enthält.&#10;&#10;KI-generierte Inhalte können fehlerhaft sein." id="183" name="Google Shape;183;p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5629981" y="1759783"/>
            <a:ext cx="2215358" cy="2203186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sp>
        <p:nvSpPr>
          <p:cNvPr id="184" name="Google Shape;184;p7"/>
          <p:cNvSpPr/>
          <p:nvPr/>
        </p:nvSpPr>
        <p:spPr>
          <a:xfrm>
            <a:off x="12302858" y="2333673"/>
            <a:ext cx="2092331" cy="1455600"/>
          </a:xfrm>
          <a:prstGeom prst="mathMultiply">
            <a:avLst>
              <a:gd fmla="val 23520" name="adj1"/>
            </a:avLst>
          </a:prstGeom>
          <a:solidFill>
            <a:srgbClr val="C00000"/>
          </a:solidFill>
          <a:ln cap="flat" cmpd="sng" w="25400">
            <a:solidFill>
              <a:srgbClr val="2136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5" name="Google Shape;185;p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2759083" y="1627950"/>
            <a:ext cx="4070494" cy="31114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in Bild, das Entwurf, Zeichnung, Lineart, Darstellung enthält.&#10;&#10;KI-generierte Inhalte können fehlerhaft sein." id="186" name="Google Shape;186;p7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7140105" y="1946968"/>
            <a:ext cx="3790059" cy="2155596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pic>
        <p:nvPicPr>
          <p:cNvPr descr="Ein Bild, das Clipart, Kreis, Grafiken, Design enthält.&#10;&#10;KI-generierte Inhalte können fehlerhaft sein." id="187" name="Google Shape;187;p7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5935619" y="6665429"/>
            <a:ext cx="1798664" cy="1778561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pic>
        <p:nvPicPr>
          <p:cNvPr id="188" name="Google Shape;188;p7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-897" y="4018713"/>
            <a:ext cx="2231719" cy="2249573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3" name="Google Shape;193;p8"/>
          <p:cNvGrpSpPr/>
          <p:nvPr/>
        </p:nvGrpSpPr>
        <p:grpSpPr>
          <a:xfrm>
            <a:off x="64087" y="-267639"/>
            <a:ext cx="18288000" cy="10503991"/>
            <a:chOff x="0" y="-57150"/>
            <a:chExt cx="769602" cy="2766483"/>
          </a:xfrm>
        </p:grpSpPr>
        <p:sp>
          <p:nvSpPr>
            <p:cNvPr id="194" name="Google Shape;194;p8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195;p8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6" name="Google Shape;196;p8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8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8"/>
          <p:cNvSpPr txBox="1"/>
          <p:nvPr/>
        </p:nvSpPr>
        <p:spPr>
          <a:xfrm>
            <a:off x="4050873" y="629814"/>
            <a:ext cx="15347576" cy="14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Kultúrne hnutie</a:t>
            </a:r>
            <a:endParaRPr b="1" i="0" sz="4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Aktivizmus za posunkový jazyk (1920–1960)</a:t>
            </a:r>
            <a:endParaRPr b="0" i="0" sz="4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99" name="Google Shape;199;p8"/>
          <p:cNvSpPr txBox="1"/>
          <p:nvPr/>
        </p:nvSpPr>
        <p:spPr>
          <a:xfrm>
            <a:off x="4149239" y="2604322"/>
            <a:ext cx="13910476" cy="624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Zlomový bod: </a:t>
            </a:r>
            <a:endParaRPr b="1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Posunkový jazyk = samostatný jazyk </a:t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1960: </a:t>
            </a:r>
            <a:r>
              <a:rPr b="1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William Stokoe</a:t>
            </a: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b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publikuje prelomové dielo </a:t>
            </a:r>
            <a:r>
              <a:rPr b="1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Sign Language Structure </a:t>
            </a:r>
            <a:endParaRPr b="1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(Štruktúra posunkového jazyka)</a:t>
            </a:r>
            <a:br>
              <a:rPr b="0" i="1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endParaRPr b="0" i="1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= </a:t>
            </a:r>
            <a:r>
              <a:rPr lang="en-US" sz="2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Lingvistické</a:t>
            </a: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uznanie posunkového jazyka </a:t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= Podpora ochrany posunkových jazykov</a:t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= Vznik hnutí za posunkový jazyk</a:t>
            </a:r>
            <a:endParaRPr b="1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Hnutie: posunkový jazyk ako súčasť kultúrnej identity </a:t>
            </a:r>
            <a:endParaRPr b="1" i="0" sz="3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Aktivizmus: požiadavka uznania a sebaurčenia</a:t>
            </a:r>
            <a:endParaRPr b="1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0" name="Google Shape;200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2218" y="-181676"/>
            <a:ext cx="2837645" cy="11024828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8"/>
          <p:cNvSpPr/>
          <p:nvPr/>
        </p:nvSpPr>
        <p:spPr>
          <a:xfrm>
            <a:off x="-405415" y="181414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2" name="Google Shape;202;p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4705525" y="1683020"/>
            <a:ext cx="3182670" cy="3822066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sp>
        <p:nvSpPr>
          <p:cNvPr id="203" name="Google Shape;203;p8"/>
          <p:cNvSpPr txBox="1"/>
          <p:nvPr/>
        </p:nvSpPr>
        <p:spPr>
          <a:xfrm>
            <a:off x="15599788" y="2335957"/>
            <a:ext cx="15597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Willi</a:t>
            </a:r>
            <a:r>
              <a:rPr b="1" lang="en-US" sz="2800"/>
              <a:t>a</a:t>
            </a: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 Stokoe</a:t>
            </a:r>
            <a:endParaRPr b="1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Ein Bild, das Design enthält.&#10;&#10;KI-generierte Inhalte können fehlerhaft sein." id="204" name="Google Shape;204;p8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5850121" y="3456906"/>
            <a:ext cx="1121910" cy="1116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8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49685" y="3783582"/>
            <a:ext cx="2231719" cy="2249573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0" name="Google Shape;210;p9"/>
          <p:cNvGrpSpPr/>
          <p:nvPr/>
        </p:nvGrpSpPr>
        <p:grpSpPr>
          <a:xfrm>
            <a:off x="0" y="-216991"/>
            <a:ext cx="18288000" cy="10503991"/>
            <a:chOff x="0" y="-57150"/>
            <a:chExt cx="769602" cy="2766483"/>
          </a:xfrm>
        </p:grpSpPr>
        <p:sp>
          <p:nvSpPr>
            <p:cNvPr id="211" name="Google Shape;211;p9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" name="Google Shape;212;p9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3" name="Google Shape;213;p9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9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9"/>
          <p:cNvSpPr txBox="1"/>
          <p:nvPr/>
        </p:nvSpPr>
        <p:spPr>
          <a:xfrm>
            <a:off x="3657681" y="279784"/>
            <a:ext cx="15347576" cy="14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Hnutie za občianske práva v 60. a 70. rokoch 20. storočia</a:t>
            </a:r>
            <a:endParaRPr b="0" i="0" sz="44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16" name="Google Shape;216;p9"/>
          <p:cNvSpPr txBox="1"/>
          <p:nvPr/>
        </p:nvSpPr>
        <p:spPr>
          <a:xfrm>
            <a:off x="3657680" y="1914404"/>
            <a:ext cx="15060087" cy="570254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Boj za rovnosť: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US ADA (Americans with Disabilities Act)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= Právne predpisy pre ľudí so zdravotným postihnutím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Požiadavka prístupu k vzdelávaniu, zamestnanosti, politike a kultúre.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„</a:t>
            </a:r>
            <a:r>
              <a:rPr b="1" lang="en-US" sz="32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Nepočujúci prezident teraz</a:t>
            </a:r>
            <a:r>
              <a:rPr b="1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" (DPN) 1988: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Protestné hnutie na Gallaudetovej Univer</a:t>
            </a:r>
            <a:r>
              <a:rPr lang="en-US" sz="32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zite</a:t>
            </a: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vo Washingtone, D.C.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Študenti požadujú zvolenie nepočujúceho rektora – výrazný úspech!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Sebaobhajoba — rešpekt — posunkový jazyk —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Zakladanie organizácií —  "Nič o nás bez nás!"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Ein Bild, das Kreis, Grafiken, Design, Darstellung enthält.&#10;&#10;KI-generierte Inhalte können fehlerhaft sein." id="217" name="Google Shape;217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56884" y="7196750"/>
            <a:ext cx="2451100" cy="246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56884" y="4695960"/>
            <a:ext cx="2451100" cy="225154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in Bild, das Zeichnung, Entwurf, Kleidung, Clipart enthält.&#10;&#10;KI-generierte Inhalte können fehlerhaft sein." id="219" name="Google Shape;219;p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flipH="1">
            <a:off x="556884" y="2015169"/>
            <a:ext cx="2463800" cy="2463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4" name="Google Shape;224;p10"/>
          <p:cNvGrpSpPr/>
          <p:nvPr/>
        </p:nvGrpSpPr>
        <p:grpSpPr>
          <a:xfrm>
            <a:off x="0" y="-108496"/>
            <a:ext cx="18288000" cy="10503991"/>
            <a:chOff x="0" y="-57150"/>
            <a:chExt cx="769602" cy="2766483"/>
          </a:xfrm>
        </p:grpSpPr>
        <p:sp>
          <p:nvSpPr>
            <p:cNvPr id="225" name="Google Shape;225;p1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" name="Google Shape;226;p10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7" name="Google Shape;227;p10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10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10"/>
          <p:cNvSpPr txBox="1"/>
          <p:nvPr/>
        </p:nvSpPr>
        <p:spPr>
          <a:xfrm>
            <a:off x="5046687" y="819616"/>
            <a:ext cx="15347576" cy="14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t/>
            </a:r>
            <a:endParaRPr b="1" i="0" sz="44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30" name="Google Shape;230;p10"/>
          <p:cNvSpPr txBox="1"/>
          <p:nvPr/>
        </p:nvSpPr>
        <p:spPr>
          <a:xfrm>
            <a:off x="4846834" y="2796608"/>
            <a:ext cx="12556500" cy="624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Technológia: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Titulky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Videoaplikácie</a:t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Internet – celosvetové prepojenie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</a:t>
            </a:r>
            <a:r>
              <a:rPr lang="en-US" sz="2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KI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b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4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Tlmočníci posunkového jazyka na mieste a online</a:t>
            </a:r>
            <a:endParaRPr b="0" i="0" sz="4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1" name="Google Shape;231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11479" y="2148304"/>
            <a:ext cx="3568883" cy="367946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in Bild, das Clipart, Grafiken, Schablone, Darstellung enthält.&#10;&#10;KI-generierte Inhalte können fehlerhaft sein." id="232" name="Google Shape;232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11479" y="6179005"/>
            <a:ext cx="3559277" cy="3559277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10"/>
          <p:cNvSpPr txBox="1"/>
          <p:nvPr/>
        </p:nvSpPr>
        <p:spPr>
          <a:xfrm>
            <a:off x="4591841" y="1343162"/>
            <a:ext cx="11928348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Digitalizácia: technologický pokrok </a:t>
            </a:r>
            <a:endParaRPr b="0" i="0" sz="48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8" name="Google Shape;238;p11"/>
          <p:cNvGrpSpPr/>
          <p:nvPr/>
        </p:nvGrpSpPr>
        <p:grpSpPr>
          <a:xfrm>
            <a:off x="0" y="-216991"/>
            <a:ext cx="18288000" cy="10503991"/>
            <a:chOff x="0" y="-57150"/>
            <a:chExt cx="769602" cy="2766483"/>
          </a:xfrm>
        </p:grpSpPr>
        <p:sp>
          <p:nvSpPr>
            <p:cNvPr id="239" name="Google Shape;239;p1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0" name="Google Shape;240;p1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1" name="Google Shape;241;p1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1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11"/>
          <p:cNvSpPr txBox="1"/>
          <p:nvPr/>
        </p:nvSpPr>
        <p:spPr>
          <a:xfrm>
            <a:off x="5046687" y="819616"/>
            <a:ext cx="15347576" cy="14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t/>
            </a:r>
            <a:endParaRPr b="1" i="0" sz="44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44" name="Google Shape;244;p11"/>
          <p:cNvSpPr txBox="1"/>
          <p:nvPr/>
        </p:nvSpPr>
        <p:spPr>
          <a:xfrm>
            <a:off x="3049287" y="3676991"/>
            <a:ext cx="12556500" cy="624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b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11"/>
          <p:cNvSpPr txBox="1"/>
          <p:nvPr/>
        </p:nvSpPr>
        <p:spPr>
          <a:xfrm>
            <a:off x="2777177" y="935512"/>
            <a:ext cx="11928348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Galéria vzorov</a:t>
            </a:r>
            <a:br>
              <a:rPr b="0" i="0" lang="en-US" sz="48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</a:br>
            <a:r>
              <a:rPr b="0" i="0" lang="en-US" sz="48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Politika, ekonomika, technológia</a:t>
            </a:r>
            <a:endParaRPr b="0" i="0" sz="48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descr="Heike Heubach new Commissioner for the Interests of Persons with Disabilities - LAG" id="246" name="Google Shape;246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85482" y="2724752"/>
            <a:ext cx="2065930" cy="2610371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pic>
        <p:nvPicPr>
          <p:cNvPr descr="Helene Jarmer, author on BIZEPS" id="247" name="Google Shape;247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287551" y="2967408"/>
            <a:ext cx="2814320" cy="176911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pic>
        <p:nvPicPr>
          <p:cNvPr descr="9th parliamentary term | Ádám KÓSA Members of Parliament | European Parliament" id="248" name="Google Shape;248;p1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2692936" y="2984799"/>
            <a:ext cx="2077085" cy="262509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pic>
        <p:nvPicPr>
          <p:cNvPr descr="Alexandre Bloxs from Belgium joined the WFD Secretariat as a new Human Rights Officer. He is responsible for issues concerning United Nations treaty bodies and Sustainable Development Goals. His email address is" id="249" name="Google Shape;249;p1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56886" y="6224498"/>
            <a:ext cx="1879329" cy="267911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pic>
        <p:nvPicPr>
          <p:cNvPr descr="WFD candidacy of Steffen Helbing — Taubenschlag" id="250" name="Google Shape;250;p1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3427524" y="5114382"/>
            <a:ext cx="2902585" cy="16891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pic>
        <p:nvPicPr>
          <p:cNvPr descr="Mines ParisTech : Hélène Le Du nommée directrice adjointe - Le Monde Informatique" id="251" name="Google Shape;251;p11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8116117" y="2928103"/>
            <a:ext cx="3138673" cy="2257851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pic>
        <p:nvPicPr>
          <p:cNvPr descr="Concerns in the district sports association NF about the future of inclusion" id="252" name="Google Shape;252;p11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8459970" y="6108016"/>
            <a:ext cx="3183635" cy="1820454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pic>
        <p:nvPicPr>
          <p:cNvPr descr="Magdalena Moczulska TrendyOkulary - YouTube" id="253" name="Google Shape;253;p11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4924263" y="7278649"/>
            <a:ext cx="2355215" cy="2355215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pic>
        <p:nvPicPr>
          <p:cNvPr descr="Lina Koren" id="254" name="Google Shape;254;p11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2900830" y="6341346"/>
            <a:ext cx="2541905" cy="2541905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pic>
        <p:nvPicPr>
          <p:cNvPr descr="Ein Bild, das Kreis enthält.&#10;&#10;KI-generierte Inhalte können fehlerhaft sein." id="255" name="Google Shape;255;p11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14473699" y="-582159"/>
            <a:ext cx="3906318" cy="3906318"/>
          </a:xfrm>
          <a:prstGeom prst="rect">
            <a:avLst/>
          </a:prstGeom>
          <a:noFill/>
          <a:ln>
            <a:noFill/>
          </a:ln>
          <a:effectLst>
            <a:outerShdw blurRad="76200" kx="800400" rotWithShape="0" algn="br" dir="8100000" dist="12700" sy="-23000">
              <a:srgbClr val="000000">
                <a:alpha val="20000"/>
              </a:srgbClr>
            </a:outerShdw>
          </a:effectLst>
        </p:spPr>
      </p:pic>
      <p:sp>
        <p:nvSpPr>
          <p:cNvPr id="256" name="Google Shape;256;p11"/>
          <p:cNvSpPr/>
          <p:nvPr/>
        </p:nvSpPr>
        <p:spPr>
          <a:xfrm>
            <a:off x="8729463" y="4989612"/>
            <a:ext cx="829073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Aktivita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11"/>
          <p:cNvSpPr/>
          <p:nvPr/>
        </p:nvSpPr>
        <p:spPr>
          <a:xfrm>
            <a:off x="15502566" y="1007584"/>
            <a:ext cx="1848583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Aktivita</a:t>
            </a:r>
            <a:endParaRPr b="1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2" name="Google Shape;262;p16"/>
          <p:cNvGrpSpPr/>
          <p:nvPr/>
        </p:nvGrpSpPr>
        <p:grpSpPr>
          <a:xfrm>
            <a:off x="-49476" y="-391856"/>
            <a:ext cx="18288000" cy="10503991"/>
            <a:chOff x="0" y="-57150"/>
            <a:chExt cx="769602" cy="2766483"/>
          </a:xfrm>
        </p:grpSpPr>
        <p:sp>
          <p:nvSpPr>
            <p:cNvPr id="263" name="Google Shape;263;p1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4" name="Google Shape;264;p16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5" name="Google Shape;265;p16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16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16"/>
          <p:cNvSpPr txBox="1"/>
          <p:nvPr/>
        </p:nvSpPr>
        <p:spPr>
          <a:xfrm>
            <a:off x="4993571" y="893327"/>
            <a:ext cx="15347576" cy="14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en-US" sz="44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Info: dnešný význam aktivizmu Nepočujúcich</a:t>
            </a:r>
            <a:endParaRPr b="0" i="0" sz="44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68" name="Google Shape;268;p16"/>
          <p:cNvSpPr txBox="1"/>
          <p:nvPr/>
        </p:nvSpPr>
        <p:spPr>
          <a:xfrm>
            <a:off x="5996831" y="2348927"/>
            <a:ext cx="12556500" cy="624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Hnutie výrazne prispelo k tomu, že posunkový jazyk je dnes </a:t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uznaný </a:t>
            </a:r>
            <a:r>
              <a:rPr b="1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ako plnohodnotný jazyk</a:t>
            </a: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Zvyšovanie povedomia </a:t>
            </a: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 </a:t>
            </a:r>
            <a:r>
              <a:rPr b="1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kultúrnej identite </a:t>
            </a: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komunity </a:t>
            </a:r>
            <a:r>
              <a:rPr b="1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Nepočujúcich</a:t>
            </a: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Nepočujúci dnes pôsobia vo svete politiky, </a:t>
            </a:r>
            <a:b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vedy, umenia a médií — ako </a:t>
            </a:r>
            <a:r>
              <a:rPr b="1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vzory a ambasádori </a:t>
            </a:r>
            <a:br>
              <a:rPr b="1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svojej kultúry. </a:t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Angažovanie sa za inkluzívne spoločnosti</a:t>
            </a: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, prístupnosť a </a:t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sebaobhajoba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9" name="Google Shape;269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5591" y="3282198"/>
            <a:ext cx="3058007" cy="2038671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pic>
        <p:nvPicPr>
          <p:cNvPr descr="Ein Bild, das Design enthält.&#10;&#10;KI-generierte Inhalte können fehlerhaft sein." id="270" name="Google Shape;270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282123" y="1968661"/>
            <a:ext cx="1867010" cy="185777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pic>
        <p:nvPicPr>
          <p:cNvPr id="271" name="Google Shape;271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04413" y="6879784"/>
            <a:ext cx="3189795" cy="2551836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pic>
        <p:nvPicPr>
          <p:cNvPr id="272" name="Google Shape;272;p1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51691" y="4841113"/>
            <a:ext cx="2414283" cy="2414283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7" name="Google Shape;277;p17"/>
          <p:cNvGrpSpPr/>
          <p:nvPr/>
        </p:nvGrpSpPr>
        <p:grpSpPr>
          <a:xfrm>
            <a:off x="0" y="-216991"/>
            <a:ext cx="18288000" cy="10503991"/>
            <a:chOff x="0" y="-57150"/>
            <a:chExt cx="769602" cy="2766483"/>
          </a:xfrm>
        </p:grpSpPr>
        <p:sp>
          <p:nvSpPr>
            <p:cNvPr id="278" name="Google Shape;278;p17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" name="Google Shape;279;p17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0" name="Google Shape;280;p17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17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17"/>
          <p:cNvSpPr txBox="1"/>
          <p:nvPr/>
        </p:nvSpPr>
        <p:spPr>
          <a:xfrm>
            <a:off x="5482441" y="553379"/>
            <a:ext cx="15347576" cy="14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en-US" sz="44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Globálne vytváranie sietí</a:t>
            </a:r>
            <a:endParaRPr b="0" i="0" sz="44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283" name="Google Shape;283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29054" y="3106325"/>
            <a:ext cx="5931274" cy="46741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pic>
        <p:nvPicPr>
          <p:cNvPr id="284" name="Google Shape;284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622149" y="3085861"/>
            <a:ext cx="7595885" cy="4910238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sp>
        <p:nvSpPr>
          <p:cNvPr id="285" name="Google Shape;285;p17"/>
          <p:cNvSpPr txBox="1"/>
          <p:nvPr/>
        </p:nvSpPr>
        <p:spPr>
          <a:xfrm>
            <a:off x="8539317" y="8317560"/>
            <a:ext cx="7678717" cy="30777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Home - EUDY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17"/>
          <p:cNvSpPr txBox="1"/>
          <p:nvPr/>
        </p:nvSpPr>
        <p:spPr>
          <a:xfrm>
            <a:off x="1729054" y="8197766"/>
            <a:ext cx="6042922" cy="30777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Svetová federácia nepočujúcich | Inklúzia a rovnosť práv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Ein Bild, das Kreis enthält.&#10;&#10;KI-generierte Inhalte können fehlerhaft sein." id="287" name="Google Shape;287;p1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4065775" y="920069"/>
            <a:ext cx="3906318" cy="3906318"/>
          </a:xfrm>
          <a:prstGeom prst="rect">
            <a:avLst/>
          </a:prstGeom>
          <a:noFill/>
          <a:ln>
            <a:noFill/>
          </a:ln>
          <a:effectLst>
            <a:outerShdw blurRad="76200" kx="800400" rotWithShape="0" algn="br" dir="8100000" dist="12700" sy="-23000">
              <a:srgbClr val="000000">
                <a:alpha val="20000"/>
              </a:srgbClr>
            </a:outerShdw>
          </a:effectLst>
        </p:spPr>
      </p:pic>
      <p:sp>
        <p:nvSpPr>
          <p:cNvPr id="288" name="Google Shape;288;p17"/>
          <p:cNvSpPr txBox="1"/>
          <p:nvPr/>
        </p:nvSpPr>
        <p:spPr>
          <a:xfrm>
            <a:off x="15242294" y="2550062"/>
            <a:ext cx="1852769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Aktivita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17"/>
          <p:cNvSpPr txBox="1"/>
          <p:nvPr/>
        </p:nvSpPr>
        <p:spPr>
          <a:xfrm>
            <a:off x="2230031" y="3183698"/>
            <a:ext cx="564187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Svetová federácia nepočujúcich</a:t>
            </a:r>
            <a:endParaRPr b="1" i="0" sz="2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4" name="Google Shape;294;p18"/>
          <p:cNvGrpSpPr/>
          <p:nvPr/>
        </p:nvGrpSpPr>
        <p:grpSpPr>
          <a:xfrm>
            <a:off x="0" y="-216991"/>
            <a:ext cx="18288000" cy="10503991"/>
            <a:chOff x="0" y="-57150"/>
            <a:chExt cx="769602" cy="2766483"/>
          </a:xfrm>
        </p:grpSpPr>
        <p:sp>
          <p:nvSpPr>
            <p:cNvPr id="295" name="Google Shape;295;p18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6" name="Google Shape;296;p18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7" name="Google Shape;297;p18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18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18"/>
          <p:cNvSpPr txBox="1"/>
          <p:nvPr/>
        </p:nvSpPr>
        <p:spPr>
          <a:xfrm>
            <a:off x="3585179" y="731850"/>
            <a:ext cx="15347576" cy="14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en-US" sz="44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Súčasnosť a aktuálne výzvy</a:t>
            </a:r>
            <a:endParaRPr b="0" i="0" sz="44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300" name="Google Shape;300;p18"/>
          <p:cNvSpPr txBox="1"/>
          <p:nvPr/>
        </p:nvSpPr>
        <p:spPr>
          <a:xfrm>
            <a:off x="6707803" y="2187450"/>
            <a:ext cx="12556500" cy="624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Pokrok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právne uznanie posunkového jazyka v mnohých krajinách.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väčšia viditeľnosť v médiách, politike a kultúre.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Výzvy</a:t>
            </a:r>
            <a:endParaRPr b="0" i="0" sz="40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nerovné mocenské vzťahy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nedostatok prístupnosti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spoločenské predsudky</a:t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Ďalší boj za plný prístup </a:t>
            </a:r>
            <a:endParaRPr b="1" i="0" sz="40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vo verejných priestoroch,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vo vzdelávaní, </a:t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v práci a médiách. </a:t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Ein Bild, das Entwurf, Zeichnung, Lineart, Kunst enthält.&#10;&#10;KI-generierte Inhalte können fehlerhaft sein." id="301" name="Google Shape;301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73703" y="2300986"/>
            <a:ext cx="4159855" cy="6855439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pic>
        <p:nvPicPr>
          <p:cNvPr id="302" name="Google Shape;302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309205">
            <a:off x="2225911" y="3214471"/>
            <a:ext cx="2255982" cy="2015169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" name="Google Shape;307;p19"/>
          <p:cNvGrpSpPr/>
          <p:nvPr/>
        </p:nvGrpSpPr>
        <p:grpSpPr>
          <a:xfrm>
            <a:off x="0" y="-216991"/>
            <a:ext cx="18288001" cy="10503991"/>
            <a:chOff x="0" y="-57150"/>
            <a:chExt cx="769602" cy="2766483"/>
          </a:xfrm>
        </p:grpSpPr>
        <p:sp>
          <p:nvSpPr>
            <p:cNvPr id="308" name="Google Shape;308;p19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9" name="Google Shape;309;p19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0" name="Google Shape;310;p19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19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19"/>
          <p:cNvSpPr txBox="1"/>
          <p:nvPr/>
        </p:nvSpPr>
        <p:spPr>
          <a:xfrm>
            <a:off x="11434782" y="502301"/>
            <a:ext cx="15347576" cy="14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Dni akcií</a:t>
            </a:r>
            <a:r>
              <a:rPr b="1" i="0" lang="en-US" sz="44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endParaRPr b="0" i="0" sz="44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313" name="Google Shape;313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77741" y="3221616"/>
            <a:ext cx="6644426" cy="1841817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pic>
        <p:nvPicPr>
          <p:cNvPr id="314" name="Google Shape;314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227477" y="7653191"/>
            <a:ext cx="7836303" cy="1263715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pic>
        <p:nvPicPr>
          <p:cNvPr id="315" name="Google Shape;315;p1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364850" y="6050480"/>
            <a:ext cx="3122593" cy="2556687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pic>
        <p:nvPicPr>
          <p:cNvPr id="316" name="Google Shape;316;p1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548114" y="2800453"/>
            <a:ext cx="9112718" cy="1981302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1" name="Google Shape;321;p20"/>
          <p:cNvGrpSpPr/>
          <p:nvPr/>
        </p:nvGrpSpPr>
        <p:grpSpPr>
          <a:xfrm>
            <a:off x="0" y="-216991"/>
            <a:ext cx="18288000" cy="10503991"/>
            <a:chOff x="0" y="-57150"/>
            <a:chExt cx="769602" cy="2766483"/>
          </a:xfrm>
        </p:grpSpPr>
        <p:sp>
          <p:nvSpPr>
            <p:cNvPr id="322" name="Google Shape;322;p2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3" name="Google Shape;323;p20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4" name="Google Shape;324;p20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20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20"/>
          <p:cNvSpPr txBox="1"/>
          <p:nvPr/>
        </p:nvSpPr>
        <p:spPr>
          <a:xfrm>
            <a:off x="3271972" y="619988"/>
            <a:ext cx="15347576" cy="14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en-US" sz="44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Vytvorte vlastný deň akcie!</a:t>
            </a:r>
            <a:endParaRPr b="0" i="0" sz="44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327" name="Google Shape;327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26991" y="3833301"/>
            <a:ext cx="3386248" cy="3386248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grpSp>
        <p:nvGrpSpPr>
          <p:cNvPr id="328" name="Google Shape;328;p20"/>
          <p:cNvGrpSpPr/>
          <p:nvPr/>
        </p:nvGrpSpPr>
        <p:grpSpPr>
          <a:xfrm>
            <a:off x="6026323" y="2262721"/>
            <a:ext cx="6235332" cy="6235332"/>
            <a:chOff x="1377154" y="5867"/>
            <a:chExt cx="6235332" cy="6235332"/>
          </a:xfrm>
        </p:grpSpPr>
        <p:sp>
          <p:nvSpPr>
            <p:cNvPr id="329" name="Google Shape;329;p20"/>
            <p:cNvSpPr/>
            <p:nvPr/>
          </p:nvSpPr>
          <p:spPr>
            <a:xfrm>
              <a:off x="1377154" y="5867"/>
              <a:ext cx="6235332" cy="6235332"/>
            </a:xfrm>
            <a:prstGeom prst="ellipse">
              <a:avLst/>
            </a:prstGeom>
            <a:solidFill>
              <a:schemeClr val="accent4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" name="Google Shape;330;p20"/>
            <p:cNvSpPr txBox="1"/>
            <p:nvPr/>
          </p:nvSpPr>
          <p:spPr>
            <a:xfrm>
              <a:off x="2290297" y="919010"/>
              <a:ext cx="4409046" cy="44090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2550" lIns="82550" spcFirstLastPara="1" rIns="82550" wrap="square" tIns="825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500"/>
                <a:buFont typeface="Arial"/>
                <a:buNone/>
              </a:pPr>
              <a:r>
                <a:rPr b="0" i="0" lang="en-US" sz="65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Aký je váš odkaz &amp;</a:t>
              </a:r>
              <a:endParaRPr b="0" i="0" sz="6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2275"/>
                </a:spcBef>
                <a:spcAft>
                  <a:spcPts val="0"/>
                </a:spcAft>
                <a:buClr>
                  <a:srgbClr val="000000"/>
                </a:buClr>
                <a:buSzPts val="6500"/>
                <a:buFont typeface="Arial"/>
                <a:buNone/>
              </a:pPr>
              <a:r>
                <a:rPr b="0" i="0" lang="en-US" sz="65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vízia?</a:t>
              </a:r>
              <a:endParaRPr b="0" i="0" sz="6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31" name="Google Shape;331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3088045" y="3083599"/>
            <a:ext cx="4853554" cy="43883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6" name="Google Shape;336;p21"/>
          <p:cNvGrpSpPr/>
          <p:nvPr/>
        </p:nvGrpSpPr>
        <p:grpSpPr>
          <a:xfrm>
            <a:off x="0" y="-216991"/>
            <a:ext cx="18288000" cy="10503991"/>
            <a:chOff x="0" y="-57150"/>
            <a:chExt cx="769602" cy="2766483"/>
          </a:xfrm>
        </p:grpSpPr>
        <p:sp>
          <p:nvSpPr>
            <p:cNvPr id="337" name="Google Shape;337;p2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8" name="Google Shape;338;p2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9" name="Google Shape;339;p2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2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21"/>
          <p:cNvSpPr txBox="1"/>
          <p:nvPr/>
        </p:nvSpPr>
        <p:spPr>
          <a:xfrm>
            <a:off x="5227440" y="435730"/>
            <a:ext cx="15347576" cy="14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i="0" lang="en-US" sz="6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Záver a budúcnosť</a:t>
            </a:r>
            <a:endParaRPr b="0" i="0" sz="6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342" name="Google Shape;342;p21"/>
          <p:cNvSpPr txBox="1"/>
          <p:nvPr/>
        </p:nvSpPr>
        <p:spPr>
          <a:xfrm>
            <a:off x="5227440" y="1638793"/>
            <a:ext cx="16196616" cy="624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História aktivizmu Nepočujúcich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= </a:t>
            </a:r>
            <a:r>
              <a:rPr b="1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Odvaha – kreativita – angažovanie za rovnosť</a:t>
            </a:r>
            <a:endParaRPr b="1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Príbehy úspechu, ako napríklad protest na Gallaudet,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ukazujú, ako sebavedomý aktivizmus prináša zmenu.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Boj za plné uznanie, viditeľnosť a prístupnosť pokračuje!</a:t>
            </a:r>
            <a:endParaRPr b="1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Budúcnosť: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väčšie posilnenie postavenia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technologické inovácie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globálne vytváranie sietí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väčšia spoločenská akceptácia.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0" marL="45720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descr="Ein Bild, das Entwurf, Zeichnung, Lineart, Kunst enthält.&#10;&#10;KI-generierte Inhalte können fehlerhaft sein." id="343" name="Google Shape;343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0521" y="2770612"/>
            <a:ext cx="3766399" cy="6207026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pic>
        <p:nvPicPr>
          <p:cNvPr descr="Ein Bild, das Kreis, Grafiken, Design, Darstellung enthält.&#10;&#10;KI-generierte Inhalte können fehlerhaft sein." id="344" name="Google Shape;344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334101">
            <a:off x="1541454" y="3511191"/>
            <a:ext cx="1732705" cy="174168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p2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1959425" y="5608887"/>
            <a:ext cx="3368751" cy="3368751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0" name="Google Shape;350;p34"/>
          <p:cNvGrpSpPr/>
          <p:nvPr/>
        </p:nvGrpSpPr>
        <p:grpSpPr>
          <a:xfrm>
            <a:off x="0" y="-216991"/>
            <a:ext cx="18288000" cy="10503991"/>
            <a:chOff x="0" y="-57150"/>
            <a:chExt cx="769602" cy="2766483"/>
          </a:xfrm>
        </p:grpSpPr>
        <p:sp>
          <p:nvSpPr>
            <p:cNvPr id="351" name="Google Shape;351;p34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2" name="Google Shape;352;p34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53" name="Google Shape;353;p34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34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34"/>
          <p:cNvSpPr txBox="1"/>
          <p:nvPr/>
        </p:nvSpPr>
        <p:spPr>
          <a:xfrm>
            <a:off x="7031737" y="1685276"/>
            <a:ext cx="15347576" cy="14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en-US" sz="44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Spätná väzba</a:t>
            </a:r>
            <a:endParaRPr b="0" i="0" sz="44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356" name="Google Shape;356;p3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047377" y="3749468"/>
            <a:ext cx="2726100" cy="27261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sp>
        <p:nvSpPr>
          <p:cNvPr id="357" name="Google Shape;357;p34"/>
          <p:cNvSpPr txBox="1"/>
          <p:nvPr/>
        </p:nvSpPr>
        <p:spPr>
          <a:xfrm>
            <a:off x="5539409" y="7407965"/>
            <a:ext cx="7248939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Ďakujeme za pozornosť!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3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3" name="Google Shape;363;p3"/>
          <p:cNvSpPr/>
          <p:nvPr/>
        </p:nvSpPr>
        <p:spPr>
          <a:xfrm>
            <a:off x="14434201" y="639132"/>
            <a:ext cx="3347649" cy="746247"/>
          </a:xfrm>
          <a:custGeom>
            <a:rect b="b" l="l" r="r" t="t"/>
            <a:pathLst>
              <a:path extrusionOk="0" h="746247" w="3347649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p3"/>
          <p:cNvSpPr/>
          <p:nvPr/>
        </p:nvSpPr>
        <p:spPr>
          <a:xfrm>
            <a:off x="3446958" y="3699228"/>
            <a:ext cx="1156015" cy="728290"/>
          </a:xfrm>
          <a:custGeom>
            <a:rect b="b" l="l" r="r" t="t"/>
            <a:pathLst>
              <a:path extrusionOk="0" h="728290" w="1156015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p3"/>
          <p:cNvSpPr/>
          <p:nvPr/>
        </p:nvSpPr>
        <p:spPr>
          <a:xfrm>
            <a:off x="3891781" y="4535744"/>
            <a:ext cx="711193" cy="711193"/>
          </a:xfrm>
          <a:custGeom>
            <a:rect b="b" l="l" r="r" t="t"/>
            <a:pathLst>
              <a:path extrusionOk="0" h="711193" w="711193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p3"/>
          <p:cNvSpPr/>
          <p:nvPr/>
        </p:nvSpPr>
        <p:spPr>
          <a:xfrm>
            <a:off x="3876881" y="5552822"/>
            <a:ext cx="726093" cy="726093"/>
          </a:xfrm>
          <a:custGeom>
            <a:rect b="b" l="l" r="r" t="t"/>
            <a:pathLst>
              <a:path extrusionOk="0" h="726093" w="726093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67" name="Google Shape;367;p3"/>
          <p:cNvGrpSpPr/>
          <p:nvPr/>
        </p:nvGrpSpPr>
        <p:grpSpPr>
          <a:xfrm>
            <a:off x="-228300" y="6944209"/>
            <a:ext cx="18940740" cy="4430740"/>
            <a:chOff x="0" y="-57150"/>
            <a:chExt cx="4988508" cy="1166944"/>
          </a:xfrm>
        </p:grpSpPr>
        <p:sp>
          <p:nvSpPr>
            <p:cNvPr id="368" name="Google Shape;368;p3"/>
            <p:cNvSpPr/>
            <p:nvPr/>
          </p:nvSpPr>
          <p:spPr>
            <a:xfrm>
              <a:off x="0" y="0"/>
              <a:ext cx="4988508" cy="1109794"/>
            </a:xfrm>
            <a:custGeom>
              <a:rect b="b" l="l" r="r" t="t"/>
              <a:pathLst>
                <a:path extrusionOk="0" h="1109794" w="4988508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9" name="Google Shape;369;p3"/>
            <p:cNvSpPr txBox="1"/>
            <p:nvPr/>
          </p:nvSpPr>
          <p:spPr>
            <a:xfrm>
              <a:off x="0" y="-57150"/>
              <a:ext cx="4988508" cy="11669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70" name="Google Shape;370;p3"/>
          <p:cNvSpPr/>
          <p:nvPr/>
        </p:nvSpPr>
        <p:spPr>
          <a:xfrm>
            <a:off x="15692648" y="7710148"/>
            <a:ext cx="1489130" cy="1938541"/>
          </a:xfrm>
          <a:custGeom>
            <a:rect b="b" l="l" r="r" t="t"/>
            <a:pathLst>
              <a:path extrusionOk="0" h="1938541" w="148913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p3"/>
          <p:cNvSpPr/>
          <p:nvPr/>
        </p:nvSpPr>
        <p:spPr>
          <a:xfrm>
            <a:off x="8989462" y="7963384"/>
            <a:ext cx="3063250" cy="1432070"/>
          </a:xfrm>
          <a:custGeom>
            <a:rect b="b" l="l" r="r" t="t"/>
            <a:pathLst>
              <a:path extrusionOk="0" h="1432070" w="306325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p3"/>
          <p:cNvSpPr/>
          <p:nvPr/>
        </p:nvSpPr>
        <p:spPr>
          <a:xfrm>
            <a:off x="12957588" y="7710148"/>
            <a:ext cx="1831642" cy="1834741"/>
          </a:xfrm>
          <a:custGeom>
            <a:rect b="b" l="l" r="r" t="t"/>
            <a:pathLst>
              <a:path extrusionOk="0" h="1834741" w="1831642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p3"/>
          <p:cNvSpPr/>
          <p:nvPr/>
        </p:nvSpPr>
        <p:spPr>
          <a:xfrm>
            <a:off x="1106223" y="8346748"/>
            <a:ext cx="3002948" cy="645634"/>
          </a:xfrm>
          <a:custGeom>
            <a:rect b="b" l="l" r="r" t="t"/>
            <a:pathLst>
              <a:path extrusionOk="0" h="645634" w="3002948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4" name="Google Shape;374;p3"/>
          <p:cNvSpPr/>
          <p:nvPr/>
        </p:nvSpPr>
        <p:spPr>
          <a:xfrm>
            <a:off x="5014045" y="8047954"/>
            <a:ext cx="3070542" cy="1159130"/>
          </a:xfrm>
          <a:custGeom>
            <a:rect b="b" l="l" r="r" t="t"/>
            <a:pathLst>
              <a:path extrusionOk="0" h="1159130" w="3070542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5" name="Google Shape;375;p3"/>
          <p:cNvSpPr txBox="1"/>
          <p:nvPr/>
        </p:nvSpPr>
        <p:spPr>
          <a:xfrm>
            <a:off x="2157051" y="1867850"/>
            <a:ext cx="3722400" cy="172354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Kontakt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6" name="Google Shape;376;p3"/>
          <p:cNvSpPr txBox="1"/>
          <p:nvPr/>
        </p:nvSpPr>
        <p:spPr>
          <a:xfrm>
            <a:off x="4863628" y="3711204"/>
            <a:ext cx="3899371" cy="408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sng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https://deafstudies.eu/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7" name="Google Shape;377;p3"/>
          <p:cNvSpPr txBox="1"/>
          <p:nvPr/>
        </p:nvSpPr>
        <p:spPr>
          <a:xfrm>
            <a:off x="4863628" y="4683302"/>
            <a:ext cx="59568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61"/>
              <a:buFont typeface="Arial"/>
              <a:buNone/>
            </a:pPr>
            <a:r>
              <a:rPr lang="en-US" sz="2461">
                <a:solidFill>
                  <a:schemeClr val="lt1"/>
                </a:solidFill>
              </a:rPr>
              <a:t>Deaf Culture, Heritage and Diversity</a:t>
            </a:r>
            <a:endParaRPr sz="2461">
              <a:solidFill>
                <a:srgbClr val="FFFFFF"/>
              </a:solidFill>
            </a:endParaRPr>
          </a:p>
        </p:txBody>
      </p:sp>
      <p:sp>
        <p:nvSpPr>
          <p:cNvPr id="378" name="Google Shape;378;p3"/>
          <p:cNvSpPr txBox="1"/>
          <p:nvPr/>
        </p:nvSpPr>
        <p:spPr>
          <a:xfrm>
            <a:off x="4863629" y="5655400"/>
            <a:ext cx="2984971" cy="408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@deafstudies.eu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:creator>Manuela Hofer</dc:creator>
</cp:coreProperties>
</file>