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y="10287000" cx="18288000"/>
  <p:notesSz cx="6858000" cy="9144000"/>
  <p:embeddedFontLst>
    <p:embeddedFont>
      <p:font typeface="Anton"/>
      <p:regular r:id="rId19"/>
    </p:embeddedFont>
    <p:embeddedFont>
      <p:font typeface="Quicksand"/>
      <p:regular r:id="rId20"/>
      <p:bold r:id="rId2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22" roundtripDataSignature="AMtx7mjDq+4e3R/0F1BtWv0m5NMEar4Vj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Quicksand-regular.fntdata"/><Relationship Id="rId11" Type="http://schemas.openxmlformats.org/officeDocument/2006/relationships/slide" Target="slides/slide6.xml"/><Relationship Id="rId22" Type="http://customschemas.google.com/relationships/presentationmetadata" Target="metadata"/><Relationship Id="rId10" Type="http://schemas.openxmlformats.org/officeDocument/2006/relationships/slide" Target="slides/slide5.xml"/><Relationship Id="rId21" Type="http://schemas.openxmlformats.org/officeDocument/2006/relationships/font" Target="fonts/Quicksand-bold.fnt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Anton-regular.fntdata"/><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4" name="Google Shape;94;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5" name="Google Shape;105;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7" name="Google Shape;117;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8" name="Google Shape;128;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364490444fc_0_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9" name="Google Shape;139;g364490444fc_0_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35fa9f5703a_0_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2" name="Google Shape;152;g35fa9f5703a_0_3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35fa9f5703a_0_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2" name="Google Shape;162;g35fa9f5703a_0_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3d7f9518166_0_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4" name="Google Shape;174;g3d7f9518166_0_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3d7f9518166_0_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5" name="Google Shape;185;g3d7f9518166_0_2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35fa9f5703a_0_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6" name="Google Shape;196;g35fa9f5703a_0_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7" name="Google Shape;207;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9" name="Google Shape;219;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1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1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1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 name="Shape 15"/>
        <p:cNvGrpSpPr/>
        <p:nvPr/>
      </p:nvGrpSpPr>
      <p:grpSpPr>
        <a:xfrm>
          <a:off x="0" y="0"/>
          <a:ext cx="0" cy="0"/>
          <a:chOff x="0" y="0"/>
          <a:chExt cx="0" cy="0"/>
        </a:xfrm>
      </p:grpSpPr>
      <p:sp>
        <p:nvSpPr>
          <p:cNvPr id="16" name="Google Shape;16;p1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1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8" name="Google Shape;18;p1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1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1" name="Shape 21"/>
        <p:cNvGrpSpPr/>
        <p:nvPr/>
      </p:nvGrpSpPr>
      <p:grpSpPr>
        <a:xfrm>
          <a:off x="0" y="0"/>
          <a:ext cx="0" cy="0"/>
          <a:chOff x="0" y="0"/>
          <a:chExt cx="0" cy="0"/>
        </a:xfrm>
      </p:grpSpPr>
      <p:sp>
        <p:nvSpPr>
          <p:cNvPr id="22" name="Google Shape;22;p16"/>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6"/>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24" name="Google Shape;24;p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1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7"/>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7"/>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1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18"/>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18"/>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1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19"/>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19"/>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19"/>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19"/>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1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21"/>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21"/>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21"/>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2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2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2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22"/>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22"/>
          <p:cNvSpPr/>
          <p:nvPr>
            <p:ph idx="2" type="pic"/>
          </p:nvPr>
        </p:nvSpPr>
        <p:spPr>
          <a:xfrm>
            <a:off x="1792288" y="612775"/>
            <a:ext cx="5486400" cy="4114800"/>
          </a:xfrm>
          <a:prstGeom prst="rect">
            <a:avLst/>
          </a:prstGeom>
          <a:noFill/>
          <a:ln>
            <a:noFill/>
          </a:ln>
        </p:spPr>
      </p:sp>
      <p:sp>
        <p:nvSpPr>
          <p:cNvPr id="64" name="Google Shape;64;p22"/>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2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3"/>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24"/>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4"/>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pn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16.png"/><Relationship Id="rId6" Type="http://schemas.openxmlformats.org/officeDocument/2006/relationships/hyperlink" Target="https://grammarstammer.weebly.com/words-to-the-wise/advocacy-vs-activism"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2.png"/><Relationship Id="rId6" Type="http://schemas.openxmlformats.org/officeDocument/2006/relationships/image" Target="../media/image13.png"/><Relationship Id="rId7" Type="http://schemas.openxmlformats.org/officeDocument/2006/relationships/hyperlink" Target="https://www.slideshare.net/slideshow/political-participation-230156524/230156524" TargetMode="External"/><Relationship Id="rId8" Type="http://schemas.openxmlformats.org/officeDocument/2006/relationships/hyperlink" Target="https://www.slideshare.net/slideshow/political-participation-230156524/230156524"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hyperlink" Target="http://www.youtube.com/watch?v=m-gIp9CDFtM" TargetMode="External"/><Relationship Id="rId6" Type="http://schemas.openxmlformats.org/officeDocument/2006/relationships/image" Target="../media/image1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pn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4.png"/></Relationships>
</file>

<file path=ppt/slides/_rels/slide13.xml.rels><?xml version="1.0" encoding="UTF-8" standalone="yes"?><Relationships xmlns="http://schemas.openxmlformats.org/package/2006/relationships"><Relationship Id="rId11" Type="http://schemas.openxmlformats.org/officeDocument/2006/relationships/image" Target="../media/image10.png"/><Relationship Id="rId10" Type="http://schemas.openxmlformats.org/officeDocument/2006/relationships/image" Target="../media/image5.png"/><Relationship Id="rId13" Type="http://schemas.openxmlformats.org/officeDocument/2006/relationships/hyperlink" Target="https://deafstudies.eu" TargetMode="External"/><Relationship Id="rId12" Type="http://schemas.openxmlformats.org/officeDocument/2006/relationships/image" Target="../media/image9.png"/><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png"/><Relationship Id="rId4" Type="http://schemas.openxmlformats.org/officeDocument/2006/relationships/image" Target="../media/image1.png"/><Relationship Id="rId9" Type="http://schemas.openxmlformats.org/officeDocument/2006/relationships/image" Target="../media/image12.png"/><Relationship Id="rId5" Type="http://schemas.openxmlformats.org/officeDocument/2006/relationships/image" Target="../media/image11.png"/><Relationship Id="rId6" Type="http://schemas.openxmlformats.org/officeDocument/2006/relationships/image" Target="../media/image6.png"/><Relationship Id="rId7" Type="http://schemas.openxmlformats.org/officeDocument/2006/relationships/image" Target="../media/image8.png"/><Relationship Id="rId8"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83" name="Shape 83"/>
        <p:cNvGrpSpPr/>
        <p:nvPr/>
      </p:nvGrpSpPr>
      <p:grpSpPr>
        <a:xfrm>
          <a:off x="0" y="0"/>
          <a:ext cx="0" cy="0"/>
          <a:chOff x="0" y="0"/>
          <a:chExt cx="0" cy="0"/>
        </a:xfrm>
      </p:grpSpPr>
      <p:grpSp>
        <p:nvGrpSpPr>
          <p:cNvPr id="84" name="Google Shape;84;p1"/>
          <p:cNvGrpSpPr/>
          <p:nvPr/>
        </p:nvGrpSpPr>
        <p:grpSpPr>
          <a:xfrm>
            <a:off x="0" y="-216991"/>
            <a:ext cx="2922084" cy="10503991"/>
            <a:chOff x="0" y="-57150"/>
            <a:chExt cx="769602" cy="2766483"/>
          </a:xfrm>
        </p:grpSpPr>
        <p:sp>
          <p:nvSpPr>
            <p:cNvPr id="85" name="Google Shape;85;p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6" name="Google Shape;86;p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87" name="Google Shape;87;p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8" name="Google Shape;88;p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9" name="Google Shape;89;p1"/>
          <p:cNvSpPr txBox="1"/>
          <p:nvPr/>
        </p:nvSpPr>
        <p:spPr>
          <a:xfrm>
            <a:off x="3457354" y="4025621"/>
            <a:ext cx="129534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nl-NL" sz="8000" u="none" cap="none" strike="noStrike">
                <a:solidFill>
                  <a:srgbClr val="FFFFFF"/>
                </a:solidFill>
                <a:latin typeface="Anton"/>
                <a:ea typeface="Anton"/>
                <a:cs typeface="Anton"/>
                <a:sym typeface="Anton"/>
              </a:rPr>
              <a:t>Práva a obhajoba záujmov Nepočujúcich </a:t>
            </a:r>
            <a:endParaRPr b="0" i="0" sz="3200" u="none" cap="none" strike="noStrike">
              <a:solidFill>
                <a:srgbClr val="FFFFFF"/>
              </a:solidFill>
              <a:latin typeface="Anton"/>
              <a:ea typeface="Anton"/>
              <a:cs typeface="Anton"/>
              <a:sym typeface="Anton"/>
            </a:endParaRPr>
          </a:p>
        </p:txBody>
      </p:sp>
      <p:sp>
        <p:nvSpPr>
          <p:cNvPr id="90" name="Google Shape;90;p1"/>
          <p:cNvSpPr txBox="1"/>
          <p:nvPr/>
        </p:nvSpPr>
        <p:spPr>
          <a:xfrm>
            <a:off x="3443254" y="7064480"/>
            <a:ext cx="11401500" cy="492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nl-NL" sz="3200" u="none" cap="none" strike="noStrike">
                <a:solidFill>
                  <a:schemeClr val="lt1"/>
                </a:solidFill>
                <a:latin typeface="Quicksand"/>
                <a:ea typeface="Quicksand"/>
                <a:cs typeface="Quicksand"/>
                <a:sym typeface="Quicksand"/>
              </a:rPr>
              <a:t>Politická participácia a zastúpenie Nepočujúcich</a:t>
            </a:r>
            <a:endParaRPr b="0" i="0" sz="3200" u="none" cap="none" strike="noStrike">
              <a:solidFill>
                <a:schemeClr val="lt1"/>
              </a:solidFill>
              <a:latin typeface="Quicksand"/>
              <a:ea typeface="Quicksand"/>
              <a:cs typeface="Quicksand"/>
              <a:sym typeface="Quicksand"/>
            </a:endParaRPr>
          </a:p>
        </p:txBody>
      </p:sp>
      <p:sp>
        <p:nvSpPr>
          <p:cNvPr id="91" name="Google Shape;91;p1"/>
          <p:cNvSpPr txBox="1"/>
          <p:nvPr/>
        </p:nvSpPr>
        <p:spPr>
          <a:xfrm>
            <a:off x="3457354" y="3428988"/>
            <a:ext cx="8667900" cy="346200"/>
          </a:xfrm>
          <a:prstGeom prst="rect">
            <a:avLst/>
          </a:prstGeom>
          <a:noFill/>
          <a:ln>
            <a:noFill/>
          </a:ln>
        </p:spPr>
        <p:txBody>
          <a:bodyPr anchorCtr="0" anchor="t" bIns="0" lIns="0" spcFirstLastPara="1" rIns="0" wrap="square" tIns="0">
            <a:spAutoFit/>
          </a:bodyPr>
          <a:lstStyle/>
          <a:p>
            <a:pPr indent="0" lvl="0" marL="0" marR="0" rtl="0" algn="l">
              <a:lnSpc>
                <a:spcPct val="143066"/>
              </a:lnSpc>
              <a:spcBef>
                <a:spcPts val="0"/>
              </a:spcBef>
              <a:spcAft>
                <a:spcPts val="0"/>
              </a:spcAft>
              <a:buClr>
                <a:srgbClr val="000000"/>
              </a:buClr>
              <a:buSzPts val="2250"/>
              <a:buFont typeface="Arial"/>
              <a:buNone/>
            </a:pPr>
            <a:r>
              <a:rPr b="0" i="0" lang="nl-NL" sz="2250" u="none" cap="none" strike="noStrike">
                <a:solidFill>
                  <a:srgbClr val="FFFFFF"/>
                </a:solidFill>
                <a:latin typeface="Quicksand"/>
                <a:ea typeface="Quicksand"/>
                <a:cs typeface="Quicksand"/>
                <a:sym typeface="Quicksand"/>
              </a:rPr>
              <a:t>Workshop Deaf Studies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95" name="Shape 95"/>
        <p:cNvGrpSpPr/>
        <p:nvPr/>
      </p:nvGrpSpPr>
      <p:grpSpPr>
        <a:xfrm>
          <a:off x="0" y="0"/>
          <a:ext cx="0" cy="0"/>
          <a:chOff x="0" y="0"/>
          <a:chExt cx="0" cy="0"/>
        </a:xfrm>
      </p:grpSpPr>
      <p:grpSp>
        <p:nvGrpSpPr>
          <p:cNvPr id="96" name="Google Shape;96;p2"/>
          <p:cNvGrpSpPr/>
          <p:nvPr/>
        </p:nvGrpSpPr>
        <p:grpSpPr>
          <a:xfrm>
            <a:off x="0" y="-216991"/>
            <a:ext cx="2922084" cy="10503991"/>
            <a:chOff x="0" y="-57150"/>
            <a:chExt cx="769602" cy="2766483"/>
          </a:xfrm>
        </p:grpSpPr>
        <p:sp>
          <p:nvSpPr>
            <p:cNvPr id="97" name="Google Shape;97;p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8" name="Google Shape;98;p2"/>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99" name="Google Shape;99;p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0" name="Google Shape;100;p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1" name="Google Shape;101;p2"/>
          <p:cNvSpPr txBox="1"/>
          <p:nvPr/>
        </p:nvSpPr>
        <p:spPr>
          <a:xfrm>
            <a:off x="4458648" y="3429000"/>
            <a:ext cx="12966900" cy="2302200"/>
          </a:xfrm>
          <a:prstGeom prst="rect">
            <a:avLst/>
          </a:prstGeom>
          <a:noFill/>
          <a:ln>
            <a:noFill/>
          </a:ln>
        </p:spPr>
        <p:txBody>
          <a:bodyPr anchorCtr="0" anchor="t" bIns="0" lIns="0" spcFirstLastPara="1" rIns="0" wrap="square" tIns="0">
            <a:spAutoFit/>
          </a:bodyPr>
          <a:lstStyle/>
          <a:p>
            <a:pPr indent="-301625" lvl="1" marL="603885" marR="0" rtl="0" algn="l">
              <a:lnSpc>
                <a:spcPct val="122468"/>
              </a:lnSpc>
              <a:spcBef>
                <a:spcPts val="0"/>
              </a:spcBef>
              <a:spcAft>
                <a:spcPts val="0"/>
              </a:spcAft>
              <a:buClr>
                <a:srgbClr val="FFFFFF"/>
              </a:buClr>
              <a:buSzPts val="3200"/>
              <a:buFont typeface="Arial"/>
              <a:buChar char="•"/>
            </a:pPr>
            <a:r>
              <a:rPr b="0" i="0" lang="nl-NL" sz="3200" u="none" cap="none" strike="noStrike">
                <a:solidFill>
                  <a:srgbClr val="FFFFFF"/>
                </a:solidFill>
                <a:latin typeface="Quicksand"/>
                <a:ea typeface="Quicksand"/>
                <a:cs typeface="Quicksand"/>
                <a:sym typeface="Quicksand"/>
              </a:rPr>
              <a:t>Úvod</a:t>
            </a:r>
            <a:endParaRPr b="0" i="0" sz="1400" u="none" cap="none" strike="noStrike">
              <a:solidFill>
                <a:srgbClr val="000000"/>
              </a:solidFill>
              <a:latin typeface="Arial"/>
              <a:ea typeface="Arial"/>
              <a:cs typeface="Arial"/>
              <a:sym typeface="Arial"/>
            </a:endParaRPr>
          </a:p>
          <a:p>
            <a:pPr indent="-301625" lvl="1" marL="603885" marR="0" rtl="0" algn="l">
              <a:lnSpc>
                <a:spcPct val="122468"/>
              </a:lnSpc>
              <a:spcBef>
                <a:spcPts val="0"/>
              </a:spcBef>
              <a:spcAft>
                <a:spcPts val="0"/>
              </a:spcAft>
              <a:buClr>
                <a:srgbClr val="FFFFFF"/>
              </a:buClr>
              <a:buSzPts val="3200"/>
              <a:buFont typeface="Arial"/>
              <a:buChar char="•"/>
            </a:pPr>
            <a:r>
              <a:rPr b="0" i="0" lang="nl-NL" sz="3200" u="none" cap="none" strike="noStrike">
                <a:solidFill>
                  <a:srgbClr val="FFFFFF"/>
                </a:solidFill>
                <a:latin typeface="Quicksand"/>
                <a:ea typeface="Quicksand"/>
                <a:cs typeface="Quicksand"/>
                <a:sym typeface="Quicksand"/>
              </a:rPr>
              <a:t>Teória: Politická participácia + praktická obhajoba záujmov</a:t>
            </a:r>
            <a:endParaRPr b="0" i="0" sz="1400" u="none" cap="none" strike="noStrike">
              <a:solidFill>
                <a:srgbClr val="000000"/>
              </a:solidFill>
              <a:latin typeface="Arial"/>
              <a:ea typeface="Arial"/>
              <a:cs typeface="Arial"/>
              <a:sym typeface="Arial"/>
            </a:endParaRPr>
          </a:p>
          <a:p>
            <a:pPr indent="-301625" lvl="1" marL="603885" marR="0" rtl="0" algn="l">
              <a:lnSpc>
                <a:spcPct val="122468"/>
              </a:lnSpc>
              <a:spcBef>
                <a:spcPts val="0"/>
              </a:spcBef>
              <a:spcAft>
                <a:spcPts val="0"/>
              </a:spcAft>
              <a:buClr>
                <a:srgbClr val="FFFFFF"/>
              </a:buClr>
              <a:buSzPts val="3200"/>
              <a:buFont typeface="Arial"/>
              <a:buChar char="•"/>
            </a:pPr>
            <a:r>
              <a:rPr b="0" i="0" lang="nl-NL" sz="3200" u="none" cap="none" strike="noStrike">
                <a:solidFill>
                  <a:srgbClr val="FFFFFF"/>
                </a:solidFill>
                <a:latin typeface="Quicksand"/>
                <a:ea typeface="Quicksand"/>
                <a:cs typeface="Quicksand"/>
                <a:sym typeface="Quicksand"/>
              </a:rPr>
              <a:t>Aktivita: Návrh kampane</a:t>
            </a:r>
            <a:endParaRPr b="0" i="0" sz="3200" u="none" cap="none" strike="noStrike">
              <a:solidFill>
                <a:srgbClr val="FFFFFF"/>
              </a:solidFill>
              <a:latin typeface="Quicksand"/>
              <a:ea typeface="Quicksand"/>
              <a:cs typeface="Quicksand"/>
              <a:sym typeface="Quicksand"/>
            </a:endParaRPr>
          </a:p>
          <a:p>
            <a:pPr indent="-301625" lvl="1" marL="603885" marR="0" rtl="0" algn="l">
              <a:lnSpc>
                <a:spcPct val="122468"/>
              </a:lnSpc>
              <a:spcBef>
                <a:spcPts val="0"/>
              </a:spcBef>
              <a:spcAft>
                <a:spcPts val="0"/>
              </a:spcAft>
              <a:buClr>
                <a:srgbClr val="FFFFFF"/>
              </a:buClr>
              <a:buSzPts val="3200"/>
              <a:buFont typeface="Arial"/>
              <a:buChar char="•"/>
            </a:pPr>
            <a:r>
              <a:rPr b="0" i="0" lang="nl-NL" sz="3200" u="none" cap="none" strike="noStrike">
                <a:solidFill>
                  <a:srgbClr val="FFFFFF"/>
                </a:solidFill>
                <a:latin typeface="Quicksand"/>
                <a:ea typeface="Quicksand"/>
                <a:cs typeface="Quicksand"/>
                <a:sym typeface="Quicksand"/>
              </a:rPr>
              <a:t>Reflexia</a:t>
            </a:r>
            <a:endParaRPr b="0" i="0" sz="1400" u="none" cap="none" strike="noStrike">
              <a:solidFill>
                <a:srgbClr val="000000"/>
              </a:solidFill>
              <a:latin typeface="Arial"/>
              <a:ea typeface="Arial"/>
              <a:cs typeface="Arial"/>
              <a:sym typeface="Arial"/>
            </a:endParaRPr>
          </a:p>
        </p:txBody>
      </p:sp>
      <p:sp>
        <p:nvSpPr>
          <p:cNvPr id="102" name="Google Shape;102;p2"/>
          <p:cNvSpPr txBox="1"/>
          <p:nvPr/>
        </p:nvSpPr>
        <p:spPr>
          <a:xfrm>
            <a:off x="4064282" y="1534517"/>
            <a:ext cx="30984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lang="nl-NL" sz="8000">
                <a:solidFill>
                  <a:srgbClr val="FFFFFF"/>
                </a:solidFill>
                <a:latin typeface="Anton"/>
                <a:ea typeface="Anton"/>
                <a:cs typeface="Anton"/>
                <a:sym typeface="Anton"/>
              </a:rPr>
              <a:t>Index</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06" name="Shape 106"/>
        <p:cNvGrpSpPr/>
        <p:nvPr/>
      </p:nvGrpSpPr>
      <p:grpSpPr>
        <a:xfrm>
          <a:off x="0" y="0"/>
          <a:ext cx="0" cy="0"/>
          <a:chOff x="0" y="0"/>
          <a:chExt cx="0" cy="0"/>
        </a:xfrm>
      </p:grpSpPr>
      <p:grpSp>
        <p:nvGrpSpPr>
          <p:cNvPr id="107" name="Google Shape;107;p3"/>
          <p:cNvGrpSpPr/>
          <p:nvPr/>
        </p:nvGrpSpPr>
        <p:grpSpPr>
          <a:xfrm>
            <a:off x="0" y="-216991"/>
            <a:ext cx="2922084" cy="10503991"/>
            <a:chOff x="0" y="-57150"/>
            <a:chExt cx="769602" cy="2766483"/>
          </a:xfrm>
        </p:grpSpPr>
        <p:sp>
          <p:nvSpPr>
            <p:cNvPr id="108" name="Google Shape;108;p3"/>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9" name="Google Shape;109;p3"/>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10" name="Google Shape;110;p3"/>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1" name="Google Shape;111;p3"/>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2" name="Google Shape;112;p3"/>
          <p:cNvSpPr txBox="1"/>
          <p:nvPr>
            <p:ph type="title"/>
          </p:nvPr>
        </p:nvSpPr>
        <p:spPr>
          <a:xfrm>
            <a:off x="4037479" y="1301585"/>
            <a:ext cx="82296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Úvod</a:t>
            </a:r>
            <a:endParaRPr sz="8000"/>
          </a:p>
        </p:txBody>
      </p:sp>
      <p:sp>
        <p:nvSpPr>
          <p:cNvPr id="113" name="Google Shape;113;p3"/>
          <p:cNvSpPr txBox="1"/>
          <p:nvPr/>
        </p:nvSpPr>
        <p:spPr>
          <a:xfrm>
            <a:off x="4191225" y="3050250"/>
            <a:ext cx="9433800" cy="4257600"/>
          </a:xfrm>
          <a:prstGeom prst="rect">
            <a:avLst/>
          </a:prstGeom>
          <a:noFill/>
          <a:ln>
            <a:noFill/>
          </a:ln>
        </p:spPr>
        <p:txBody>
          <a:bodyPr anchorCtr="0" anchor="t" bIns="45700" lIns="91425" spcFirstLastPara="1" rIns="91425" wrap="square" tIns="45700">
            <a:normAutofit lnSpcReduction="10000"/>
          </a:bodyPr>
          <a:lstStyle/>
          <a:p>
            <a:pPr indent="-254000" lvl="0" marL="457200" marR="0" rtl="0" algn="ctr">
              <a:lnSpc>
                <a:spcPct val="90000"/>
              </a:lnSpc>
              <a:spcBef>
                <a:spcPts val="0"/>
              </a:spcBef>
              <a:spcAft>
                <a:spcPts val="0"/>
              </a:spcAft>
              <a:buClr>
                <a:srgbClr val="000000"/>
              </a:buClr>
              <a:buSzPts val="3200"/>
              <a:buFont typeface="Arial"/>
              <a:buNone/>
            </a:pPr>
            <a:r>
              <a:t/>
            </a:r>
            <a:endParaRPr b="1" i="0" sz="3200" u="none" cap="none" strike="noStrike">
              <a:solidFill>
                <a:srgbClr val="FFFFFF"/>
              </a:solidFill>
              <a:latin typeface="Quicksand"/>
              <a:ea typeface="Quicksand"/>
              <a:cs typeface="Quicksand"/>
              <a:sym typeface="Quicksand"/>
            </a:endParaRPr>
          </a:p>
          <a:p>
            <a:pPr indent="-457200" lvl="0" marL="457200" marR="0" rtl="0" algn="l">
              <a:lnSpc>
                <a:spcPct val="90000"/>
              </a:lnSpc>
              <a:spcBef>
                <a:spcPts val="20"/>
              </a:spcBef>
              <a:spcAft>
                <a:spcPts val="0"/>
              </a:spcAft>
              <a:buClr>
                <a:srgbClr val="FFFFFF"/>
              </a:buClr>
              <a:buSzPts val="3200"/>
              <a:buFont typeface="Arial"/>
              <a:buChar char="•"/>
            </a:pPr>
            <a:r>
              <a:rPr b="0" i="0" lang="nl-NL" sz="3200" u="none" cap="none" strike="noStrike">
                <a:solidFill>
                  <a:srgbClr val="FFFFFF"/>
                </a:solidFill>
                <a:latin typeface="Quicksand"/>
                <a:ea typeface="Quicksand"/>
                <a:cs typeface="Quicksand"/>
                <a:sym typeface="Quicksand"/>
              </a:rPr>
              <a:t>Kto ste?</a:t>
            </a:r>
            <a:endParaRPr b="0" i="0" sz="1400" u="none" cap="none" strike="noStrike">
              <a:solidFill>
                <a:srgbClr val="000000"/>
              </a:solidFill>
              <a:latin typeface="Arial"/>
              <a:ea typeface="Arial"/>
              <a:cs typeface="Arial"/>
              <a:sym typeface="Arial"/>
            </a:endParaRPr>
          </a:p>
          <a:p>
            <a:pPr indent="-254000" lvl="0" marL="457200" marR="0" rtl="0" algn="l">
              <a:lnSpc>
                <a:spcPct val="90000"/>
              </a:lnSpc>
              <a:spcBef>
                <a:spcPts val="20"/>
              </a:spcBef>
              <a:spcAft>
                <a:spcPts val="0"/>
              </a:spcAft>
              <a:buClr>
                <a:srgbClr val="000000"/>
              </a:buClr>
              <a:buSzPts val="3200"/>
              <a:buFont typeface="Arial"/>
              <a:buNone/>
            </a:pPr>
            <a:r>
              <a:t/>
            </a:r>
            <a:endParaRPr b="0" i="0" sz="3200" u="none" cap="none" strike="noStrike">
              <a:solidFill>
                <a:srgbClr val="FFFFFF"/>
              </a:solidFill>
              <a:latin typeface="Quicksand"/>
              <a:ea typeface="Quicksand"/>
              <a:cs typeface="Quicksand"/>
              <a:sym typeface="Quicksand"/>
            </a:endParaRPr>
          </a:p>
          <a:p>
            <a:pPr indent="-457200" lvl="0" marL="457200" marR="0" rtl="0" algn="l">
              <a:lnSpc>
                <a:spcPct val="90000"/>
              </a:lnSpc>
              <a:spcBef>
                <a:spcPts val="20"/>
              </a:spcBef>
              <a:spcAft>
                <a:spcPts val="0"/>
              </a:spcAft>
              <a:buClr>
                <a:srgbClr val="FFFFFF"/>
              </a:buClr>
              <a:buSzPts val="3200"/>
              <a:buFont typeface="Arial"/>
              <a:buChar char="•"/>
            </a:pPr>
            <a:r>
              <a:rPr b="0" i="0" lang="nl-NL" sz="3200" u="none" cap="none" strike="noStrike">
                <a:solidFill>
                  <a:srgbClr val="FFFFFF"/>
                </a:solidFill>
                <a:latin typeface="Quicksand"/>
                <a:ea typeface="Quicksand"/>
                <a:cs typeface="Quicksand"/>
                <a:sym typeface="Quicksand"/>
              </a:rPr>
              <a:t>Icebreaker otázka:</a:t>
            </a:r>
            <a:endParaRPr b="0" i="0" sz="3200" u="none" cap="none" strike="noStrike">
              <a:solidFill>
                <a:srgbClr val="FFFFFF"/>
              </a:solidFill>
              <a:latin typeface="Quicksand"/>
              <a:ea typeface="Quicksand"/>
              <a:cs typeface="Quicksand"/>
              <a:sym typeface="Quicksand"/>
            </a:endParaRPr>
          </a:p>
          <a:p>
            <a:pPr indent="0" lvl="0" marL="0" marR="0" rtl="0" algn="l">
              <a:lnSpc>
                <a:spcPct val="90000"/>
              </a:lnSpc>
              <a:spcBef>
                <a:spcPts val="20"/>
              </a:spcBef>
              <a:spcAft>
                <a:spcPts val="0"/>
              </a:spcAft>
              <a:buClr>
                <a:srgbClr val="000000"/>
              </a:buClr>
              <a:buSzPts val="3200"/>
              <a:buFont typeface="Arial"/>
              <a:buNone/>
            </a:pPr>
            <a:r>
              <a:t/>
            </a:r>
            <a:endParaRPr b="0" i="0" sz="3200" u="none" cap="none" strike="noStrike">
              <a:solidFill>
                <a:srgbClr val="FFFFFF"/>
              </a:solidFill>
              <a:latin typeface="Quicksand"/>
              <a:ea typeface="Quicksand"/>
              <a:cs typeface="Quicksand"/>
              <a:sym typeface="Quicksand"/>
            </a:endParaRPr>
          </a:p>
          <a:p>
            <a:pPr indent="0" lvl="0" marL="0" marR="0" rtl="0" algn="l">
              <a:lnSpc>
                <a:spcPct val="90000"/>
              </a:lnSpc>
              <a:spcBef>
                <a:spcPts val="20"/>
              </a:spcBef>
              <a:spcAft>
                <a:spcPts val="0"/>
              </a:spcAft>
              <a:buClr>
                <a:srgbClr val="000000"/>
              </a:buClr>
              <a:buSzPts val="3200"/>
              <a:buFont typeface="Arial"/>
              <a:buNone/>
            </a:pPr>
            <a:r>
              <a:t/>
            </a:r>
            <a:endParaRPr b="0" i="0" sz="3200" u="none" cap="none" strike="noStrike">
              <a:solidFill>
                <a:srgbClr val="FFFFFF"/>
              </a:solidFill>
              <a:latin typeface="Quicksand"/>
              <a:ea typeface="Quicksand"/>
              <a:cs typeface="Quicksand"/>
              <a:sym typeface="Quicksand"/>
            </a:endParaRPr>
          </a:p>
          <a:p>
            <a:pPr indent="0" lvl="0" marL="0" marR="0" rtl="0" algn="l">
              <a:lnSpc>
                <a:spcPct val="90000"/>
              </a:lnSpc>
              <a:spcBef>
                <a:spcPts val="20"/>
              </a:spcBef>
              <a:spcAft>
                <a:spcPts val="0"/>
              </a:spcAft>
              <a:buClr>
                <a:srgbClr val="000000"/>
              </a:buClr>
              <a:buSzPts val="3200"/>
              <a:buFont typeface="Arial"/>
              <a:buNone/>
            </a:pPr>
            <a:r>
              <a:t/>
            </a:r>
            <a:endParaRPr b="0" i="0" sz="3200" u="none" cap="none" strike="noStrike">
              <a:solidFill>
                <a:srgbClr val="FFFFFF"/>
              </a:solidFill>
              <a:latin typeface="Quicksand"/>
              <a:ea typeface="Quicksand"/>
              <a:cs typeface="Quicksand"/>
              <a:sym typeface="Quicksand"/>
            </a:endParaRPr>
          </a:p>
          <a:p>
            <a:pPr indent="0" lvl="0" marL="0" marR="0" rtl="0" algn="ctr">
              <a:lnSpc>
                <a:spcPct val="100000"/>
              </a:lnSpc>
              <a:spcBef>
                <a:spcPts val="0"/>
              </a:spcBef>
              <a:spcAft>
                <a:spcPts val="0"/>
              </a:spcAft>
              <a:buClr>
                <a:schemeClr val="lt1"/>
              </a:buClr>
              <a:buSzPts val="3200"/>
              <a:buFont typeface="Arial"/>
              <a:buNone/>
            </a:pPr>
            <a:r>
              <a:rPr b="0" i="0" lang="nl-NL" sz="3200" u="none" cap="none" strike="noStrike">
                <a:solidFill>
                  <a:schemeClr val="lt1"/>
                </a:solidFill>
                <a:latin typeface="Quicksand"/>
                <a:ea typeface="Quicksand"/>
                <a:cs typeface="Quicksand"/>
                <a:sym typeface="Quicksand"/>
              </a:rPr>
              <a:t>Čo vás napadne, keď si prečítate </a:t>
            </a:r>
            <a:endParaRPr b="0" i="0" sz="3200" u="none" cap="none" strike="noStrike">
              <a:solidFill>
                <a:schemeClr val="lt1"/>
              </a:solidFill>
              <a:latin typeface="Calibri"/>
              <a:ea typeface="Calibri"/>
              <a:cs typeface="Calibri"/>
              <a:sym typeface="Calibri"/>
            </a:endParaRPr>
          </a:p>
          <a:p>
            <a:pPr indent="0" lvl="0" marL="0" marR="0" rtl="0" algn="ctr">
              <a:lnSpc>
                <a:spcPct val="100000"/>
              </a:lnSpc>
              <a:spcBef>
                <a:spcPts val="640"/>
              </a:spcBef>
              <a:spcAft>
                <a:spcPts val="0"/>
              </a:spcAft>
              <a:buClr>
                <a:schemeClr val="lt1"/>
              </a:buClr>
              <a:buSzPts val="3200"/>
              <a:buFont typeface="Arial"/>
              <a:buNone/>
            </a:pPr>
            <a:r>
              <a:rPr b="0" i="1" lang="nl-NL" sz="3200" u="none" cap="none" strike="noStrike">
                <a:solidFill>
                  <a:schemeClr val="lt1"/>
                </a:solidFill>
                <a:latin typeface="Quicksand"/>
                <a:ea typeface="Quicksand"/>
                <a:cs typeface="Quicksand"/>
                <a:sym typeface="Quicksand"/>
              </a:rPr>
              <a:t>"aktivizmus v komunite Nepočujúcich"</a:t>
            </a:r>
            <a:r>
              <a:rPr b="0" i="0" lang="nl-NL" sz="3200" u="none" cap="none" strike="noStrike">
                <a:solidFill>
                  <a:schemeClr val="lt1"/>
                </a:solidFill>
                <a:latin typeface="Quicksand"/>
                <a:ea typeface="Quicksand"/>
                <a:cs typeface="Quicksand"/>
                <a:sym typeface="Quicksand"/>
              </a:rPr>
              <a:t>?</a:t>
            </a:r>
            <a:endParaRPr b="0" i="0" sz="3200" u="none" cap="none" strike="noStrike">
              <a:solidFill>
                <a:srgbClr val="FFFFFF"/>
              </a:solidFill>
              <a:latin typeface="Quicksand"/>
              <a:ea typeface="Quicksand"/>
              <a:cs typeface="Quicksand"/>
              <a:sym typeface="Quicksand"/>
            </a:endParaRPr>
          </a:p>
          <a:p>
            <a:pPr indent="0" lvl="0" marL="457200" marR="0" rtl="0" algn="l">
              <a:lnSpc>
                <a:spcPct val="90000"/>
              </a:lnSpc>
              <a:spcBef>
                <a:spcPts val="20"/>
              </a:spcBef>
              <a:spcAft>
                <a:spcPts val="0"/>
              </a:spcAft>
              <a:buClr>
                <a:srgbClr val="000000"/>
              </a:buClr>
              <a:buSzPts val="3200"/>
              <a:buFont typeface="Arial"/>
              <a:buNone/>
            </a:pPr>
            <a:r>
              <a:t/>
            </a:r>
            <a:endParaRPr b="0" i="0" sz="3200" u="none" cap="none" strike="noStrike">
              <a:solidFill>
                <a:srgbClr val="FFFFFF"/>
              </a:solidFill>
              <a:latin typeface="Quicksand"/>
              <a:ea typeface="Quicksand"/>
              <a:cs typeface="Quicksand"/>
              <a:sym typeface="Quicksand"/>
            </a:endParaRPr>
          </a:p>
        </p:txBody>
      </p:sp>
      <p:pic>
        <p:nvPicPr>
          <p:cNvPr id="114" name="Google Shape;114;p3"/>
          <p:cNvPicPr preferRelativeResize="0"/>
          <p:nvPr/>
        </p:nvPicPr>
        <p:blipFill rotWithShape="1">
          <a:blip r:embed="rId5">
            <a:alphaModFix/>
          </a:blip>
          <a:srcRect b="0" l="0" r="50592" t="49889"/>
          <a:stretch/>
        </p:blipFill>
        <p:spPr>
          <a:xfrm>
            <a:off x="7819425" y="887900"/>
            <a:ext cx="10106952" cy="57661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18" name="Shape 118"/>
        <p:cNvGrpSpPr/>
        <p:nvPr/>
      </p:nvGrpSpPr>
      <p:grpSpPr>
        <a:xfrm>
          <a:off x="0" y="0"/>
          <a:ext cx="0" cy="0"/>
          <a:chOff x="0" y="0"/>
          <a:chExt cx="0" cy="0"/>
        </a:xfrm>
      </p:grpSpPr>
      <p:grpSp>
        <p:nvGrpSpPr>
          <p:cNvPr id="119" name="Google Shape;119;p4"/>
          <p:cNvGrpSpPr/>
          <p:nvPr/>
        </p:nvGrpSpPr>
        <p:grpSpPr>
          <a:xfrm>
            <a:off x="0" y="-216991"/>
            <a:ext cx="2922084" cy="10503991"/>
            <a:chOff x="0" y="-57150"/>
            <a:chExt cx="769602" cy="2766483"/>
          </a:xfrm>
        </p:grpSpPr>
        <p:sp>
          <p:nvSpPr>
            <p:cNvPr id="120" name="Google Shape;120;p4"/>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1" name="Google Shape;121;p4"/>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22" name="Google Shape;122;p4"/>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3" name="Google Shape;123;p4"/>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4" name="Google Shape;124;p4"/>
          <p:cNvSpPr txBox="1"/>
          <p:nvPr/>
        </p:nvSpPr>
        <p:spPr>
          <a:xfrm>
            <a:off x="4037479" y="4222376"/>
            <a:ext cx="13423526" cy="1853361"/>
          </a:xfrm>
          <a:prstGeom prst="rect">
            <a:avLst/>
          </a:prstGeom>
          <a:noFill/>
          <a:ln>
            <a:noFill/>
          </a:ln>
        </p:spPr>
        <p:txBody>
          <a:bodyPr anchorCtr="0" anchor="t" bIns="45700" lIns="91425" spcFirstLastPara="1" rIns="91425" wrap="square" tIns="45700">
            <a:normAutofit/>
          </a:bodyPr>
          <a:lstStyle/>
          <a:p>
            <a:pPr indent="0" lvl="0" marL="0" marR="0" rtl="0" algn="ctr">
              <a:lnSpc>
                <a:spcPct val="100000"/>
              </a:lnSpc>
              <a:spcBef>
                <a:spcPts val="0"/>
              </a:spcBef>
              <a:spcAft>
                <a:spcPts val="0"/>
              </a:spcAft>
              <a:buClr>
                <a:schemeClr val="lt1"/>
              </a:buClr>
              <a:buSzPts val="3200"/>
              <a:buFont typeface="Arial"/>
              <a:buNone/>
            </a:pPr>
            <a:r>
              <a:rPr b="0" i="0" lang="nl-NL" sz="3800" u="none" cap="none" strike="noStrike">
                <a:solidFill>
                  <a:schemeClr val="lt1"/>
                </a:solidFill>
                <a:latin typeface="Quicksand"/>
                <a:ea typeface="Quicksand"/>
                <a:cs typeface="Quicksand"/>
                <a:sym typeface="Quicksand"/>
              </a:rPr>
              <a:t>Cieľom tohto workshopu je vybaviť účastníkov vedomosťami, zručnosťami a nástrojmi na plánovanie a prezentovanie efektívnej obhajobnej kampane. </a:t>
            </a:r>
            <a:endParaRPr b="0" i="0" sz="3800" u="none" cap="none" strike="noStrike">
              <a:solidFill>
                <a:schemeClr val="lt1"/>
              </a:solidFill>
              <a:latin typeface="Calibri"/>
              <a:ea typeface="Calibri"/>
              <a:cs typeface="Calibri"/>
              <a:sym typeface="Calibri"/>
            </a:endParaRPr>
          </a:p>
        </p:txBody>
      </p:sp>
      <p:sp>
        <p:nvSpPr>
          <p:cNvPr id="125" name="Google Shape;125;p4"/>
          <p:cNvSpPr txBox="1"/>
          <p:nvPr>
            <p:ph idx="4294967295" type="title"/>
          </p:nvPr>
        </p:nvSpPr>
        <p:spPr>
          <a:xfrm>
            <a:off x="4037479" y="1301585"/>
            <a:ext cx="82296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Úvod: cieľ</a:t>
            </a:r>
            <a:endParaRPr sz="80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29" name="Shape 129"/>
        <p:cNvGrpSpPr/>
        <p:nvPr/>
      </p:nvGrpSpPr>
      <p:grpSpPr>
        <a:xfrm>
          <a:off x="0" y="0"/>
          <a:ext cx="0" cy="0"/>
          <a:chOff x="0" y="0"/>
          <a:chExt cx="0" cy="0"/>
        </a:xfrm>
      </p:grpSpPr>
      <p:grpSp>
        <p:nvGrpSpPr>
          <p:cNvPr id="130" name="Google Shape;130;p6"/>
          <p:cNvGrpSpPr/>
          <p:nvPr/>
        </p:nvGrpSpPr>
        <p:grpSpPr>
          <a:xfrm>
            <a:off x="0" y="-216991"/>
            <a:ext cx="2922084" cy="10503991"/>
            <a:chOff x="0" y="-57150"/>
            <a:chExt cx="769602" cy="2766483"/>
          </a:xfrm>
        </p:grpSpPr>
        <p:sp>
          <p:nvSpPr>
            <p:cNvPr id="131" name="Google Shape;131;p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2" name="Google Shape;132;p6"/>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33" name="Google Shape;133;p6"/>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4" name="Google Shape;134;p6"/>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5" name="Google Shape;135;p6"/>
          <p:cNvSpPr txBox="1"/>
          <p:nvPr>
            <p:ph type="title"/>
          </p:nvPr>
        </p:nvSpPr>
        <p:spPr>
          <a:xfrm>
            <a:off x="3779725" y="2015175"/>
            <a:ext cx="131769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7800">
                <a:solidFill>
                  <a:schemeClr val="lt1"/>
                </a:solidFill>
                <a:latin typeface="Anton"/>
                <a:ea typeface="Anton"/>
                <a:cs typeface="Anton"/>
                <a:sym typeface="Anton"/>
              </a:rPr>
              <a:t>Čo je aktivizmus a obhajoba záujmov?</a:t>
            </a:r>
            <a:endParaRPr sz="7800"/>
          </a:p>
        </p:txBody>
      </p:sp>
      <p:sp>
        <p:nvSpPr>
          <p:cNvPr id="136" name="Google Shape;136;p6"/>
          <p:cNvSpPr txBox="1"/>
          <p:nvPr>
            <p:ph idx="1" type="body"/>
          </p:nvPr>
        </p:nvSpPr>
        <p:spPr>
          <a:xfrm>
            <a:off x="4037479" y="4138378"/>
            <a:ext cx="11839800" cy="45261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800"/>
              <a:buNone/>
            </a:pPr>
            <a:r>
              <a:rPr lang="nl-NL">
                <a:solidFill>
                  <a:schemeClr val="lt1"/>
                </a:solidFill>
                <a:latin typeface="Quicksand"/>
                <a:ea typeface="Quicksand"/>
                <a:cs typeface="Quicksand"/>
                <a:sym typeface="Quicksand"/>
              </a:rPr>
              <a:t>Diskusia: </a:t>
            </a:r>
            <a:endParaRPr>
              <a:solidFill>
                <a:schemeClr val="lt1"/>
              </a:solidFill>
              <a:latin typeface="Quicksand"/>
              <a:ea typeface="Quicksand"/>
              <a:cs typeface="Quicksand"/>
              <a:sym typeface="Quicksand"/>
            </a:endParaRPr>
          </a:p>
          <a:p>
            <a:pPr indent="0" lvl="0" marL="0" rtl="0" algn="l">
              <a:lnSpc>
                <a:spcPct val="100000"/>
              </a:lnSpc>
              <a:spcBef>
                <a:spcPts val="0"/>
              </a:spcBef>
              <a:spcAft>
                <a:spcPts val="0"/>
              </a:spcAft>
              <a:buSzPts val="1800"/>
              <a:buNone/>
            </a:pPr>
            <a:r>
              <a:t/>
            </a:r>
            <a:endParaRPr>
              <a:solidFill>
                <a:schemeClr val="lt1"/>
              </a:solidFill>
              <a:latin typeface="Quicksand"/>
              <a:ea typeface="Quicksand"/>
              <a:cs typeface="Quicksand"/>
              <a:sym typeface="Quicksand"/>
            </a:endParaRPr>
          </a:p>
          <a:p>
            <a:pPr indent="0" lvl="0" marL="0" rtl="0" algn="ctr">
              <a:lnSpc>
                <a:spcPct val="100000"/>
              </a:lnSpc>
              <a:spcBef>
                <a:spcPts val="0"/>
              </a:spcBef>
              <a:spcAft>
                <a:spcPts val="0"/>
              </a:spcAft>
              <a:buSzPts val="1800"/>
              <a:buNone/>
            </a:pPr>
            <a:r>
              <a:rPr lang="nl-NL" sz="4100">
                <a:solidFill>
                  <a:schemeClr val="lt1"/>
                </a:solidFill>
                <a:latin typeface="Quicksand"/>
                <a:ea typeface="Quicksand"/>
                <a:cs typeface="Quicksand"/>
                <a:sym typeface="Quicksand"/>
              </a:rPr>
              <a:t>Aký je rozdiel?</a:t>
            </a:r>
            <a:endParaRPr sz="4100"/>
          </a:p>
          <a:p>
            <a:pPr indent="0" lvl="0" marL="0" rtl="0" algn="l">
              <a:lnSpc>
                <a:spcPct val="100000"/>
              </a:lnSpc>
              <a:spcBef>
                <a:spcPts val="592"/>
              </a:spcBef>
              <a:spcAft>
                <a:spcPts val="0"/>
              </a:spcAft>
              <a:buClr>
                <a:schemeClr val="dk1"/>
              </a:buClr>
              <a:buSzPts val="3200"/>
              <a:buNone/>
            </a:pPr>
            <a:r>
              <a:t/>
            </a:r>
            <a:endParaRPr>
              <a:solidFill>
                <a:schemeClr val="lt1"/>
              </a:solidFill>
              <a:latin typeface="Quicksand"/>
              <a:ea typeface="Quicksand"/>
              <a:cs typeface="Quicksand"/>
              <a:sym typeface="Quicksand"/>
            </a:endParaRPr>
          </a:p>
          <a:p>
            <a:pPr indent="-154940" lvl="0" marL="342900" rtl="0" algn="l">
              <a:lnSpc>
                <a:spcPct val="100000"/>
              </a:lnSpc>
              <a:spcBef>
                <a:spcPts val="592"/>
              </a:spcBef>
              <a:spcAft>
                <a:spcPts val="0"/>
              </a:spcAft>
              <a:buClr>
                <a:schemeClr val="dk1"/>
              </a:buClr>
              <a:buSzPts val="3200"/>
              <a:buNone/>
            </a:pPr>
            <a:r>
              <a:t/>
            </a:r>
            <a:endParaRPr>
              <a:solidFill>
                <a:schemeClr val="lt1"/>
              </a:solidFill>
              <a:latin typeface="Quicksand"/>
              <a:ea typeface="Quicksand"/>
              <a:cs typeface="Quicksand"/>
              <a:sym typeface="Quicksan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40" name="Shape 140"/>
        <p:cNvGrpSpPr/>
        <p:nvPr/>
      </p:nvGrpSpPr>
      <p:grpSpPr>
        <a:xfrm>
          <a:off x="0" y="0"/>
          <a:ext cx="0" cy="0"/>
          <a:chOff x="0" y="0"/>
          <a:chExt cx="0" cy="0"/>
        </a:xfrm>
      </p:grpSpPr>
      <p:grpSp>
        <p:nvGrpSpPr>
          <p:cNvPr id="141" name="Google Shape;141;g364490444fc_0_10"/>
          <p:cNvGrpSpPr/>
          <p:nvPr/>
        </p:nvGrpSpPr>
        <p:grpSpPr>
          <a:xfrm>
            <a:off x="0" y="-216992"/>
            <a:ext cx="2922102" cy="10504504"/>
            <a:chOff x="0" y="-57150"/>
            <a:chExt cx="769602" cy="2766600"/>
          </a:xfrm>
        </p:grpSpPr>
        <p:sp>
          <p:nvSpPr>
            <p:cNvPr id="142" name="Google Shape;142;g364490444fc_0_1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3" name="Google Shape;143;g364490444fc_0_1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44" name="Google Shape;144;g364490444fc_0_1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5" name="Google Shape;145;g364490444fc_0_1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6" name="Google Shape;146;g364490444fc_0_10"/>
          <p:cNvSpPr txBox="1"/>
          <p:nvPr>
            <p:ph type="title"/>
          </p:nvPr>
        </p:nvSpPr>
        <p:spPr>
          <a:xfrm>
            <a:off x="3779725" y="2015175"/>
            <a:ext cx="131769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7800">
                <a:solidFill>
                  <a:schemeClr val="lt1"/>
                </a:solidFill>
                <a:latin typeface="Anton"/>
                <a:ea typeface="Anton"/>
                <a:cs typeface="Anton"/>
                <a:sym typeface="Anton"/>
              </a:rPr>
              <a:t>Čo je aktivizmus a obhajoba záujmov?</a:t>
            </a:r>
            <a:endParaRPr sz="7800"/>
          </a:p>
        </p:txBody>
      </p:sp>
      <p:sp>
        <p:nvSpPr>
          <p:cNvPr id="147" name="Google Shape;147;g364490444fc_0_10"/>
          <p:cNvSpPr txBox="1"/>
          <p:nvPr>
            <p:ph idx="1" type="body"/>
          </p:nvPr>
        </p:nvSpPr>
        <p:spPr>
          <a:xfrm>
            <a:off x="4037479" y="3630378"/>
            <a:ext cx="11839800" cy="45261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800"/>
              <a:buNone/>
            </a:pPr>
            <a:r>
              <a:t/>
            </a:r>
            <a:endParaRPr>
              <a:solidFill>
                <a:schemeClr val="lt1"/>
              </a:solidFill>
              <a:latin typeface="Quicksand"/>
              <a:ea typeface="Quicksand"/>
              <a:cs typeface="Quicksand"/>
              <a:sym typeface="Quicksand"/>
            </a:endParaRPr>
          </a:p>
          <a:p>
            <a:pPr indent="0" lvl="0" marL="0" rtl="0" algn="ctr">
              <a:lnSpc>
                <a:spcPct val="100000"/>
              </a:lnSpc>
              <a:spcBef>
                <a:spcPts val="0"/>
              </a:spcBef>
              <a:spcAft>
                <a:spcPts val="0"/>
              </a:spcAft>
              <a:buSzPts val="1800"/>
              <a:buNone/>
            </a:pPr>
            <a:r>
              <a:t/>
            </a:r>
            <a:endParaRPr sz="4100"/>
          </a:p>
          <a:p>
            <a:pPr indent="0" lvl="0" marL="0" rtl="0" algn="l">
              <a:lnSpc>
                <a:spcPct val="100000"/>
              </a:lnSpc>
              <a:spcBef>
                <a:spcPts val="592"/>
              </a:spcBef>
              <a:spcAft>
                <a:spcPts val="0"/>
              </a:spcAft>
              <a:buClr>
                <a:schemeClr val="dk1"/>
              </a:buClr>
              <a:buSzPts val="3200"/>
              <a:buNone/>
            </a:pPr>
            <a:r>
              <a:t/>
            </a:r>
            <a:endParaRPr>
              <a:solidFill>
                <a:schemeClr val="lt1"/>
              </a:solidFill>
              <a:latin typeface="Quicksand"/>
              <a:ea typeface="Quicksand"/>
              <a:cs typeface="Quicksand"/>
              <a:sym typeface="Quicksand"/>
            </a:endParaRPr>
          </a:p>
          <a:p>
            <a:pPr indent="-154940" lvl="0" marL="342900" rtl="0" algn="l">
              <a:lnSpc>
                <a:spcPct val="100000"/>
              </a:lnSpc>
              <a:spcBef>
                <a:spcPts val="592"/>
              </a:spcBef>
              <a:spcAft>
                <a:spcPts val="0"/>
              </a:spcAft>
              <a:buClr>
                <a:schemeClr val="dk1"/>
              </a:buClr>
              <a:buSzPts val="3200"/>
              <a:buNone/>
            </a:pPr>
            <a:r>
              <a:t/>
            </a:r>
            <a:endParaRPr>
              <a:solidFill>
                <a:schemeClr val="lt1"/>
              </a:solidFill>
              <a:latin typeface="Quicksand"/>
              <a:ea typeface="Quicksand"/>
              <a:cs typeface="Quicksand"/>
              <a:sym typeface="Quicksand"/>
            </a:endParaRPr>
          </a:p>
        </p:txBody>
      </p:sp>
      <p:pic>
        <p:nvPicPr>
          <p:cNvPr id="148" name="Google Shape;148;g364490444fc_0_10"/>
          <p:cNvPicPr preferRelativeResize="0"/>
          <p:nvPr/>
        </p:nvPicPr>
        <p:blipFill rotWithShape="1">
          <a:blip r:embed="rId5">
            <a:alphaModFix/>
          </a:blip>
          <a:srcRect b="0" l="0" r="0" t="0"/>
          <a:stretch/>
        </p:blipFill>
        <p:spPr>
          <a:xfrm>
            <a:off x="6410300" y="4106325"/>
            <a:ext cx="7492075" cy="4992450"/>
          </a:xfrm>
          <a:prstGeom prst="rect">
            <a:avLst/>
          </a:prstGeom>
          <a:noFill/>
          <a:ln>
            <a:noFill/>
          </a:ln>
        </p:spPr>
      </p:pic>
      <p:sp>
        <p:nvSpPr>
          <p:cNvPr id="149" name="Google Shape;149;g364490444fc_0_10"/>
          <p:cNvSpPr txBox="1"/>
          <p:nvPr/>
        </p:nvSpPr>
        <p:spPr>
          <a:xfrm>
            <a:off x="14128575" y="7026150"/>
            <a:ext cx="3000000" cy="13953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100"/>
              <a:buFont typeface="Arial"/>
              <a:buNone/>
            </a:pPr>
            <a:r>
              <a:rPr b="1" i="0" lang="nl-NL" sz="1100" u="none" cap="none" strike="noStrike">
                <a:solidFill>
                  <a:schemeClr val="lt1"/>
                </a:solidFill>
                <a:latin typeface="Arial"/>
                <a:ea typeface="Arial"/>
                <a:cs typeface="Arial"/>
                <a:sym typeface="Arial"/>
              </a:rPr>
              <a:t>Obrázok 1</a:t>
            </a:r>
            <a:endParaRPr b="1" i="0" sz="11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1" lang="nl-NL" sz="1100" u="none" cap="none" strike="noStrike">
                <a:solidFill>
                  <a:schemeClr val="lt1"/>
                </a:solidFill>
                <a:latin typeface="Arial"/>
                <a:ea typeface="Arial"/>
                <a:cs typeface="Arial"/>
                <a:sym typeface="Arial"/>
              </a:rPr>
              <a:t>Obhajoba záujmov vs. aktivizmus</a:t>
            </a:r>
            <a:r>
              <a:rPr b="0" i="0" lang="nl-NL" sz="1100" u="none" cap="none" strike="noStrike">
                <a:solidFill>
                  <a:schemeClr val="lt1"/>
                </a:solidFill>
                <a:latin typeface="Arial"/>
                <a:ea typeface="Arial"/>
                <a:cs typeface="Arial"/>
                <a:sym typeface="Arial"/>
              </a:rPr>
              <a:t> [Diagram]. Z </a:t>
            </a:r>
            <a:r>
              <a:rPr b="0" i="1" lang="nl-NL" sz="1100" u="none" cap="none" strike="noStrike">
                <a:solidFill>
                  <a:schemeClr val="lt1"/>
                </a:solidFill>
                <a:latin typeface="Arial"/>
                <a:ea typeface="Arial"/>
                <a:cs typeface="Arial"/>
                <a:sym typeface="Arial"/>
              </a:rPr>
              <a:t>Advocacy vs. Activism</a:t>
            </a:r>
            <a:r>
              <a:rPr b="0" i="0" lang="nl-NL" sz="1100" u="none" cap="none" strike="noStrike">
                <a:solidFill>
                  <a:schemeClr val="lt1"/>
                </a:solidFill>
                <a:latin typeface="Arial"/>
                <a:ea typeface="Arial"/>
                <a:cs typeface="Arial"/>
                <a:sym typeface="Arial"/>
              </a:rPr>
              <a:t>, od Grammar Stammer, 2025. Získané 13. augusta 2025 z </a:t>
            </a:r>
            <a:r>
              <a:rPr b="0" i="0" lang="nl-NL" sz="1100" u="sng" cap="none" strike="noStrike">
                <a:solidFill>
                  <a:schemeClr val="hlink"/>
                </a:solidFill>
                <a:latin typeface="Arial"/>
                <a:ea typeface="Arial"/>
                <a:cs typeface="Arial"/>
                <a:sym typeface="Arial"/>
                <a:hlinkClick r:id="rId6"/>
              </a:rPr>
              <a:t>https://grammarstammer.weebly.com/words-to-the-wise/advocacy-vs-activism</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53" name="Shape 153"/>
        <p:cNvGrpSpPr/>
        <p:nvPr/>
      </p:nvGrpSpPr>
      <p:grpSpPr>
        <a:xfrm>
          <a:off x="0" y="0"/>
          <a:ext cx="0" cy="0"/>
          <a:chOff x="0" y="0"/>
          <a:chExt cx="0" cy="0"/>
        </a:xfrm>
      </p:grpSpPr>
      <p:sp>
        <p:nvSpPr>
          <p:cNvPr id="154" name="Google Shape;154;g35fa9f5703a_0_33"/>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5" name="Google Shape;155;g35fa9f5703a_0_33"/>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6" name="Google Shape;156;g35fa9f5703a_0_33"/>
          <p:cNvSpPr txBox="1"/>
          <p:nvPr/>
        </p:nvSpPr>
        <p:spPr>
          <a:xfrm>
            <a:off x="2783013" y="1394975"/>
            <a:ext cx="13011900" cy="1143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4400"/>
              <a:buFont typeface="Anton"/>
              <a:buNone/>
            </a:pPr>
            <a:r>
              <a:rPr b="0" i="0" lang="nl-NL" sz="8000" u="none" cap="none" strike="noStrike">
                <a:solidFill>
                  <a:schemeClr val="lt1"/>
                </a:solidFill>
                <a:latin typeface="Anton"/>
                <a:ea typeface="Anton"/>
                <a:cs typeface="Anton"/>
                <a:sym typeface="Anton"/>
              </a:rPr>
              <a:t>Úrovne politickej participácie</a:t>
            </a:r>
            <a:endParaRPr b="0" i="0" sz="8000" u="none" cap="none" strike="noStrike">
              <a:solidFill>
                <a:schemeClr val="lt1"/>
              </a:solidFill>
              <a:latin typeface="Calibri"/>
              <a:ea typeface="Calibri"/>
              <a:cs typeface="Calibri"/>
              <a:sym typeface="Calibri"/>
            </a:endParaRPr>
          </a:p>
        </p:txBody>
      </p:sp>
      <p:sp>
        <p:nvSpPr>
          <p:cNvPr id="157" name="Google Shape;157;g35fa9f5703a_0_33"/>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58" name="Google Shape;158;g35fa9f5703a_0_33"/>
          <p:cNvPicPr preferRelativeResize="0"/>
          <p:nvPr/>
        </p:nvPicPr>
        <p:blipFill rotWithShape="1">
          <a:blip r:embed="rId6">
            <a:alphaModFix/>
          </a:blip>
          <a:srcRect b="0" l="0" r="0" t="0"/>
          <a:stretch/>
        </p:blipFill>
        <p:spPr>
          <a:xfrm>
            <a:off x="2046785" y="3083300"/>
            <a:ext cx="10295466" cy="5734700"/>
          </a:xfrm>
          <a:prstGeom prst="rect">
            <a:avLst/>
          </a:prstGeom>
          <a:noFill/>
          <a:ln>
            <a:noFill/>
          </a:ln>
        </p:spPr>
      </p:pic>
      <p:sp>
        <p:nvSpPr>
          <p:cNvPr id="159" name="Google Shape;159;g35fa9f5703a_0_33"/>
          <p:cNvSpPr txBox="1"/>
          <p:nvPr/>
        </p:nvSpPr>
        <p:spPr>
          <a:xfrm>
            <a:off x="12632300" y="7685200"/>
            <a:ext cx="3000000" cy="11328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1100"/>
              <a:buFont typeface="Arial"/>
              <a:buNone/>
            </a:pPr>
            <a:r>
              <a:rPr b="1" i="0" lang="nl-NL" sz="1100" u="none" cap="none" strike="noStrike">
                <a:solidFill>
                  <a:schemeClr val="lt1"/>
                </a:solidFill>
                <a:latin typeface="Arial"/>
                <a:ea typeface="Arial"/>
                <a:cs typeface="Arial"/>
                <a:sym typeface="Arial"/>
              </a:rPr>
              <a:t>Obrázok 2</a:t>
            </a:r>
            <a:br>
              <a:rPr b="1" i="0" lang="nl-NL" sz="1100" u="none" cap="none" strike="noStrike">
                <a:solidFill>
                  <a:schemeClr val="lt1"/>
                </a:solidFill>
                <a:latin typeface="Arial"/>
                <a:ea typeface="Arial"/>
                <a:cs typeface="Arial"/>
                <a:sym typeface="Arial"/>
              </a:rPr>
            </a:br>
            <a:r>
              <a:rPr b="0" i="0" lang="nl-NL" sz="1100" u="none" cap="none" strike="noStrike">
                <a:solidFill>
                  <a:schemeClr val="lt1"/>
                </a:solidFill>
                <a:latin typeface="Arial"/>
                <a:ea typeface="Arial"/>
                <a:cs typeface="Arial"/>
                <a:sym typeface="Arial"/>
              </a:rPr>
              <a:t>Fernandes, A. (z.d.). </a:t>
            </a:r>
            <a:r>
              <a:rPr b="0" i="1" lang="nl-NL" sz="1100" u="none" cap="none" strike="noStrike">
                <a:solidFill>
                  <a:schemeClr val="lt1"/>
                </a:solidFill>
                <a:latin typeface="Arial"/>
                <a:ea typeface="Arial"/>
                <a:cs typeface="Arial"/>
                <a:sym typeface="Arial"/>
              </a:rPr>
              <a:t>Politická participácia</a:t>
            </a:r>
            <a:r>
              <a:rPr b="0" i="0" lang="nl-NL" sz="1100" u="none" cap="none" strike="noStrike">
                <a:solidFill>
                  <a:schemeClr val="lt1"/>
                </a:solidFill>
                <a:latin typeface="Arial"/>
                <a:ea typeface="Arial"/>
                <a:cs typeface="Arial"/>
                <a:sym typeface="Arial"/>
              </a:rPr>
              <a:t>. SlideShare.</a:t>
            </a:r>
            <a:r>
              <a:rPr b="0" i="0" lang="nl-NL" sz="1100" u="none" cap="none" strike="noStrike">
                <a:solidFill>
                  <a:schemeClr val="lt1"/>
                </a:solidFill>
                <a:uFill>
                  <a:noFill/>
                </a:uFill>
                <a:latin typeface="Arial"/>
                <a:ea typeface="Arial"/>
                <a:cs typeface="Arial"/>
                <a:sym typeface="Arial"/>
                <a:hlinkClick r:id="rId7">
                  <a:extLst>
                    <a:ext uri="{A12FA001-AC4F-418D-AE19-62706E023703}">
                      <ahyp:hlinkClr val="tx"/>
                    </a:ext>
                  </a:extLst>
                </a:hlinkClick>
              </a:rPr>
              <a:t> </a:t>
            </a:r>
            <a:r>
              <a:rPr b="0" i="0" lang="nl-NL" sz="1100" u="sng" cap="none" strike="noStrike">
                <a:solidFill>
                  <a:schemeClr val="accent1"/>
                </a:solidFill>
                <a:latin typeface="Arial"/>
                <a:ea typeface="Arial"/>
                <a:cs typeface="Arial"/>
                <a:sym typeface="Arial"/>
                <a:hlinkClick r:id="rId8">
                  <a:extLst>
                    <a:ext uri="{A12FA001-AC4F-418D-AE19-62706E023703}">
                      <ahyp:hlinkClr val="tx"/>
                    </a:ext>
                  </a:extLst>
                </a:hlinkClick>
              </a:rPr>
              <a:t>https://www.slideshare.net/slideshow/political-participation-230156524/230156524</a:t>
            </a:r>
            <a:r>
              <a:rPr b="0" i="0" lang="nl-NL" sz="1100" u="none" cap="none" strike="noStrike">
                <a:solidFill>
                  <a:schemeClr val="accent1"/>
                </a:solidFill>
                <a:latin typeface="Arial"/>
                <a:ea typeface="Arial"/>
                <a:cs typeface="Arial"/>
                <a:sym typeface="Arial"/>
              </a:rPr>
              <a:t> </a:t>
            </a:r>
            <a:endParaRPr b="0" i="0" sz="1100" u="sng" cap="none" strike="noStrike">
              <a:solidFill>
                <a:schemeClr val="accent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63" name="Shape 163"/>
        <p:cNvGrpSpPr/>
        <p:nvPr/>
      </p:nvGrpSpPr>
      <p:grpSpPr>
        <a:xfrm>
          <a:off x="0" y="0"/>
          <a:ext cx="0" cy="0"/>
          <a:chOff x="0" y="0"/>
          <a:chExt cx="0" cy="0"/>
        </a:xfrm>
      </p:grpSpPr>
      <p:grpSp>
        <p:nvGrpSpPr>
          <p:cNvPr id="164" name="Google Shape;164;g35fa9f5703a_0_3"/>
          <p:cNvGrpSpPr/>
          <p:nvPr/>
        </p:nvGrpSpPr>
        <p:grpSpPr>
          <a:xfrm>
            <a:off x="0" y="-216993"/>
            <a:ext cx="2922102" cy="10504504"/>
            <a:chOff x="0" y="-57150"/>
            <a:chExt cx="769602" cy="2766600"/>
          </a:xfrm>
        </p:grpSpPr>
        <p:sp>
          <p:nvSpPr>
            <p:cNvPr id="165" name="Google Shape;165;g35fa9f5703a_0_3"/>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6" name="Google Shape;166;g35fa9f5703a_0_3"/>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67" name="Google Shape;167;g35fa9f5703a_0_3"/>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8" name="Google Shape;168;g35fa9f5703a_0_3"/>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The biggest revolution you didn’t know about. Deaf President Now! is now streaming on Apple TV https://apple.co/_DeafPresidentNow&#10;&#10;From Academy Award-nominated producer, co-director and Deaf activist Nyle DiMarco, and Academy Award-winning producer and co-director Davis Guggenheim, “Deaf President Now!” recounts the eight days of historic protests held at Gallaudet University in 1988 after the school’s board of trustees appointed a hearing president over several very qualified Deaf candidates. After a week of rallies, boycotts and protests, the students of Gallaudet University triumph as the hearing president resigns and beloved dean Dr. I. King Jordan becomes the university’s first Deaf president. The protests marked a pivotal moment in civil rights history, with an impact that extended well beyond the Gallaudet campus, and paved the way for the Americans with Disabilities Act (ADA). “Deaf President Now!” features exclusive interviews with the five key figures of the movement, including the DPN4 — Jerry Covell, Bridgetta Bourne-Firl, Tim Rarus and Greg Hlibok — alongside I. King Jordan, as well as archival and scripted elements. The film also incorporates an experimental narrative approach called Deaf Point of View, using impressionistic visual photography and intricate sound design to thrust the audience into the Deaf experience.&#10;&#10;Subscribe to Apple TV’s YouTube channel: https://apple.co/AppleTVYouTube&#10;&#10;Follow Apple TV:&#10;Instagram: https://instagram.com/AppleTV&#10;TikTok: https://tiktok.com/@AppleTV&#10;Facebook: https://facebook.com/AppleTV&#10;X: https://X.com/AppleTV&#10;Giphy: https://giphy.com/AppleTV&#10;&#10;More from Apple TV: https://apple.co/32qgOEJ&#10;&#10;Apple TV is a streaming service with original stories from the most creative minds in TV and film. Watch now on the Apple TV app: https://apple.co/_AppleTVapp Subscription required for Apple TV&#10;&#10;#DeafPresidentNow #Trailer #AppleTV" id="169" name="Google Shape;169;g35fa9f5703a_0_3" title="Deaf President Now! — Official Trailer | Apple TV">
            <a:hlinkClick r:id="rId5"/>
          </p:cNvPr>
          <p:cNvPicPr preferRelativeResize="0"/>
          <p:nvPr/>
        </p:nvPicPr>
        <p:blipFill rotWithShape="1">
          <a:blip r:embed="rId6">
            <a:alphaModFix/>
          </a:blip>
          <a:srcRect b="0" l="0" r="0" t="0"/>
          <a:stretch/>
        </p:blipFill>
        <p:spPr>
          <a:xfrm>
            <a:off x="4298085" y="2482975"/>
            <a:ext cx="10551600" cy="5935275"/>
          </a:xfrm>
          <a:prstGeom prst="rect">
            <a:avLst/>
          </a:prstGeom>
          <a:noFill/>
          <a:ln>
            <a:noFill/>
          </a:ln>
        </p:spPr>
      </p:pic>
      <p:sp>
        <p:nvSpPr>
          <p:cNvPr id="170" name="Google Shape;170;g35fa9f5703a_0_3"/>
          <p:cNvSpPr txBox="1"/>
          <p:nvPr/>
        </p:nvSpPr>
        <p:spPr>
          <a:xfrm>
            <a:off x="3313400" y="969675"/>
            <a:ext cx="14602200" cy="1143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4400"/>
              <a:buFont typeface="Anton"/>
              <a:buNone/>
            </a:pPr>
            <a:r>
              <a:rPr b="0" i="0" lang="nl-NL" sz="8000" u="none" cap="none" strike="noStrike">
                <a:solidFill>
                  <a:schemeClr val="lt1"/>
                </a:solidFill>
                <a:latin typeface="Anton"/>
                <a:ea typeface="Anton"/>
                <a:cs typeface="Anton"/>
                <a:sym typeface="Anton"/>
              </a:rPr>
              <a:t>Príklad aktivizmu Nepočujúcich:</a:t>
            </a:r>
            <a:endParaRPr b="0" i="0" sz="8000" u="none" cap="none" strike="noStrike">
              <a:solidFill>
                <a:schemeClr val="lt1"/>
              </a:solidFill>
              <a:latin typeface="Calibri"/>
              <a:ea typeface="Calibri"/>
              <a:cs typeface="Calibri"/>
              <a:sym typeface="Calibri"/>
            </a:endParaRPr>
          </a:p>
        </p:txBody>
      </p:sp>
      <p:sp>
        <p:nvSpPr>
          <p:cNvPr id="171" name="Google Shape;171;g35fa9f5703a_0_3"/>
          <p:cNvSpPr txBox="1"/>
          <p:nvPr/>
        </p:nvSpPr>
        <p:spPr>
          <a:xfrm>
            <a:off x="15059725" y="7480150"/>
            <a:ext cx="3000000" cy="9381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1100"/>
              <a:buFont typeface="Arial"/>
              <a:buNone/>
            </a:pPr>
            <a:r>
              <a:rPr b="1" i="0" lang="nl-NL" sz="1100" u="none" cap="none" strike="noStrike">
                <a:solidFill>
                  <a:schemeClr val="lt1"/>
                </a:solidFill>
                <a:latin typeface="Arial"/>
                <a:ea typeface="Arial"/>
                <a:cs typeface="Arial"/>
                <a:sym typeface="Arial"/>
              </a:rPr>
              <a:t>Video 1: </a:t>
            </a:r>
            <a:br>
              <a:rPr b="1" i="0" lang="nl-NL" sz="1100" u="none" cap="none" strike="noStrike">
                <a:solidFill>
                  <a:schemeClr val="lt1"/>
                </a:solidFill>
                <a:latin typeface="Arial"/>
                <a:ea typeface="Arial"/>
                <a:cs typeface="Arial"/>
                <a:sym typeface="Arial"/>
              </a:rPr>
            </a:br>
            <a:r>
              <a:rPr b="0" i="0" lang="nl-NL" sz="1100" u="none" cap="none" strike="noStrike">
                <a:solidFill>
                  <a:schemeClr val="lt1"/>
                </a:solidFill>
                <a:latin typeface="Arial"/>
                <a:ea typeface="Arial"/>
                <a:cs typeface="Arial"/>
                <a:sym typeface="Arial"/>
              </a:rPr>
              <a:t>Apple TV+. (z.d.). </a:t>
            </a:r>
            <a:r>
              <a:rPr b="0" i="1" lang="nl-NL" sz="1100" u="none" cap="none" strike="noStrike">
                <a:solidFill>
                  <a:schemeClr val="lt1"/>
                </a:solidFill>
                <a:latin typeface="Arial"/>
                <a:ea typeface="Arial"/>
                <a:cs typeface="Arial"/>
                <a:sym typeface="Arial"/>
              </a:rPr>
              <a:t>Deaf President Now! – Oficiálny trailer. </a:t>
            </a:r>
            <a:r>
              <a:rPr b="0" i="0" lang="nl-NL" sz="1100" u="none" cap="none" strike="noStrike">
                <a:solidFill>
                  <a:schemeClr val="lt1"/>
                </a:solidFill>
                <a:latin typeface="Arial"/>
                <a:ea typeface="Arial"/>
                <a:cs typeface="Arial"/>
                <a:sym typeface="Arial"/>
              </a:rPr>
              <a:t>YouTube. https://youtu.be/m-gIp9CDFtM</a:t>
            </a:r>
            <a:endParaRPr b="0" i="0" sz="1100" u="sng" cap="none" strike="noStrike">
              <a:solidFill>
                <a:schemeClr val="hlink"/>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9"/>
                                        </p:tgtEl>
                                        <p:attrNameLst>
                                          <p:attrName>style.visibility</p:attrName>
                                        </p:attrNameLst>
                                      </p:cBhvr>
                                      <p:to>
                                        <p:strVal val="visible"/>
                                      </p:to>
                                    </p:set>
                                    <p:animEffect filter="fade" transition="in">
                                      <p:cBhvr>
                                        <p:cTn dur="1000"/>
                                        <p:tgtEl>
                                          <p:spTgt spid="16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75" name="Shape 175"/>
        <p:cNvGrpSpPr/>
        <p:nvPr/>
      </p:nvGrpSpPr>
      <p:grpSpPr>
        <a:xfrm>
          <a:off x="0" y="0"/>
          <a:ext cx="0" cy="0"/>
          <a:chOff x="0" y="0"/>
          <a:chExt cx="0" cy="0"/>
        </a:xfrm>
      </p:grpSpPr>
      <p:grpSp>
        <p:nvGrpSpPr>
          <p:cNvPr id="176" name="Google Shape;176;g3d7f9518166_0_10"/>
          <p:cNvGrpSpPr/>
          <p:nvPr/>
        </p:nvGrpSpPr>
        <p:grpSpPr>
          <a:xfrm>
            <a:off x="0" y="-216992"/>
            <a:ext cx="2922102" cy="10504504"/>
            <a:chOff x="0" y="-57150"/>
            <a:chExt cx="769602" cy="2766600"/>
          </a:xfrm>
        </p:grpSpPr>
        <p:sp>
          <p:nvSpPr>
            <p:cNvPr id="177" name="Google Shape;177;g3d7f9518166_0_1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8" name="Google Shape;178;g3d7f9518166_0_1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79" name="Google Shape;179;g3d7f9518166_0_1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0" name="Google Shape;180;g3d7f9518166_0_1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1" name="Google Shape;181;g3d7f9518166_0_10"/>
          <p:cNvSpPr txBox="1"/>
          <p:nvPr>
            <p:ph type="title"/>
          </p:nvPr>
        </p:nvSpPr>
        <p:spPr>
          <a:xfrm>
            <a:off x="3779725" y="2015175"/>
            <a:ext cx="131769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7800">
                <a:solidFill>
                  <a:schemeClr val="lt1"/>
                </a:solidFill>
                <a:latin typeface="Anton"/>
                <a:ea typeface="Anton"/>
                <a:cs typeface="Anton"/>
                <a:sym typeface="Anton"/>
              </a:rPr>
              <a:t>Definícia „kampane"</a:t>
            </a:r>
            <a:endParaRPr sz="7800"/>
          </a:p>
        </p:txBody>
      </p:sp>
      <p:sp>
        <p:nvSpPr>
          <p:cNvPr id="182" name="Google Shape;182;g3d7f9518166_0_10"/>
          <p:cNvSpPr txBox="1"/>
          <p:nvPr>
            <p:ph idx="1" type="body"/>
          </p:nvPr>
        </p:nvSpPr>
        <p:spPr>
          <a:xfrm>
            <a:off x="4037479" y="3630378"/>
            <a:ext cx="11839800" cy="45261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800"/>
              <a:buNone/>
            </a:pPr>
            <a:r>
              <a:rPr lang="nl-NL">
                <a:solidFill>
                  <a:schemeClr val="lt1"/>
                </a:solidFill>
                <a:latin typeface="Quicksand"/>
                <a:ea typeface="Quicksand"/>
                <a:cs typeface="Quicksand"/>
                <a:sym typeface="Quicksand"/>
              </a:rPr>
              <a:t>Kampaň: </a:t>
            </a:r>
            <a:endParaRPr>
              <a:solidFill>
                <a:schemeClr val="lt1"/>
              </a:solidFill>
              <a:latin typeface="Quicksand"/>
              <a:ea typeface="Quicksand"/>
              <a:cs typeface="Quicksand"/>
              <a:sym typeface="Quicksand"/>
            </a:endParaRPr>
          </a:p>
          <a:p>
            <a:pPr indent="0" lvl="0" marL="0" rtl="0" algn="l">
              <a:lnSpc>
                <a:spcPct val="100000"/>
              </a:lnSpc>
              <a:spcBef>
                <a:spcPts val="0"/>
              </a:spcBef>
              <a:spcAft>
                <a:spcPts val="0"/>
              </a:spcAft>
              <a:buSzPts val="1800"/>
              <a:buNone/>
            </a:pPr>
            <a:r>
              <a:t/>
            </a:r>
            <a:endParaRPr>
              <a:solidFill>
                <a:schemeClr val="lt1"/>
              </a:solidFill>
              <a:latin typeface="Quicksand"/>
              <a:ea typeface="Quicksand"/>
              <a:cs typeface="Quicksand"/>
              <a:sym typeface="Quicksand"/>
            </a:endParaRPr>
          </a:p>
          <a:p>
            <a:pPr indent="0" lvl="0" marL="0" rtl="0" algn="ctr">
              <a:lnSpc>
                <a:spcPct val="100000"/>
              </a:lnSpc>
              <a:spcBef>
                <a:spcPts val="0"/>
              </a:spcBef>
              <a:spcAft>
                <a:spcPts val="0"/>
              </a:spcAft>
              <a:buSzPts val="1800"/>
              <a:buNone/>
            </a:pPr>
            <a:r>
              <a:rPr i="1" lang="nl-NL" sz="4100">
                <a:solidFill>
                  <a:schemeClr val="lt1"/>
                </a:solidFill>
                <a:latin typeface="Quicksand"/>
                <a:ea typeface="Quicksand"/>
                <a:cs typeface="Quicksand"/>
                <a:sym typeface="Quicksand"/>
              </a:rPr>
              <a:t>„séria plánovaných akcií na dosiahnutie spoločenského, obchodného alebo politického cieľa"</a:t>
            </a:r>
            <a:endParaRPr i="1" sz="4100"/>
          </a:p>
          <a:p>
            <a:pPr indent="0" lvl="0" marL="0" rtl="0" algn="l">
              <a:lnSpc>
                <a:spcPct val="100000"/>
              </a:lnSpc>
              <a:spcBef>
                <a:spcPts val="592"/>
              </a:spcBef>
              <a:spcAft>
                <a:spcPts val="0"/>
              </a:spcAft>
              <a:buClr>
                <a:schemeClr val="dk1"/>
              </a:buClr>
              <a:buSzPts val="3200"/>
              <a:buNone/>
            </a:pPr>
            <a:r>
              <a:t/>
            </a:r>
            <a:endParaRPr>
              <a:solidFill>
                <a:schemeClr val="lt1"/>
              </a:solidFill>
              <a:latin typeface="Quicksand"/>
              <a:ea typeface="Quicksand"/>
              <a:cs typeface="Quicksand"/>
              <a:sym typeface="Quicksand"/>
            </a:endParaRPr>
          </a:p>
          <a:p>
            <a:pPr indent="-154940" lvl="0" marL="342900" rtl="0" algn="l">
              <a:lnSpc>
                <a:spcPct val="100000"/>
              </a:lnSpc>
              <a:spcBef>
                <a:spcPts val="592"/>
              </a:spcBef>
              <a:spcAft>
                <a:spcPts val="0"/>
              </a:spcAft>
              <a:buClr>
                <a:schemeClr val="dk1"/>
              </a:buClr>
              <a:buSzPts val="3200"/>
              <a:buNone/>
            </a:pPr>
            <a:r>
              <a:t/>
            </a:r>
            <a:endParaRPr>
              <a:solidFill>
                <a:schemeClr val="lt1"/>
              </a:solidFill>
              <a:latin typeface="Quicksand"/>
              <a:ea typeface="Quicksand"/>
              <a:cs typeface="Quicksand"/>
              <a:sym typeface="Quicksan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86" name="Shape 186"/>
        <p:cNvGrpSpPr/>
        <p:nvPr/>
      </p:nvGrpSpPr>
      <p:grpSpPr>
        <a:xfrm>
          <a:off x="0" y="0"/>
          <a:ext cx="0" cy="0"/>
          <a:chOff x="0" y="0"/>
          <a:chExt cx="0" cy="0"/>
        </a:xfrm>
      </p:grpSpPr>
      <p:grpSp>
        <p:nvGrpSpPr>
          <p:cNvPr id="187" name="Google Shape;187;g3d7f9518166_0_21"/>
          <p:cNvGrpSpPr/>
          <p:nvPr/>
        </p:nvGrpSpPr>
        <p:grpSpPr>
          <a:xfrm>
            <a:off x="0" y="-216992"/>
            <a:ext cx="2922102" cy="10504504"/>
            <a:chOff x="0" y="-57150"/>
            <a:chExt cx="769602" cy="2766600"/>
          </a:xfrm>
        </p:grpSpPr>
        <p:sp>
          <p:nvSpPr>
            <p:cNvPr id="188" name="Google Shape;188;g3d7f9518166_0_2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9" name="Google Shape;189;g3d7f9518166_0_21"/>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90" name="Google Shape;190;g3d7f9518166_0_2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1" name="Google Shape;191;g3d7f9518166_0_2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2" name="Google Shape;192;g3d7f9518166_0_21"/>
          <p:cNvSpPr txBox="1"/>
          <p:nvPr>
            <p:ph type="title"/>
          </p:nvPr>
        </p:nvSpPr>
        <p:spPr>
          <a:xfrm>
            <a:off x="4068375" y="1495625"/>
            <a:ext cx="131769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7800">
                <a:solidFill>
                  <a:schemeClr val="lt1"/>
                </a:solidFill>
                <a:latin typeface="Anton"/>
                <a:ea typeface="Anton"/>
                <a:cs typeface="Anton"/>
                <a:sym typeface="Anton"/>
              </a:rPr>
              <a:t>Stratégia kampane</a:t>
            </a:r>
            <a:endParaRPr sz="7800"/>
          </a:p>
        </p:txBody>
      </p:sp>
      <p:pic>
        <p:nvPicPr>
          <p:cNvPr id="193" name="Google Shape;193;g3d7f9518166_0_21" title="Ontwerp zonder titel (13).png"/>
          <p:cNvPicPr preferRelativeResize="0"/>
          <p:nvPr/>
        </p:nvPicPr>
        <p:blipFill rotWithShape="1">
          <a:blip r:embed="rId5">
            <a:alphaModFix/>
          </a:blip>
          <a:srcRect b="0" l="0" r="0" t="0"/>
          <a:stretch/>
        </p:blipFill>
        <p:spPr>
          <a:xfrm>
            <a:off x="4194402" y="2773163"/>
            <a:ext cx="11478624" cy="645672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97" name="Shape 197"/>
        <p:cNvGrpSpPr/>
        <p:nvPr/>
      </p:nvGrpSpPr>
      <p:grpSpPr>
        <a:xfrm>
          <a:off x="0" y="0"/>
          <a:ext cx="0" cy="0"/>
          <a:chOff x="0" y="0"/>
          <a:chExt cx="0" cy="0"/>
        </a:xfrm>
      </p:grpSpPr>
      <p:grpSp>
        <p:nvGrpSpPr>
          <p:cNvPr id="198" name="Google Shape;198;g35fa9f5703a_0_13"/>
          <p:cNvGrpSpPr/>
          <p:nvPr/>
        </p:nvGrpSpPr>
        <p:grpSpPr>
          <a:xfrm>
            <a:off x="0" y="-216993"/>
            <a:ext cx="2922102" cy="10504504"/>
            <a:chOff x="0" y="-57150"/>
            <a:chExt cx="769602" cy="2766600"/>
          </a:xfrm>
        </p:grpSpPr>
        <p:sp>
          <p:nvSpPr>
            <p:cNvPr id="199" name="Google Shape;199;g35fa9f5703a_0_13"/>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0" name="Google Shape;200;g35fa9f5703a_0_13"/>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01" name="Google Shape;201;g35fa9f5703a_0_13"/>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2" name="Google Shape;202;g35fa9f5703a_0_13"/>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3" name="Google Shape;203;g35fa9f5703a_0_13"/>
          <p:cNvSpPr txBox="1"/>
          <p:nvPr>
            <p:ph type="title"/>
          </p:nvPr>
        </p:nvSpPr>
        <p:spPr>
          <a:xfrm>
            <a:off x="4536825" y="1893700"/>
            <a:ext cx="108411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Aktivita: návrh kampane</a:t>
            </a:r>
            <a:endParaRPr sz="8000"/>
          </a:p>
        </p:txBody>
      </p:sp>
      <p:sp>
        <p:nvSpPr>
          <p:cNvPr id="204" name="Google Shape;204;g35fa9f5703a_0_13"/>
          <p:cNvSpPr txBox="1"/>
          <p:nvPr>
            <p:ph idx="1" type="body"/>
          </p:nvPr>
        </p:nvSpPr>
        <p:spPr>
          <a:xfrm>
            <a:off x="4037479" y="3630378"/>
            <a:ext cx="11839800" cy="45261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592"/>
              </a:spcBef>
              <a:spcAft>
                <a:spcPts val="0"/>
              </a:spcAft>
              <a:buSzPts val="1800"/>
              <a:buNone/>
            </a:pPr>
            <a:r>
              <a:t/>
            </a:r>
            <a:endParaRPr>
              <a:solidFill>
                <a:schemeClr val="lt1"/>
              </a:solidFill>
              <a:latin typeface="Quicksand"/>
              <a:ea typeface="Quicksand"/>
              <a:cs typeface="Quicksand"/>
              <a:sym typeface="Quicksand"/>
            </a:endParaRPr>
          </a:p>
          <a:p>
            <a:pPr indent="0" lvl="0" marL="0" rtl="0" algn="l">
              <a:lnSpc>
                <a:spcPct val="100000"/>
              </a:lnSpc>
              <a:spcBef>
                <a:spcPts val="592"/>
              </a:spcBef>
              <a:spcAft>
                <a:spcPts val="0"/>
              </a:spcAft>
              <a:buSzPts val="1800"/>
              <a:buNone/>
            </a:pPr>
            <a:r>
              <a:t/>
            </a:r>
            <a:endParaRPr>
              <a:solidFill>
                <a:schemeClr val="lt1"/>
              </a:solidFill>
              <a:latin typeface="Quicksand"/>
              <a:ea typeface="Quicksand"/>
              <a:cs typeface="Quicksand"/>
              <a:sym typeface="Quicksand"/>
            </a:endParaRPr>
          </a:p>
          <a:p>
            <a:pPr indent="0" lvl="0" marL="0" rtl="0" algn="ctr">
              <a:lnSpc>
                <a:spcPct val="100000"/>
              </a:lnSpc>
              <a:spcBef>
                <a:spcPts val="592"/>
              </a:spcBef>
              <a:spcAft>
                <a:spcPts val="0"/>
              </a:spcAft>
              <a:buSzPts val="1800"/>
              <a:buNone/>
            </a:pPr>
            <a:r>
              <a:rPr lang="nl-NL" sz="3600">
                <a:solidFill>
                  <a:schemeClr val="lt1"/>
                </a:solidFill>
                <a:latin typeface="Quicksand"/>
                <a:ea typeface="Quicksand"/>
                <a:cs typeface="Quicksand"/>
                <a:sym typeface="Quicksand"/>
              </a:rPr>
              <a:t>Pracujte v skupinách a navrhnite advokačn</a:t>
            </a:r>
            <a:r>
              <a:rPr lang="nl-NL" sz="3600">
                <a:solidFill>
                  <a:schemeClr val="lt1"/>
                </a:solidFill>
                <a:latin typeface="Quicksand"/>
                <a:ea typeface="Quicksand"/>
                <a:cs typeface="Quicksand"/>
                <a:sym typeface="Quicksand"/>
              </a:rPr>
              <a:t>ú</a:t>
            </a:r>
            <a:r>
              <a:rPr lang="nl-NL" sz="3600">
                <a:solidFill>
                  <a:schemeClr val="lt1"/>
                </a:solidFill>
                <a:latin typeface="Quicksand"/>
                <a:ea typeface="Quicksand"/>
                <a:cs typeface="Quicksand"/>
                <a:sym typeface="Quicksand"/>
              </a:rPr>
              <a:t> kampaň!</a:t>
            </a:r>
            <a:endParaRPr sz="3600">
              <a:solidFill>
                <a:schemeClr val="lt1"/>
              </a:solidFill>
              <a:latin typeface="Quicksand"/>
              <a:ea typeface="Quicksand"/>
              <a:cs typeface="Quicksand"/>
              <a:sym typeface="Quicksand"/>
            </a:endParaRPr>
          </a:p>
          <a:p>
            <a:pPr indent="0" lvl="0" marL="0" rtl="0" algn="ctr">
              <a:lnSpc>
                <a:spcPct val="100000"/>
              </a:lnSpc>
              <a:spcBef>
                <a:spcPts val="592"/>
              </a:spcBef>
              <a:spcAft>
                <a:spcPts val="0"/>
              </a:spcAft>
              <a:buSzPts val="1800"/>
              <a:buNone/>
            </a:pPr>
            <a:r>
              <a:t/>
            </a:r>
            <a:endParaRPr sz="3600">
              <a:solidFill>
                <a:schemeClr val="lt1"/>
              </a:solidFill>
              <a:latin typeface="Quicksand"/>
              <a:ea typeface="Quicksand"/>
              <a:cs typeface="Quicksand"/>
              <a:sym typeface="Quicksand"/>
            </a:endParaRPr>
          </a:p>
          <a:p>
            <a:pPr indent="0" lvl="0" marL="0" rtl="0" algn="ctr">
              <a:lnSpc>
                <a:spcPct val="100000"/>
              </a:lnSpc>
              <a:spcBef>
                <a:spcPts val="592"/>
              </a:spcBef>
              <a:spcAft>
                <a:spcPts val="0"/>
              </a:spcAft>
              <a:buSzPts val="1800"/>
              <a:buNone/>
            </a:pPr>
            <a:r>
              <a:rPr lang="nl-NL" sz="3600">
                <a:solidFill>
                  <a:schemeClr val="lt1"/>
                </a:solidFill>
                <a:latin typeface="Quicksand"/>
                <a:ea typeface="Quicksand"/>
                <a:cs typeface="Quicksand"/>
                <a:sym typeface="Quicksand"/>
              </a:rPr>
              <a:t>Majte vplyv!</a:t>
            </a:r>
            <a:endParaRPr sz="3600">
              <a:solidFill>
                <a:schemeClr val="lt1"/>
              </a:solidFill>
              <a:latin typeface="Quicksand"/>
              <a:ea typeface="Quicksand"/>
              <a:cs typeface="Quicksand"/>
              <a:sym typeface="Quicksand"/>
            </a:endParaRPr>
          </a:p>
          <a:p>
            <a:pPr indent="0" lvl="0" marL="342900" rtl="0" algn="l">
              <a:lnSpc>
                <a:spcPct val="100000"/>
              </a:lnSpc>
              <a:spcBef>
                <a:spcPts val="592"/>
              </a:spcBef>
              <a:spcAft>
                <a:spcPts val="0"/>
              </a:spcAft>
              <a:buSzPts val="1800"/>
              <a:buNone/>
            </a:pPr>
            <a:r>
              <a:t/>
            </a:r>
            <a:endParaRPr/>
          </a:p>
          <a:p>
            <a:pPr indent="-154940" lvl="0" marL="342900" rtl="0" algn="l">
              <a:lnSpc>
                <a:spcPct val="100000"/>
              </a:lnSpc>
              <a:spcBef>
                <a:spcPts val="592"/>
              </a:spcBef>
              <a:spcAft>
                <a:spcPts val="0"/>
              </a:spcAft>
              <a:buClr>
                <a:schemeClr val="dk1"/>
              </a:buClr>
              <a:buSzPts val="3200"/>
              <a:buNone/>
            </a:pPr>
            <a:r>
              <a:t/>
            </a:r>
            <a:endParaRPr>
              <a:solidFill>
                <a:schemeClr val="lt1"/>
              </a:solidFill>
              <a:latin typeface="Quicksand"/>
              <a:ea typeface="Quicksand"/>
              <a:cs typeface="Quicksand"/>
              <a:sym typeface="Quicksan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08" name="Shape 208"/>
        <p:cNvGrpSpPr/>
        <p:nvPr/>
      </p:nvGrpSpPr>
      <p:grpSpPr>
        <a:xfrm>
          <a:off x="0" y="0"/>
          <a:ext cx="0" cy="0"/>
          <a:chOff x="0" y="0"/>
          <a:chExt cx="0" cy="0"/>
        </a:xfrm>
      </p:grpSpPr>
      <p:grpSp>
        <p:nvGrpSpPr>
          <p:cNvPr id="209" name="Google Shape;209;p11"/>
          <p:cNvGrpSpPr/>
          <p:nvPr/>
        </p:nvGrpSpPr>
        <p:grpSpPr>
          <a:xfrm>
            <a:off x="0" y="-216991"/>
            <a:ext cx="2922084" cy="10503991"/>
            <a:chOff x="0" y="-57150"/>
            <a:chExt cx="769602" cy="2766483"/>
          </a:xfrm>
        </p:grpSpPr>
        <p:sp>
          <p:nvSpPr>
            <p:cNvPr id="210" name="Google Shape;210;p1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1" name="Google Shape;211;p1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12" name="Google Shape;212;p1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3" name="Google Shape;213;p1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4" name="Google Shape;214;p11"/>
          <p:cNvSpPr txBox="1"/>
          <p:nvPr>
            <p:ph type="title"/>
          </p:nvPr>
        </p:nvSpPr>
        <p:spPr>
          <a:xfrm>
            <a:off x="3733800" y="1790700"/>
            <a:ext cx="82296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Reflexia</a:t>
            </a:r>
            <a:endParaRPr sz="8000">
              <a:solidFill>
                <a:schemeClr val="lt1"/>
              </a:solidFill>
            </a:endParaRPr>
          </a:p>
        </p:txBody>
      </p:sp>
      <p:sp>
        <p:nvSpPr>
          <p:cNvPr id="215" name="Google Shape;215;p11"/>
          <p:cNvSpPr txBox="1"/>
          <p:nvPr>
            <p:ph idx="1" type="body"/>
          </p:nvPr>
        </p:nvSpPr>
        <p:spPr>
          <a:xfrm>
            <a:off x="4781550" y="4435489"/>
            <a:ext cx="12421800" cy="2113500"/>
          </a:xfrm>
          <a:prstGeom prst="rect">
            <a:avLst/>
          </a:prstGeom>
          <a:noFill/>
          <a:ln>
            <a:noFill/>
          </a:ln>
        </p:spPr>
        <p:txBody>
          <a:bodyPr anchorCtr="0" anchor="t" bIns="45700" lIns="91425" spcFirstLastPara="1" rIns="91425" wrap="square" tIns="45700">
            <a:noAutofit/>
          </a:bodyPr>
          <a:lstStyle/>
          <a:p>
            <a:pPr indent="-457200" lvl="0" marL="457200" rtl="0" algn="l">
              <a:lnSpc>
                <a:spcPct val="100000"/>
              </a:lnSpc>
              <a:spcBef>
                <a:spcPts val="0"/>
              </a:spcBef>
              <a:spcAft>
                <a:spcPts val="0"/>
              </a:spcAft>
              <a:buClr>
                <a:schemeClr val="lt1"/>
              </a:buClr>
              <a:buSzPts val="4800"/>
              <a:buFont typeface="Quicksand"/>
              <a:buChar char="•"/>
            </a:pPr>
            <a:r>
              <a:rPr lang="nl-NL" sz="4800">
                <a:solidFill>
                  <a:schemeClr val="lt1"/>
                </a:solidFill>
                <a:latin typeface="Quicksand"/>
                <a:ea typeface="Quicksand"/>
                <a:cs typeface="Quicksand"/>
                <a:sym typeface="Quicksand"/>
              </a:rPr>
              <a:t>Čo ste sa naučili?</a:t>
            </a:r>
            <a:endParaRPr sz="4800">
              <a:solidFill>
                <a:schemeClr val="lt1"/>
              </a:solidFill>
              <a:latin typeface="Quicksand"/>
              <a:ea typeface="Quicksand"/>
              <a:cs typeface="Quicksand"/>
              <a:sym typeface="Quicksand"/>
            </a:endParaRPr>
          </a:p>
          <a:p>
            <a:pPr indent="-457200" lvl="0" marL="457200" rtl="0" algn="l">
              <a:lnSpc>
                <a:spcPct val="100000"/>
              </a:lnSpc>
              <a:spcBef>
                <a:spcPts val="0"/>
              </a:spcBef>
              <a:spcAft>
                <a:spcPts val="0"/>
              </a:spcAft>
              <a:buClr>
                <a:schemeClr val="lt1"/>
              </a:buClr>
              <a:buSzPts val="4800"/>
              <a:buFont typeface="Quicksand"/>
              <a:buChar char="•"/>
            </a:pPr>
            <a:r>
              <a:rPr lang="nl-NL" sz="4800">
                <a:solidFill>
                  <a:schemeClr val="lt1"/>
                </a:solidFill>
                <a:latin typeface="Quicksand"/>
                <a:ea typeface="Quicksand"/>
                <a:cs typeface="Quicksand"/>
                <a:sym typeface="Quicksand"/>
              </a:rPr>
              <a:t>Čo vás prekvapilo alebo čo bolo náročné?</a:t>
            </a:r>
            <a:endParaRPr sz="4800">
              <a:solidFill>
                <a:schemeClr val="lt1"/>
              </a:solidFill>
              <a:latin typeface="Quicksand"/>
              <a:ea typeface="Quicksand"/>
              <a:cs typeface="Quicksand"/>
              <a:sym typeface="Quicksand"/>
            </a:endParaRPr>
          </a:p>
          <a:p>
            <a:pPr indent="0" lvl="0" marL="0" rtl="0" algn="l">
              <a:lnSpc>
                <a:spcPct val="100000"/>
              </a:lnSpc>
              <a:spcBef>
                <a:spcPts val="0"/>
              </a:spcBef>
              <a:spcAft>
                <a:spcPts val="0"/>
              </a:spcAft>
              <a:buClr>
                <a:schemeClr val="lt1"/>
              </a:buClr>
              <a:buSzPts val="3200"/>
              <a:buNone/>
            </a:pPr>
            <a:r>
              <a:t/>
            </a:r>
            <a:endParaRPr sz="8000">
              <a:solidFill>
                <a:schemeClr val="lt1"/>
              </a:solidFill>
              <a:latin typeface="Quicksand"/>
              <a:ea typeface="Quicksand"/>
              <a:cs typeface="Quicksand"/>
              <a:sym typeface="Quicksand"/>
            </a:endParaRPr>
          </a:p>
          <a:p>
            <a:pPr indent="-139700" lvl="0" marL="342900" rtl="0" algn="l">
              <a:lnSpc>
                <a:spcPct val="100000"/>
              </a:lnSpc>
              <a:spcBef>
                <a:spcPts val="640"/>
              </a:spcBef>
              <a:spcAft>
                <a:spcPts val="0"/>
              </a:spcAft>
              <a:buClr>
                <a:schemeClr val="dk1"/>
              </a:buClr>
              <a:buSzPts val="3200"/>
              <a:buNone/>
            </a:pPr>
            <a:r>
              <a:t/>
            </a:r>
            <a:endParaRPr>
              <a:solidFill>
                <a:schemeClr val="lt1"/>
              </a:solidFill>
              <a:latin typeface="Quicksand"/>
              <a:ea typeface="Quicksand"/>
              <a:cs typeface="Quicksand"/>
              <a:sym typeface="Quicksand"/>
            </a:endParaRPr>
          </a:p>
        </p:txBody>
      </p:sp>
      <p:pic>
        <p:nvPicPr>
          <p:cNvPr id="216" name="Google Shape;216;p11"/>
          <p:cNvPicPr preferRelativeResize="0"/>
          <p:nvPr/>
        </p:nvPicPr>
        <p:blipFill rotWithShape="1">
          <a:blip r:embed="rId5">
            <a:alphaModFix/>
          </a:blip>
          <a:srcRect b="46141" l="40525" r="0" t="0"/>
          <a:stretch/>
        </p:blipFill>
        <p:spPr>
          <a:xfrm>
            <a:off x="9931850" y="853125"/>
            <a:ext cx="8356152" cy="42567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220" name="Shape 220"/>
        <p:cNvGrpSpPr/>
        <p:nvPr/>
      </p:nvGrpSpPr>
      <p:grpSpPr>
        <a:xfrm>
          <a:off x="0" y="0"/>
          <a:ext cx="0" cy="0"/>
          <a:chOff x="0" y="0"/>
          <a:chExt cx="0" cy="0"/>
        </a:xfrm>
      </p:grpSpPr>
      <p:sp>
        <p:nvSpPr>
          <p:cNvPr id="221" name="Google Shape;221;p12"/>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2" name="Google Shape;222;p12"/>
          <p:cNvSpPr/>
          <p:nvPr/>
        </p:nvSpPr>
        <p:spPr>
          <a:xfrm>
            <a:off x="14434201" y="639132"/>
            <a:ext cx="3347649" cy="746247"/>
          </a:xfrm>
          <a:custGeom>
            <a:rect b="b" l="l" r="r" t="t"/>
            <a:pathLst>
              <a:path extrusionOk="0" h="746247" w="3347649">
                <a:moveTo>
                  <a:pt x="0" y="0"/>
                </a:moveTo>
                <a:lnTo>
                  <a:pt x="3347649" y="0"/>
                </a:lnTo>
                <a:lnTo>
                  <a:pt x="3347649" y="746247"/>
                </a:lnTo>
                <a:lnTo>
                  <a:pt x="0" y="74624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3" name="Google Shape;223;p12"/>
          <p:cNvSpPr/>
          <p:nvPr/>
        </p:nvSpPr>
        <p:spPr>
          <a:xfrm>
            <a:off x="3446958" y="3699228"/>
            <a:ext cx="1156015" cy="728290"/>
          </a:xfrm>
          <a:custGeom>
            <a:rect b="b" l="l" r="r" t="t"/>
            <a:pathLst>
              <a:path extrusionOk="0" h="728290" w="1156015">
                <a:moveTo>
                  <a:pt x="0" y="0"/>
                </a:moveTo>
                <a:lnTo>
                  <a:pt x="1156016" y="0"/>
                </a:lnTo>
                <a:lnTo>
                  <a:pt x="1156016" y="728289"/>
                </a:lnTo>
                <a:lnTo>
                  <a:pt x="0" y="72828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4" name="Google Shape;224;p12"/>
          <p:cNvSpPr/>
          <p:nvPr/>
        </p:nvSpPr>
        <p:spPr>
          <a:xfrm>
            <a:off x="3891781" y="4535744"/>
            <a:ext cx="711193" cy="711193"/>
          </a:xfrm>
          <a:custGeom>
            <a:rect b="b" l="l" r="r" t="t"/>
            <a:pathLst>
              <a:path extrusionOk="0" h="711193" w="711193">
                <a:moveTo>
                  <a:pt x="0" y="0"/>
                </a:moveTo>
                <a:lnTo>
                  <a:pt x="711193" y="0"/>
                </a:lnTo>
                <a:lnTo>
                  <a:pt x="711193" y="711193"/>
                </a:lnTo>
                <a:lnTo>
                  <a:pt x="0" y="71119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5" name="Google Shape;225;p12"/>
          <p:cNvSpPr/>
          <p:nvPr/>
        </p:nvSpPr>
        <p:spPr>
          <a:xfrm>
            <a:off x="3876881" y="5552822"/>
            <a:ext cx="726093" cy="726093"/>
          </a:xfrm>
          <a:custGeom>
            <a:rect b="b" l="l" r="r" t="t"/>
            <a:pathLst>
              <a:path extrusionOk="0" h="726093" w="726093">
                <a:moveTo>
                  <a:pt x="0" y="0"/>
                </a:moveTo>
                <a:lnTo>
                  <a:pt x="726093" y="0"/>
                </a:lnTo>
                <a:lnTo>
                  <a:pt x="726093" y="726093"/>
                </a:lnTo>
                <a:lnTo>
                  <a:pt x="0" y="726093"/>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226" name="Google Shape;226;p12"/>
          <p:cNvGrpSpPr/>
          <p:nvPr/>
        </p:nvGrpSpPr>
        <p:grpSpPr>
          <a:xfrm>
            <a:off x="-228300" y="6944209"/>
            <a:ext cx="18940740" cy="4430740"/>
            <a:chOff x="0" y="-57150"/>
            <a:chExt cx="4988508" cy="1166944"/>
          </a:xfrm>
        </p:grpSpPr>
        <p:sp>
          <p:nvSpPr>
            <p:cNvPr id="227" name="Google Shape;227;p12"/>
            <p:cNvSpPr/>
            <p:nvPr/>
          </p:nvSpPr>
          <p:spPr>
            <a:xfrm>
              <a:off x="0" y="0"/>
              <a:ext cx="4988508" cy="1109794"/>
            </a:xfrm>
            <a:custGeom>
              <a:rect b="b" l="l" r="r" t="t"/>
              <a:pathLst>
                <a:path extrusionOk="0" h="1109794" w="4988508">
                  <a:moveTo>
                    <a:pt x="0" y="0"/>
                  </a:moveTo>
                  <a:lnTo>
                    <a:pt x="4988508" y="0"/>
                  </a:lnTo>
                  <a:lnTo>
                    <a:pt x="4988508" y="1109794"/>
                  </a:lnTo>
                  <a:lnTo>
                    <a:pt x="0" y="1109794"/>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8" name="Google Shape;228;p12"/>
            <p:cNvSpPr txBox="1"/>
            <p:nvPr/>
          </p:nvSpPr>
          <p:spPr>
            <a:xfrm>
              <a:off x="0" y="-57150"/>
              <a:ext cx="4988508" cy="116694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29" name="Google Shape;229;p12"/>
          <p:cNvSpPr/>
          <p:nvPr/>
        </p:nvSpPr>
        <p:spPr>
          <a:xfrm>
            <a:off x="15692648" y="7710148"/>
            <a:ext cx="1489130" cy="1938541"/>
          </a:xfrm>
          <a:custGeom>
            <a:rect b="b" l="l" r="r" t="t"/>
            <a:pathLst>
              <a:path extrusionOk="0" h="1938541" w="1489130">
                <a:moveTo>
                  <a:pt x="0" y="0"/>
                </a:moveTo>
                <a:lnTo>
                  <a:pt x="1489129" y="0"/>
                </a:lnTo>
                <a:lnTo>
                  <a:pt x="1489129" y="1938541"/>
                </a:lnTo>
                <a:lnTo>
                  <a:pt x="0" y="1938541"/>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0" name="Google Shape;230;p12"/>
          <p:cNvSpPr/>
          <p:nvPr/>
        </p:nvSpPr>
        <p:spPr>
          <a:xfrm>
            <a:off x="8989462" y="7963384"/>
            <a:ext cx="3063250" cy="1432070"/>
          </a:xfrm>
          <a:custGeom>
            <a:rect b="b" l="l" r="r" t="t"/>
            <a:pathLst>
              <a:path extrusionOk="0" h="1432070" w="3063250">
                <a:moveTo>
                  <a:pt x="0" y="0"/>
                </a:moveTo>
                <a:lnTo>
                  <a:pt x="3063251" y="0"/>
                </a:lnTo>
                <a:lnTo>
                  <a:pt x="3063251" y="1432069"/>
                </a:lnTo>
                <a:lnTo>
                  <a:pt x="0" y="1432069"/>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1" name="Google Shape;231;p12"/>
          <p:cNvSpPr/>
          <p:nvPr/>
        </p:nvSpPr>
        <p:spPr>
          <a:xfrm>
            <a:off x="12957588" y="7710148"/>
            <a:ext cx="1831642" cy="1834741"/>
          </a:xfrm>
          <a:custGeom>
            <a:rect b="b" l="l" r="r" t="t"/>
            <a:pathLst>
              <a:path extrusionOk="0" h="1834741" w="1831642">
                <a:moveTo>
                  <a:pt x="0" y="0"/>
                </a:moveTo>
                <a:lnTo>
                  <a:pt x="1831642" y="0"/>
                </a:lnTo>
                <a:lnTo>
                  <a:pt x="1831642" y="1834741"/>
                </a:lnTo>
                <a:lnTo>
                  <a:pt x="0" y="1834741"/>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2" name="Google Shape;232;p12"/>
          <p:cNvSpPr/>
          <p:nvPr/>
        </p:nvSpPr>
        <p:spPr>
          <a:xfrm>
            <a:off x="1106223" y="8346748"/>
            <a:ext cx="3002948" cy="645634"/>
          </a:xfrm>
          <a:custGeom>
            <a:rect b="b" l="l" r="r" t="t"/>
            <a:pathLst>
              <a:path extrusionOk="0" h="645634" w="3002948">
                <a:moveTo>
                  <a:pt x="0" y="0"/>
                </a:moveTo>
                <a:lnTo>
                  <a:pt x="3002947" y="0"/>
                </a:lnTo>
                <a:lnTo>
                  <a:pt x="3002947" y="645634"/>
                </a:lnTo>
                <a:lnTo>
                  <a:pt x="0" y="645634"/>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3" name="Google Shape;233;p12"/>
          <p:cNvSpPr/>
          <p:nvPr/>
        </p:nvSpPr>
        <p:spPr>
          <a:xfrm>
            <a:off x="5014045" y="8047954"/>
            <a:ext cx="3070542" cy="1159130"/>
          </a:xfrm>
          <a:custGeom>
            <a:rect b="b" l="l" r="r" t="t"/>
            <a:pathLst>
              <a:path extrusionOk="0" h="1159130" w="3070542">
                <a:moveTo>
                  <a:pt x="0" y="0"/>
                </a:moveTo>
                <a:lnTo>
                  <a:pt x="3070542" y="0"/>
                </a:lnTo>
                <a:lnTo>
                  <a:pt x="3070542" y="1159129"/>
                </a:lnTo>
                <a:lnTo>
                  <a:pt x="0" y="1159129"/>
                </a:lnTo>
                <a:lnTo>
                  <a:pt x="0" y="0"/>
                </a:lnTo>
                <a:close/>
              </a:path>
            </a:pathLst>
          </a:custGeom>
          <a:blipFill rotWithShape="1">
            <a:blip r:embed="rId1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4" name="Google Shape;234;p12"/>
          <p:cNvSpPr txBox="1"/>
          <p:nvPr/>
        </p:nvSpPr>
        <p:spPr>
          <a:xfrm>
            <a:off x="2157043" y="1867848"/>
            <a:ext cx="3590224" cy="1368424"/>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nl-NL" sz="8000" u="none" cap="none" strike="noStrike">
                <a:solidFill>
                  <a:srgbClr val="FFFFFF"/>
                </a:solidFill>
                <a:latin typeface="Anton"/>
                <a:ea typeface="Anton"/>
                <a:cs typeface="Anton"/>
                <a:sym typeface="Anton"/>
              </a:rPr>
              <a:t>Kontakt</a:t>
            </a:r>
            <a:endParaRPr b="0" i="0" sz="1400" u="none" cap="none" strike="noStrike">
              <a:solidFill>
                <a:srgbClr val="000000"/>
              </a:solidFill>
              <a:latin typeface="Arial"/>
              <a:ea typeface="Arial"/>
              <a:cs typeface="Arial"/>
              <a:sym typeface="Arial"/>
            </a:endParaRPr>
          </a:p>
        </p:txBody>
      </p:sp>
      <p:sp>
        <p:nvSpPr>
          <p:cNvPr id="235" name="Google Shape;235;p12"/>
          <p:cNvSpPr txBox="1"/>
          <p:nvPr/>
        </p:nvSpPr>
        <p:spPr>
          <a:xfrm>
            <a:off x="4863628" y="3711204"/>
            <a:ext cx="3899371" cy="40851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nl-NL" sz="2461" u="sng" cap="none" strike="noStrike">
                <a:solidFill>
                  <a:srgbClr val="FFFFFF"/>
                </a:solidFill>
                <a:latin typeface="Arial"/>
                <a:ea typeface="Arial"/>
                <a:cs typeface="Arial"/>
                <a:sym typeface="Arial"/>
                <a:hlinkClick r:id="rId13">
                  <a:extLst>
                    <a:ext uri="{A12FA001-AC4F-418D-AE19-62706E023703}">
                      <ahyp:hlinkClr val="tx"/>
                    </a:ext>
                  </a:extLst>
                </a:hlinkClick>
              </a:rPr>
              <a:t>https://deafstudies.eu/</a:t>
            </a:r>
            <a:endParaRPr b="0" i="0" sz="1400" u="none" cap="none" strike="noStrike">
              <a:solidFill>
                <a:srgbClr val="000000"/>
              </a:solidFill>
              <a:latin typeface="Arial"/>
              <a:ea typeface="Arial"/>
              <a:cs typeface="Arial"/>
              <a:sym typeface="Arial"/>
            </a:endParaRPr>
          </a:p>
        </p:txBody>
      </p:sp>
      <p:sp>
        <p:nvSpPr>
          <p:cNvPr id="236" name="Google Shape;236;p12"/>
          <p:cNvSpPr txBox="1"/>
          <p:nvPr/>
        </p:nvSpPr>
        <p:spPr>
          <a:xfrm>
            <a:off x="4863628" y="4683302"/>
            <a:ext cx="5956800" cy="378900"/>
          </a:xfrm>
          <a:prstGeom prst="rect">
            <a:avLst/>
          </a:prstGeom>
          <a:noFill/>
          <a:ln>
            <a:noFill/>
          </a:ln>
        </p:spPr>
        <p:txBody>
          <a:bodyPr anchorCtr="0" anchor="t" bIns="0" lIns="0" spcFirstLastPara="1" rIns="0" wrap="square" tIns="0">
            <a:spAutoFit/>
          </a:bodyPr>
          <a:lstStyle/>
          <a:p>
            <a:pPr indent="0" lvl="0" marL="0" rtl="0" algn="ctr">
              <a:lnSpc>
                <a:spcPct val="139983"/>
              </a:lnSpc>
              <a:spcBef>
                <a:spcPts val="0"/>
              </a:spcBef>
              <a:spcAft>
                <a:spcPts val="0"/>
              </a:spcAft>
              <a:buClr>
                <a:schemeClr val="dk1"/>
              </a:buClr>
              <a:buSzPts val="2461"/>
              <a:buFont typeface="Arial"/>
              <a:buNone/>
            </a:pPr>
            <a:r>
              <a:rPr lang="nl-NL" sz="2461">
                <a:solidFill>
                  <a:schemeClr val="lt1"/>
                </a:solidFill>
              </a:rPr>
              <a:t>Deaf Culture, Heritage and Diversity</a:t>
            </a:r>
            <a:endParaRPr sz="2461">
              <a:solidFill>
                <a:srgbClr val="FFFFFF"/>
              </a:solidFill>
            </a:endParaRPr>
          </a:p>
        </p:txBody>
      </p:sp>
      <p:sp>
        <p:nvSpPr>
          <p:cNvPr id="237" name="Google Shape;237;p12"/>
          <p:cNvSpPr txBox="1"/>
          <p:nvPr/>
        </p:nvSpPr>
        <p:spPr>
          <a:xfrm>
            <a:off x="4863629" y="5655400"/>
            <a:ext cx="2984971" cy="40851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nl-NL" sz="2461" u="none" cap="none" strike="noStrike">
                <a:solidFill>
                  <a:srgbClr val="FFFFFF"/>
                </a:solidFill>
                <a:latin typeface="Arial"/>
                <a:ea typeface="Arial"/>
                <a:cs typeface="Arial"/>
                <a:sym typeface="Arial"/>
              </a:rPr>
              <a:t>@deafstudies.eu</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