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10287000" cx="18288000"/>
  <p:notesSz cx="6858000" cy="9144000"/>
  <p:embeddedFontLst>
    <p:embeddedFont>
      <p:font typeface="Anton"/>
      <p:regular r:id="rId27"/>
    </p:embeddedFont>
    <p:embeddedFont>
      <p:font typeface="Quicksand"/>
      <p:regular r:id="rId28"/>
      <p:bold r:id="rId29"/>
    </p:embeddedFont>
    <p:embeddedFont>
      <p:font typeface="Quicksand Medium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jxx4fAnR++Zwwt+AYTvQrUxMms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EBA7861-F41F-49B2-9726-F8E4F6AD8513}">
  <a:tblStyle styleId="{AEBA7861-F41F-49B2-9726-F8E4F6AD851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Quicksand-regular.fntdata"/><Relationship Id="rId27" Type="http://schemas.openxmlformats.org/officeDocument/2006/relationships/font" Target="fonts/Anton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Quicksand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QuicksandMedium-bold.fntdata"/><Relationship Id="rId30" Type="http://schemas.openxmlformats.org/officeDocument/2006/relationships/font" Target="fonts/QuicksandMedium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4a0057963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34a00579630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4a0057963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g34a00579630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577471896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g35774718967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4a00579630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g34a00579630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4d582fec1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g34d582fec11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577471896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g35774718967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4d582fec11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g34d582fec11_1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77471896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8" name="Google Shape;178;g35774718967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577471896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g35774718967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5774718967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g35774718967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4d582fec11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3" name="Google Shape;213;g34d582fec11_2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5774718967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g35774718967_0_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5774718967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5" name="Google Shape;235;g35774718967_0_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4d582fec11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4" name="Google Shape;244;g34d582fec11_2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4a00579630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g34a00579630_0_1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4a00579630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g34a00579630_0_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4a00579630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8" name="Google Shape;278;g34a00579630_0_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" name="Google Shape;2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.png"/><Relationship Id="rId10" Type="http://schemas.openxmlformats.org/officeDocument/2006/relationships/image" Target="../media/image10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13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8.png"/><Relationship Id="rId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4000675"/>
            <a:ext cx="13822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Posunkový jazyk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Osvojenie a rozvoj jazyka 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Deaf Studies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562500" y="3382600"/>
            <a:ext cx="11808900" cy="40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Úvod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Teória: </a:t>
            </a:r>
            <a:r>
              <a:rPr b="0" i="1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Jazykový rozvoj</a:t>
            </a:r>
            <a:endParaRPr b="0" i="1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Video: </a:t>
            </a:r>
            <a:r>
              <a:rPr b="0" i="1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Jazyková deprivácia</a:t>
            </a:r>
            <a:endParaRPr b="0" i="1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Teória:</a:t>
            </a:r>
            <a:r>
              <a:rPr b="0" i="1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Jazyková deprivácia</a:t>
            </a:r>
            <a:endParaRPr b="0" i="1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Individuálna práca: </a:t>
            </a:r>
            <a:r>
              <a:rPr b="0" i="1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Váš vlastný jazykový profil</a:t>
            </a:r>
            <a:endParaRPr b="0" i="1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Zdieľanie skúseností: </a:t>
            </a:r>
            <a:r>
              <a:rPr b="0" i="1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Naše jazykové profily</a:t>
            </a:r>
            <a:endParaRPr b="0" i="1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Reflexia</a:t>
            </a:r>
            <a:endParaRPr b="0" i="1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g34a00579630_0_7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08" name="Google Shape;108;g34a00579630_0_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g34a00579630_0_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g34a00579630_0_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4a00579630_0_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4a00579630_0_7"/>
          <p:cNvSpPr txBox="1"/>
          <p:nvPr/>
        </p:nvSpPr>
        <p:spPr>
          <a:xfrm>
            <a:off x="4064267" y="1534525"/>
            <a:ext cx="6557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Úvod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34a00579630_0_7"/>
          <p:cNvSpPr txBox="1"/>
          <p:nvPr/>
        </p:nvSpPr>
        <p:spPr>
          <a:xfrm>
            <a:off x="3944775" y="4060325"/>
            <a:ext cx="11300400" cy="30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540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Kto ste?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Icebreaker otázky!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1" marL="9144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○"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Koľko jazykov poznáte alebo hovoríte?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1" marL="9144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○"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Ktorý jazyk by ste sa chceli naučiť a prečo?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4" name="Google Shape;114;g34a00579630_0_7"/>
          <p:cNvPicPr preferRelativeResize="0"/>
          <p:nvPr/>
        </p:nvPicPr>
        <p:blipFill rotWithShape="1">
          <a:blip r:embed="rId5">
            <a:alphaModFix/>
          </a:blip>
          <a:srcRect b="0" l="0" r="50592" t="49889"/>
          <a:stretch/>
        </p:blipFill>
        <p:spPr>
          <a:xfrm>
            <a:off x="8170450" y="-108000"/>
            <a:ext cx="10876052" cy="620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g34a00579630_0_1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20" name="Google Shape;120;g34a00579630_0_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g34a00579630_0_1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g34a00579630_0_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4a00579630_0_1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4a00579630_0_18"/>
          <p:cNvSpPr txBox="1"/>
          <p:nvPr/>
        </p:nvSpPr>
        <p:spPr>
          <a:xfrm>
            <a:off x="4064279" y="1534525"/>
            <a:ext cx="9969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Úvod: cieľ</a:t>
            </a:r>
            <a:endParaRPr b="0" i="0" sz="5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34a00579630_0_18"/>
          <p:cNvSpPr txBox="1"/>
          <p:nvPr/>
        </p:nvSpPr>
        <p:spPr>
          <a:xfrm>
            <a:off x="3789225" y="4030550"/>
            <a:ext cx="12886500" cy="18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Ponoríme sa do sveta jazykového rozvoja, bilingvizmu a jazykovej deprivácie — aby sme pochopili, prečo je skorý a prístupný jazyk nevyhnutný pre každé dieťa.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774718967_0_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5774718967_0_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5774718967_0_13"/>
          <p:cNvSpPr txBox="1"/>
          <p:nvPr/>
        </p:nvSpPr>
        <p:spPr>
          <a:xfrm>
            <a:off x="2851624" y="1725275"/>
            <a:ext cx="133608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Teória: jazykový rozvoj</a:t>
            </a:r>
            <a:endParaRPr b="0" i="0" sz="5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35774718967_0_13"/>
          <p:cNvSpPr txBox="1"/>
          <p:nvPr/>
        </p:nvSpPr>
        <p:spPr>
          <a:xfrm>
            <a:off x="3189725" y="4003300"/>
            <a:ext cx="128865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je jazykový rozvoj a prečo je dôležitý?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4a00579630_0_2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4a00579630_0_2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4a00579630_0_28"/>
          <p:cNvSpPr txBox="1"/>
          <p:nvPr/>
        </p:nvSpPr>
        <p:spPr>
          <a:xfrm>
            <a:off x="3312933" y="890388"/>
            <a:ext cx="130656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0" lang="en-US" sz="6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Štandardný jazykový rozvoj </a:t>
            </a:r>
            <a:endParaRPr b="0" i="0" sz="21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41" name="Google Shape;141;g34a00579630_0_28"/>
          <p:cNvSpPr txBox="1"/>
          <p:nvPr/>
        </p:nvSpPr>
        <p:spPr>
          <a:xfrm>
            <a:off x="669650" y="2110550"/>
            <a:ext cx="14170200" cy="18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Jazykový rozvoj prebieha v šiestich fázach: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2" name="Google Shape;142;g34a00579630_0_28"/>
          <p:cNvPicPr preferRelativeResize="0"/>
          <p:nvPr/>
        </p:nvPicPr>
        <p:blipFill rotWithShape="1">
          <a:blip r:embed="rId5">
            <a:alphaModFix/>
          </a:blip>
          <a:srcRect b="0" l="480" r="-480" t="0"/>
          <a:stretch/>
        </p:blipFill>
        <p:spPr>
          <a:xfrm>
            <a:off x="3551678" y="2110550"/>
            <a:ext cx="14124145" cy="7944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g34d582fec11_1_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48" name="Google Shape;148;g34d582fec11_1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g34d582fec11_1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g34d582fec11_1_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34d582fec11_1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34d582fec11_1_0"/>
          <p:cNvSpPr txBox="1"/>
          <p:nvPr/>
        </p:nvSpPr>
        <p:spPr>
          <a:xfrm>
            <a:off x="3617574" y="1285575"/>
            <a:ext cx="143418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Jazykový rozvoj u nepočujúcich detí</a:t>
            </a:r>
            <a:endParaRPr b="0" i="0" sz="2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3" name="Google Shape;153;g34d582fec11_1_0"/>
          <p:cNvSpPr txBox="1"/>
          <p:nvPr/>
        </p:nvSpPr>
        <p:spPr>
          <a:xfrm>
            <a:off x="3617575" y="2719550"/>
            <a:ext cx="13448400" cy="6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0" i="0" lang="en-US" sz="3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ký je rozdiel u nepočujúcich detí?</a:t>
            </a:r>
            <a:endParaRPr b="0" i="0" sz="3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Žiadny prístup k hovorenému jazyku prostredníctvom sluchu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→ Posunkový jazyk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Posunkový jazyk -&gt; prirodzený vizuálny jazyk s plnou gramatikou, ktorý aktivuje rovnaké jazykové centrá v mozgu ako hovorený jazyk.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Deti potrebujú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jazyk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—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nie reč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— pre zdravý rozvoj.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54" name="Google Shape;154;g34d582fec11_1_0"/>
          <p:cNvPicPr preferRelativeResize="0"/>
          <p:nvPr/>
        </p:nvPicPr>
        <p:blipFill rotWithShape="1">
          <a:blip r:embed="rId5">
            <a:alphaModFix/>
          </a:blip>
          <a:srcRect b="0" l="35107" r="33924" t="33333"/>
          <a:stretch/>
        </p:blipFill>
        <p:spPr>
          <a:xfrm>
            <a:off x="13787200" y="2574500"/>
            <a:ext cx="2730276" cy="3306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774718967_0_2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35774718967_0_2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35774718967_0_21"/>
          <p:cNvSpPr txBox="1"/>
          <p:nvPr/>
        </p:nvSpPr>
        <p:spPr>
          <a:xfrm>
            <a:off x="3617574" y="1285575"/>
            <a:ext cx="143418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Jazykový rozvoj u nepočujúcich detí</a:t>
            </a:r>
            <a:endParaRPr b="0" i="0" sz="2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2" name="Google Shape;162;g35774718967_0_21"/>
          <p:cNvSpPr txBox="1"/>
          <p:nvPr/>
        </p:nvSpPr>
        <p:spPr>
          <a:xfrm>
            <a:off x="660925" y="2678675"/>
            <a:ext cx="9352200" cy="59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Prepojenie s fázami jazykového rozvoja:</a:t>
            </a:r>
            <a:endParaRPr b="0" i="0" sz="3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 Medium"/>
              <a:buChar char="●"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Skorý prístup je nevyhnutný → Jazykové siete v mozgu sa formujú vo veľmi mladom veku.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Posunkový jazyk môže podporiť každú fázu jazykového rozvoja, ale "</a:t>
            </a: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čím skôr, tým lepšie!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"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Deti sa môžu naučiť </a:t>
            </a: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oba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jazyky — posunkový aj písaný/hovorený jazyk.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Diskutujte: Ako možno posunkový jazyk ponúknuť v každej fáze osvojovania jazyka?</a:t>
            </a:r>
            <a:endParaRPr b="0" i="1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63" name="Google Shape;163;g35774718967_0_21"/>
          <p:cNvPicPr preferRelativeResize="0"/>
          <p:nvPr/>
        </p:nvPicPr>
        <p:blipFill rotWithShape="1">
          <a:blip r:embed="rId5">
            <a:alphaModFix/>
          </a:blip>
          <a:srcRect b="0" l="480" r="-480" t="0"/>
          <a:stretch/>
        </p:blipFill>
        <p:spPr>
          <a:xfrm>
            <a:off x="9687501" y="2847738"/>
            <a:ext cx="8600499" cy="483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g34d582fec11_1_11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69" name="Google Shape;169;g34d582fec11_1_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g34d582fec11_1_1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1" name="Google Shape;171;g34d582fec11_1_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4d582fec11_1_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4d582fec11_1_11"/>
          <p:cNvSpPr txBox="1"/>
          <p:nvPr/>
        </p:nvSpPr>
        <p:spPr>
          <a:xfrm>
            <a:off x="3763883" y="1381925"/>
            <a:ext cx="130656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0" i="0" lang="en-US" sz="69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Bežné mylné predstavy</a:t>
            </a:r>
            <a:endParaRPr b="0" i="0" sz="24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4" name="Google Shape;174;g34d582fec11_1_11"/>
          <p:cNvSpPr txBox="1"/>
          <p:nvPr/>
        </p:nvSpPr>
        <p:spPr>
          <a:xfrm>
            <a:off x="3763875" y="2988450"/>
            <a:ext cx="13448400" cy="70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1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„Však sa môžu naučiť odzeranie, nie?"</a:t>
            </a:r>
            <a:endParaRPr b="0" i="1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Odzeranie je obmedzené — vizuálne rozlíšiteľných je len asi 30–40 % zvukov reči.</a:t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1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„Posunkový jazyk spomaľuje rozvoj reči."</a:t>
            </a:r>
            <a:endParaRPr b="0" i="1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 to neexistuje žiadny dôkaz. Naopak: vizuálny jazyk podporuje a stimuluje celkový jazykový rozvoj.</a:t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1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„Mali by sa najprv naučiť hovorený jazyk a posunkovať až neskôr."</a:t>
            </a:r>
            <a:endParaRPr b="0" i="1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Deti sa jazyk nenaučia neskôr — prístup k jazyku potrebujú od samého začiatku.</a:t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200"/>
              <a:buFont typeface="Arial"/>
              <a:buNone/>
            </a:pPr>
            <a:b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g34d582fec11_1_11"/>
          <p:cNvPicPr preferRelativeResize="0"/>
          <p:nvPr/>
        </p:nvPicPr>
        <p:blipFill rotWithShape="1">
          <a:blip r:embed="rId5">
            <a:alphaModFix/>
          </a:blip>
          <a:srcRect b="33297" l="64660" r="0" t="0"/>
          <a:stretch/>
        </p:blipFill>
        <p:spPr>
          <a:xfrm>
            <a:off x="14290175" y="485050"/>
            <a:ext cx="2922102" cy="3102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g35774718967_0_4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81" name="Google Shape;181;g35774718967_0_4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g35774718967_0_4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g35774718967_0_4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5774718967_0_4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5774718967_0_42"/>
          <p:cNvSpPr txBox="1"/>
          <p:nvPr/>
        </p:nvSpPr>
        <p:spPr>
          <a:xfrm>
            <a:off x="3763883" y="1381925"/>
            <a:ext cx="130656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b="0" i="0" lang="en-US" sz="69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Bežné mylné predstavy</a:t>
            </a:r>
            <a:endParaRPr b="0" i="0" sz="24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g35774718967_0_42"/>
          <p:cNvSpPr txBox="1"/>
          <p:nvPr/>
        </p:nvSpPr>
        <p:spPr>
          <a:xfrm>
            <a:off x="3763875" y="2988450"/>
            <a:ext cx="13448400" cy="6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1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„Ak má dieťa kochleárny implantát, posunkový jazyk nepotrebuje."</a:t>
            </a:r>
            <a:endParaRPr b="0" i="1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"/>
              <a:buChar char="●"/>
            </a:pP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Kochleárny implantát poskytuje prístup k zvuku, nie k jazyku samotnému.</a:t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"/>
              <a:buChar char="●"/>
            </a:pP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Nie je zárukou plného jazykového rozvoja.</a:t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"/>
              <a:buChar char="●"/>
            </a:pP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Posunkový jazyk zostáva nevyhnutný — ako základ alebo podpora.</a:t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"/>
              <a:buChar char="●"/>
            </a:pP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Bilingvizmus (hovorený a posunkovaný jazyk) je silný a možný.</a:t>
            </a:r>
            <a:endParaRPr b="1" i="1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200"/>
              <a:buFont typeface="Arial"/>
              <a:buNone/>
            </a:pPr>
            <a:b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g35774718967_0_3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2" name="Google Shape;192;g35774718967_0_3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g35774718967_0_3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g35774718967_0_3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35774718967_0_3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35774718967_0_32"/>
          <p:cNvSpPr txBox="1"/>
          <p:nvPr/>
        </p:nvSpPr>
        <p:spPr>
          <a:xfrm>
            <a:off x="4064283" y="1449700"/>
            <a:ext cx="130656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Bilingvizmus</a:t>
            </a:r>
            <a:endParaRPr b="0" i="0" sz="2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7" name="Google Shape;197;g35774718967_0_32"/>
          <p:cNvSpPr txBox="1"/>
          <p:nvPr/>
        </p:nvSpPr>
        <p:spPr>
          <a:xfrm>
            <a:off x="3872875" y="3281325"/>
            <a:ext cx="13448400" cy="51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5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je bilingvizmus?</a:t>
            </a:r>
            <a:endParaRPr b="1" i="0" sz="2500" u="sng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Používanie alebo rozumenie DVOM jazykom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Multilingvizmus: TRI alebo VIAC jazykov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Môže zahŕňať posunkový/písaný/hovorený jazyk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Príklady:</a:t>
            </a:r>
            <a:endParaRPr b="1" i="0" sz="2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NGT + písaná/hovorená holandčina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Písaná/hovorená holandčina + písaná/hovorená angličtina 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Medium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NGT + písaná/hovorená arabčina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NGT + písaná/hovorená holandčina + písaná/hovorená angličtina (multilingvizmus)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98" name="Google Shape;198;g35774718967_0_32"/>
          <p:cNvPicPr preferRelativeResize="0"/>
          <p:nvPr/>
        </p:nvPicPr>
        <p:blipFill rotWithShape="1">
          <a:blip r:embed="rId5">
            <a:alphaModFix/>
          </a:blip>
          <a:srcRect b="0" l="0" r="49568" t="0"/>
          <a:stretch/>
        </p:blipFill>
        <p:spPr>
          <a:xfrm>
            <a:off x="10209725" y="476875"/>
            <a:ext cx="7365248" cy="821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g35774718967_0_5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04" name="Google Shape;204;g35774718967_0_5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g35774718967_0_5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6" name="Google Shape;206;g35774718967_0_5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35774718967_0_5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35774718967_0_52"/>
          <p:cNvSpPr txBox="1"/>
          <p:nvPr/>
        </p:nvSpPr>
        <p:spPr>
          <a:xfrm>
            <a:off x="4064283" y="1449700"/>
            <a:ext cx="130656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Bilingvizmus</a:t>
            </a:r>
            <a:endParaRPr b="0" i="0" sz="2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9" name="Google Shape;209;g35774718967_0_52"/>
          <p:cNvSpPr txBox="1"/>
          <p:nvPr/>
        </p:nvSpPr>
        <p:spPr>
          <a:xfrm>
            <a:off x="3968250" y="2748825"/>
            <a:ext cx="13448400" cy="6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Prínosy bilingvizmu (výskum):</a:t>
            </a:r>
            <a:endParaRPr b="1" i="0" sz="2600" u="sng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sng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93700" lvl="0" marL="45720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Podporuje plný prístup ku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komunikácii</a:t>
            </a: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učeniu</a:t>
            </a:r>
            <a:endParaRPr b="1" i="0" sz="2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937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Silnejšie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jazykové zručnosti</a:t>
            </a: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pamäť</a:t>
            </a:r>
            <a:endParaRPr b="1" i="0" sz="2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937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Pomáha rozvíjať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pružné myslenie</a:t>
            </a: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(kognitívna flexibilita)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Uľahčuje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učenie ďalších jazykov</a:t>
            </a: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neskôr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Posilňuje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kultúrnu identitu</a:t>
            </a: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 povedomie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Podporuje lepší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akademický a sociálny úspech</a:t>
            </a:r>
            <a:endParaRPr b="1" i="0" sz="2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937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Buduje pevný základ pre </a:t>
            </a:r>
            <a:r>
              <a:rPr b="1" i="0" lang="en-US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vizuálne učenie</a:t>
            </a: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(prostredníctvom posunkového jazyka)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10" name="Google Shape;210;g35774718967_0_52"/>
          <p:cNvPicPr preferRelativeResize="0"/>
          <p:nvPr/>
        </p:nvPicPr>
        <p:blipFill rotWithShape="1">
          <a:blip r:embed="rId5">
            <a:alphaModFix/>
          </a:blip>
          <a:srcRect b="42303" l="68386" r="0" t="0"/>
          <a:stretch/>
        </p:blipFill>
        <p:spPr>
          <a:xfrm>
            <a:off x="12783450" y="1360697"/>
            <a:ext cx="4346424" cy="446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g34d582fec11_2_1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16" name="Google Shape;216;g34d582fec11_2_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g34d582fec11_2_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" name="Google Shape;218;g34d582fec11_2_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34d582fec11_2_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4d582fec11_2_1"/>
          <p:cNvSpPr txBox="1"/>
          <p:nvPr/>
        </p:nvSpPr>
        <p:spPr>
          <a:xfrm>
            <a:off x="3887156" y="4510700"/>
            <a:ext cx="2922000" cy="1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Video:</a:t>
            </a:r>
            <a:endParaRPr b="0" i="0" sz="2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oogle Shape;225;g35774718967_0_6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26" name="Google Shape;226;g35774718967_0_6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g35774718967_0_6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8" name="Google Shape;228;g35774718967_0_6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35774718967_0_6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5774718967_0_62"/>
          <p:cNvSpPr txBox="1"/>
          <p:nvPr/>
        </p:nvSpPr>
        <p:spPr>
          <a:xfrm>
            <a:off x="3914408" y="1753150"/>
            <a:ext cx="13065600" cy="1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Čo ste videli?</a:t>
            </a:r>
            <a:endParaRPr b="0" i="0" sz="2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1" name="Google Shape;231;g35774718967_0_62"/>
          <p:cNvSpPr txBox="1"/>
          <p:nvPr/>
        </p:nvSpPr>
        <p:spPr>
          <a:xfrm>
            <a:off x="3855350" y="3068550"/>
            <a:ext cx="13065600" cy="36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Čo ste videli vo videu?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Čo presne sa stalo osobe vo videu?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Aký to malo vplyv na jej život?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Prečo si myslíte, že k tejto situácii došlo?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Myslíte si, že v spoločnosti je o tomto probléme dostatok povedomia?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32" name="Google Shape;232;g35774718967_0_62"/>
          <p:cNvPicPr preferRelativeResize="0"/>
          <p:nvPr/>
        </p:nvPicPr>
        <p:blipFill rotWithShape="1">
          <a:blip r:embed="rId5">
            <a:alphaModFix/>
          </a:blip>
          <a:srcRect b="0" l="0" r="28294" t="0"/>
          <a:stretch/>
        </p:blipFill>
        <p:spPr>
          <a:xfrm>
            <a:off x="10489900" y="6464025"/>
            <a:ext cx="3801426" cy="29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774718967_0_7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g35774718967_0_7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g35774718967_0_72"/>
          <p:cNvSpPr txBox="1"/>
          <p:nvPr/>
        </p:nvSpPr>
        <p:spPr>
          <a:xfrm>
            <a:off x="4009775" y="990150"/>
            <a:ext cx="119031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Čo je jazyková deprivácia?</a:t>
            </a:r>
            <a:endParaRPr b="0" i="0" sz="2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0" name="Google Shape;240;g35774718967_0_72"/>
          <p:cNvSpPr txBox="1"/>
          <p:nvPr/>
        </p:nvSpPr>
        <p:spPr>
          <a:xfrm>
            <a:off x="1066725" y="2789250"/>
            <a:ext cx="13448400" cy="57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Žiadny prístup k jazyku v kritickej fáze rozvoja 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(0–5 rokov)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600" u="sng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Dôsledky:</a:t>
            </a:r>
            <a:endParaRPr b="0" i="0" sz="2600" u="sng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Kognitívne oneskorenie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Sociálne a emocionálne ťažkosti 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Ťažkosti so čítaním a písaním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Riziká pre duševné zdravie 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Dopad je doživotný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lt1"/>
              </a:solidFill>
              <a:highlight>
                <a:srgbClr val="DBDFE4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1" name="Google Shape;241;g35774718967_0_72"/>
          <p:cNvPicPr preferRelativeResize="0"/>
          <p:nvPr/>
        </p:nvPicPr>
        <p:blipFill rotWithShape="1">
          <a:blip r:embed="rId5">
            <a:alphaModFix/>
          </a:blip>
          <a:srcRect b="0" l="480" r="-480" t="0"/>
          <a:stretch/>
        </p:blipFill>
        <p:spPr>
          <a:xfrm>
            <a:off x="7655850" y="2997650"/>
            <a:ext cx="10471977" cy="589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oogle Shape;246;g34d582fec11_2_1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7" name="Google Shape;247;g34d582fec11_2_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g34d582fec11_2_1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g34d582fec11_2_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g34d582fec11_2_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g34d582fec11_2_12"/>
          <p:cNvSpPr txBox="1"/>
          <p:nvPr/>
        </p:nvSpPr>
        <p:spPr>
          <a:xfrm>
            <a:off x="4255680" y="1057650"/>
            <a:ext cx="5416800" cy="11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Fakty</a:t>
            </a:r>
            <a:endParaRPr b="0" i="0" sz="72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2" name="Google Shape;252;g34d582fec11_2_12"/>
          <p:cNvSpPr txBox="1"/>
          <p:nvPr/>
        </p:nvSpPr>
        <p:spPr>
          <a:xfrm>
            <a:off x="3546525" y="2322225"/>
            <a:ext cx="13448400" cy="4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sng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Menej ako 2 % nepočujúcich detí má </a:t>
            </a:r>
            <a:r>
              <a:rPr b="1" i="0" lang="en-US" sz="27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skorý</a:t>
            </a: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prístup k posunkovému jazyku.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Približne 90 % nepočujúcich detí sa rodí počujúcim rodičom.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Väčšina počujúcich rodičov a rodín posunkový jazyk nepoužíva.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Prečo si myslíte, že je to tak?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53" name="Google Shape;253;g34d582fec11_2_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00124" y="5090375"/>
            <a:ext cx="8488450" cy="477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4a00579630_0_10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4a00579630_0_10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34a00579630_0_101"/>
          <p:cNvSpPr txBox="1"/>
          <p:nvPr/>
        </p:nvSpPr>
        <p:spPr>
          <a:xfrm>
            <a:off x="2069550" y="1958175"/>
            <a:ext cx="14148900" cy="11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Individuálna práca: váš jazykový profil</a:t>
            </a:r>
            <a:endParaRPr b="0" i="0" sz="72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1" name="Google Shape;261;g34a00579630_0_101"/>
          <p:cNvSpPr txBox="1"/>
          <p:nvPr/>
        </p:nvSpPr>
        <p:spPr>
          <a:xfrm>
            <a:off x="4064275" y="3958225"/>
            <a:ext cx="13448400" cy="17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262" name="Google Shape;262;g34a00579630_0_101"/>
          <p:cNvGraphicFramePr/>
          <p:nvPr/>
        </p:nvGraphicFramePr>
        <p:xfrm>
          <a:off x="1129675" y="3523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{AEBA7861-F41F-49B2-9726-F8E4F6AD8513}</a:tableStyleId>
              </a:tblPr>
              <a:tblGrid>
                <a:gridCol w="11434275"/>
                <a:gridCol w="494872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i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Otázka / Vysvetlenie</a:t>
                      </a:r>
                      <a:endParaRPr i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i="1" lang="en-US" sz="1700" u="none" cap="none" strike="noStrike">
                          <a:solidFill>
                            <a:schemeClr val="lt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Odpoveď</a:t>
                      </a:r>
                      <a:endParaRPr b="1" i="1" sz="1700" u="none" cap="none" strike="noStrike">
                        <a:solidFill>
                          <a:schemeClr val="lt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Jazyk pri narodení / prvý jazyk</a:t>
                      </a:r>
                      <a:endParaRPr b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Ktorým jazykom/-mi ste boli ako bábätko vystavení ako prvým? Zamyslite sa nad domovom alebo rannou starostlivosťou.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t/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Jazyk rodičov/opatrovateľov</a:t>
                      </a:r>
                      <a:endParaRPr b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Ktorým jazykom/-mi s vami vaši rodičia alebo opatrovatelia komunikujú doma?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t/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Jazyk v škole </a:t>
                      </a:r>
                      <a:endParaRPr b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Ktorý jazyk/-y sa používajú vo vašom vzdelávaní?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t/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Jazyk v sociálnom kontakte</a:t>
                      </a:r>
                      <a:endParaRPr b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Ktorý jazyk/-y používate s priateľmi, rodinou alebo online?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t/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Jazyk, ktorému rozumiete najlepšie</a:t>
                      </a:r>
                      <a:endParaRPr b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V ktorom jazyku/-och najlepšie rozumiete pokynom, vysvetleniam alebo príbehom?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t/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Jazyk, ktorý preferujete</a:t>
                      </a:r>
                      <a:endParaRPr b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V ktorom jazyku/-och sa cítite pri komunikácii najpríjemnejšie?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t/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Jazyk používaný pri myslení/snení</a:t>
                      </a:r>
                      <a:endParaRPr b="1"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chemeClr val="lt1"/>
                          </a:solidFill>
                          <a:latin typeface="Quicksand Medium"/>
                          <a:ea typeface="Quicksand Medium"/>
                          <a:cs typeface="Quicksand Medium"/>
                          <a:sym typeface="Quicksand Medium"/>
                        </a:rPr>
                        <a:t>V ktorom jazyku/-och myslíte, rozprávate sami so sebou alebo snívate?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t/>
                      </a:r>
                      <a:endParaRPr sz="1700" u="none" cap="none" strike="noStrike">
                        <a:solidFill>
                          <a:schemeClr val="lt1"/>
                        </a:solidFill>
                        <a:latin typeface="Quicksand Medium"/>
                        <a:ea typeface="Quicksand Medium"/>
                        <a:cs typeface="Quicksand Medium"/>
                        <a:sym typeface="Quicksand Medium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g34a00579630_0_77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68" name="Google Shape;268;g34a00579630_0_7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g34a00579630_0_7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0" name="Google Shape;270;g34a00579630_0_7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4a00579630_0_7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4a00579630_0_77"/>
          <p:cNvSpPr txBox="1"/>
          <p:nvPr/>
        </p:nvSpPr>
        <p:spPr>
          <a:xfrm>
            <a:off x="4064274" y="1534525"/>
            <a:ext cx="11750700" cy="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3" name="Google Shape;273;g34a00579630_0_77"/>
          <p:cNvSpPr txBox="1"/>
          <p:nvPr/>
        </p:nvSpPr>
        <p:spPr>
          <a:xfrm>
            <a:off x="3789025" y="4697250"/>
            <a:ext cx="123012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4" name="Google Shape;274;g34a00579630_0_77"/>
          <p:cNvSpPr txBox="1"/>
          <p:nvPr/>
        </p:nvSpPr>
        <p:spPr>
          <a:xfrm>
            <a:off x="4188925" y="1534525"/>
            <a:ext cx="9588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Zdieľanie skúseností</a:t>
            </a:r>
            <a:endParaRPr b="0" i="0" sz="7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5" name="Google Shape;275;g34a00579630_0_77"/>
          <p:cNvSpPr txBox="1"/>
          <p:nvPr/>
        </p:nvSpPr>
        <p:spPr>
          <a:xfrm>
            <a:off x="4188925" y="3484300"/>
            <a:ext cx="11501400" cy="3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 chcete, zdieľajte svoj jazykový profil.</a:t>
            </a:r>
            <a:endParaRPr b="0" i="0" sz="2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sng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Otázky</a:t>
            </a:r>
            <a:r>
              <a:rPr b="0" i="0" lang="en-US" sz="29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</a:t>
            </a:r>
            <a:endParaRPr b="0" i="0" sz="2900" u="sng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sng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12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Quicksand"/>
              <a:buChar char="●"/>
            </a:pPr>
            <a:r>
              <a:rPr b="0" i="0" lang="en-US" sz="29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Ktoré jazyky ste si zapísali?</a:t>
            </a:r>
            <a:endParaRPr b="0" i="0" sz="2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12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Quicksand"/>
              <a:buChar char="●"/>
            </a:pPr>
            <a:r>
              <a:rPr b="0" i="0" lang="en-US" sz="29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Ako ste sa cítili, keď ste takto premýšľali o svojom jazykovom zázemí?</a:t>
            </a:r>
            <a:endParaRPr b="0" i="0" sz="2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12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Quicksand"/>
              <a:buChar char="●"/>
            </a:pPr>
            <a:r>
              <a:rPr b="0" i="0" lang="en-US" sz="29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Bolo niečo prekvapivé, keď ste vypĺňali svoj profil?</a:t>
            </a:r>
            <a:endParaRPr b="0" i="0" sz="2900" u="sng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g34a00579630_0_8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81" name="Google Shape;281;g34a00579630_0_8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g34a00579630_0_8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3" name="Google Shape;283;g34a00579630_0_8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4a00579630_0_8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4a00579630_0_89"/>
          <p:cNvSpPr txBox="1"/>
          <p:nvPr/>
        </p:nvSpPr>
        <p:spPr>
          <a:xfrm>
            <a:off x="4064274" y="1534525"/>
            <a:ext cx="11750700" cy="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6" name="Google Shape;286;g34a00579630_0_89"/>
          <p:cNvSpPr txBox="1"/>
          <p:nvPr/>
        </p:nvSpPr>
        <p:spPr>
          <a:xfrm>
            <a:off x="3789025" y="4697250"/>
            <a:ext cx="123012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7" name="Google Shape;287;g34a00579630_0_89"/>
          <p:cNvSpPr txBox="1"/>
          <p:nvPr/>
        </p:nvSpPr>
        <p:spPr>
          <a:xfrm>
            <a:off x="4194675" y="1674700"/>
            <a:ext cx="9588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Reflexia</a:t>
            </a:r>
            <a:endParaRPr b="0" i="0" sz="7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88" name="Google Shape;288;g34a00579630_0_89"/>
          <p:cNvSpPr txBox="1"/>
          <p:nvPr/>
        </p:nvSpPr>
        <p:spPr>
          <a:xfrm>
            <a:off x="4493825" y="4388750"/>
            <a:ext cx="9588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ste sa naučili?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vás prekvapilo alebo čo bolo náročné?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89" name="Google Shape;289;g34a00579630_0_89"/>
          <p:cNvPicPr preferRelativeResize="0"/>
          <p:nvPr/>
        </p:nvPicPr>
        <p:blipFill rotWithShape="1">
          <a:blip r:embed="rId5">
            <a:alphaModFix/>
          </a:blip>
          <a:srcRect b="0" l="44803" r="0" t="0"/>
          <a:stretch/>
        </p:blipFill>
        <p:spPr>
          <a:xfrm>
            <a:off x="11334651" y="679675"/>
            <a:ext cx="5395574" cy="5498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9" name="Google Shape;299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00" name="Google Shape;300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2" name="Google Shape;302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"/>
          <p:cNvSpPr txBox="1"/>
          <p:nvPr/>
        </p:nvSpPr>
        <p:spPr>
          <a:xfrm>
            <a:off x="2157053" y="1867850"/>
            <a:ext cx="4332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61">
                <a:solidFill>
                  <a:schemeClr val="lt1"/>
                </a:solidFill>
              </a:rPr>
              <a:t>Deaf Culture, Heritage and Diversity</a:t>
            </a:r>
            <a:endParaRPr sz="2461">
              <a:solidFill>
                <a:srgbClr val="FFFFFF"/>
              </a:solidFill>
            </a:endParaRPr>
          </a:p>
        </p:txBody>
      </p:sp>
      <p:sp>
        <p:nvSpPr>
          <p:cNvPr id="310" name="Google Shape;310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