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10287000" cx="18288000"/>
  <p:notesSz cx="6858000" cy="9144000"/>
  <p:embeddedFontLst>
    <p:embeddedFont>
      <p:font typeface="Anton"/>
      <p:regular r:id="rId29"/>
    </p:embeddedFont>
    <p:embeddedFont>
      <p:font typeface="Quicksand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gGBB4UnPMXFMT5RrT8mELlTeKhZ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Annemieke van Kampe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Anton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-bold.fntdata"/><Relationship Id="rId30" Type="http://schemas.openxmlformats.org/officeDocument/2006/relationships/font" Target="fonts/Quicksan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7-04T09:51:47.329">
    <p:pos x="6000" y="0"/>
    <p:text>Beter in de volgende dia: vijf regels benoemen maar er is veel meer regels voor de grammatica.
SOV
Localization
Question structure (of formation)
Negation
Verb direction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A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07-04T09:53:03.359">
    <p:pos x="1641" y="1088"/>
    <p:text>of formation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E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5-07-04T09:54:32.499">
    <p:pos x="6000" y="0"/>
    <p:text>The handshape for giving something must be formed as an object like a book or an apple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M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5a7fb17b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55a7fb17b5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5a7fb17b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355a7fb17b5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5a7fb17b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355a7fb17b5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5a7fb17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g355a7fb17b5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5a7fb17b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g355a7fb17b5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5a7fb17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g355a7fb17b5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5a7fb17b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g355a7fb17b5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5a7fb17b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g355a7fb17b5_0_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5a7fb17b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g355a7fb17b5_0_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5a7fb17b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g355a7fb17b5_0_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5a7fb17b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355a7fb17b5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8" name="Google Shape;3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1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2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comments" Target="../comments/comment3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19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16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12971"/>
            <a:ext cx="12953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Posunkový jazyk </a:t>
            </a:r>
            <a:endParaRPr b="0" i="0" sz="3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646" cy="531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Gramatika a štruktúra posunkového jazyka</a:t>
            </a:r>
            <a:endParaRPr b="0" i="0" sz="18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nl-NL" sz="225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Deaf Studies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350457" y="3663440"/>
            <a:ext cx="9970500" cy="41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Teória: </a:t>
            </a: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prvky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posunkového jazyka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Aktivita: posunková hra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Teória: gramatika posunkového jazyka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Aktivita: tvorba viet v posunkovom jazyku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Aktivita: Hranie rolí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Quicksand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Reflexia 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3942104" y="15809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Úvod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4353523" y="3429000"/>
            <a:ext cx="94338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Kto ste?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Icebreaker hra! 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b="0" l="0" r="50593" t="49890"/>
          <a:stretch/>
        </p:blipFill>
        <p:spPr>
          <a:xfrm>
            <a:off x="5922300" y="3428995"/>
            <a:ext cx="11814374" cy="674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>
            <p:ph type="title"/>
          </p:nvPr>
        </p:nvSpPr>
        <p:spPr>
          <a:xfrm>
            <a:off x="4037479" y="14428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Úvod: cieľ</a:t>
            </a:r>
            <a:endParaRPr sz="8000"/>
          </a:p>
        </p:txBody>
      </p:sp>
      <p:sp>
        <p:nvSpPr>
          <p:cNvPr id="125" name="Google Shape;125;p4"/>
          <p:cNvSpPr txBox="1"/>
          <p:nvPr>
            <p:ph idx="1" type="body"/>
          </p:nvPr>
        </p:nvSpPr>
        <p:spPr>
          <a:xfrm>
            <a:off x="3696850" y="3814188"/>
            <a:ext cx="13891800" cy="24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My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posunkujeme 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každý deň — ale vieme naozaj, ako naše posunkovanie funguje?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 škole sa učíme, ako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písať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ale nie ako správne posunkovať.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Tento workshop vám pomôže pochopiť štruktúru vášho vlastného posunkového jazyka.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 txBox="1"/>
          <p:nvPr>
            <p:ph type="title"/>
          </p:nvPr>
        </p:nvSpPr>
        <p:spPr>
          <a:xfrm>
            <a:off x="3707975" y="1449200"/>
            <a:ext cx="1443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Teória: prvky posunkového jazyka</a:t>
            </a:r>
            <a:endParaRPr sz="7500"/>
          </a:p>
        </p:txBody>
      </p:sp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3554675" y="2874000"/>
            <a:ext cx="9414900" cy="6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Päť prvkov posunkového jazyka</a:t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3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4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5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6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8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Tvary ruky          Miesto               Pohyby        </a:t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7" name="Google Shape;137;p5"/>
          <p:cNvPicPr preferRelativeResize="0"/>
          <p:nvPr/>
        </p:nvPicPr>
        <p:blipFill rotWithShape="1">
          <a:blip r:embed="rId5">
            <a:alphaModFix/>
          </a:blip>
          <a:srcRect b="31205" l="5238" r="3671" t="32268"/>
          <a:stretch/>
        </p:blipFill>
        <p:spPr>
          <a:xfrm>
            <a:off x="3554675" y="4092450"/>
            <a:ext cx="13726126" cy="3096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>
            <p:ph idx="1" type="body"/>
          </p:nvPr>
        </p:nvSpPr>
        <p:spPr>
          <a:xfrm>
            <a:off x="11391650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Orientácia 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dlane</a:t>
            </a: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  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" name="Google Shape;139;p5"/>
          <p:cNvSpPr txBox="1"/>
          <p:nvPr>
            <p:ph idx="1" type="body"/>
          </p:nvPr>
        </p:nvSpPr>
        <p:spPr>
          <a:xfrm>
            <a:off x="14025925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Nemanuálne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signály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482099" y="1701350"/>
            <a:ext cx="1132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Aktivita: Posunková hra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3607749" y="3429000"/>
            <a:ext cx="102612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Vytvorte posunok po</a:t>
            </a: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mocou kocky!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Pamätajte!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771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tvar ruky</a:t>
            </a:r>
            <a:endParaRPr b="0" i="0" sz="291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9771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miesto</a:t>
            </a:r>
            <a:endParaRPr b="0" i="0" sz="4314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9771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pohyb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771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orientácia dlane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771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nemanuálne signály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4286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4286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13955" y="6003725"/>
            <a:ext cx="1889770" cy="1638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88726" y="6776246"/>
            <a:ext cx="1889770" cy="1638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Teória: gramatika posunkového jazyka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2721600" y="4441912"/>
            <a:ext cx="131496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Ktoré gramatické pravidlá posunkového jazyka už poznáte?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5a7fb17b5_0_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55a7fb17b5_0_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55a7fb17b5_0_2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55a7fb17b5_0_2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55a7fb17b5_0_2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55a7fb17b5_0_2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55a7fb17b5_0_2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55a7fb17b5_0_2"/>
          <p:cNvSpPr txBox="1"/>
          <p:nvPr/>
        </p:nvSpPr>
        <p:spPr>
          <a:xfrm>
            <a:off x="2721600" y="6650499"/>
            <a:ext cx="131496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by ste to posunkovali?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by ste to napísali?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8" name="Google Shape;178;g355a7fb17b5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1798" y="2698688"/>
            <a:ext cx="6189199" cy="34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5a7fb17b5_0_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5a7fb17b5_0_1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5a7fb17b5_0_1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SVO - SOV 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55a7fb17b5_0_1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5a7fb17b5_0_1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5a7fb17b5_0_1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55a7fb17b5_0_1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55a7fb17b5_0_1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55a7fb17b5_0_16"/>
          <p:cNvSpPr txBox="1"/>
          <p:nvPr/>
        </p:nvSpPr>
        <p:spPr>
          <a:xfrm>
            <a:off x="1440825" y="4377350"/>
            <a:ext cx="6351300" cy="18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SVO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7"/>
              <a:buFont typeface="Arial"/>
              <a:buNone/>
            </a:pP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podmet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sloveso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predmet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b="0" i="0" sz="11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Jablko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leží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na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stole.</a:t>
            </a:r>
            <a:endParaRPr b="0" i="0" sz="14246" u="none" cap="none" strike="noStrike">
              <a:solidFill>
                <a:schemeClr val="lt1"/>
              </a:solidFill>
              <a:highlight>
                <a:srgbClr val="741B47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g355a7fb17b5_0_16"/>
          <p:cNvSpPr txBox="1"/>
          <p:nvPr/>
        </p:nvSpPr>
        <p:spPr>
          <a:xfrm>
            <a:off x="10068075" y="4321300"/>
            <a:ext cx="6351300" cy="2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7"/>
              <a:buFont typeface="Arial"/>
              <a:buNone/>
            </a:pP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podmet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predmet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sloveso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b="0" i="0" sz="11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JABLKO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STÔL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NA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5a7fb17b5_0_2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55a7fb17b5_0_2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55a7fb17b5_0_2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Lokalizácia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55a7fb17b5_0_2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5a7fb17b5_0_2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5a7fb17b5_0_2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55a7fb17b5_0_2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55a7fb17b5_0_2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55a7fb17b5_0_29"/>
          <p:cNvSpPr txBox="1"/>
          <p:nvPr/>
        </p:nvSpPr>
        <p:spPr>
          <a:xfrm>
            <a:off x="3285275" y="351230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Lokalizácia: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26301"/>
              <a:buFont typeface="Arial"/>
              <a:buNone/>
            </a:pPr>
            <a:r>
              <a:rPr b="0" i="0" lang="nl-NL" sz="106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Používajte rôzne polohy rúk na zobrazenie situácie.</a:t>
            </a:r>
            <a:endParaRPr b="0" i="0" sz="106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6" name="Google Shape;206;g355a7fb17b5_0_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1100" y="5229300"/>
            <a:ext cx="4161951" cy="23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55a7fb17b5_0_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19300" y="5229300"/>
            <a:ext cx="4161950" cy="234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55a7fb17b5_0_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17500" y="5229300"/>
            <a:ext cx="4161950" cy="234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55a7fb17b5_0_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13875" y="5229300"/>
            <a:ext cx="4161950" cy="23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5a7fb17b5_0_5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55a7fb17b5_0_5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55a7fb17b5_0_5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55a7fb17b5_0_50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55a7fb17b5_0_50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55a7fb17b5_0_50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55a7fb17b5_0_50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55a7fb17b5_0_50"/>
          <p:cNvSpPr txBox="1"/>
          <p:nvPr/>
        </p:nvSpPr>
        <p:spPr>
          <a:xfrm>
            <a:off x="3279900" y="418855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6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„Kde (ona) býva?"</a:t>
            </a:r>
            <a:endParaRPr b="1" i="0" sz="16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by ste to posunkovali?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5a7fb17b5_0_6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55a7fb17b5_0_6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55a7fb17b5_0_6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Štruktúra 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otázky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55a7fb17b5_0_6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5a7fb17b5_0_6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55a7fb17b5_0_6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55a7fb17b5_0_6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5a7fb17b5_0_6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5a7fb17b5_0_66"/>
          <p:cNvSpPr txBox="1"/>
          <p:nvPr/>
        </p:nvSpPr>
        <p:spPr>
          <a:xfrm>
            <a:off x="929800" y="4293200"/>
            <a:ext cx="88380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Opytovací výraz na konci vety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ONA BÝVA </a:t>
            </a:r>
            <a:r>
              <a:rPr b="1" i="0" lang="nl-NL" sz="15446" u="none" cap="none" strike="noStrike">
                <a:solidFill>
                  <a:schemeClr val="lt1"/>
                </a:solidFill>
                <a:highlight>
                  <a:srgbClr val="6AA84F"/>
                </a:highlight>
                <a:latin typeface="Quicksand"/>
                <a:ea typeface="Quicksand"/>
                <a:cs typeface="Quicksand"/>
                <a:sym typeface="Quicksand"/>
              </a:rPr>
              <a:t>KDE?</a:t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5" name="Google Shape;235;g355a7fb17b5_0_66"/>
          <p:cNvSpPr txBox="1"/>
          <p:nvPr/>
        </p:nvSpPr>
        <p:spPr>
          <a:xfrm>
            <a:off x="10061275" y="4293200"/>
            <a:ext cx="66963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+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nemanuálna značka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obočie hore </a:t>
            </a:r>
            <a:endParaRPr b="0" i="0" sz="130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(opytovací výraz tváre)</a:t>
            </a:r>
            <a:endParaRPr b="0" i="0" sz="130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5a7fb17b5_0_7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55a7fb17b5_0_7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55a7fb17b5_0_7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Vety na tvorbu 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otázok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55a7fb17b5_0_7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5a7fb17b5_0_7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5a7fb17b5_0_7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5a7fb17b5_0_7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5a7fb17b5_0_7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55a7fb17b5_0_79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Cvičenie: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sa voláte?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Kde je vaša kancelária?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Prečo to robíte?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Kto je tá nová osoba?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to môžeme riešiť čo najlepšie?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5a7fb17b5_0_10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55a7fb17b5_0_10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5a7fb17b5_0_10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5a7fb17b5_0_104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5a7fb17b5_0_104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55a7fb17b5_0_104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55a7fb17b5_0_104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55a7fb17b5_0_104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6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„Nepracujem"</a:t>
            </a:r>
            <a:endParaRPr b="1" i="0" sz="16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by ste to posunkovali?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5a7fb17b5_0_1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55a7fb17b5_0_115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5a7fb17b5_0_115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Zápor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55a7fb17b5_0_115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55a7fb17b5_0_11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55a7fb17b5_0_11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55a7fb17b5_0_115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55a7fb17b5_0_115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55a7fb17b5_0_115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Cvičenie: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Nechcem prísť.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Nie sú tu.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Nie som prekvapený/-á.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Prečo ste si nevzali to jablko?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5a7fb17b5_0_12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55a7fb17b5_0_12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55a7fb17b5_0_12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55a7fb17b5_0_12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55a7fb17b5_0_12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55a7fb17b5_0_12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55a7fb17b5_0_12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55a7fb17b5_0_127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6246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„Dáva</a:t>
            </a:r>
            <a:r>
              <a:rPr b="1" i="0" lang="nl-NL" sz="16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mu knihu."</a:t>
            </a:r>
            <a:endParaRPr b="1" i="0" sz="16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by ste to posunkovali?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5a7fb17b5_0_1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55a7fb17b5_0_138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55a7fb17b5_0_138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Smer slovesa 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55a7fb17b5_0_138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55a7fb17b5_0_13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55a7fb17b5_0_13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55a7fb17b5_0_13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55a7fb17b5_0_13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55a7fb17b5_0_138"/>
          <p:cNvSpPr txBox="1"/>
          <p:nvPr/>
        </p:nvSpPr>
        <p:spPr>
          <a:xfrm>
            <a:off x="1938600" y="3346200"/>
            <a:ext cx="9037800" cy="4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ONA KNIHA DAŤ MU 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„dať" pohyb od nej -&gt; k nemu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ONA JABLKO DAŤ MU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„dať" v tvare jablka pohyb od nej  -&gt; k nemu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9" name="Google Shape;299;g355a7fb17b5_0_138"/>
          <p:cNvPicPr preferRelativeResize="0"/>
          <p:nvPr/>
        </p:nvPicPr>
        <p:blipFill rotWithShape="1">
          <a:blip r:embed="rId7">
            <a:alphaModFix/>
          </a:blip>
          <a:srcRect b="0" l="24918" r="25167" t="0"/>
          <a:stretch/>
        </p:blipFill>
        <p:spPr>
          <a:xfrm>
            <a:off x="12015925" y="2578575"/>
            <a:ext cx="3733301" cy="42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5a7fb17b5_0_15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5a7fb17b5_0_15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55a7fb17b5_0_151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Smer slovesa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55a7fb17b5_0_15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55a7fb17b5_0_151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55a7fb17b5_0_151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55a7fb17b5_0_151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55a7fb17b5_0_151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55a7fb17b5_0_151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Cvičenie: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Rozpráva jej príbeh.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Pomáhajú nám.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Učí ich.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Vysvetľujem im to.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Dávam mu šálku kávy.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8" name="Google Shape;318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 txBox="1"/>
          <p:nvPr>
            <p:ph type="title"/>
          </p:nvPr>
        </p:nvSpPr>
        <p:spPr>
          <a:xfrm>
            <a:off x="4037475" y="1031025"/>
            <a:ext cx="133740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Aktivita: Tvorba viet 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23" name="Google Shape;323;p8"/>
          <p:cNvSpPr txBox="1"/>
          <p:nvPr>
            <p:ph idx="1" type="body"/>
          </p:nvPr>
        </p:nvSpPr>
        <p:spPr>
          <a:xfrm>
            <a:off x="4037475" y="3151019"/>
            <a:ext cx="12938100" cy="56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Vytvorte skupiny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Preložte vety z pracovného listu do posunkového jazyka.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Pamätajte:</a:t>
            </a:r>
            <a:endParaRPr b="1"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Lokalizácia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Opytovacia veta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Zápor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Smer slovesa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Krátka plenárna diskusia: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2" marL="11430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ste si všimli? 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2" marL="11430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bolo ľahké alebo ťažké?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9" name="Google Shape;329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 txBox="1"/>
          <p:nvPr>
            <p:ph type="title"/>
          </p:nvPr>
        </p:nvSpPr>
        <p:spPr>
          <a:xfrm>
            <a:off x="4037479" y="145341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Aktivita: Hranie rolí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34" name="Google Shape;334;p9"/>
          <p:cNvSpPr txBox="1"/>
          <p:nvPr>
            <p:ph idx="1" type="body"/>
          </p:nvPr>
        </p:nvSpPr>
        <p:spPr>
          <a:xfrm>
            <a:off x="4157050" y="3429002"/>
            <a:ext cx="120009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odpovedáte na otázky o posunkovom jazyku?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Zahrajme si to!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35" name="Google Shape;335;p9"/>
          <p:cNvPicPr preferRelativeResize="0"/>
          <p:nvPr/>
        </p:nvPicPr>
        <p:blipFill rotWithShape="1">
          <a:blip r:embed="rId5">
            <a:alphaModFix/>
          </a:blip>
          <a:srcRect b="50908" l="0" r="56017" t="0"/>
          <a:stretch/>
        </p:blipFill>
        <p:spPr>
          <a:xfrm>
            <a:off x="8224800" y="4483675"/>
            <a:ext cx="7773952" cy="48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1" name="Google Shape;34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F7F1D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0"/>
          <p:cNvSpPr txBox="1"/>
          <p:nvPr>
            <p:ph type="title"/>
          </p:nvPr>
        </p:nvSpPr>
        <p:spPr>
          <a:xfrm>
            <a:off x="3733800" y="1572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Reflexia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46" name="Google Shape;346;p10"/>
          <p:cNvSpPr txBox="1"/>
          <p:nvPr>
            <p:ph idx="1" type="body"/>
          </p:nvPr>
        </p:nvSpPr>
        <p:spPr>
          <a:xfrm>
            <a:off x="3853525" y="3191975"/>
            <a:ext cx="13762500" cy="54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Diskutujte: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•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ste sa naučili?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•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vás prekvapilo alebo čo bolo náročné?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Záver: 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Posunkový jazyk je skutočný jazyk s vlastnou štruktúrou a gramatikou!</a:t>
            </a:r>
            <a:endParaRPr/>
          </a:p>
          <a:p>
            <a:pPr indent="-15494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0"/>
          <p:cNvPicPr preferRelativeResize="0"/>
          <p:nvPr/>
        </p:nvPicPr>
        <p:blipFill rotWithShape="1">
          <a:blip r:embed="rId6">
            <a:alphaModFix/>
          </a:blip>
          <a:srcRect b="46141" l="40526" r="0" t="0"/>
          <a:stretch/>
        </p:blipFill>
        <p:spPr>
          <a:xfrm>
            <a:off x="10085075" y="201517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8" name="Google Shape;358;p11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59" name="Google Shape;359;p11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1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11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2157043" y="1867848"/>
            <a:ext cx="3590224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1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1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l-NL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69" name="Google Shape;369;p11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