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Lst>
  <p:sldSz cy="10287000" cx="18288000"/>
  <p:notesSz cx="6858000" cy="9144000"/>
  <p:embeddedFontLst>
    <p:embeddedFont>
      <p:font typeface="Anton"/>
      <p:regular r:id="rId28"/>
    </p:embeddedFont>
    <p:embeddedFont>
      <p:font typeface="Quicksand"/>
      <p:regular r:id="rId29"/>
      <p:bold r:id="rId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31" roundtripDataSignature="AMtx7mjl1j9mJqcHIpsLp9CnaQtuSTEQz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font" Target="fonts/Anton-regular.fntdata"/><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Quicksand-regular.fntdata"/><Relationship Id="rId7" Type="http://schemas.openxmlformats.org/officeDocument/2006/relationships/slide" Target="slides/slide2.xml"/><Relationship Id="rId8" Type="http://schemas.openxmlformats.org/officeDocument/2006/relationships/slide" Target="slides/slide3.xml"/><Relationship Id="rId31" Type="http://customschemas.google.com/relationships/presentationmetadata" Target="metadata"/><Relationship Id="rId30" Type="http://schemas.openxmlformats.org/officeDocument/2006/relationships/font" Target="fonts/Quicksand-bold.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daec069a1d_1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g3daec069a1d_1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3daec069a1d_1_7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3" name="Google Shape;93;g3daec069a1d_1_7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3daec069a1d_1_15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4" name="Google Shape;104;g3daec069a1d_1_15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3daec069a1d_1_2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de-AT" sz="1100">
                <a:solidFill>
                  <a:schemeClr val="lt1"/>
                </a:solidFill>
                <a:latin typeface="Quicksand"/>
                <a:ea typeface="Quicksand"/>
                <a:cs typeface="Quicksand"/>
                <a:sym typeface="Quicksand"/>
              </a:rPr>
              <a:t>A pivotal milestone in the history of Deaf people was the recognition of sign language as a full-fledged language. Until the 20th century, sign language was often misunderstood and considered inferior or incomplete. In 1957, American linguist William Stokoe began extensive research, demonstrating that American Sign Language (ASL) is a complex, independent language with its own grammar and syntax</a:t>
            </a:r>
            <a:endParaRPr/>
          </a:p>
        </p:txBody>
      </p:sp>
      <p:sp>
        <p:nvSpPr>
          <p:cNvPr id="112" name="Google Shape;112;g3daec069a1d_1_2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3daec069a1d_1_3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g3daec069a1d_1_3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3daec069a1d_1_39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de-AT">
                <a:solidFill>
                  <a:schemeClr val="dk1"/>
                </a:solidFill>
                <a:latin typeface="Quicksand"/>
                <a:ea typeface="Quicksand"/>
                <a:cs typeface="Quicksand"/>
                <a:sym typeface="Quicksand"/>
              </a:rPr>
              <a:t>Ďalším významným míľnikom bolo založenie škôl pre Nepočujúcich, ktoré Nepočujúcim deťom umožnilo prístup k vzdelaniu. V roku 1760 otvoril francúzsky kňaz Abbé de l'Épée v Paríži prvú verejnú školu pre Nepočujúcich, čo sa považuje za počiatok moderného vzdelávania Nepočujúcich. Ďalšou významnou udalosťou bolo založenie Gallaudetovej univerzity vo Washingtone D.C. v roku 1864, prvej univerzity na svete špeciálne prístupnej Nepočujúcim študentom. Táto inštitúcia zohrala kľúčovú úlohu v posilňovaní postavenia komunity Nepočujúcich a v propagácii akademických aj kultúrnych prínosov Nepočujúcich ľudí.</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latin typeface="Quicksand"/>
              <a:ea typeface="Quicksand"/>
              <a:cs typeface="Quicksand"/>
              <a:sym typeface="Quicksand"/>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latin typeface="Quicksand"/>
              <a:ea typeface="Quicksand"/>
              <a:cs typeface="Quicksand"/>
              <a:sym typeface="Quicksand"/>
            </a:endParaRPr>
          </a:p>
        </p:txBody>
      </p:sp>
      <p:sp>
        <p:nvSpPr>
          <p:cNvPr id="132" name="Google Shape;132;g3daec069a1d_1_39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3daec069a1d_1_47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de-AT">
                <a:solidFill>
                  <a:schemeClr val="dk1"/>
                </a:solidFill>
                <a:latin typeface="Quicksand"/>
                <a:ea typeface="Quicksand"/>
                <a:cs typeface="Quicksand"/>
                <a:sym typeface="Quicksand"/>
              </a:rPr>
              <a:t>Kľúčovým krokom v pozitívnom vývoji Nepočujúcich bolo postupné uznávanie Nepočujúcich ako rovnocenných členov spoločnosti. Výnimočným príkladom toho je protest „Deaf President Now“ z roku 1988 na Gallaudetovej univerzite. Nepočujúci študenti úspešne presadili voľbu prvého Nepočujúceho rektora univerzity.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latin typeface="Quicksand"/>
              <a:ea typeface="Quicksand"/>
              <a:cs typeface="Quicksand"/>
              <a:sym typeface="Quicksand"/>
            </a:endParaRPr>
          </a:p>
        </p:txBody>
      </p:sp>
      <p:sp>
        <p:nvSpPr>
          <p:cNvPr id="144" name="Google Shape;144;g3daec069a1d_1_47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3daec069a1d_1_5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de-AT">
                <a:solidFill>
                  <a:schemeClr val="dk1"/>
                </a:solidFill>
                <a:latin typeface="Quicksand"/>
                <a:ea typeface="Quicksand"/>
                <a:cs typeface="Quicksand"/>
                <a:sym typeface="Quicksand"/>
              </a:rPr>
              <a:t>Ďalším významným pokrokom bolo medzinárodné uznanie práv Nepočujúcich ľudí. V roku 2006 bol prijatý „Dohovor OSN o právach osôb so zdravotným postihnutím“, ktorý Nepočujúcim ľuďom na celom svete zaručuje právo na vzdelávanie v posunkovom jazyku, prístup k informáciám a rovnocennú účasť na živote spoločnosti. Obzvlášť pozitívnym prejavom uznania posunkových jazykov bolo vyhlásenie „Medzinárodného dňa posunkových jazykov“, ktorý sa každoročne slávi 23. septembra. Tento deň prispel k zvýšeniu povedomia o posunkovom jazyku ako o kultúrnom a identitnom prvku Nepočujúcich ľudí</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latin typeface="Quicksand"/>
              <a:ea typeface="Quicksand"/>
              <a:cs typeface="Quicksand"/>
              <a:sym typeface="Quicksand"/>
            </a:endParaRPr>
          </a:p>
        </p:txBody>
      </p:sp>
      <p:sp>
        <p:nvSpPr>
          <p:cNvPr id="156" name="Google Shape;156;g3daec069a1d_1_55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3daec069a1d_1_6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g3daec069a1d_1_63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3daec069a1d_1_7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g3daec069a1d_1_70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3daec069a1d_1_78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de-AT">
                <a:solidFill>
                  <a:schemeClr val="dk1"/>
                </a:solidFill>
                <a:latin typeface="Quicksand"/>
                <a:ea typeface="Quicksand"/>
                <a:cs typeface="Quicksand"/>
                <a:sym typeface="Quicksand"/>
              </a:rPr>
              <a:t>WFD patrila medzi osem najväčších organizácií osôb so zdravotným postihnutím, ktoré boli pozvané na účasť v procese vypracovávania Dohovoru o právach osôb so zdravotným postihnutím (CRPD). Začiatkom roka 2002 nadviazala WFD partnerstvo s OSN, Medzinárodnou alianciou osôb so zdravotným postihnutím a členskými krajinami WFD s cieľom presadzovať práva nepočujúcich v rámci CRPD. WFD zohrala kľúčovú úlohu pri poskytovaní pripomienok, návrhov a pozmeňujúcich a doplňujúcich návrhov k článkom CRPD. Účasť WFD bola mimoriadne dôležitá najmä pri presadzovaní posunkového jazyka a bilingválneho a bikultúrneho prístupu vo vzdelávaní. To viedlo k vypracovaniu piatich článkov CRPD, ktoré sa priamo týkajú nepočujúcich osôb, a to konkrétne:</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latin typeface="Quicksand"/>
              <a:ea typeface="Quicksand"/>
              <a:cs typeface="Quicksand"/>
              <a:sym typeface="Quicksand"/>
            </a:endParaRPr>
          </a:p>
        </p:txBody>
      </p:sp>
      <p:sp>
        <p:nvSpPr>
          <p:cNvPr id="184" name="Google Shape;184;g3daec069a1d_1_78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3daec069a1d_1_8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g3daec069a1d_1_86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3daec069a1d_1_9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g3daec069a1d_1_94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3daec069a1d_1_10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9" name="Google Shape;209;g3daec069a1d_1_10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3daec069a1d_1_109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de-AT">
                <a:solidFill>
                  <a:schemeClr val="dk1"/>
                </a:solidFill>
                <a:latin typeface="Quicksand"/>
                <a:ea typeface="Quicksand"/>
                <a:cs typeface="Quicksand"/>
                <a:sym typeface="Quicksand"/>
              </a:rPr>
              <a:t>Od začiatku 21. storočia došlo k významnému technologickému pokroku, ako sú moderné služby titulkovania, smartfóny a videohovory, ktoré výrazne uľahčili Nepočujúcim prístup k informáciám a komunikáciu s ostatnými. Tieto technologické inovácie prispeli k lepšej integrácii Nepočujúcich v oblasti vzdelávania, práce a každodenného života.</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latin typeface="Quicksand"/>
              <a:ea typeface="Quicksand"/>
              <a:cs typeface="Quicksand"/>
              <a:sym typeface="Quicksand"/>
            </a:endParaRPr>
          </a:p>
        </p:txBody>
      </p:sp>
      <p:sp>
        <p:nvSpPr>
          <p:cNvPr id="217" name="Google Shape;217;g3daec069a1d_1_109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3daec069a1d_1_13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de-AT">
                <a:solidFill>
                  <a:schemeClr val="dk1"/>
                </a:solidFill>
                <a:latin typeface="Quicksand"/>
                <a:ea typeface="Quicksand"/>
                <a:cs typeface="Quicksand"/>
                <a:sym typeface="Quicksand"/>
              </a:rPr>
              <a:t>V posledných desaťročiach sa kultúra Nepočujúcich čoraz viac etablovala ako samostatná kultúra s vlastnou históriou, umením a tradíciami. Za obzvlášť pozoruhodný vývoj možno považovať vznik a uznanie umenia Nepočujúcich, ktoré zahŕňa divadlo v posunkovom jazyku, literatúru a hudbu. Filmy Nepočujúcich, ktoré zobrazujú svet z pohľadu Nepočujúcich ľudí, sú ďalším príkladom kultúrneho obohatenia, ktoré ponúka komunita Nepočujúcich.</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latin typeface="Quicksand"/>
              <a:ea typeface="Quicksand"/>
              <a:cs typeface="Quicksand"/>
              <a:sym typeface="Quicksand"/>
            </a:endParaRPr>
          </a:p>
        </p:txBody>
      </p:sp>
      <p:sp>
        <p:nvSpPr>
          <p:cNvPr id="227" name="Google Shape;227;g3daec069a1d_1_13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3daec069a1d_1_14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de-AT">
                <a:solidFill>
                  <a:schemeClr val="dk1"/>
                </a:solidFill>
                <a:latin typeface="Quicksand"/>
                <a:ea typeface="Quicksand"/>
                <a:cs typeface="Quicksand"/>
                <a:sym typeface="Quicksand"/>
              </a:rPr>
              <a:t>Okrem toho sa v mnohých krajinách rozvinulo hnutie Deaf Pride, ktoré posilňuje povedomie o identite a právach Nepočujúcich a vyzýva k väčšiemu začleneniu do spoločnosti. Pojem „kultúra Nepočujúcich“ označuje kultúrnu identitu Nepočujúcich, ktorí s hrdosťou zachovávajú svoj jazyk, históriu a hodnoty.</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latin typeface="Quicksand"/>
              <a:ea typeface="Quicksand"/>
              <a:cs typeface="Quicksand"/>
              <a:sym typeface="Quicksand"/>
            </a:endParaRPr>
          </a:p>
        </p:txBody>
      </p:sp>
      <p:sp>
        <p:nvSpPr>
          <p:cNvPr id="240" name="Google Shape;240;g3daec069a1d_1_14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3daec069a1d_1_149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de-AT">
                <a:solidFill>
                  <a:schemeClr val="dk1"/>
                </a:solidFill>
                <a:latin typeface="Quicksand"/>
                <a:ea typeface="Quicksand"/>
                <a:cs typeface="Quicksand"/>
                <a:sym typeface="Quicksand"/>
              </a:rPr>
              <a:t>Obor štúdia Nepočujúcich vznikol v rámci hnutia Nepočujúcich v 70. rokoch 20. storočia. Spočiatku išlo len o niekoľko seminárov, avšak v 80. a 90. rokoch sa z neho stal samostatný bakalársky a neskôr magisterský program na Gallaudetovej univerzite vo Washingtone, D.C. Štúdium Nepočujúcich sa zameriava na opisovanie identity Nepočujúcich ako kultúrneho, a nie patologického javu.</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latin typeface="Quicksand"/>
              <a:ea typeface="Quicksand"/>
              <a:cs typeface="Quicksand"/>
              <a:sym typeface="Quicksand"/>
            </a:endParaRPr>
          </a:p>
        </p:txBody>
      </p:sp>
      <p:sp>
        <p:nvSpPr>
          <p:cNvPr id="251" name="Google Shape;251;g3daec069a1d_1_149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3daec069a1d_1_156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8" name="Google Shape;258;g3daec069a1d_1_156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3daec069a1d_1_18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9" name="Google Shape;269;g3daec069a1d_1_18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3daec069a1d_1_16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7" name="Google Shape;277;g3daec069a1d_1_164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3daec069a1d_1_17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8" name="Google Shape;298;g3daec069a1d_1_17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2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2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 name="Google Shape;24;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2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2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2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2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2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3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3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3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3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31"/>
          <p:cNvSpPr/>
          <p:nvPr>
            <p:ph idx="2" type="pic"/>
          </p:nvPr>
        </p:nvSpPr>
        <p:spPr>
          <a:xfrm>
            <a:off x="1792288" y="612775"/>
            <a:ext cx="5486400" cy="4114800"/>
          </a:xfrm>
          <a:prstGeom prst="rect">
            <a:avLst/>
          </a:prstGeom>
          <a:noFill/>
          <a:ln>
            <a:noFill/>
          </a:ln>
        </p:spPr>
      </p:sp>
      <p:sp>
        <p:nvSpPr>
          <p:cNvPr id="64" name="Google Shape;64;p3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3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3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3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2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8.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8.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8.png"/><Relationship Id="rId4" Type="http://schemas.openxmlformats.org/officeDocument/2006/relationships/image" Target="../media/image1.png"/><Relationship Id="rId5"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2.jpg"/><Relationship Id="rId5"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8.png"/><Relationship Id="rId4" Type="http://schemas.openxmlformats.org/officeDocument/2006/relationships/image" Target="../media/image1.png"/><Relationship Id="rId5" Type="http://schemas.openxmlformats.org/officeDocument/2006/relationships/image" Target="../media/image7.jpg"/><Relationship Id="rId6"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3.png"/><Relationship Id="rId4" Type="http://schemas.openxmlformats.org/officeDocument/2006/relationships/image" Target="../media/image9.png"/><Relationship Id="rId5" Type="http://schemas.openxmlformats.org/officeDocument/2006/relationships/image" Target="../media/image6.png"/><Relationship Id="rId6" Type="http://schemas.openxmlformats.org/officeDocument/2006/relationships/image" Target="../media/image1.png"/><Relationship Id="rId7"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3.png"/><Relationship Id="rId4" Type="http://schemas.openxmlformats.org/officeDocument/2006/relationships/image" Target="../media/image11.png"/><Relationship Id="rId5" Type="http://schemas.openxmlformats.org/officeDocument/2006/relationships/image" Target="../media/image16.png"/><Relationship Id="rId6"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3.png"/><Relationship Id="rId4" Type="http://schemas.openxmlformats.org/officeDocument/2006/relationships/image" Target="../media/image11.png"/><Relationship Id="rId5" Type="http://schemas.openxmlformats.org/officeDocument/2006/relationships/image" Target="../media/image15.png"/><Relationship Id="rId6"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1.png"/><Relationship Id="rId4" Type="http://schemas.openxmlformats.org/officeDocument/2006/relationships/image" Target="../media/image11.png"/><Relationship Id="rId5"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3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3.png"/><Relationship Id="rId4" Type="http://schemas.openxmlformats.org/officeDocument/2006/relationships/image" Target="../media/image11.png"/><Relationship Id="rId5" Type="http://schemas.openxmlformats.org/officeDocument/2006/relationships/image" Target="../media/image18.png"/><Relationship Id="rId6"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3.png"/><Relationship Id="rId4" Type="http://schemas.openxmlformats.org/officeDocument/2006/relationships/image" Target="../media/image14.png"/><Relationship Id="rId5" Type="http://schemas.openxmlformats.org/officeDocument/2006/relationships/image" Target="../media/image1.png"/><Relationship Id="rId6" Type="http://schemas.openxmlformats.org/officeDocument/2006/relationships/image" Target="../media/image3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8.png"/><Relationship Id="rId4" Type="http://schemas.openxmlformats.org/officeDocument/2006/relationships/image" Target="../media/image1.png"/><Relationship Id="rId5" Type="http://schemas.openxmlformats.org/officeDocument/2006/relationships/image" Target="../media/image17.jpg"/><Relationship Id="rId6" Type="http://schemas.openxmlformats.org/officeDocument/2006/relationships/image" Target="../media/image2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8.png"/><Relationship Id="rId4" Type="http://schemas.openxmlformats.org/officeDocument/2006/relationships/image" Target="../media/image1.png"/><Relationship Id="rId5" Type="http://schemas.openxmlformats.org/officeDocument/2006/relationships/image" Target="../media/image1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8.png"/><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8.png"/><Relationship Id="rId4" Type="http://schemas.openxmlformats.org/officeDocument/2006/relationships/image" Target="../media/image1.png"/><Relationship Id="rId5" Type="http://schemas.openxmlformats.org/officeDocument/2006/relationships/image" Target="../media/image2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3.png"/><Relationship Id="rId4" Type="http://schemas.openxmlformats.org/officeDocument/2006/relationships/image" Target="../media/image14.png"/><Relationship Id="rId5" Type="http://schemas.openxmlformats.org/officeDocument/2006/relationships/image" Target="../media/image1.png"/></Relationships>
</file>

<file path=ppt/slides/_rels/slide21.xml.rels><?xml version="1.0" encoding="UTF-8" standalone="yes"?><Relationships xmlns="http://schemas.openxmlformats.org/package/2006/relationships"><Relationship Id="rId11" Type="http://schemas.openxmlformats.org/officeDocument/2006/relationships/image" Target="../media/image24.png"/><Relationship Id="rId10" Type="http://schemas.openxmlformats.org/officeDocument/2006/relationships/image" Target="../media/image26.png"/><Relationship Id="rId13" Type="http://schemas.openxmlformats.org/officeDocument/2006/relationships/hyperlink" Target="https://deafstudies.eu" TargetMode="External"/><Relationship Id="rId12" Type="http://schemas.openxmlformats.org/officeDocument/2006/relationships/image" Target="../media/image29.png"/><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8.png"/><Relationship Id="rId4" Type="http://schemas.openxmlformats.org/officeDocument/2006/relationships/image" Target="../media/image1.png"/><Relationship Id="rId9" Type="http://schemas.openxmlformats.org/officeDocument/2006/relationships/image" Target="../media/image30.png"/><Relationship Id="rId5" Type="http://schemas.openxmlformats.org/officeDocument/2006/relationships/image" Target="../media/image27.png"/><Relationship Id="rId6" Type="http://schemas.openxmlformats.org/officeDocument/2006/relationships/image" Target="../media/image28.png"/><Relationship Id="rId7" Type="http://schemas.openxmlformats.org/officeDocument/2006/relationships/image" Target="../media/image19.png"/><Relationship Id="rId8" Type="http://schemas.openxmlformats.org/officeDocument/2006/relationships/image" Target="../media/image2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3.png"/><Relationship Id="rId4" Type="http://schemas.openxmlformats.org/officeDocument/2006/relationships/image" Target="../media/image14.png"/><Relationship Id="rId5"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83" name="Shape 83"/>
        <p:cNvGrpSpPr/>
        <p:nvPr/>
      </p:nvGrpSpPr>
      <p:grpSpPr>
        <a:xfrm>
          <a:off x="0" y="0"/>
          <a:ext cx="0" cy="0"/>
          <a:chOff x="0" y="0"/>
          <a:chExt cx="0" cy="0"/>
        </a:xfrm>
      </p:grpSpPr>
      <p:grpSp>
        <p:nvGrpSpPr>
          <p:cNvPr id="84" name="Google Shape;84;g3daec069a1d_1_0"/>
          <p:cNvGrpSpPr/>
          <p:nvPr/>
        </p:nvGrpSpPr>
        <p:grpSpPr>
          <a:xfrm>
            <a:off x="0" y="-216992"/>
            <a:ext cx="2922102" cy="10504504"/>
            <a:chOff x="0" y="-57150"/>
            <a:chExt cx="769602" cy="2766600"/>
          </a:xfrm>
        </p:grpSpPr>
        <p:sp>
          <p:nvSpPr>
            <p:cNvPr id="85" name="Google Shape;85;g3daec069a1d_1_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6" name="Google Shape;86;g3daec069a1d_1_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87" name="Google Shape;87;g3daec069a1d_1_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8" name="Google Shape;88;g3daec069a1d_1_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9" name="Google Shape;89;g3daec069a1d_1_0"/>
          <p:cNvSpPr txBox="1"/>
          <p:nvPr/>
        </p:nvSpPr>
        <p:spPr>
          <a:xfrm>
            <a:off x="3457354" y="4091645"/>
            <a:ext cx="14948700" cy="6280200"/>
          </a:xfrm>
          <a:prstGeom prst="rect">
            <a:avLst/>
          </a:prstGeom>
          <a:noFill/>
          <a:ln>
            <a:noFill/>
          </a:ln>
        </p:spPr>
        <p:txBody>
          <a:bodyPr anchorCtr="0" anchor="t" bIns="0" lIns="0" spcFirstLastPara="1" rIns="0" wrap="square" tIns="0">
            <a:spAutoFit/>
          </a:bodyPr>
          <a:lstStyle/>
          <a:p>
            <a:pPr indent="0" lvl="0" marL="0" rtl="0" algn="l">
              <a:lnSpc>
                <a:spcPct val="140000"/>
              </a:lnSpc>
              <a:spcBef>
                <a:spcPts val="0"/>
              </a:spcBef>
              <a:spcAft>
                <a:spcPts val="0"/>
              </a:spcAft>
              <a:buClr>
                <a:schemeClr val="dk1"/>
              </a:buClr>
              <a:buSzPts val="8000"/>
              <a:buFont typeface="Arial"/>
              <a:buNone/>
            </a:pPr>
            <a:r>
              <a:rPr lang="de-AT" sz="8000">
                <a:solidFill>
                  <a:schemeClr val="lt1"/>
                </a:solidFill>
                <a:latin typeface="Anton"/>
                <a:ea typeface="Anton"/>
                <a:cs typeface="Anton"/>
                <a:sym typeface="Anton"/>
              </a:rPr>
              <a:t>Míľniky v histórii Nepočujúcich vo svete </a:t>
            </a:r>
            <a:endParaRPr>
              <a:solidFill>
                <a:schemeClr val="dk1"/>
              </a:solidFill>
            </a:endParaRPr>
          </a:p>
          <a:p>
            <a:pPr indent="0" lvl="0" marL="0" rtl="0" algn="l">
              <a:lnSpc>
                <a:spcPct val="140000"/>
              </a:lnSpc>
              <a:spcBef>
                <a:spcPts val="0"/>
              </a:spcBef>
              <a:spcAft>
                <a:spcPts val="0"/>
              </a:spcAft>
              <a:buClr>
                <a:schemeClr val="dk1"/>
              </a:buClr>
              <a:buSzPts val="8000"/>
              <a:buFont typeface="Arial"/>
              <a:buNone/>
            </a:pPr>
            <a:r>
              <a:t/>
            </a:r>
            <a:endParaRPr sz="8000">
              <a:solidFill>
                <a:schemeClr val="lt1"/>
              </a:solidFill>
              <a:latin typeface="Anton"/>
              <a:ea typeface="Anton"/>
              <a:cs typeface="Anton"/>
              <a:sym typeface="Anton"/>
            </a:endParaRPr>
          </a:p>
          <a:p>
            <a:pPr indent="0" lvl="0" marL="0" marR="0" rtl="0" algn="l">
              <a:lnSpc>
                <a:spcPct val="140000"/>
              </a:lnSpc>
              <a:spcBef>
                <a:spcPts val="0"/>
              </a:spcBef>
              <a:spcAft>
                <a:spcPts val="0"/>
              </a:spcAft>
              <a:buClr>
                <a:srgbClr val="000000"/>
              </a:buClr>
              <a:buSzPts val="7200"/>
              <a:buFont typeface="Arial"/>
              <a:buNone/>
            </a:pPr>
            <a:r>
              <a:t/>
            </a:r>
            <a:endParaRPr sz="7200">
              <a:solidFill>
                <a:srgbClr val="FFFFFF"/>
              </a:solidFill>
              <a:latin typeface="Anton"/>
              <a:ea typeface="Anton"/>
              <a:cs typeface="Anton"/>
              <a:sym typeface="Anton"/>
            </a:endParaRPr>
          </a:p>
        </p:txBody>
      </p:sp>
      <p:sp>
        <p:nvSpPr>
          <p:cNvPr id="90" name="Google Shape;90;g3daec069a1d_1_0"/>
          <p:cNvSpPr txBox="1"/>
          <p:nvPr/>
        </p:nvSpPr>
        <p:spPr>
          <a:xfrm>
            <a:off x="3457354" y="3143693"/>
            <a:ext cx="9049200" cy="677400"/>
          </a:xfrm>
          <a:prstGeom prst="rect">
            <a:avLst/>
          </a:prstGeom>
          <a:noFill/>
          <a:ln>
            <a:noFill/>
          </a:ln>
        </p:spPr>
        <p:txBody>
          <a:bodyPr anchorCtr="0" anchor="t" bIns="0" lIns="0" spcFirstLastPara="1" rIns="0" wrap="square" tIns="0">
            <a:spAutoFit/>
          </a:bodyPr>
          <a:lstStyle/>
          <a:p>
            <a:pPr indent="0" lvl="0" marL="0" marR="0" rtl="0" algn="l">
              <a:lnSpc>
                <a:spcPct val="140017"/>
              </a:lnSpc>
              <a:spcBef>
                <a:spcPts val="0"/>
              </a:spcBef>
              <a:spcAft>
                <a:spcPts val="0"/>
              </a:spcAft>
              <a:buClr>
                <a:srgbClr val="000000"/>
              </a:buClr>
              <a:buSzPts val="4400"/>
              <a:buFont typeface="Arial"/>
              <a:buNone/>
            </a:pPr>
            <a:r>
              <a:rPr b="0" i="0" lang="de-AT" sz="4400" u="none" cap="none" strike="noStrike">
                <a:solidFill>
                  <a:srgbClr val="FFFFFF"/>
                </a:solidFill>
                <a:latin typeface="Quicksand"/>
                <a:ea typeface="Quicksand"/>
                <a:cs typeface="Quicksand"/>
                <a:sym typeface="Quicksand"/>
              </a:rPr>
              <a:t>Deaf Studies workshop</a:t>
            </a:r>
            <a:endParaRPr b="0" i="0" sz="32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4" name="Shape 94"/>
        <p:cNvGrpSpPr/>
        <p:nvPr/>
      </p:nvGrpSpPr>
      <p:grpSpPr>
        <a:xfrm>
          <a:off x="0" y="0"/>
          <a:ext cx="0" cy="0"/>
          <a:chOff x="0" y="0"/>
          <a:chExt cx="0" cy="0"/>
        </a:xfrm>
      </p:grpSpPr>
      <p:grpSp>
        <p:nvGrpSpPr>
          <p:cNvPr id="95" name="Google Shape;95;g3daec069a1d_1_79"/>
          <p:cNvGrpSpPr/>
          <p:nvPr/>
        </p:nvGrpSpPr>
        <p:grpSpPr>
          <a:xfrm>
            <a:off x="0" y="-216992"/>
            <a:ext cx="2922102" cy="10504504"/>
            <a:chOff x="0" y="-57150"/>
            <a:chExt cx="769602" cy="2766600"/>
          </a:xfrm>
        </p:grpSpPr>
        <p:sp>
          <p:nvSpPr>
            <p:cNvPr id="96" name="Google Shape;96;g3daec069a1d_1_79"/>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7" name="Google Shape;97;g3daec069a1d_1_79"/>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98" name="Google Shape;98;g3daec069a1d_1_79"/>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9" name="Google Shape;99;g3daec069a1d_1_79"/>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0" name="Google Shape;100;g3daec069a1d_1_79"/>
          <p:cNvSpPr txBox="1"/>
          <p:nvPr/>
        </p:nvSpPr>
        <p:spPr>
          <a:xfrm>
            <a:off x="3838791" y="3287139"/>
            <a:ext cx="10866600" cy="1182300"/>
          </a:xfrm>
          <a:prstGeom prst="rect">
            <a:avLst/>
          </a:prstGeom>
          <a:noFill/>
          <a:ln>
            <a:noFill/>
          </a:ln>
        </p:spPr>
        <p:txBody>
          <a:bodyPr anchorCtr="0" anchor="t" bIns="0" lIns="0" spcFirstLastPara="1" rIns="0" wrap="square" tIns="0">
            <a:spAutoFit/>
          </a:bodyPr>
          <a:lstStyle/>
          <a:p>
            <a:pPr indent="-431800" lvl="1" marL="914400" rtl="0" algn="l">
              <a:lnSpc>
                <a:spcPct val="140014"/>
              </a:lnSpc>
              <a:spcBef>
                <a:spcPts val="0"/>
              </a:spcBef>
              <a:spcAft>
                <a:spcPts val="0"/>
              </a:spcAft>
              <a:buClr>
                <a:schemeClr val="lt1"/>
              </a:buClr>
              <a:buSzPts val="3200"/>
              <a:buChar char="•"/>
            </a:pPr>
            <a:r>
              <a:rPr lang="de-AT" sz="3200">
                <a:solidFill>
                  <a:schemeClr val="lt1"/>
                </a:solidFill>
                <a:latin typeface="Quicksand"/>
                <a:ea typeface="Quicksand"/>
                <a:cs typeface="Quicksand"/>
                <a:sym typeface="Quicksand"/>
              </a:rPr>
              <a:t>A: Míľniky v histórii Nepočujúcich na celom svete</a:t>
            </a:r>
            <a:endParaRPr sz="3200">
              <a:solidFill>
                <a:schemeClr val="dk1"/>
              </a:solidFill>
            </a:endParaRPr>
          </a:p>
          <a:p>
            <a:pPr indent="-431800" lvl="1" marL="914400" rtl="0" algn="l">
              <a:lnSpc>
                <a:spcPct val="140014"/>
              </a:lnSpc>
              <a:spcBef>
                <a:spcPts val="0"/>
              </a:spcBef>
              <a:spcAft>
                <a:spcPts val="0"/>
              </a:spcAft>
              <a:buClr>
                <a:schemeClr val="lt1"/>
              </a:buClr>
              <a:buSzPts val="3200"/>
              <a:buChar char="•"/>
            </a:pPr>
            <a:r>
              <a:rPr lang="de-AT" sz="3200">
                <a:solidFill>
                  <a:schemeClr val="lt1"/>
                </a:solidFill>
                <a:latin typeface="Quicksand"/>
                <a:ea typeface="Quicksand"/>
                <a:cs typeface="Quicksand"/>
                <a:sym typeface="Quicksand"/>
              </a:rPr>
              <a:t>B: Míľniky v histórii Nepočujúcich v Rakúsku</a:t>
            </a:r>
            <a:endParaRPr sz="3200">
              <a:solidFill>
                <a:srgbClr val="FFFFFF"/>
              </a:solidFill>
              <a:latin typeface="Quicksand"/>
              <a:ea typeface="Quicksand"/>
              <a:cs typeface="Quicksand"/>
              <a:sym typeface="Quicksand"/>
            </a:endParaRPr>
          </a:p>
        </p:txBody>
      </p:sp>
      <p:sp>
        <p:nvSpPr>
          <p:cNvPr id="101" name="Google Shape;101;g3daec069a1d_1_79"/>
          <p:cNvSpPr txBox="1"/>
          <p:nvPr/>
        </p:nvSpPr>
        <p:spPr>
          <a:xfrm>
            <a:off x="4064282" y="1534517"/>
            <a:ext cx="30984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de-AT" sz="8000" u="none" cap="none" strike="noStrike">
                <a:solidFill>
                  <a:srgbClr val="FFFFFF"/>
                </a:solidFill>
                <a:latin typeface="Anton"/>
                <a:ea typeface="Anton"/>
                <a:cs typeface="Anton"/>
                <a:sym typeface="Anton"/>
              </a:rPr>
              <a:t>Index</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05" name="Shape 105"/>
        <p:cNvGrpSpPr/>
        <p:nvPr/>
      </p:nvGrpSpPr>
      <p:grpSpPr>
        <a:xfrm>
          <a:off x="0" y="0"/>
          <a:ext cx="0" cy="0"/>
          <a:chOff x="0" y="0"/>
          <a:chExt cx="0" cy="0"/>
        </a:xfrm>
      </p:grpSpPr>
      <p:sp>
        <p:nvSpPr>
          <p:cNvPr id="106" name="Google Shape;106;g3daec069a1d_1_158"/>
          <p:cNvSpPr/>
          <p:nvPr/>
        </p:nvSpPr>
        <p:spPr>
          <a:xfrm>
            <a:off x="5181600" y="-274228"/>
            <a:ext cx="13411200" cy="8618100"/>
          </a:xfrm>
          <a:prstGeom prst="cloudCallout">
            <a:avLst>
              <a:gd fmla="val -74480" name="adj1"/>
              <a:gd fmla="val 55637" name="adj2"/>
            </a:avLst>
          </a:prstGeom>
          <a:no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7" name="Google Shape;107;g3daec069a1d_1_158"/>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8" name="Google Shape;108;g3daec069a1d_1_158"/>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9" name="Google Shape;109;g3daec069a1d_1_158"/>
          <p:cNvSpPr txBox="1"/>
          <p:nvPr/>
        </p:nvSpPr>
        <p:spPr>
          <a:xfrm>
            <a:off x="6697625" y="1941430"/>
            <a:ext cx="9907200" cy="4186800"/>
          </a:xfrm>
          <a:prstGeom prst="rect">
            <a:avLst/>
          </a:prstGeom>
          <a:noFill/>
          <a:ln>
            <a:noFill/>
          </a:ln>
        </p:spPr>
        <p:txBody>
          <a:bodyPr anchorCtr="0" anchor="t" bIns="0" lIns="0" spcFirstLastPara="1" rIns="0" wrap="square" tIns="0">
            <a:spAutoFit/>
          </a:bodyPr>
          <a:lstStyle/>
          <a:p>
            <a:pPr indent="0" lvl="0" marL="0" rtl="0" algn="ctr">
              <a:lnSpc>
                <a:spcPct val="233333"/>
              </a:lnSpc>
              <a:spcBef>
                <a:spcPts val="0"/>
              </a:spcBef>
              <a:spcAft>
                <a:spcPts val="0"/>
              </a:spcAft>
              <a:buClr>
                <a:schemeClr val="dk1"/>
              </a:buClr>
              <a:buSzPts val="4800"/>
              <a:buFont typeface="Arial"/>
              <a:buNone/>
            </a:pPr>
            <a:r>
              <a:rPr lang="de-AT" sz="4800">
                <a:solidFill>
                  <a:schemeClr val="lt1"/>
                </a:solidFill>
                <a:latin typeface="Anton"/>
                <a:ea typeface="Anton"/>
                <a:cs typeface="Anton"/>
                <a:sym typeface="Anton"/>
              </a:rPr>
              <a:t>Čo sa vám vybaví, keď si predstavíte slovo "míľnik" (v dejinách ľudstva alebo vo vašom osobnom živote?)</a:t>
            </a:r>
            <a:endParaRPr sz="4400">
              <a:solidFill>
                <a:srgbClr val="FFFFFF"/>
              </a:solidFill>
              <a:latin typeface="Anton"/>
              <a:ea typeface="Anton"/>
              <a:cs typeface="Anton"/>
              <a:sym typeface="Anton"/>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13" name="Shape 113"/>
        <p:cNvGrpSpPr/>
        <p:nvPr/>
      </p:nvGrpSpPr>
      <p:grpSpPr>
        <a:xfrm>
          <a:off x="0" y="0"/>
          <a:ext cx="0" cy="0"/>
          <a:chOff x="0" y="0"/>
          <a:chExt cx="0" cy="0"/>
        </a:xfrm>
      </p:grpSpPr>
      <p:sp>
        <p:nvSpPr>
          <p:cNvPr id="114" name="Google Shape;114;g3daec069a1d_1_234"/>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5" name="Google Shape;115;g3daec069a1d_1_234"/>
          <p:cNvSpPr/>
          <p:nvPr/>
        </p:nvSpPr>
        <p:spPr>
          <a:xfrm>
            <a:off x="14712066" y="9365888"/>
            <a:ext cx="3347649" cy="746247"/>
          </a:xfrm>
          <a:custGeom>
            <a:rect b="b" l="l" r="r" t="t"/>
            <a:pathLst>
              <a:path extrusionOk="0" h="746247" w="3347649">
                <a:moveTo>
                  <a:pt x="0" y="0"/>
                </a:moveTo>
                <a:lnTo>
                  <a:pt x="3347649" y="0"/>
                </a:lnTo>
                <a:lnTo>
                  <a:pt x="3347649" y="746247"/>
                </a:lnTo>
                <a:lnTo>
                  <a:pt x="0" y="74624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6" name="Google Shape;116;g3daec069a1d_1_234"/>
          <p:cNvSpPr txBox="1"/>
          <p:nvPr/>
        </p:nvSpPr>
        <p:spPr>
          <a:xfrm>
            <a:off x="1044676" y="3412857"/>
            <a:ext cx="11919300" cy="5510400"/>
          </a:xfrm>
          <a:prstGeom prst="rect">
            <a:avLst/>
          </a:prstGeom>
          <a:noFill/>
          <a:ln>
            <a:noFill/>
          </a:ln>
        </p:spPr>
        <p:txBody>
          <a:bodyPr anchorCtr="0" anchor="t" bIns="45700" lIns="91425" spcFirstLastPara="1" rIns="91425" wrap="square" tIns="45700">
            <a:spAutoFit/>
          </a:bodyPr>
          <a:lstStyle/>
          <a:p>
            <a:pPr indent="-431800" lvl="0" marL="457200" rtl="0" algn="l">
              <a:spcBef>
                <a:spcPts val="0"/>
              </a:spcBef>
              <a:spcAft>
                <a:spcPts val="0"/>
              </a:spcAft>
              <a:buClr>
                <a:schemeClr val="lt1"/>
              </a:buClr>
              <a:buSzPts val="3200"/>
              <a:buChar char="•"/>
            </a:pPr>
            <a:r>
              <a:rPr lang="de-AT" sz="3200">
                <a:solidFill>
                  <a:schemeClr val="lt1"/>
                </a:solidFill>
                <a:latin typeface="Quicksand"/>
                <a:ea typeface="Quicksand"/>
                <a:cs typeface="Quicksand"/>
                <a:sym typeface="Quicksand"/>
              </a:rPr>
              <a:t>Kľúčový míľnik = </a:t>
            </a:r>
            <a:r>
              <a:rPr b="1" lang="de-AT" sz="3200">
                <a:solidFill>
                  <a:schemeClr val="lt1"/>
                </a:solidFill>
                <a:latin typeface="Quicksand"/>
                <a:ea typeface="Quicksand"/>
                <a:cs typeface="Quicksand"/>
                <a:sym typeface="Quicksand"/>
              </a:rPr>
              <a:t>uznanie</a:t>
            </a:r>
            <a:r>
              <a:rPr lang="de-AT" sz="3200">
                <a:solidFill>
                  <a:schemeClr val="lt1"/>
                </a:solidFill>
                <a:latin typeface="Quicksand"/>
                <a:ea typeface="Quicksand"/>
                <a:cs typeface="Quicksand"/>
                <a:sym typeface="Quicksand"/>
              </a:rPr>
              <a:t> posunkového jazyka </a:t>
            </a:r>
            <a:r>
              <a:rPr b="1" lang="de-AT" sz="3200">
                <a:solidFill>
                  <a:schemeClr val="lt1"/>
                </a:solidFill>
                <a:latin typeface="Quicksand"/>
                <a:ea typeface="Quicksand"/>
                <a:cs typeface="Quicksand"/>
                <a:sym typeface="Quicksand"/>
              </a:rPr>
              <a:t>za plnohodnotný jazyk </a:t>
            </a:r>
            <a:endParaRPr b="1" sz="3200">
              <a:solidFill>
                <a:schemeClr val="lt1"/>
              </a:solidFill>
              <a:latin typeface="Quicksand"/>
              <a:ea typeface="Quicksand"/>
              <a:cs typeface="Quicksand"/>
              <a:sym typeface="Quicksand"/>
            </a:endParaRPr>
          </a:p>
          <a:p>
            <a:pPr indent="0" lvl="0" marL="457200" rtl="0" algn="l">
              <a:spcBef>
                <a:spcPts val="0"/>
              </a:spcBef>
              <a:spcAft>
                <a:spcPts val="0"/>
              </a:spcAft>
              <a:buNone/>
            </a:pPr>
            <a:r>
              <a:t/>
            </a:r>
            <a:endParaRPr b="1" sz="3200">
              <a:solidFill>
                <a:schemeClr val="lt1"/>
              </a:solidFill>
              <a:latin typeface="Quicksand"/>
              <a:ea typeface="Quicksand"/>
              <a:cs typeface="Quicksand"/>
              <a:sym typeface="Quicksand"/>
            </a:endParaRPr>
          </a:p>
          <a:p>
            <a:pPr indent="-431800" lvl="0" marL="457200" rtl="0" algn="l">
              <a:spcBef>
                <a:spcPts val="0"/>
              </a:spcBef>
              <a:spcAft>
                <a:spcPts val="0"/>
              </a:spcAft>
              <a:buClr>
                <a:schemeClr val="lt1"/>
              </a:buClr>
              <a:buSzPts val="3200"/>
              <a:buChar char="•"/>
            </a:pPr>
            <a:r>
              <a:rPr b="1" lang="de-AT" sz="3200">
                <a:solidFill>
                  <a:schemeClr val="lt1"/>
                </a:solidFill>
                <a:latin typeface="Quicksand"/>
                <a:ea typeface="Quicksand"/>
                <a:cs typeface="Quicksand"/>
                <a:sym typeface="Quicksand"/>
              </a:rPr>
              <a:t>Až do 20. storočia -&gt; často nesprávne chápané a považované za menejcenné alebo neúplné. </a:t>
            </a:r>
            <a:endParaRPr b="1" sz="3200">
              <a:solidFill>
                <a:schemeClr val="lt1"/>
              </a:solidFill>
              <a:latin typeface="Quicksand"/>
              <a:ea typeface="Quicksand"/>
              <a:cs typeface="Quicksand"/>
              <a:sym typeface="Quicksand"/>
            </a:endParaRPr>
          </a:p>
          <a:p>
            <a:pPr indent="0" lvl="0" marL="457200" rtl="0" algn="l">
              <a:spcBef>
                <a:spcPts val="0"/>
              </a:spcBef>
              <a:spcAft>
                <a:spcPts val="0"/>
              </a:spcAft>
              <a:buNone/>
            </a:pPr>
            <a:r>
              <a:t/>
            </a:r>
            <a:endParaRPr b="1" sz="3200">
              <a:solidFill>
                <a:schemeClr val="lt1"/>
              </a:solidFill>
              <a:latin typeface="Quicksand"/>
              <a:ea typeface="Quicksand"/>
              <a:cs typeface="Quicksand"/>
              <a:sym typeface="Quicksand"/>
            </a:endParaRPr>
          </a:p>
          <a:p>
            <a:pPr indent="-431800" lvl="0" marL="457200" rtl="0" algn="l">
              <a:spcBef>
                <a:spcPts val="0"/>
              </a:spcBef>
              <a:spcAft>
                <a:spcPts val="0"/>
              </a:spcAft>
              <a:buClr>
                <a:schemeClr val="lt1"/>
              </a:buClr>
              <a:buSzPts val="3200"/>
              <a:buChar char="•"/>
            </a:pPr>
            <a:r>
              <a:rPr b="1" lang="de-AT" sz="3200">
                <a:solidFill>
                  <a:schemeClr val="lt1"/>
                </a:solidFill>
                <a:latin typeface="Quicksand"/>
                <a:ea typeface="Quicksand"/>
                <a:cs typeface="Quicksand"/>
                <a:sym typeface="Quicksand"/>
              </a:rPr>
              <a:t>V roku 1957 začal americký lingvista William Stokoe </a:t>
            </a:r>
            <a:r>
              <a:rPr lang="de-AT" sz="3200">
                <a:solidFill>
                  <a:schemeClr val="lt1"/>
                </a:solidFill>
                <a:latin typeface="Quicksand"/>
                <a:ea typeface="Quicksand"/>
                <a:cs typeface="Quicksand"/>
                <a:sym typeface="Quicksand"/>
              </a:rPr>
              <a:t>s rozsiahlym výskumom, v rámci ktorého preukázal, že americký posunkový jazyk (ASL) je </a:t>
            </a:r>
            <a:r>
              <a:rPr b="1" lang="de-AT" sz="3200">
                <a:solidFill>
                  <a:schemeClr val="lt1"/>
                </a:solidFill>
                <a:latin typeface="Quicksand"/>
                <a:ea typeface="Quicksand"/>
                <a:cs typeface="Quicksand"/>
                <a:sym typeface="Quicksand"/>
              </a:rPr>
              <a:t>komplexný, samostatný jazyk </a:t>
            </a:r>
            <a:r>
              <a:rPr lang="de-AT" sz="3200">
                <a:solidFill>
                  <a:schemeClr val="lt1"/>
                </a:solidFill>
                <a:latin typeface="Quicksand"/>
                <a:ea typeface="Quicksand"/>
                <a:cs typeface="Quicksand"/>
                <a:sym typeface="Quicksand"/>
              </a:rPr>
              <a:t>s vlastnou </a:t>
            </a:r>
            <a:r>
              <a:rPr b="1" lang="de-AT" sz="3200">
                <a:solidFill>
                  <a:schemeClr val="lt1"/>
                </a:solidFill>
                <a:latin typeface="Quicksand"/>
                <a:ea typeface="Quicksand"/>
                <a:cs typeface="Quicksand"/>
                <a:sym typeface="Quicksand"/>
              </a:rPr>
              <a:t>gramatikou a syntaxou</a:t>
            </a:r>
            <a:r>
              <a:rPr lang="de-AT" sz="3200">
                <a:solidFill>
                  <a:schemeClr val="lt1"/>
                </a:solidFill>
                <a:latin typeface="Quicksand"/>
                <a:ea typeface="Quicksand"/>
                <a:cs typeface="Quicksand"/>
                <a:sym typeface="Quicksand"/>
              </a:rPr>
              <a:t>.</a:t>
            </a:r>
            <a:endParaRPr sz="3200">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None/>
            </a:pPr>
            <a:r>
              <a:t/>
            </a:r>
            <a:endParaRPr sz="3200">
              <a:solidFill>
                <a:schemeClr val="lt1"/>
              </a:solidFill>
              <a:latin typeface="Quicksand"/>
              <a:ea typeface="Quicksand"/>
              <a:cs typeface="Quicksand"/>
              <a:sym typeface="Quicksand"/>
            </a:endParaRPr>
          </a:p>
        </p:txBody>
      </p:sp>
      <p:sp>
        <p:nvSpPr>
          <p:cNvPr id="117" name="Google Shape;117;g3daec069a1d_1_234"/>
          <p:cNvSpPr txBox="1"/>
          <p:nvPr/>
        </p:nvSpPr>
        <p:spPr>
          <a:xfrm>
            <a:off x="1295400" y="2058349"/>
            <a:ext cx="15011400" cy="8310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0"/>
              </a:spcBef>
              <a:spcAft>
                <a:spcPts val="0"/>
              </a:spcAft>
              <a:buClr>
                <a:schemeClr val="dk1"/>
              </a:buClr>
              <a:buSzPts val="4800"/>
              <a:buFont typeface="Arial"/>
              <a:buNone/>
            </a:pPr>
            <a:r>
              <a:rPr b="1" lang="de-AT" sz="4800">
                <a:solidFill>
                  <a:schemeClr val="lt1"/>
                </a:solidFill>
                <a:latin typeface="Anton"/>
                <a:ea typeface="Anton"/>
                <a:cs typeface="Anton"/>
                <a:sym typeface="Anton"/>
              </a:rPr>
              <a:t>Vznik posunkového jazyka ako legitímneho jazyka</a:t>
            </a:r>
            <a:endParaRPr b="1" sz="4800">
              <a:solidFill>
                <a:schemeClr val="lt1"/>
              </a:solidFill>
              <a:latin typeface="Anton"/>
              <a:ea typeface="Anton"/>
              <a:cs typeface="Anton"/>
              <a:sym typeface="Anton"/>
            </a:endParaRPr>
          </a:p>
        </p:txBody>
      </p:sp>
      <p:sp>
        <p:nvSpPr>
          <p:cNvPr id="118" name="Google Shape;118;g3daec069a1d_1_234"/>
          <p:cNvSpPr txBox="1"/>
          <p:nvPr/>
        </p:nvSpPr>
        <p:spPr>
          <a:xfrm>
            <a:off x="10972800" y="8591196"/>
            <a:ext cx="9144000" cy="6879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0"/>
              </a:spcBef>
              <a:spcAft>
                <a:spcPts val="0"/>
              </a:spcAft>
              <a:buClr>
                <a:schemeClr val="dk1"/>
              </a:buClr>
              <a:buSzPts val="1800"/>
              <a:buFont typeface="Arial"/>
              <a:buNone/>
            </a:pPr>
            <a:r>
              <a:rPr lang="de-AT" sz="1800">
                <a:solidFill>
                  <a:schemeClr val="lt1"/>
                </a:solidFill>
                <a:latin typeface="Quicksand"/>
                <a:ea typeface="Quicksand"/>
                <a:cs typeface="Quicksand"/>
                <a:sym typeface="Quicksand"/>
              </a:rPr>
              <a:t>William Stokoe (1919–2000) (Foto: Archív Gallaudetovej univerzity)</a:t>
            </a:r>
            <a:endParaRPr sz="1800">
              <a:solidFill>
                <a:schemeClr val="lt1"/>
              </a:solidFill>
              <a:latin typeface="Quicksand"/>
              <a:ea typeface="Quicksand"/>
              <a:cs typeface="Quicksand"/>
              <a:sym typeface="Quicksand"/>
            </a:endParaRPr>
          </a:p>
          <a:p>
            <a:pPr indent="0" lvl="0" marL="0" marR="0" rtl="0" algn="l">
              <a:lnSpc>
                <a:spcPct val="115000"/>
              </a:lnSpc>
              <a:spcBef>
                <a:spcPts val="0"/>
              </a:spcBef>
              <a:spcAft>
                <a:spcPts val="0"/>
              </a:spcAft>
              <a:buClr>
                <a:srgbClr val="000000"/>
              </a:buClr>
              <a:buSzPts val="1800"/>
              <a:buFont typeface="Arial"/>
              <a:buNone/>
            </a:pPr>
            <a:r>
              <a:t/>
            </a:r>
            <a:endParaRPr sz="1800">
              <a:solidFill>
                <a:schemeClr val="lt1"/>
              </a:solidFill>
              <a:latin typeface="Quicksand"/>
              <a:ea typeface="Quicksand"/>
              <a:cs typeface="Quicksand"/>
              <a:sym typeface="Quicksand"/>
            </a:endParaRPr>
          </a:p>
        </p:txBody>
      </p:sp>
      <p:pic>
        <p:nvPicPr>
          <p:cNvPr id="119" name="Google Shape;119;g3daec069a1d_1_234"/>
          <p:cNvPicPr preferRelativeResize="0"/>
          <p:nvPr/>
        </p:nvPicPr>
        <p:blipFill rotWithShape="1">
          <a:blip r:embed="rId5">
            <a:alphaModFix/>
          </a:blip>
          <a:srcRect b="3957" l="0" r="0" t="0"/>
          <a:stretch/>
        </p:blipFill>
        <p:spPr>
          <a:xfrm>
            <a:off x="12845166" y="3272476"/>
            <a:ext cx="3733800" cy="531872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23" name="Shape 123"/>
        <p:cNvGrpSpPr/>
        <p:nvPr/>
      </p:nvGrpSpPr>
      <p:grpSpPr>
        <a:xfrm>
          <a:off x="0" y="0"/>
          <a:ext cx="0" cy="0"/>
          <a:chOff x="0" y="0"/>
          <a:chExt cx="0" cy="0"/>
        </a:xfrm>
      </p:grpSpPr>
      <p:sp>
        <p:nvSpPr>
          <p:cNvPr id="124" name="Google Shape;124;g3daec069a1d_1_312"/>
          <p:cNvSpPr txBox="1"/>
          <p:nvPr/>
        </p:nvSpPr>
        <p:spPr>
          <a:xfrm>
            <a:off x="119817" y="5903972"/>
            <a:ext cx="18048300" cy="3417000"/>
          </a:xfrm>
          <a:prstGeom prst="rect">
            <a:avLst/>
          </a:prstGeom>
          <a:noFill/>
          <a:ln>
            <a:noFill/>
          </a:ln>
        </p:spPr>
        <p:txBody>
          <a:bodyPr anchorCtr="0" anchor="t" bIns="45700" lIns="91425" spcFirstLastPara="1" rIns="91425" wrap="square" tIns="45700">
            <a:spAutoFit/>
          </a:bodyPr>
          <a:lstStyle/>
          <a:p>
            <a:pPr indent="-571500" lvl="0" marL="571500" rtl="0" algn="l">
              <a:lnSpc>
                <a:spcPct val="200000"/>
              </a:lnSpc>
              <a:spcBef>
                <a:spcPts val="0"/>
              </a:spcBef>
              <a:spcAft>
                <a:spcPts val="0"/>
              </a:spcAft>
              <a:buClr>
                <a:schemeClr val="lt1"/>
              </a:buClr>
              <a:buSzPts val="2400"/>
              <a:buFont typeface="Courier New"/>
              <a:buChar char="o"/>
            </a:pPr>
            <a:r>
              <a:rPr b="1" lang="de-AT" sz="2400">
                <a:solidFill>
                  <a:schemeClr val="lt1"/>
                </a:solidFill>
                <a:latin typeface="Quicksand"/>
                <a:ea typeface="Quicksand"/>
                <a:cs typeface="Quicksand"/>
                <a:sym typeface="Quicksand"/>
              </a:rPr>
              <a:t>1953</a:t>
            </a:r>
            <a:r>
              <a:rPr lang="de-AT" sz="2400">
                <a:solidFill>
                  <a:schemeClr val="lt1"/>
                </a:solidFill>
                <a:latin typeface="Quicksand"/>
                <a:ea typeface="Quicksand"/>
                <a:cs typeface="Quicksand"/>
                <a:sym typeface="Quicksand"/>
              </a:rPr>
              <a:t> </a:t>
            </a:r>
            <a:r>
              <a:rPr b="1" i="1" lang="de-AT" sz="2400">
                <a:solidFill>
                  <a:schemeClr val="lt1"/>
                </a:solidFill>
                <a:latin typeface="Quicksand"/>
                <a:ea typeface="Quicksand"/>
                <a:cs typeface="Quicksand"/>
                <a:sym typeface="Quicksand"/>
              </a:rPr>
              <a:t>Bernard Tervoort </a:t>
            </a:r>
            <a:r>
              <a:rPr lang="de-AT" sz="2400">
                <a:solidFill>
                  <a:schemeClr val="lt1"/>
                </a:solidFill>
                <a:latin typeface="Quicksand"/>
                <a:ea typeface="Quicksand"/>
                <a:cs typeface="Quicksand"/>
                <a:sym typeface="Quicksand"/>
              </a:rPr>
              <a:t>zdôraznil význam posunkového jazyka pre komunikáciu medzi Nepočujúcimi ľuďmi</a:t>
            </a:r>
            <a:endParaRPr sz="2400">
              <a:solidFill>
                <a:schemeClr val="lt1"/>
              </a:solidFill>
              <a:latin typeface="Quicksand"/>
              <a:ea typeface="Quicksand"/>
              <a:cs typeface="Quicksand"/>
              <a:sym typeface="Quicksand"/>
            </a:endParaRPr>
          </a:p>
          <a:p>
            <a:pPr indent="-571500" lvl="0" marL="571500" rtl="0" algn="l">
              <a:lnSpc>
                <a:spcPct val="200000"/>
              </a:lnSpc>
              <a:spcBef>
                <a:spcPts val="0"/>
              </a:spcBef>
              <a:spcAft>
                <a:spcPts val="0"/>
              </a:spcAft>
              <a:buClr>
                <a:schemeClr val="lt1"/>
              </a:buClr>
              <a:buSzPts val="2400"/>
              <a:buFont typeface="Courier New"/>
              <a:buChar char="o"/>
            </a:pPr>
            <a:r>
              <a:rPr lang="de-AT" sz="2400">
                <a:solidFill>
                  <a:schemeClr val="lt1"/>
                </a:solidFill>
                <a:latin typeface="Quicksand"/>
                <a:ea typeface="Quicksand"/>
                <a:cs typeface="Quicksand"/>
                <a:sym typeface="Quicksand"/>
              </a:rPr>
              <a:t>V roku 1960 </a:t>
            </a:r>
            <a:r>
              <a:rPr b="1" i="1" lang="de-AT" sz="2400">
                <a:solidFill>
                  <a:schemeClr val="lt1"/>
                </a:solidFill>
                <a:latin typeface="Quicksand"/>
                <a:ea typeface="Quicksand"/>
                <a:cs typeface="Quicksand"/>
                <a:sym typeface="Quicksand"/>
              </a:rPr>
              <a:t>William Stokoe </a:t>
            </a:r>
            <a:r>
              <a:rPr lang="de-AT" sz="2400">
                <a:solidFill>
                  <a:schemeClr val="lt1"/>
                </a:solidFill>
                <a:latin typeface="Quicksand"/>
                <a:ea typeface="Quicksand"/>
                <a:cs typeface="Quicksand"/>
                <a:sym typeface="Quicksand"/>
              </a:rPr>
              <a:t>na Gallaudetovej univerzite analyzoval štruktúru amerického posunkového jazyka pomocou moderných lingvistických metód</a:t>
            </a:r>
            <a:endParaRPr sz="2400">
              <a:solidFill>
                <a:schemeClr val="lt1"/>
              </a:solidFill>
              <a:latin typeface="Quicksand"/>
              <a:ea typeface="Quicksand"/>
              <a:cs typeface="Quicksand"/>
              <a:sym typeface="Quicksand"/>
            </a:endParaRPr>
          </a:p>
          <a:p>
            <a:pPr indent="0" lvl="0" marL="0" rtl="0" algn="l">
              <a:lnSpc>
                <a:spcPct val="200000"/>
              </a:lnSpc>
              <a:spcBef>
                <a:spcPts val="0"/>
              </a:spcBef>
              <a:spcAft>
                <a:spcPts val="0"/>
              </a:spcAft>
              <a:buNone/>
            </a:pPr>
            <a:r>
              <a:rPr lang="de-AT" sz="2400">
                <a:solidFill>
                  <a:schemeClr val="lt1"/>
                </a:solidFill>
                <a:latin typeface="Quicksand"/>
                <a:ea typeface="Quicksand"/>
                <a:cs typeface="Quicksand"/>
                <a:sym typeface="Quicksand"/>
              </a:rPr>
              <a:t>-&gt; Stokoe presvedčivo dokázal, že </a:t>
            </a:r>
            <a:r>
              <a:rPr b="1" lang="de-AT" sz="2400">
                <a:solidFill>
                  <a:schemeClr val="lt1"/>
                </a:solidFill>
                <a:latin typeface="Quicksand"/>
                <a:ea typeface="Quicksand"/>
                <a:cs typeface="Quicksand"/>
                <a:sym typeface="Quicksand"/>
              </a:rPr>
              <a:t>posunkový jazyk sa svojou jazykovou zložitosťou vyrovná hovorenému jazyku.</a:t>
            </a:r>
            <a:endParaRPr sz="2400">
              <a:solidFill>
                <a:schemeClr val="lt1"/>
              </a:solidFill>
              <a:latin typeface="Quicksand"/>
              <a:ea typeface="Quicksand"/>
              <a:cs typeface="Quicksand"/>
              <a:sym typeface="Quicksand"/>
            </a:endParaRPr>
          </a:p>
          <a:p>
            <a:pPr indent="0" lvl="0" marL="0" marR="0" rtl="0" algn="l">
              <a:lnSpc>
                <a:spcPct val="200000"/>
              </a:lnSpc>
              <a:spcBef>
                <a:spcPts val="0"/>
              </a:spcBef>
              <a:spcAft>
                <a:spcPts val="0"/>
              </a:spcAft>
              <a:buNone/>
            </a:pPr>
            <a:r>
              <a:t/>
            </a:r>
            <a:endParaRPr b="1" sz="2400">
              <a:solidFill>
                <a:schemeClr val="lt1"/>
              </a:solidFill>
              <a:latin typeface="Quicksand"/>
              <a:ea typeface="Quicksand"/>
              <a:cs typeface="Quicksand"/>
              <a:sym typeface="Quicksand"/>
            </a:endParaRPr>
          </a:p>
        </p:txBody>
      </p:sp>
      <p:sp>
        <p:nvSpPr>
          <p:cNvPr id="125" name="Google Shape;125;g3daec069a1d_1_312"/>
          <p:cNvSpPr txBox="1"/>
          <p:nvPr/>
        </p:nvSpPr>
        <p:spPr>
          <a:xfrm>
            <a:off x="239635" y="9224204"/>
            <a:ext cx="8861700" cy="415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de-AT" sz="2100" u="none" cap="none" strike="noStrike">
                <a:solidFill>
                  <a:schemeClr val="lt1"/>
                </a:solidFill>
                <a:latin typeface="Arial"/>
                <a:ea typeface="Arial"/>
                <a:cs typeface="Arial"/>
                <a:sym typeface="Arial"/>
              </a:rPr>
              <a:t>https://de.wikipedia.org/wiki/Geschichte_der_Geb%C3%A4rdensprachen</a:t>
            </a:r>
            <a:endParaRPr/>
          </a:p>
        </p:txBody>
      </p:sp>
      <p:sp>
        <p:nvSpPr>
          <p:cNvPr id="126" name="Google Shape;126;g3daec069a1d_1_312"/>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Bernard Tervoort — Wikipédia" id="127" name="Google Shape;127;g3daec069a1d_1_312"/>
          <p:cNvPicPr preferRelativeResize="0"/>
          <p:nvPr/>
        </p:nvPicPr>
        <p:blipFill rotWithShape="1">
          <a:blip r:embed="rId4">
            <a:alphaModFix/>
          </a:blip>
          <a:srcRect b="0" l="0" r="0" t="0"/>
          <a:stretch/>
        </p:blipFill>
        <p:spPr>
          <a:xfrm>
            <a:off x="4414938" y="1029056"/>
            <a:ext cx="2913912" cy="4114444"/>
          </a:xfrm>
          <a:prstGeom prst="rect">
            <a:avLst/>
          </a:prstGeom>
          <a:noFill/>
          <a:ln>
            <a:noFill/>
          </a:ln>
        </p:spPr>
      </p:pic>
      <p:pic>
        <p:nvPicPr>
          <p:cNvPr descr="American Sign Language, a language recognized - Awareness, Access and  Change | Gallaudet University" id="128" name="Google Shape;128;g3daec069a1d_1_312"/>
          <p:cNvPicPr preferRelativeResize="0"/>
          <p:nvPr/>
        </p:nvPicPr>
        <p:blipFill rotWithShape="1">
          <a:blip r:embed="rId5">
            <a:alphaModFix/>
          </a:blip>
          <a:srcRect b="0" l="0" r="0" t="0"/>
          <a:stretch/>
        </p:blipFill>
        <p:spPr>
          <a:xfrm>
            <a:off x="10836321" y="1029056"/>
            <a:ext cx="2774370" cy="4115824"/>
          </a:xfrm>
          <a:prstGeom prst="rect">
            <a:avLst/>
          </a:prstGeom>
          <a:noFill/>
          <a:ln>
            <a:noFill/>
          </a:ln>
        </p:spPr>
      </p:pic>
      <p:sp>
        <p:nvSpPr>
          <p:cNvPr id="129" name="Google Shape;129;g3daec069a1d_1_312"/>
          <p:cNvSpPr txBox="1"/>
          <p:nvPr/>
        </p:nvSpPr>
        <p:spPr>
          <a:xfrm>
            <a:off x="1895450" y="5261435"/>
            <a:ext cx="14084400" cy="5232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de-AT" sz="2800" u="none" cap="none" strike="noStrike">
                <a:solidFill>
                  <a:schemeClr val="lt1"/>
                </a:solidFill>
                <a:latin typeface="Anton"/>
                <a:ea typeface="Anton"/>
                <a:cs typeface="Anton"/>
                <a:sym typeface="Anton"/>
              </a:rPr>
              <a:t>Bernard Tervoort 	           	                        William Stokoe</a:t>
            </a:r>
            <a:endParaRPr b="0" i="0" sz="2800" u="none" cap="none" strike="noStrike">
              <a:solidFill>
                <a:schemeClr val="lt1"/>
              </a:solidFill>
              <a:latin typeface="Anton"/>
              <a:ea typeface="Anton"/>
              <a:cs typeface="Anton"/>
              <a:sym typeface="Anto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9">
                                            <p:txEl>
                                              <p:pRg end="0" st="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33" name="Shape 133"/>
        <p:cNvGrpSpPr/>
        <p:nvPr/>
      </p:nvGrpSpPr>
      <p:grpSpPr>
        <a:xfrm>
          <a:off x="0" y="0"/>
          <a:ext cx="0" cy="0"/>
          <a:chOff x="0" y="0"/>
          <a:chExt cx="0" cy="0"/>
        </a:xfrm>
      </p:grpSpPr>
      <p:sp>
        <p:nvSpPr>
          <p:cNvPr id="134" name="Google Shape;134;g3daec069a1d_1_390"/>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5" name="Google Shape;135;g3daec069a1d_1_390"/>
          <p:cNvSpPr/>
          <p:nvPr/>
        </p:nvSpPr>
        <p:spPr>
          <a:xfrm>
            <a:off x="14717017" y="9381740"/>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36" name="Google Shape;136;g3daec069a1d_1_390"/>
          <p:cNvPicPr preferRelativeResize="0"/>
          <p:nvPr/>
        </p:nvPicPr>
        <p:blipFill rotWithShape="1">
          <a:blip r:embed="rId5">
            <a:alphaModFix/>
          </a:blip>
          <a:srcRect b="0" l="0" r="0" t="0"/>
          <a:stretch/>
        </p:blipFill>
        <p:spPr>
          <a:xfrm>
            <a:off x="13888201" y="1760220"/>
            <a:ext cx="2751455" cy="3535680"/>
          </a:xfrm>
          <a:prstGeom prst="rect">
            <a:avLst/>
          </a:prstGeom>
          <a:noFill/>
          <a:ln>
            <a:noFill/>
          </a:ln>
        </p:spPr>
      </p:pic>
      <p:sp>
        <p:nvSpPr>
          <p:cNvPr id="137" name="Google Shape;137;g3daec069a1d_1_390"/>
          <p:cNvSpPr txBox="1"/>
          <p:nvPr/>
        </p:nvSpPr>
        <p:spPr>
          <a:xfrm>
            <a:off x="3595428" y="1095212"/>
            <a:ext cx="9448800" cy="45828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0"/>
              </a:spcBef>
              <a:spcAft>
                <a:spcPts val="0"/>
              </a:spcAft>
              <a:buNone/>
            </a:pPr>
            <a:r>
              <a:rPr b="1" lang="de-AT" sz="4800">
                <a:solidFill>
                  <a:schemeClr val="lt1"/>
                </a:solidFill>
                <a:latin typeface="Anton"/>
                <a:ea typeface="Anton"/>
                <a:cs typeface="Anton"/>
                <a:sym typeface="Anton"/>
              </a:rPr>
              <a:t>Zriaďovanie škôl pre Nepočujúcich a vzdelávacích inštitúcií</a:t>
            </a:r>
            <a:endParaRPr sz="4800">
              <a:solidFill>
                <a:schemeClr val="lt1"/>
              </a:solidFill>
              <a:latin typeface="Anton"/>
              <a:ea typeface="Anton"/>
              <a:cs typeface="Anton"/>
              <a:sym typeface="Anton"/>
            </a:endParaRPr>
          </a:p>
          <a:p>
            <a:pPr indent="-406400" lvl="0" marL="457200" rtl="0" algn="l">
              <a:spcBef>
                <a:spcPts val="800"/>
              </a:spcBef>
              <a:spcAft>
                <a:spcPts val="0"/>
              </a:spcAft>
              <a:buClr>
                <a:schemeClr val="lt1"/>
              </a:buClr>
              <a:buSzPts val="2800"/>
              <a:buChar char="•"/>
            </a:pPr>
            <a:r>
              <a:rPr lang="de-AT" sz="2800">
                <a:solidFill>
                  <a:schemeClr val="lt1"/>
                </a:solidFill>
                <a:latin typeface="Quicksand"/>
                <a:ea typeface="Quicksand"/>
                <a:cs typeface="Quicksand"/>
                <a:sym typeface="Quicksand"/>
              </a:rPr>
              <a:t>založenie škôl pre nepočujúcich umožnilo nepočujúcim deťom </a:t>
            </a:r>
            <a:r>
              <a:rPr b="1" lang="de-AT" sz="2800">
                <a:solidFill>
                  <a:schemeClr val="lt1"/>
                </a:solidFill>
                <a:latin typeface="Quicksand"/>
                <a:ea typeface="Quicksand"/>
                <a:cs typeface="Quicksand"/>
                <a:sym typeface="Quicksand"/>
              </a:rPr>
              <a:t>prístup k vzdelaniu</a:t>
            </a:r>
            <a:endParaRPr b="1" sz="2800">
              <a:solidFill>
                <a:schemeClr val="lt1"/>
              </a:solidFill>
              <a:latin typeface="Quicksand"/>
              <a:ea typeface="Quicksand"/>
              <a:cs typeface="Quicksand"/>
              <a:sym typeface="Quicksand"/>
            </a:endParaRPr>
          </a:p>
          <a:p>
            <a:pPr indent="-406400" lvl="0" marL="457200" rtl="0" algn="l">
              <a:spcBef>
                <a:spcPts val="800"/>
              </a:spcBef>
              <a:spcAft>
                <a:spcPts val="0"/>
              </a:spcAft>
              <a:buClr>
                <a:schemeClr val="lt1"/>
              </a:buClr>
              <a:buSzPts val="2800"/>
              <a:buChar char="•"/>
            </a:pPr>
            <a:r>
              <a:rPr b="1" lang="de-AT" sz="2800">
                <a:solidFill>
                  <a:schemeClr val="lt1"/>
                </a:solidFill>
                <a:latin typeface="Quicksand"/>
                <a:ea typeface="Quicksand"/>
                <a:cs typeface="Quicksand"/>
                <a:sym typeface="Quicksand"/>
              </a:rPr>
              <a:t>V roku 1760</a:t>
            </a:r>
            <a:r>
              <a:rPr lang="de-AT" sz="2800">
                <a:solidFill>
                  <a:schemeClr val="lt1"/>
                </a:solidFill>
                <a:latin typeface="Quicksand"/>
                <a:ea typeface="Quicksand"/>
                <a:cs typeface="Quicksand"/>
                <a:sym typeface="Quicksand"/>
              </a:rPr>
              <a:t> otvoril francúzsky kňaz </a:t>
            </a:r>
            <a:r>
              <a:rPr b="1" lang="de-AT" sz="2800">
                <a:solidFill>
                  <a:schemeClr val="lt1"/>
                </a:solidFill>
                <a:latin typeface="Quicksand"/>
                <a:ea typeface="Quicksand"/>
                <a:cs typeface="Quicksand"/>
                <a:sym typeface="Quicksand"/>
              </a:rPr>
              <a:t>Abbé de l'Épée </a:t>
            </a:r>
            <a:r>
              <a:rPr lang="de-AT" sz="2800">
                <a:solidFill>
                  <a:schemeClr val="lt1"/>
                </a:solidFill>
                <a:latin typeface="Quicksand"/>
                <a:ea typeface="Quicksand"/>
                <a:cs typeface="Quicksand"/>
                <a:sym typeface="Quicksand"/>
              </a:rPr>
              <a:t> v Paríži prvú verejnú školu pre Nepočujúcich, čo znamenalo začiatok moderného vzdelávania nepočujúcich. </a:t>
            </a:r>
            <a:endParaRPr sz="2800">
              <a:solidFill>
                <a:schemeClr val="lt1"/>
              </a:solidFill>
              <a:latin typeface="Quicksand"/>
              <a:ea typeface="Quicksand"/>
              <a:cs typeface="Quicksand"/>
              <a:sym typeface="Quicksand"/>
            </a:endParaRPr>
          </a:p>
        </p:txBody>
      </p:sp>
      <p:sp>
        <p:nvSpPr>
          <p:cNvPr id="138" name="Google Shape;138;g3daec069a1d_1_390"/>
          <p:cNvSpPr txBox="1"/>
          <p:nvPr/>
        </p:nvSpPr>
        <p:spPr>
          <a:xfrm>
            <a:off x="11986461" y="5448300"/>
            <a:ext cx="60960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1800"/>
              <a:buFont typeface="Arial"/>
              <a:buNone/>
            </a:pPr>
            <a:r>
              <a:rPr b="0" i="0" lang="de-AT" sz="1800" u="none" cap="none" strike="noStrike">
                <a:solidFill>
                  <a:schemeClr val="lt1"/>
                </a:solidFill>
                <a:latin typeface="Quicksand"/>
                <a:ea typeface="Quicksand"/>
                <a:cs typeface="Quicksand"/>
                <a:sym typeface="Quicksand"/>
              </a:rPr>
              <a:t>Charles-Michel de l'Épée (1712–1789) (</a:t>
            </a:r>
            <a:r>
              <a:rPr lang="de-AT" sz="1800">
                <a:solidFill>
                  <a:schemeClr val="lt1"/>
                </a:solidFill>
                <a:latin typeface="Quicksand"/>
                <a:ea typeface="Quicksand"/>
                <a:cs typeface="Quicksand"/>
                <a:sym typeface="Quicksand"/>
              </a:rPr>
              <a:t>Foto</a:t>
            </a:r>
            <a:r>
              <a:rPr b="0" i="0" lang="de-AT" sz="1800" u="none" cap="none" strike="noStrike">
                <a:solidFill>
                  <a:schemeClr val="lt1"/>
                </a:solidFill>
                <a:latin typeface="Quicksand"/>
                <a:ea typeface="Quicksand"/>
                <a:cs typeface="Quicksand"/>
                <a:sym typeface="Quicksand"/>
              </a:rPr>
              <a:t>: Wikipedia)</a:t>
            </a:r>
            <a:endParaRPr b="0" i="0" sz="1400" u="none" cap="none" strike="noStrike">
              <a:solidFill>
                <a:srgbClr val="000000"/>
              </a:solidFill>
              <a:latin typeface="Arial"/>
              <a:ea typeface="Arial"/>
              <a:cs typeface="Arial"/>
              <a:sym typeface="Arial"/>
            </a:endParaRPr>
          </a:p>
        </p:txBody>
      </p:sp>
      <p:sp>
        <p:nvSpPr>
          <p:cNvPr id="139" name="Google Shape;139;g3daec069a1d_1_390"/>
          <p:cNvSpPr txBox="1"/>
          <p:nvPr/>
        </p:nvSpPr>
        <p:spPr>
          <a:xfrm>
            <a:off x="6629400" y="6151643"/>
            <a:ext cx="9144000" cy="3497100"/>
          </a:xfrm>
          <a:prstGeom prst="rect">
            <a:avLst/>
          </a:prstGeom>
          <a:noFill/>
          <a:ln>
            <a:noFill/>
          </a:ln>
        </p:spPr>
        <p:txBody>
          <a:bodyPr anchorCtr="0" anchor="t" bIns="45700" lIns="91425" spcFirstLastPara="1" rIns="91425" wrap="square" tIns="45700">
            <a:spAutoFit/>
          </a:bodyPr>
          <a:lstStyle/>
          <a:p>
            <a:pPr indent="-406400" lvl="0" marL="457200" rtl="0" algn="l">
              <a:lnSpc>
                <a:spcPct val="115000"/>
              </a:lnSpc>
              <a:spcBef>
                <a:spcPts val="0"/>
              </a:spcBef>
              <a:spcAft>
                <a:spcPts val="0"/>
              </a:spcAft>
              <a:buClr>
                <a:schemeClr val="lt1"/>
              </a:buClr>
              <a:buSzPts val="2800"/>
              <a:buChar char="•"/>
            </a:pPr>
            <a:r>
              <a:rPr lang="de-AT" sz="2800">
                <a:solidFill>
                  <a:schemeClr val="lt1"/>
                </a:solidFill>
                <a:latin typeface="Quicksand"/>
                <a:ea typeface="Quicksand"/>
                <a:cs typeface="Quicksand"/>
                <a:sym typeface="Quicksand"/>
              </a:rPr>
              <a:t>založenie </a:t>
            </a:r>
            <a:r>
              <a:rPr b="1" lang="de-AT" sz="2800">
                <a:solidFill>
                  <a:schemeClr val="lt1"/>
                </a:solidFill>
                <a:latin typeface="Quicksand"/>
                <a:ea typeface="Quicksand"/>
                <a:cs typeface="Quicksand"/>
                <a:sym typeface="Quicksand"/>
              </a:rPr>
              <a:t>Gallaudetovej univerzity </a:t>
            </a:r>
            <a:r>
              <a:rPr lang="de-AT" sz="2800">
                <a:solidFill>
                  <a:schemeClr val="lt1"/>
                </a:solidFill>
                <a:latin typeface="Quicksand"/>
                <a:ea typeface="Quicksand"/>
                <a:cs typeface="Quicksand"/>
                <a:sym typeface="Quicksand"/>
              </a:rPr>
              <a:t>vo Washingtone D.C. v roku </a:t>
            </a:r>
            <a:r>
              <a:rPr b="1" lang="de-AT" sz="2800">
                <a:solidFill>
                  <a:schemeClr val="lt1"/>
                </a:solidFill>
                <a:latin typeface="Quicksand"/>
                <a:ea typeface="Quicksand"/>
                <a:cs typeface="Quicksand"/>
                <a:sym typeface="Quicksand"/>
              </a:rPr>
              <a:t>1864 -&gt;</a:t>
            </a:r>
            <a:r>
              <a:rPr lang="de-AT" sz="2800">
                <a:solidFill>
                  <a:schemeClr val="lt1"/>
                </a:solidFill>
                <a:latin typeface="Quicksand"/>
                <a:ea typeface="Quicksand"/>
                <a:cs typeface="Quicksand"/>
                <a:sym typeface="Quicksand"/>
              </a:rPr>
              <a:t> prvej univerzity na svete určenej špeciálne pre Nepočujúcich študentov. </a:t>
            </a:r>
            <a:endParaRPr sz="2800">
              <a:solidFill>
                <a:schemeClr val="lt1"/>
              </a:solidFill>
              <a:latin typeface="Quicksand"/>
              <a:ea typeface="Quicksand"/>
              <a:cs typeface="Quicksand"/>
              <a:sym typeface="Quicksand"/>
            </a:endParaRPr>
          </a:p>
          <a:p>
            <a:pPr indent="-406400" lvl="0" marL="457200" rtl="0" algn="l">
              <a:lnSpc>
                <a:spcPct val="115000"/>
              </a:lnSpc>
              <a:spcBef>
                <a:spcPts val="0"/>
              </a:spcBef>
              <a:spcAft>
                <a:spcPts val="0"/>
              </a:spcAft>
              <a:buClr>
                <a:schemeClr val="lt1"/>
              </a:buClr>
              <a:buSzPts val="2800"/>
              <a:buChar char="•"/>
            </a:pPr>
            <a:r>
              <a:rPr lang="de-AT" sz="2800">
                <a:solidFill>
                  <a:schemeClr val="lt1"/>
                </a:solidFill>
                <a:latin typeface="Quicksand"/>
                <a:ea typeface="Quicksand"/>
                <a:cs typeface="Quicksand"/>
                <a:sym typeface="Quicksand"/>
              </a:rPr>
              <a:t>kľúčovú úlohu pri posilňovaní postavenia komunity Nepočujúcich a pri propagácii akademických i kultúrnych prínosov Nepočujúcich ľudí</a:t>
            </a:r>
            <a:endParaRPr sz="2800">
              <a:solidFill>
                <a:schemeClr val="lt1"/>
              </a:solidFill>
              <a:latin typeface="Quicksand"/>
              <a:ea typeface="Quicksand"/>
              <a:cs typeface="Quicksand"/>
              <a:sym typeface="Quicksand"/>
            </a:endParaRPr>
          </a:p>
        </p:txBody>
      </p:sp>
      <p:pic>
        <p:nvPicPr>
          <p:cNvPr id="140" name="Google Shape;140;g3daec069a1d_1_390"/>
          <p:cNvPicPr preferRelativeResize="0"/>
          <p:nvPr/>
        </p:nvPicPr>
        <p:blipFill rotWithShape="1">
          <a:blip r:embed="rId6">
            <a:alphaModFix/>
          </a:blip>
          <a:srcRect b="0" l="0" r="0" t="0"/>
          <a:stretch/>
        </p:blipFill>
        <p:spPr>
          <a:xfrm>
            <a:off x="1503960" y="6260039"/>
            <a:ext cx="4461510" cy="2974340"/>
          </a:xfrm>
          <a:prstGeom prst="rect">
            <a:avLst/>
          </a:prstGeom>
          <a:noFill/>
          <a:ln>
            <a:noFill/>
          </a:ln>
        </p:spPr>
      </p:pic>
      <p:sp>
        <p:nvSpPr>
          <p:cNvPr id="141" name="Google Shape;141;g3daec069a1d_1_390"/>
          <p:cNvSpPr txBox="1"/>
          <p:nvPr/>
        </p:nvSpPr>
        <p:spPr>
          <a:xfrm>
            <a:off x="990600" y="9332850"/>
            <a:ext cx="5488200" cy="10065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0"/>
              </a:spcBef>
              <a:spcAft>
                <a:spcPts val="0"/>
              </a:spcAft>
              <a:buClr>
                <a:schemeClr val="dk1"/>
              </a:buClr>
              <a:buSzPts val="1800"/>
              <a:buFont typeface="Arial"/>
              <a:buNone/>
            </a:pPr>
            <a:r>
              <a:rPr lang="de-AT" sz="1800">
                <a:solidFill>
                  <a:schemeClr val="lt1"/>
                </a:solidFill>
                <a:latin typeface="Quicksand"/>
                <a:ea typeface="Quicksand"/>
                <a:cs typeface="Quicksand"/>
                <a:sym typeface="Quicksand"/>
              </a:rPr>
              <a:t>Gallaudetova Univerzita (Foto: Gallaudetova Univerzita)</a:t>
            </a:r>
            <a:endParaRPr sz="1800">
              <a:solidFill>
                <a:schemeClr val="lt1"/>
              </a:solidFill>
              <a:latin typeface="Quicksand"/>
              <a:ea typeface="Quicksand"/>
              <a:cs typeface="Quicksand"/>
              <a:sym typeface="Quicksand"/>
            </a:endParaRPr>
          </a:p>
          <a:p>
            <a:pPr indent="0" lvl="0" marL="0" marR="0" rtl="0" algn="l">
              <a:lnSpc>
                <a:spcPct val="115000"/>
              </a:lnSpc>
              <a:spcBef>
                <a:spcPts val="0"/>
              </a:spcBef>
              <a:spcAft>
                <a:spcPts val="0"/>
              </a:spcAft>
              <a:buClr>
                <a:srgbClr val="000000"/>
              </a:buClr>
              <a:buSzPts val="1800"/>
              <a:buFont typeface="Arial"/>
              <a:buNone/>
            </a:pPr>
            <a:r>
              <a:t/>
            </a:r>
            <a:endParaRPr sz="1800">
              <a:solidFill>
                <a:schemeClr val="lt1"/>
              </a:solidFill>
              <a:latin typeface="Quicksand"/>
              <a:ea typeface="Quicksand"/>
              <a:cs typeface="Quicksand"/>
              <a:sym typeface="Quicksan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45" name="Shape 145"/>
        <p:cNvGrpSpPr/>
        <p:nvPr/>
      </p:nvGrpSpPr>
      <p:grpSpPr>
        <a:xfrm>
          <a:off x="0" y="0"/>
          <a:ext cx="0" cy="0"/>
          <a:chOff x="0" y="0"/>
          <a:chExt cx="0" cy="0"/>
        </a:xfrm>
      </p:grpSpPr>
      <p:sp>
        <p:nvSpPr>
          <p:cNvPr id="146" name="Google Shape;146;g3daec069a1d_1_470"/>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47" name="Google Shape;147;g3daec069a1d_1_470"/>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Ein Bild, das draußen, Schuhwerk, Kleidung, Himmel enthält.&#10;&#10;Automatisch generierte Beschreibung" id="148" name="Google Shape;148;g3daec069a1d_1_470"/>
          <p:cNvPicPr preferRelativeResize="0"/>
          <p:nvPr/>
        </p:nvPicPr>
        <p:blipFill rotWithShape="1">
          <a:blip r:embed="rId5">
            <a:alphaModFix/>
          </a:blip>
          <a:srcRect b="20006" l="0" r="0" t="0"/>
          <a:stretch/>
        </p:blipFill>
        <p:spPr>
          <a:xfrm>
            <a:off x="10795818" y="1444977"/>
            <a:ext cx="6986995" cy="4305365"/>
          </a:xfrm>
          <a:prstGeom prst="rect">
            <a:avLst/>
          </a:prstGeom>
          <a:noFill/>
          <a:ln>
            <a:noFill/>
          </a:ln>
        </p:spPr>
      </p:pic>
      <p:sp>
        <p:nvSpPr>
          <p:cNvPr id="149" name="Google Shape;149;g3daec069a1d_1_470"/>
          <p:cNvSpPr txBox="1"/>
          <p:nvPr/>
        </p:nvSpPr>
        <p:spPr>
          <a:xfrm>
            <a:off x="10795816" y="425079"/>
            <a:ext cx="7572600" cy="1200600"/>
          </a:xfrm>
          <a:prstGeom prst="rect">
            <a:avLst/>
          </a:prstGeom>
          <a:noFill/>
          <a:ln>
            <a:noFill/>
          </a:ln>
        </p:spPr>
        <p:txBody>
          <a:bodyPr anchorCtr="0" anchor="t" bIns="45700" lIns="91425" spcFirstLastPara="1" rIns="91425" wrap="square" tIns="45700">
            <a:spAutoFit/>
          </a:bodyPr>
          <a:lstStyle/>
          <a:p>
            <a:pPr indent="0" lvl="0" marL="0" rtl="0" algn="just">
              <a:lnSpc>
                <a:spcPct val="150000"/>
              </a:lnSpc>
              <a:spcBef>
                <a:spcPts val="0"/>
              </a:spcBef>
              <a:spcAft>
                <a:spcPts val="0"/>
              </a:spcAft>
              <a:buClr>
                <a:schemeClr val="dk1"/>
              </a:buClr>
              <a:buSzPts val="1800"/>
              <a:buFont typeface="Arial"/>
              <a:buNone/>
            </a:pPr>
            <a:r>
              <a:rPr lang="de-AT" sz="1800">
                <a:solidFill>
                  <a:schemeClr val="lt1"/>
                </a:solidFill>
                <a:latin typeface="Quicksand"/>
                <a:ea typeface="Quicksand"/>
                <a:cs typeface="Quicksand"/>
                <a:sym typeface="Quicksand"/>
              </a:rPr>
              <a:t>Protesty pod heslom „Deaf President Now“ (Foto: Archív Gallaudetovej univerzity)</a:t>
            </a:r>
            <a:endParaRPr sz="1800">
              <a:solidFill>
                <a:schemeClr val="lt1"/>
              </a:solidFill>
              <a:latin typeface="Quicksand"/>
              <a:ea typeface="Quicksand"/>
              <a:cs typeface="Quicksand"/>
              <a:sym typeface="Quicksand"/>
            </a:endParaRPr>
          </a:p>
          <a:p>
            <a:pPr indent="0" lvl="0" marL="0" marR="0" rtl="0" algn="just">
              <a:lnSpc>
                <a:spcPct val="150000"/>
              </a:lnSpc>
              <a:spcBef>
                <a:spcPts val="0"/>
              </a:spcBef>
              <a:spcAft>
                <a:spcPts val="0"/>
              </a:spcAft>
              <a:buClr>
                <a:srgbClr val="000000"/>
              </a:buClr>
              <a:buSzPts val="1800"/>
              <a:buFont typeface="Arial"/>
              <a:buNone/>
            </a:pPr>
            <a:r>
              <a:t/>
            </a:r>
            <a:endParaRPr sz="1800">
              <a:solidFill>
                <a:schemeClr val="lt1"/>
              </a:solidFill>
              <a:latin typeface="Quicksand"/>
              <a:ea typeface="Quicksand"/>
              <a:cs typeface="Quicksand"/>
              <a:sym typeface="Quicksand"/>
            </a:endParaRPr>
          </a:p>
        </p:txBody>
      </p:sp>
      <p:sp>
        <p:nvSpPr>
          <p:cNvPr id="150" name="Google Shape;150;g3daec069a1d_1_470"/>
          <p:cNvSpPr txBox="1"/>
          <p:nvPr/>
        </p:nvSpPr>
        <p:spPr>
          <a:xfrm>
            <a:off x="1575619" y="2020249"/>
            <a:ext cx="8069700" cy="46131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0"/>
              </a:spcBef>
              <a:spcAft>
                <a:spcPts val="0"/>
              </a:spcAft>
              <a:buClr>
                <a:schemeClr val="dk1"/>
              </a:buClr>
              <a:buSzPts val="6600"/>
              <a:buFont typeface="Arial"/>
              <a:buNone/>
            </a:pPr>
            <a:r>
              <a:rPr lang="de-AT" sz="6600">
                <a:solidFill>
                  <a:schemeClr val="lt1"/>
                </a:solidFill>
                <a:latin typeface="Anton"/>
                <a:ea typeface="Anton"/>
                <a:cs typeface="Anton"/>
                <a:sym typeface="Anton"/>
              </a:rPr>
              <a:t>Uznanie Nepočujúcich za rovnocenných členov spoločnosti</a:t>
            </a:r>
            <a:endParaRPr sz="6600">
              <a:solidFill>
                <a:schemeClr val="lt1"/>
              </a:solidFill>
              <a:latin typeface="Anton"/>
              <a:ea typeface="Anton"/>
              <a:cs typeface="Anton"/>
              <a:sym typeface="Anton"/>
            </a:endParaRPr>
          </a:p>
          <a:p>
            <a:pPr indent="0" lvl="0" marL="0" marR="0" rtl="0" algn="l">
              <a:lnSpc>
                <a:spcPct val="115000"/>
              </a:lnSpc>
              <a:spcBef>
                <a:spcPts val="0"/>
              </a:spcBef>
              <a:spcAft>
                <a:spcPts val="0"/>
              </a:spcAft>
              <a:buClr>
                <a:srgbClr val="000000"/>
              </a:buClr>
              <a:buSzPts val="6600"/>
              <a:buFont typeface="Arial"/>
              <a:buNone/>
            </a:pPr>
            <a:r>
              <a:t/>
            </a:r>
            <a:endParaRPr sz="6600">
              <a:solidFill>
                <a:schemeClr val="lt1"/>
              </a:solidFill>
              <a:latin typeface="Anton"/>
              <a:ea typeface="Anton"/>
              <a:cs typeface="Anton"/>
              <a:sym typeface="Anton"/>
            </a:endParaRPr>
          </a:p>
        </p:txBody>
      </p:sp>
      <p:sp>
        <p:nvSpPr>
          <p:cNvPr id="151" name="Google Shape;151;g3daec069a1d_1_470"/>
          <p:cNvSpPr txBox="1"/>
          <p:nvPr/>
        </p:nvSpPr>
        <p:spPr>
          <a:xfrm>
            <a:off x="1236400" y="5970604"/>
            <a:ext cx="14143800" cy="3109200"/>
          </a:xfrm>
          <a:prstGeom prst="rect">
            <a:avLst/>
          </a:prstGeom>
          <a:noFill/>
          <a:ln>
            <a:noFill/>
          </a:ln>
        </p:spPr>
        <p:txBody>
          <a:bodyPr anchorCtr="0" anchor="t" bIns="45700" lIns="91425" spcFirstLastPara="1" rIns="91425" wrap="square" tIns="45700">
            <a:spAutoFit/>
          </a:bodyPr>
          <a:lstStyle/>
          <a:p>
            <a:pPr indent="0" lvl="0" marL="457200" rtl="0" algn="l">
              <a:lnSpc>
                <a:spcPct val="150000"/>
              </a:lnSpc>
              <a:spcBef>
                <a:spcPts val="0"/>
              </a:spcBef>
              <a:spcAft>
                <a:spcPts val="0"/>
              </a:spcAft>
              <a:buNone/>
            </a:pPr>
            <a:r>
              <a:rPr lang="de-AT" sz="2800">
                <a:solidFill>
                  <a:schemeClr val="lt1"/>
                </a:solidFill>
                <a:latin typeface="Quicksand"/>
                <a:ea typeface="Quicksand"/>
                <a:cs typeface="Quicksand"/>
                <a:sym typeface="Quicksand"/>
              </a:rPr>
              <a:t>Kľúčovým krokom v </a:t>
            </a:r>
            <a:r>
              <a:rPr b="1" lang="de-AT" sz="2800">
                <a:solidFill>
                  <a:schemeClr val="lt1"/>
                </a:solidFill>
                <a:latin typeface="Quicksand"/>
                <a:ea typeface="Quicksand"/>
                <a:cs typeface="Quicksand"/>
                <a:sym typeface="Quicksand"/>
              </a:rPr>
              <a:t>pozitívnom vývoji </a:t>
            </a:r>
            <a:r>
              <a:rPr lang="de-AT" sz="2800">
                <a:solidFill>
                  <a:schemeClr val="lt1"/>
                </a:solidFill>
                <a:latin typeface="Quicksand"/>
                <a:ea typeface="Quicksand"/>
                <a:cs typeface="Quicksand"/>
                <a:sym typeface="Quicksand"/>
              </a:rPr>
              <a:t>Nepočujúcich bolo </a:t>
            </a:r>
            <a:r>
              <a:rPr b="1" lang="de-AT" sz="2800">
                <a:solidFill>
                  <a:schemeClr val="lt1"/>
                </a:solidFill>
                <a:latin typeface="Quicksand"/>
                <a:ea typeface="Quicksand"/>
                <a:cs typeface="Quicksand"/>
                <a:sym typeface="Quicksand"/>
              </a:rPr>
              <a:t>rastúce</a:t>
            </a:r>
            <a:r>
              <a:rPr lang="de-AT" sz="2800">
                <a:solidFill>
                  <a:schemeClr val="lt1"/>
                </a:solidFill>
                <a:latin typeface="Quicksand"/>
                <a:ea typeface="Quicksand"/>
                <a:cs typeface="Quicksand"/>
                <a:sym typeface="Quicksand"/>
              </a:rPr>
              <a:t> </a:t>
            </a:r>
            <a:r>
              <a:rPr b="1" lang="de-AT" sz="2800">
                <a:solidFill>
                  <a:schemeClr val="lt1"/>
                </a:solidFill>
                <a:latin typeface="Quicksand"/>
                <a:ea typeface="Quicksand"/>
                <a:cs typeface="Quicksand"/>
                <a:sym typeface="Quicksand"/>
              </a:rPr>
              <a:t>uznanie</a:t>
            </a:r>
            <a:r>
              <a:rPr lang="de-AT" sz="2800">
                <a:solidFill>
                  <a:schemeClr val="lt1"/>
                </a:solidFill>
                <a:latin typeface="Quicksand"/>
                <a:ea typeface="Quicksand"/>
                <a:cs typeface="Quicksand"/>
                <a:sym typeface="Quicksand"/>
              </a:rPr>
              <a:t> Nepočujúcich ako rovnocenných členov spoločnosti. </a:t>
            </a:r>
            <a:endParaRPr sz="2800">
              <a:solidFill>
                <a:schemeClr val="lt1"/>
              </a:solidFill>
              <a:latin typeface="Quicksand"/>
              <a:ea typeface="Quicksand"/>
              <a:cs typeface="Quicksand"/>
              <a:sym typeface="Quicksand"/>
            </a:endParaRPr>
          </a:p>
          <a:p>
            <a:pPr indent="0" lvl="0" marL="457200" rtl="0" algn="l">
              <a:lnSpc>
                <a:spcPct val="150000"/>
              </a:lnSpc>
              <a:spcBef>
                <a:spcPts val="0"/>
              </a:spcBef>
              <a:spcAft>
                <a:spcPts val="0"/>
              </a:spcAft>
              <a:buNone/>
            </a:pPr>
            <a:r>
              <a:rPr lang="de-AT" sz="2800">
                <a:solidFill>
                  <a:schemeClr val="lt1"/>
                </a:solidFill>
                <a:latin typeface="Quicksand"/>
                <a:ea typeface="Quicksand"/>
                <a:cs typeface="Quicksand"/>
                <a:sym typeface="Quicksand"/>
              </a:rPr>
              <a:t>Vynikajúcim príkladom je protest </a:t>
            </a:r>
            <a:r>
              <a:rPr b="1" lang="de-AT" sz="2800">
                <a:solidFill>
                  <a:schemeClr val="lt1"/>
                </a:solidFill>
                <a:latin typeface="Quicksand"/>
                <a:ea typeface="Quicksand"/>
                <a:cs typeface="Quicksand"/>
                <a:sym typeface="Quicksand"/>
              </a:rPr>
              <a:t>"Nepočujúci Prezident Teraz"</a:t>
            </a:r>
            <a:r>
              <a:rPr lang="de-AT" sz="2800">
                <a:solidFill>
                  <a:schemeClr val="lt1"/>
                </a:solidFill>
                <a:latin typeface="Quicksand"/>
                <a:ea typeface="Quicksand"/>
                <a:cs typeface="Quicksand"/>
                <a:sym typeface="Quicksand"/>
              </a:rPr>
              <a:t> v roku 1988 na Gallaudetovej univerzite. Nepočujúci študenti úspešne viedli kampaň za zvolenie prvého Nepočujúceho prezidenta univerzity.</a:t>
            </a:r>
            <a:endParaRPr sz="2800">
              <a:solidFill>
                <a:schemeClr val="lt1"/>
              </a:solidFill>
              <a:latin typeface="Quicksand"/>
              <a:ea typeface="Quicksand"/>
              <a:cs typeface="Quicksand"/>
              <a:sym typeface="Quicksand"/>
            </a:endParaRPr>
          </a:p>
        </p:txBody>
      </p:sp>
      <p:sp>
        <p:nvSpPr>
          <p:cNvPr id="152" name="Google Shape;152;g3daec069a1d_1_470"/>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3" name="Google Shape;153;g3daec069a1d_1_470"/>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57" name="Shape 157"/>
        <p:cNvGrpSpPr/>
        <p:nvPr/>
      </p:nvGrpSpPr>
      <p:grpSpPr>
        <a:xfrm>
          <a:off x="0" y="0"/>
          <a:ext cx="0" cy="0"/>
          <a:chOff x="0" y="0"/>
          <a:chExt cx="0" cy="0"/>
        </a:xfrm>
      </p:grpSpPr>
      <p:sp>
        <p:nvSpPr>
          <p:cNvPr id="158" name="Google Shape;158;g3daec069a1d_1_550"/>
          <p:cNvSpPr/>
          <p:nvPr/>
        </p:nvSpPr>
        <p:spPr>
          <a:xfrm>
            <a:off x="14794629" y="9360263"/>
            <a:ext cx="3372884" cy="751872"/>
          </a:xfrm>
          <a:custGeom>
            <a:rect b="b" l="l" r="r" t="t"/>
            <a:pathLst>
              <a:path extrusionOk="0" h="751872" w="3372884">
                <a:moveTo>
                  <a:pt x="0" y="0"/>
                </a:moveTo>
                <a:lnTo>
                  <a:pt x="3372885" y="0"/>
                </a:lnTo>
                <a:lnTo>
                  <a:pt x="3372885" y="751872"/>
                </a:lnTo>
                <a:lnTo>
                  <a:pt x="0" y="751872"/>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59" name="Google Shape;159;g3daec069a1d_1_550"/>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0" name="Google Shape;160;g3daec069a1d_1_550"/>
          <p:cNvSpPr txBox="1"/>
          <p:nvPr/>
        </p:nvSpPr>
        <p:spPr>
          <a:xfrm>
            <a:off x="1103779" y="4067645"/>
            <a:ext cx="9945300" cy="2505900"/>
          </a:xfrm>
          <a:prstGeom prst="rect">
            <a:avLst/>
          </a:prstGeom>
          <a:noFill/>
          <a:ln>
            <a:noFill/>
          </a:ln>
        </p:spPr>
        <p:txBody>
          <a:bodyPr anchorCtr="0" anchor="t" bIns="45700" lIns="91425" spcFirstLastPara="1" rIns="91425" wrap="square" tIns="45700">
            <a:spAutoFit/>
          </a:bodyPr>
          <a:lstStyle/>
          <a:p>
            <a:pPr indent="-406400" lvl="0" marL="457200" rtl="0" algn="l">
              <a:lnSpc>
                <a:spcPct val="115000"/>
              </a:lnSpc>
              <a:spcBef>
                <a:spcPts val="0"/>
              </a:spcBef>
              <a:spcAft>
                <a:spcPts val="0"/>
              </a:spcAft>
              <a:buSzPts val="2800"/>
              <a:buChar char="•"/>
            </a:pPr>
            <a:r>
              <a:rPr b="1" lang="de-AT" sz="2800">
                <a:solidFill>
                  <a:schemeClr val="lt1"/>
                </a:solidFill>
                <a:latin typeface="Quicksand"/>
                <a:ea typeface="Quicksand"/>
                <a:cs typeface="Quicksand"/>
                <a:sym typeface="Quicksand"/>
              </a:rPr>
              <a:t>Medzinárodné uznanie práv Nepočujúcich ľudí 2006 </a:t>
            </a:r>
            <a:r>
              <a:rPr lang="de-AT" sz="2800">
                <a:solidFill>
                  <a:schemeClr val="lt1"/>
                </a:solidFill>
                <a:latin typeface="Quicksand"/>
                <a:ea typeface="Quicksand"/>
                <a:cs typeface="Quicksand"/>
                <a:sym typeface="Quicksand"/>
              </a:rPr>
              <a:t> „</a:t>
            </a:r>
            <a:r>
              <a:rPr b="1" lang="de-AT" sz="2800">
                <a:solidFill>
                  <a:schemeClr val="lt1"/>
                </a:solidFill>
                <a:latin typeface="Quicksand"/>
                <a:ea typeface="Quicksand"/>
                <a:cs typeface="Quicksand"/>
                <a:sym typeface="Quicksand"/>
              </a:rPr>
              <a:t>Dohovor OSN o právach osôb so zdravotným postihnutím</a:t>
            </a:r>
            <a:r>
              <a:rPr lang="de-AT" sz="2800">
                <a:solidFill>
                  <a:schemeClr val="lt1"/>
                </a:solidFill>
                <a:latin typeface="Quicksand"/>
                <a:ea typeface="Quicksand"/>
                <a:cs typeface="Quicksand"/>
                <a:sym typeface="Quicksand"/>
              </a:rPr>
              <a:t>“ </a:t>
            </a:r>
            <a:br>
              <a:rPr b="0" i="0" lang="de-AT" sz="2800" u="none" cap="none" strike="noStrike">
                <a:solidFill>
                  <a:schemeClr val="lt1"/>
                </a:solidFill>
                <a:latin typeface="Quicksand"/>
                <a:ea typeface="Quicksand"/>
                <a:cs typeface="Quicksand"/>
                <a:sym typeface="Quicksand"/>
              </a:rPr>
            </a:br>
            <a:r>
              <a:rPr b="0" i="0" lang="de-AT" sz="2800" u="none" cap="none" strike="noStrike">
                <a:solidFill>
                  <a:schemeClr val="lt1"/>
                </a:solidFill>
                <a:latin typeface="Quicksand"/>
                <a:ea typeface="Quicksand"/>
                <a:cs typeface="Quicksand"/>
                <a:sym typeface="Quicksand"/>
              </a:rPr>
              <a:t>-&gt; </a:t>
            </a:r>
            <a:r>
              <a:rPr lang="de-AT" sz="2800">
                <a:solidFill>
                  <a:schemeClr val="lt1"/>
                </a:solidFill>
                <a:latin typeface="Quicksand"/>
                <a:ea typeface="Quicksand"/>
                <a:cs typeface="Quicksand"/>
                <a:sym typeface="Quicksand"/>
              </a:rPr>
              <a:t>právo na vzdelávanie v posunkovom jazyku, prístup k informáciám a rovnocenná účasť na živote spoločnosti</a:t>
            </a:r>
            <a:endParaRPr sz="2800">
              <a:solidFill>
                <a:schemeClr val="lt1"/>
              </a:solidFill>
              <a:latin typeface="Quicksand"/>
              <a:ea typeface="Quicksand"/>
              <a:cs typeface="Quicksand"/>
              <a:sym typeface="Quicksand"/>
            </a:endParaRPr>
          </a:p>
        </p:txBody>
      </p:sp>
      <p:sp>
        <p:nvSpPr>
          <p:cNvPr id="161" name="Google Shape;161;g3daec069a1d_1_550"/>
          <p:cNvSpPr txBox="1"/>
          <p:nvPr/>
        </p:nvSpPr>
        <p:spPr>
          <a:xfrm>
            <a:off x="986706" y="7002234"/>
            <a:ext cx="9720600" cy="20103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2800"/>
              <a:buFont typeface="Arial"/>
              <a:buNone/>
            </a:pPr>
            <a:r>
              <a:rPr b="0" i="0" lang="de-AT" sz="2800" u="none" cap="none" strike="noStrike">
                <a:solidFill>
                  <a:schemeClr val="lt1"/>
                </a:solidFill>
                <a:latin typeface="Quicksand"/>
                <a:ea typeface="Quicksand"/>
                <a:cs typeface="Quicksand"/>
                <a:sym typeface="Quicksand"/>
              </a:rPr>
              <a:t>Declaration of "</a:t>
            </a:r>
            <a:r>
              <a:rPr b="1" i="0" lang="de-AT" sz="2800" u="none" cap="none" strike="noStrike">
                <a:solidFill>
                  <a:schemeClr val="lt1"/>
                </a:solidFill>
                <a:latin typeface="Quicksand"/>
                <a:ea typeface="Quicksand"/>
                <a:cs typeface="Quicksand"/>
                <a:sym typeface="Quicksand"/>
              </a:rPr>
              <a:t>International Day of Sign Languages</a:t>
            </a:r>
            <a:r>
              <a:rPr b="0" i="0" lang="de-AT" sz="2800" u="none" cap="none" strike="noStrike">
                <a:solidFill>
                  <a:schemeClr val="lt1"/>
                </a:solidFill>
                <a:latin typeface="Quicksand"/>
                <a:ea typeface="Quicksand"/>
                <a:cs typeface="Quicksand"/>
                <a:sym typeface="Quicksand"/>
              </a:rPr>
              <a:t>"  </a:t>
            </a:r>
            <a:r>
              <a:rPr b="1" i="0" lang="de-AT" sz="2800" u="none" cap="none" strike="noStrike">
                <a:solidFill>
                  <a:schemeClr val="lt1"/>
                </a:solidFill>
                <a:latin typeface="Quicksand"/>
                <a:ea typeface="Quicksand"/>
                <a:cs typeface="Quicksand"/>
                <a:sym typeface="Quicksand"/>
              </a:rPr>
              <a:t>September 23rd</a:t>
            </a:r>
            <a:endParaRPr/>
          </a:p>
          <a:p>
            <a:pPr indent="-457200" lvl="0" marL="457200" marR="0" rtl="0" algn="l">
              <a:lnSpc>
                <a:spcPct val="115000"/>
              </a:lnSpc>
              <a:spcBef>
                <a:spcPts val="0"/>
              </a:spcBef>
              <a:spcAft>
                <a:spcPts val="0"/>
              </a:spcAft>
              <a:buClr>
                <a:srgbClr val="000000"/>
              </a:buClr>
              <a:buSzPts val="2800"/>
              <a:buFont typeface="Arial"/>
              <a:buChar char="•"/>
            </a:pPr>
            <a:r>
              <a:rPr b="0" i="0" lang="de-AT" sz="2800" u="none" cap="none" strike="noStrike">
                <a:solidFill>
                  <a:schemeClr val="lt1"/>
                </a:solidFill>
                <a:latin typeface="Quicksand"/>
                <a:ea typeface="Quicksand"/>
                <a:cs typeface="Quicksand"/>
                <a:sym typeface="Quicksand"/>
              </a:rPr>
              <a:t>helped raise awareness of sign language as a cultural and identity feature of Deaf people</a:t>
            </a:r>
            <a:endParaRPr b="0" i="0" sz="2800" u="none" cap="none" strike="noStrike">
              <a:solidFill>
                <a:schemeClr val="lt1"/>
              </a:solidFill>
              <a:latin typeface="Quicksand"/>
              <a:ea typeface="Quicksand"/>
              <a:cs typeface="Quicksand"/>
              <a:sym typeface="Quicksand"/>
            </a:endParaRPr>
          </a:p>
        </p:txBody>
      </p:sp>
      <p:sp>
        <p:nvSpPr>
          <p:cNvPr id="162" name="Google Shape;162;g3daec069a1d_1_550"/>
          <p:cNvSpPr txBox="1"/>
          <p:nvPr/>
        </p:nvSpPr>
        <p:spPr>
          <a:xfrm>
            <a:off x="1103774" y="1699375"/>
            <a:ext cx="10546500" cy="28353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0"/>
              </a:spcBef>
              <a:spcAft>
                <a:spcPts val="0"/>
              </a:spcAft>
              <a:buClr>
                <a:schemeClr val="dk1"/>
              </a:buClr>
              <a:buSzPts val="5400"/>
              <a:buFont typeface="Arial"/>
              <a:buNone/>
            </a:pPr>
            <a:r>
              <a:rPr lang="de-AT" sz="5400">
                <a:solidFill>
                  <a:schemeClr val="lt1"/>
                </a:solidFill>
                <a:latin typeface="Anton"/>
                <a:ea typeface="Anton"/>
                <a:cs typeface="Anton"/>
                <a:sym typeface="Anton"/>
              </a:rPr>
              <a:t>Medzinárodné uznanie posunkového jazyka a práv Nepočujúcich</a:t>
            </a:r>
            <a:endParaRPr sz="5400">
              <a:solidFill>
                <a:schemeClr val="lt1"/>
              </a:solidFill>
              <a:latin typeface="Anton"/>
              <a:ea typeface="Anton"/>
              <a:cs typeface="Anton"/>
              <a:sym typeface="Anton"/>
            </a:endParaRPr>
          </a:p>
          <a:p>
            <a:pPr indent="0" lvl="0" marL="0" marR="0" rtl="0" algn="l">
              <a:lnSpc>
                <a:spcPct val="115000"/>
              </a:lnSpc>
              <a:spcBef>
                <a:spcPts val="0"/>
              </a:spcBef>
              <a:spcAft>
                <a:spcPts val="0"/>
              </a:spcAft>
              <a:buClr>
                <a:srgbClr val="000000"/>
              </a:buClr>
              <a:buSzPts val="5400"/>
              <a:buFont typeface="Arial"/>
              <a:buNone/>
            </a:pPr>
            <a:r>
              <a:t/>
            </a:r>
            <a:endParaRPr sz="5400">
              <a:solidFill>
                <a:schemeClr val="lt1"/>
              </a:solidFill>
              <a:latin typeface="Anton"/>
              <a:ea typeface="Anton"/>
              <a:cs typeface="Anton"/>
              <a:sym typeface="Anton"/>
            </a:endParaRPr>
          </a:p>
        </p:txBody>
      </p:sp>
      <p:pic>
        <p:nvPicPr>
          <p:cNvPr id="163" name="Google Shape;163;g3daec069a1d_1_550"/>
          <p:cNvPicPr preferRelativeResize="0"/>
          <p:nvPr/>
        </p:nvPicPr>
        <p:blipFill rotWithShape="1">
          <a:blip r:embed="rId5">
            <a:alphaModFix/>
          </a:blip>
          <a:srcRect b="0" l="0" r="0" t="0"/>
          <a:stretch/>
        </p:blipFill>
        <p:spPr>
          <a:xfrm>
            <a:off x="11251868" y="3266723"/>
            <a:ext cx="6211422" cy="4452631"/>
          </a:xfrm>
          <a:prstGeom prst="rect">
            <a:avLst/>
          </a:prstGeom>
          <a:noFill/>
          <a:ln>
            <a:noFill/>
          </a:ln>
        </p:spPr>
      </p:pic>
      <p:sp>
        <p:nvSpPr>
          <p:cNvPr id="164" name="Google Shape;164;g3daec069a1d_1_550"/>
          <p:cNvSpPr txBox="1"/>
          <p:nvPr/>
        </p:nvSpPr>
        <p:spPr>
          <a:xfrm>
            <a:off x="11224245" y="8025437"/>
            <a:ext cx="6835500" cy="13251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0"/>
              </a:spcBef>
              <a:spcAft>
                <a:spcPts val="0"/>
              </a:spcAft>
              <a:buClr>
                <a:schemeClr val="dk1"/>
              </a:buClr>
              <a:buSzPts val="1800"/>
              <a:buFont typeface="Arial"/>
              <a:buNone/>
            </a:pPr>
            <a:r>
              <a:rPr lang="de-AT" sz="1800">
                <a:solidFill>
                  <a:schemeClr val="lt1"/>
                </a:solidFill>
                <a:latin typeface="Quicksand"/>
                <a:ea typeface="Quicksand"/>
                <a:cs typeface="Quicksand"/>
                <a:sym typeface="Quicksand"/>
              </a:rPr>
              <a:t>Flashmob pri príležitosti Medzinárodného dňa posunkových jazykov 2024 na hlavnej stanici vo Viedni (Foto: ÖBB/Andreas Scheiblecker)</a:t>
            </a:r>
            <a:endParaRPr sz="1800">
              <a:solidFill>
                <a:schemeClr val="lt1"/>
              </a:solidFill>
              <a:latin typeface="Quicksand"/>
              <a:ea typeface="Quicksand"/>
              <a:cs typeface="Quicksand"/>
              <a:sym typeface="Quicksand"/>
            </a:endParaRPr>
          </a:p>
          <a:p>
            <a:pPr indent="0" lvl="0" marL="0" marR="0" rtl="0" algn="l">
              <a:lnSpc>
                <a:spcPct val="115000"/>
              </a:lnSpc>
              <a:spcBef>
                <a:spcPts val="0"/>
              </a:spcBef>
              <a:spcAft>
                <a:spcPts val="0"/>
              </a:spcAft>
              <a:buClr>
                <a:srgbClr val="000000"/>
              </a:buClr>
              <a:buSzPts val="1800"/>
              <a:buFont typeface="Arial"/>
              <a:buNone/>
            </a:pPr>
            <a:r>
              <a:t/>
            </a:r>
            <a:endParaRPr sz="1800">
              <a:solidFill>
                <a:schemeClr val="lt1"/>
              </a:solidFill>
              <a:latin typeface="Quicksand"/>
              <a:ea typeface="Quicksand"/>
              <a:cs typeface="Quicksand"/>
              <a:sym typeface="Quicksand"/>
            </a:endParaRPr>
          </a:p>
        </p:txBody>
      </p:sp>
      <p:sp>
        <p:nvSpPr>
          <p:cNvPr id="165" name="Google Shape;165;g3daec069a1d_1_550"/>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69" name="Shape 169"/>
        <p:cNvGrpSpPr/>
        <p:nvPr/>
      </p:nvGrpSpPr>
      <p:grpSpPr>
        <a:xfrm>
          <a:off x="0" y="0"/>
          <a:ext cx="0" cy="0"/>
          <a:chOff x="0" y="0"/>
          <a:chExt cx="0" cy="0"/>
        </a:xfrm>
      </p:grpSpPr>
      <p:sp>
        <p:nvSpPr>
          <p:cNvPr id="170" name="Google Shape;170;g3daec069a1d_1_633"/>
          <p:cNvSpPr txBox="1"/>
          <p:nvPr/>
        </p:nvSpPr>
        <p:spPr>
          <a:xfrm>
            <a:off x="-115547" y="615550"/>
            <a:ext cx="9530400" cy="17547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Font typeface="Arial"/>
              <a:buNone/>
            </a:pPr>
            <a:r>
              <a:rPr lang="de-AT" sz="5400">
                <a:solidFill>
                  <a:schemeClr val="lt1"/>
                </a:solidFill>
                <a:latin typeface="Anton"/>
                <a:ea typeface="Anton"/>
                <a:cs typeface="Anton"/>
                <a:sym typeface="Anton"/>
              </a:rPr>
              <a:t>Organizácia </a:t>
            </a:r>
            <a:r>
              <a:rPr lang="de-AT" sz="5400">
                <a:solidFill>
                  <a:schemeClr val="lt1"/>
                </a:solidFill>
                <a:latin typeface="Anton"/>
                <a:ea typeface="Anton"/>
                <a:cs typeface="Anton"/>
                <a:sym typeface="Anton"/>
              </a:rPr>
              <a:t>Spojených národov</a:t>
            </a:r>
            <a:endParaRPr sz="5400">
              <a:solidFill>
                <a:schemeClr val="lt1"/>
              </a:solidFill>
              <a:latin typeface="Anton"/>
              <a:ea typeface="Anton"/>
              <a:cs typeface="Anton"/>
              <a:sym typeface="Anton"/>
            </a:endParaRPr>
          </a:p>
          <a:p>
            <a:pPr indent="0" lvl="0" marL="0" marR="0" rtl="0" algn="ctr">
              <a:lnSpc>
                <a:spcPct val="100000"/>
              </a:lnSpc>
              <a:spcBef>
                <a:spcPts val="0"/>
              </a:spcBef>
              <a:spcAft>
                <a:spcPts val="0"/>
              </a:spcAft>
              <a:buNone/>
            </a:pPr>
            <a:r>
              <a:t/>
            </a:r>
            <a:endParaRPr sz="5400">
              <a:solidFill>
                <a:schemeClr val="lt1"/>
              </a:solidFill>
              <a:latin typeface="Anton"/>
              <a:ea typeface="Anton"/>
              <a:cs typeface="Anton"/>
              <a:sym typeface="Anton"/>
            </a:endParaRPr>
          </a:p>
        </p:txBody>
      </p:sp>
      <p:pic>
        <p:nvPicPr>
          <p:cNvPr id="171" name="Google Shape;171;g3daec069a1d_1_633"/>
          <p:cNvPicPr preferRelativeResize="0"/>
          <p:nvPr/>
        </p:nvPicPr>
        <p:blipFill rotWithShape="1">
          <a:blip r:embed="rId3">
            <a:alphaModFix/>
          </a:blip>
          <a:srcRect b="0" l="0" r="0" t="0"/>
          <a:stretch/>
        </p:blipFill>
        <p:spPr>
          <a:xfrm>
            <a:off x="1346969" y="1708244"/>
            <a:ext cx="4198639" cy="6254763"/>
          </a:xfrm>
          <a:prstGeom prst="rect">
            <a:avLst/>
          </a:prstGeom>
          <a:noFill/>
          <a:ln>
            <a:noFill/>
          </a:ln>
        </p:spPr>
      </p:pic>
      <p:sp>
        <p:nvSpPr>
          <p:cNvPr id="172" name="Google Shape;172;g3daec069a1d_1_633"/>
          <p:cNvSpPr txBox="1"/>
          <p:nvPr/>
        </p:nvSpPr>
        <p:spPr>
          <a:xfrm>
            <a:off x="5699044" y="1868882"/>
            <a:ext cx="4198500" cy="646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de-AT" sz="3600" u="none" cap="none" strike="noStrike">
                <a:solidFill>
                  <a:schemeClr val="lt1"/>
                </a:solidFill>
                <a:latin typeface="Anton"/>
                <a:ea typeface="Anton"/>
                <a:cs typeface="Anton"/>
                <a:sym typeface="Anton"/>
              </a:rPr>
              <a:t>Dr. Yerker Andersson</a:t>
            </a:r>
            <a:endParaRPr/>
          </a:p>
        </p:txBody>
      </p:sp>
      <p:sp>
        <p:nvSpPr>
          <p:cNvPr id="173" name="Google Shape;173;g3daec069a1d_1_633"/>
          <p:cNvSpPr txBox="1"/>
          <p:nvPr/>
        </p:nvSpPr>
        <p:spPr>
          <a:xfrm>
            <a:off x="5788145" y="2619169"/>
            <a:ext cx="12677400" cy="23088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Font typeface="Arial"/>
              <a:buNone/>
            </a:pPr>
            <a:r>
              <a:rPr lang="de-AT" sz="3600" u="sng">
                <a:solidFill>
                  <a:schemeClr val="lt1"/>
                </a:solidFill>
                <a:latin typeface="Quicksand"/>
                <a:ea typeface="Quicksand"/>
                <a:cs typeface="Quicksand"/>
                <a:sym typeface="Quicksand"/>
              </a:rPr>
              <a:t>Prvá nepočujúca osoba, ktorá </a:t>
            </a:r>
            <a:r>
              <a:rPr lang="de-AT" sz="3600">
                <a:solidFill>
                  <a:schemeClr val="lt1"/>
                </a:solidFill>
                <a:latin typeface="Quicksand"/>
                <a:ea typeface="Quicksand"/>
                <a:cs typeface="Quicksand"/>
                <a:sym typeface="Quicksand"/>
              </a:rPr>
              <a:t>vystúpila pred </a:t>
            </a:r>
            <a:r>
              <a:rPr b="1" lang="de-AT" sz="3600">
                <a:solidFill>
                  <a:schemeClr val="lt1"/>
                </a:solidFill>
                <a:latin typeface="Quicksand"/>
                <a:ea typeface="Quicksand"/>
                <a:cs typeface="Quicksand"/>
                <a:sym typeface="Quicksand"/>
              </a:rPr>
              <a:t>Valným zhromaždením Organizácie Spojených národov</a:t>
            </a:r>
            <a:r>
              <a:rPr lang="de-AT" sz="3600">
                <a:solidFill>
                  <a:schemeClr val="lt1"/>
                </a:solidFill>
                <a:latin typeface="Quicksand"/>
                <a:ea typeface="Quicksand"/>
                <a:cs typeface="Quicksand"/>
                <a:sym typeface="Quicksand"/>
              </a:rPr>
              <a:t> v roku </a:t>
            </a:r>
            <a:r>
              <a:rPr b="1" lang="de-AT" sz="3600">
                <a:solidFill>
                  <a:schemeClr val="lt1"/>
                </a:solidFill>
                <a:latin typeface="Quicksand"/>
                <a:ea typeface="Quicksand"/>
                <a:cs typeface="Quicksand"/>
                <a:sym typeface="Quicksand"/>
              </a:rPr>
              <a:t>1992</a:t>
            </a:r>
            <a:endParaRPr b="1" sz="3600">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None/>
            </a:pPr>
            <a:r>
              <a:t/>
            </a:r>
            <a:endParaRPr sz="3600" u="sng">
              <a:solidFill>
                <a:schemeClr val="lt1"/>
              </a:solidFill>
              <a:latin typeface="Quicksand"/>
              <a:ea typeface="Quicksand"/>
              <a:cs typeface="Quicksand"/>
              <a:sym typeface="Quicksan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77" name="Shape 177"/>
        <p:cNvGrpSpPr/>
        <p:nvPr/>
      </p:nvGrpSpPr>
      <p:grpSpPr>
        <a:xfrm>
          <a:off x="0" y="0"/>
          <a:ext cx="0" cy="0"/>
          <a:chOff x="0" y="0"/>
          <a:chExt cx="0" cy="0"/>
        </a:xfrm>
      </p:grpSpPr>
      <p:sp>
        <p:nvSpPr>
          <p:cNvPr id="178" name="Google Shape;178;g3daec069a1d_1_709"/>
          <p:cNvSpPr txBox="1"/>
          <p:nvPr/>
        </p:nvSpPr>
        <p:spPr>
          <a:xfrm>
            <a:off x="904551" y="1287875"/>
            <a:ext cx="8171700" cy="15699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Font typeface="Arial"/>
              <a:buNone/>
            </a:pPr>
            <a:r>
              <a:rPr b="1" lang="de-AT" sz="4800">
                <a:solidFill>
                  <a:schemeClr val="lt1"/>
                </a:solidFill>
                <a:latin typeface="Anton"/>
                <a:ea typeface="Anton"/>
                <a:cs typeface="Anton"/>
                <a:sym typeface="Anton"/>
              </a:rPr>
              <a:t>Organizácia Spojených národov</a:t>
            </a:r>
            <a:endParaRPr b="1" sz="4800">
              <a:solidFill>
                <a:schemeClr val="lt1"/>
              </a:solidFill>
              <a:latin typeface="Anton"/>
              <a:ea typeface="Anton"/>
              <a:cs typeface="Anton"/>
              <a:sym typeface="Anton"/>
            </a:endParaRPr>
          </a:p>
          <a:p>
            <a:pPr indent="0" lvl="0" marL="0" marR="0" rtl="0" algn="ctr">
              <a:lnSpc>
                <a:spcPct val="100000"/>
              </a:lnSpc>
              <a:spcBef>
                <a:spcPts val="0"/>
              </a:spcBef>
              <a:spcAft>
                <a:spcPts val="0"/>
              </a:spcAft>
              <a:buNone/>
            </a:pPr>
            <a:r>
              <a:t/>
            </a:r>
            <a:endParaRPr b="1" sz="4800">
              <a:solidFill>
                <a:schemeClr val="lt1"/>
              </a:solidFill>
              <a:latin typeface="Anton"/>
              <a:ea typeface="Anton"/>
              <a:cs typeface="Anton"/>
              <a:sym typeface="Anton"/>
            </a:endParaRPr>
          </a:p>
        </p:txBody>
      </p:sp>
      <p:pic>
        <p:nvPicPr>
          <p:cNvPr descr="Press Briefing on Rights of Persons with Disabilities" id="179" name="Google Shape;179;g3daec069a1d_1_709"/>
          <p:cNvPicPr preferRelativeResize="0"/>
          <p:nvPr/>
        </p:nvPicPr>
        <p:blipFill rotWithShape="1">
          <a:blip r:embed="rId3">
            <a:alphaModFix/>
          </a:blip>
          <a:srcRect b="0" l="30045" r="0" t="0"/>
          <a:stretch/>
        </p:blipFill>
        <p:spPr>
          <a:xfrm>
            <a:off x="904555" y="2488666"/>
            <a:ext cx="5574938" cy="5309669"/>
          </a:xfrm>
          <a:prstGeom prst="rect">
            <a:avLst/>
          </a:prstGeom>
          <a:noFill/>
          <a:ln>
            <a:noFill/>
          </a:ln>
        </p:spPr>
      </p:pic>
      <p:sp>
        <p:nvSpPr>
          <p:cNvPr id="180" name="Google Shape;180;g3daec069a1d_1_709"/>
          <p:cNvSpPr txBox="1"/>
          <p:nvPr/>
        </p:nvSpPr>
        <p:spPr>
          <a:xfrm>
            <a:off x="1481031" y="7998582"/>
            <a:ext cx="4067100" cy="708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de-AT" sz="4000" u="none" cap="none" strike="noStrike">
                <a:solidFill>
                  <a:schemeClr val="lt1"/>
                </a:solidFill>
                <a:latin typeface="Anton"/>
                <a:ea typeface="Anton"/>
                <a:cs typeface="Anton"/>
                <a:sym typeface="Anton"/>
              </a:rPr>
              <a:t>Dr. Liisa Kauppinen</a:t>
            </a:r>
            <a:endParaRPr b="0" i="0" sz="4000" u="none" cap="none" strike="noStrike">
              <a:solidFill>
                <a:schemeClr val="lt1"/>
              </a:solidFill>
              <a:latin typeface="Anton"/>
              <a:ea typeface="Anton"/>
              <a:cs typeface="Anton"/>
              <a:sym typeface="Anton"/>
            </a:endParaRPr>
          </a:p>
        </p:txBody>
      </p:sp>
      <p:sp>
        <p:nvSpPr>
          <p:cNvPr id="181" name="Google Shape;181;g3daec069a1d_1_709"/>
          <p:cNvSpPr txBox="1"/>
          <p:nvPr/>
        </p:nvSpPr>
        <p:spPr>
          <a:xfrm>
            <a:off x="6479500" y="2881351"/>
            <a:ext cx="11404800" cy="5633700"/>
          </a:xfrm>
          <a:prstGeom prst="rect">
            <a:avLst/>
          </a:prstGeom>
          <a:noFill/>
          <a:ln>
            <a:noFill/>
          </a:ln>
        </p:spPr>
        <p:txBody>
          <a:bodyPr anchorCtr="0" anchor="t" bIns="45700" lIns="91425" spcFirstLastPara="1" rIns="91425" wrap="square" tIns="45700">
            <a:spAutoFit/>
          </a:bodyPr>
          <a:lstStyle/>
          <a:p>
            <a:pPr indent="-457200" lvl="0" marL="457200" rtl="0" algn="just">
              <a:spcBef>
                <a:spcPts val="0"/>
              </a:spcBef>
              <a:spcAft>
                <a:spcPts val="0"/>
              </a:spcAft>
              <a:buClr>
                <a:schemeClr val="lt1"/>
              </a:buClr>
              <a:buSzPts val="3600"/>
              <a:buChar char="•"/>
            </a:pPr>
            <a:r>
              <a:rPr lang="de-AT" sz="3600">
                <a:solidFill>
                  <a:schemeClr val="lt1"/>
                </a:solidFill>
                <a:latin typeface="Quicksand"/>
                <a:ea typeface="Quicksand"/>
                <a:cs typeface="Quicksand"/>
                <a:sym typeface="Quicksand"/>
              </a:rPr>
              <a:t>Liisa Kauppinenová (Fínsko) zohrala </a:t>
            </a:r>
            <a:r>
              <a:rPr b="1" lang="de-AT" sz="3600">
                <a:solidFill>
                  <a:schemeClr val="lt1"/>
                </a:solidFill>
                <a:latin typeface="Quicksand"/>
                <a:ea typeface="Quicksand"/>
                <a:cs typeface="Quicksand"/>
                <a:sym typeface="Quicksand"/>
              </a:rPr>
              <a:t>kľúčovú úlohu </a:t>
            </a:r>
            <a:r>
              <a:rPr lang="de-AT" sz="3600">
                <a:solidFill>
                  <a:schemeClr val="lt1"/>
                </a:solidFill>
                <a:latin typeface="Quicksand"/>
                <a:ea typeface="Quicksand"/>
                <a:cs typeface="Quicksand"/>
                <a:sym typeface="Quicksand"/>
              </a:rPr>
              <a:t>pri </a:t>
            </a:r>
            <a:r>
              <a:rPr b="1" lang="de-AT" sz="3600">
                <a:solidFill>
                  <a:schemeClr val="lt1"/>
                </a:solidFill>
                <a:latin typeface="Quicksand"/>
                <a:ea typeface="Quicksand"/>
                <a:cs typeface="Quicksand"/>
                <a:sym typeface="Quicksand"/>
              </a:rPr>
              <a:t>vypracovaní a rokovaniach o </a:t>
            </a:r>
            <a:r>
              <a:rPr lang="de-AT" sz="3600">
                <a:solidFill>
                  <a:schemeClr val="lt1"/>
                </a:solidFill>
                <a:latin typeface="Quicksand"/>
                <a:ea typeface="Quicksand"/>
                <a:cs typeface="Quicksand"/>
                <a:sym typeface="Quicksand"/>
              </a:rPr>
              <a:t>Dohovore OSN o právach osôb so zdravotným postihnutím (</a:t>
            </a:r>
            <a:r>
              <a:rPr b="1" lang="de-AT" sz="3600">
                <a:solidFill>
                  <a:schemeClr val="lt1"/>
                </a:solidFill>
                <a:latin typeface="Quicksand"/>
                <a:ea typeface="Quicksand"/>
                <a:cs typeface="Quicksand"/>
                <a:sym typeface="Quicksand"/>
              </a:rPr>
              <a:t>CRPD)</a:t>
            </a:r>
            <a:r>
              <a:rPr lang="de-AT" sz="3600">
                <a:solidFill>
                  <a:schemeClr val="lt1"/>
                </a:solidFill>
                <a:latin typeface="Quicksand"/>
                <a:ea typeface="Quicksand"/>
                <a:cs typeface="Quicksand"/>
                <a:sym typeface="Quicksand"/>
              </a:rPr>
              <a:t>.</a:t>
            </a:r>
            <a:endParaRPr sz="3600">
              <a:solidFill>
                <a:schemeClr val="lt1"/>
              </a:solidFill>
              <a:latin typeface="Quicksand"/>
              <a:ea typeface="Quicksand"/>
              <a:cs typeface="Quicksand"/>
              <a:sym typeface="Quicksand"/>
            </a:endParaRPr>
          </a:p>
          <a:p>
            <a:pPr indent="0" lvl="0" marL="457200" rtl="0" algn="just">
              <a:spcBef>
                <a:spcPts val="0"/>
              </a:spcBef>
              <a:spcAft>
                <a:spcPts val="0"/>
              </a:spcAft>
              <a:buNone/>
            </a:pPr>
            <a:r>
              <a:t/>
            </a:r>
            <a:endParaRPr sz="3600">
              <a:solidFill>
                <a:schemeClr val="lt1"/>
              </a:solidFill>
              <a:latin typeface="Quicksand"/>
              <a:ea typeface="Quicksand"/>
              <a:cs typeface="Quicksand"/>
              <a:sym typeface="Quicksand"/>
            </a:endParaRPr>
          </a:p>
          <a:p>
            <a:pPr indent="-457200" lvl="0" marL="457200" rtl="0" algn="just">
              <a:spcBef>
                <a:spcPts val="0"/>
              </a:spcBef>
              <a:spcAft>
                <a:spcPts val="0"/>
              </a:spcAft>
              <a:buClr>
                <a:schemeClr val="lt1"/>
              </a:buClr>
              <a:buSzPts val="3600"/>
              <a:buChar char="•"/>
            </a:pPr>
            <a:r>
              <a:rPr lang="de-AT" sz="3600">
                <a:solidFill>
                  <a:schemeClr val="lt1"/>
                </a:solidFill>
                <a:latin typeface="Quicksand"/>
                <a:ea typeface="Quicksand"/>
                <a:cs typeface="Quicksand"/>
                <a:sym typeface="Quicksand"/>
              </a:rPr>
              <a:t>Ako </a:t>
            </a:r>
            <a:r>
              <a:rPr b="1" lang="de-AT" sz="3600">
                <a:solidFill>
                  <a:schemeClr val="lt1"/>
                </a:solidFill>
                <a:latin typeface="Quicksand"/>
                <a:ea typeface="Quicksand"/>
                <a:cs typeface="Quicksand"/>
                <a:sym typeface="Quicksand"/>
              </a:rPr>
              <a:t>dlhoročná prezidentka </a:t>
            </a:r>
            <a:r>
              <a:rPr lang="de-AT" sz="3600">
                <a:solidFill>
                  <a:schemeClr val="lt1"/>
                </a:solidFill>
                <a:latin typeface="Quicksand"/>
                <a:ea typeface="Quicksand"/>
                <a:cs typeface="Quicksand"/>
                <a:sym typeface="Quicksand"/>
              </a:rPr>
              <a:t>Svetovej federácie Nepočujúcich (</a:t>
            </a:r>
            <a:r>
              <a:rPr b="1" lang="de-AT" sz="3600">
                <a:solidFill>
                  <a:schemeClr val="lt1"/>
                </a:solidFill>
                <a:latin typeface="Quicksand"/>
                <a:ea typeface="Quicksand"/>
                <a:cs typeface="Quicksand"/>
                <a:sym typeface="Quicksand"/>
              </a:rPr>
              <a:t>WFD</a:t>
            </a:r>
            <a:r>
              <a:rPr lang="de-AT" sz="3600">
                <a:solidFill>
                  <a:schemeClr val="lt1"/>
                </a:solidFill>
                <a:latin typeface="Quicksand"/>
                <a:ea typeface="Quicksand"/>
                <a:cs typeface="Quicksand"/>
                <a:sym typeface="Quicksand"/>
              </a:rPr>
              <a:t>) sa v rámci dohovoru zasadzovala za </a:t>
            </a:r>
            <a:r>
              <a:rPr b="1" lang="de-AT" sz="3600">
                <a:solidFill>
                  <a:schemeClr val="lt1"/>
                </a:solidFill>
                <a:latin typeface="Quicksand"/>
                <a:ea typeface="Quicksand"/>
                <a:cs typeface="Quicksand"/>
                <a:sym typeface="Quicksand"/>
              </a:rPr>
              <a:t>uznanie posunkových jazykov</a:t>
            </a:r>
            <a:r>
              <a:rPr lang="de-AT" sz="3600">
                <a:solidFill>
                  <a:schemeClr val="lt1"/>
                </a:solidFill>
                <a:latin typeface="Quicksand"/>
                <a:ea typeface="Quicksand"/>
                <a:cs typeface="Quicksand"/>
                <a:sym typeface="Quicksand"/>
              </a:rPr>
              <a:t> a </a:t>
            </a:r>
            <a:r>
              <a:rPr b="1" lang="de-AT" sz="3600">
                <a:solidFill>
                  <a:schemeClr val="lt1"/>
                </a:solidFill>
                <a:latin typeface="Quicksand"/>
                <a:ea typeface="Quicksand"/>
                <a:cs typeface="Quicksand"/>
                <a:sym typeface="Quicksand"/>
              </a:rPr>
              <a:t>kultúrnej identity </a:t>
            </a:r>
            <a:r>
              <a:rPr lang="de-AT" sz="3600">
                <a:solidFill>
                  <a:schemeClr val="lt1"/>
                </a:solidFill>
                <a:latin typeface="Quicksand"/>
                <a:ea typeface="Quicksand"/>
                <a:cs typeface="Quicksand"/>
                <a:sym typeface="Quicksand"/>
              </a:rPr>
              <a:t>Nepočujúcich ľudí.</a:t>
            </a:r>
            <a:endParaRPr>
              <a:solidFill>
                <a:schemeClr val="dk1"/>
              </a:solidFill>
            </a:endParaRPr>
          </a:p>
          <a:p>
            <a:pPr indent="0" lvl="0" marL="0" marR="0" rtl="0" algn="just">
              <a:lnSpc>
                <a:spcPct val="100000"/>
              </a:lnSpc>
              <a:spcBef>
                <a:spcPts val="0"/>
              </a:spcBef>
              <a:spcAft>
                <a:spcPts val="0"/>
              </a:spcAft>
              <a:buNone/>
            </a:pPr>
            <a:r>
              <a:t/>
            </a:r>
            <a:endParaRPr sz="3600">
              <a:solidFill>
                <a:schemeClr val="lt1"/>
              </a:solidFill>
              <a:latin typeface="Quicksand"/>
              <a:ea typeface="Quicksand"/>
              <a:cs typeface="Quicksand"/>
              <a:sym typeface="Quicksan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85" name="Shape 185"/>
        <p:cNvGrpSpPr/>
        <p:nvPr/>
      </p:nvGrpSpPr>
      <p:grpSpPr>
        <a:xfrm>
          <a:off x="0" y="0"/>
          <a:ext cx="0" cy="0"/>
          <a:chOff x="0" y="0"/>
          <a:chExt cx="0" cy="0"/>
        </a:xfrm>
      </p:grpSpPr>
      <p:sp>
        <p:nvSpPr>
          <p:cNvPr id="186" name="Google Shape;186;g3daec069a1d_1_785"/>
          <p:cNvSpPr/>
          <p:nvPr/>
        </p:nvSpPr>
        <p:spPr>
          <a:xfrm>
            <a:off x="14794629" y="9360263"/>
            <a:ext cx="3372884" cy="751872"/>
          </a:xfrm>
          <a:custGeom>
            <a:rect b="b" l="l" r="r" t="t"/>
            <a:pathLst>
              <a:path extrusionOk="0" h="751872" w="3372884">
                <a:moveTo>
                  <a:pt x="0" y="0"/>
                </a:moveTo>
                <a:lnTo>
                  <a:pt x="3372885" y="0"/>
                </a:lnTo>
                <a:lnTo>
                  <a:pt x="3372885" y="751872"/>
                </a:lnTo>
                <a:lnTo>
                  <a:pt x="0" y="751872"/>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87" name="Google Shape;187;g3daec069a1d_1_785"/>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88" name="Google Shape;188;g3daec069a1d_1_785"/>
          <p:cNvSpPr txBox="1"/>
          <p:nvPr/>
        </p:nvSpPr>
        <p:spPr>
          <a:xfrm>
            <a:off x="482840" y="2600755"/>
            <a:ext cx="17579700" cy="7547400"/>
          </a:xfrm>
          <a:prstGeom prst="rect">
            <a:avLst/>
          </a:prstGeom>
          <a:noFill/>
          <a:ln>
            <a:noFill/>
          </a:ln>
        </p:spPr>
        <p:txBody>
          <a:bodyPr anchorCtr="0" anchor="t" bIns="45700" lIns="91425" spcFirstLastPara="1" rIns="91425" wrap="square" tIns="45700">
            <a:spAutoFit/>
          </a:bodyPr>
          <a:lstStyle/>
          <a:p>
            <a:pPr indent="-355600" lvl="0" marL="457200" rtl="0" algn="l">
              <a:lnSpc>
                <a:spcPct val="115000"/>
              </a:lnSpc>
              <a:spcBef>
                <a:spcPts val="0"/>
              </a:spcBef>
              <a:spcAft>
                <a:spcPts val="0"/>
              </a:spcAft>
              <a:buClr>
                <a:schemeClr val="lt1"/>
              </a:buClr>
              <a:buSzPts val="2000"/>
              <a:buChar char="•"/>
            </a:pPr>
            <a:r>
              <a:rPr b="1" lang="de-AT" sz="2000">
                <a:solidFill>
                  <a:schemeClr val="lt1"/>
                </a:solidFill>
                <a:latin typeface="Quicksand"/>
                <a:ea typeface="Quicksand"/>
                <a:cs typeface="Quicksand"/>
                <a:sym typeface="Quicksand"/>
              </a:rPr>
              <a:t>WFD</a:t>
            </a:r>
            <a:r>
              <a:rPr lang="de-AT" sz="2000">
                <a:solidFill>
                  <a:schemeClr val="lt1"/>
                </a:solidFill>
                <a:latin typeface="Quicksand"/>
                <a:ea typeface="Quicksand"/>
                <a:cs typeface="Quicksand"/>
                <a:sym typeface="Quicksand"/>
              </a:rPr>
              <a:t> ako jedna z </a:t>
            </a:r>
            <a:r>
              <a:rPr b="1" lang="de-AT" sz="2000">
                <a:solidFill>
                  <a:schemeClr val="lt1"/>
                </a:solidFill>
                <a:latin typeface="Quicksand"/>
                <a:ea typeface="Quicksand"/>
                <a:cs typeface="Quicksand"/>
                <a:sym typeface="Quicksand"/>
              </a:rPr>
              <a:t>ôsmich najväčších organizácií osôb so zdravotným postihnutím </a:t>
            </a:r>
            <a:r>
              <a:rPr lang="de-AT" sz="2000">
                <a:solidFill>
                  <a:schemeClr val="lt1"/>
                </a:solidFill>
                <a:latin typeface="Quicksand"/>
                <a:ea typeface="Quicksand"/>
                <a:cs typeface="Quicksand"/>
                <a:sym typeface="Quicksand"/>
              </a:rPr>
              <a:t>bola pozvaná na účasť na procese vypracovávania </a:t>
            </a:r>
            <a:r>
              <a:rPr b="1" lang="de-AT" sz="2000">
                <a:solidFill>
                  <a:schemeClr val="lt1"/>
                </a:solidFill>
                <a:latin typeface="Quicksand"/>
                <a:ea typeface="Quicksand"/>
                <a:cs typeface="Quicksand"/>
                <a:sym typeface="Quicksand"/>
              </a:rPr>
              <a:t>CRPD</a:t>
            </a:r>
            <a:endParaRPr b="1" sz="2000">
              <a:solidFill>
                <a:schemeClr val="lt1"/>
              </a:solidFill>
              <a:latin typeface="Quicksand"/>
              <a:ea typeface="Quicksand"/>
              <a:cs typeface="Quicksand"/>
              <a:sym typeface="Quicksand"/>
            </a:endParaRPr>
          </a:p>
          <a:p>
            <a:pPr indent="-355600" lvl="0" marL="457200" rtl="0" algn="l">
              <a:lnSpc>
                <a:spcPct val="115000"/>
              </a:lnSpc>
              <a:spcBef>
                <a:spcPts val="0"/>
              </a:spcBef>
              <a:spcAft>
                <a:spcPts val="0"/>
              </a:spcAft>
              <a:buClr>
                <a:schemeClr val="lt1"/>
              </a:buClr>
              <a:buSzPts val="2000"/>
              <a:buChar char="•"/>
            </a:pPr>
            <a:r>
              <a:rPr b="1" lang="de-AT" sz="2000">
                <a:solidFill>
                  <a:schemeClr val="lt1"/>
                </a:solidFill>
                <a:latin typeface="Quicksand"/>
                <a:ea typeface="Quicksand"/>
                <a:cs typeface="Quicksand"/>
                <a:sym typeface="Quicksand"/>
              </a:rPr>
              <a:t>2002:</a:t>
            </a:r>
            <a:r>
              <a:rPr lang="de-AT" sz="2000">
                <a:solidFill>
                  <a:schemeClr val="lt1"/>
                </a:solidFill>
                <a:latin typeface="Quicksand"/>
                <a:ea typeface="Quicksand"/>
                <a:cs typeface="Quicksand"/>
                <a:sym typeface="Quicksand"/>
              </a:rPr>
              <a:t> WFD nadviazala </a:t>
            </a:r>
            <a:r>
              <a:rPr b="1" lang="de-AT" sz="2000">
                <a:solidFill>
                  <a:schemeClr val="lt1"/>
                </a:solidFill>
                <a:latin typeface="Quicksand"/>
                <a:ea typeface="Quicksand"/>
                <a:cs typeface="Quicksand"/>
                <a:sym typeface="Quicksand"/>
              </a:rPr>
              <a:t>partnerstvo</a:t>
            </a:r>
            <a:r>
              <a:rPr lang="de-AT" sz="2000">
                <a:solidFill>
                  <a:schemeClr val="lt1"/>
                </a:solidFill>
                <a:latin typeface="Quicksand"/>
                <a:ea typeface="Quicksand"/>
                <a:cs typeface="Quicksand"/>
                <a:sym typeface="Quicksand"/>
              </a:rPr>
              <a:t> s OSN, Medzinárodnou alianciou osôb so zdravotným postihnutím a členskými krajinami WFD s cieľom presadzovať práva nepočujúcich v rámci Dohovoru o právach osôb so zdravotným postihnutím (CRPD). </a:t>
            </a:r>
            <a:endParaRPr sz="2000">
              <a:solidFill>
                <a:schemeClr val="lt1"/>
              </a:solidFill>
              <a:latin typeface="Quicksand"/>
              <a:ea typeface="Quicksand"/>
              <a:cs typeface="Quicksand"/>
              <a:sym typeface="Quicksand"/>
            </a:endParaRPr>
          </a:p>
          <a:p>
            <a:pPr indent="-355600" lvl="0" marL="457200" rtl="0" algn="l">
              <a:lnSpc>
                <a:spcPct val="115000"/>
              </a:lnSpc>
              <a:spcBef>
                <a:spcPts val="0"/>
              </a:spcBef>
              <a:spcAft>
                <a:spcPts val="0"/>
              </a:spcAft>
              <a:buClr>
                <a:schemeClr val="lt1"/>
              </a:buClr>
              <a:buSzPts val="2000"/>
              <a:buChar char="•"/>
            </a:pPr>
            <a:r>
              <a:rPr lang="de-AT" sz="2000">
                <a:solidFill>
                  <a:schemeClr val="lt1"/>
                </a:solidFill>
                <a:latin typeface="Quicksand"/>
                <a:ea typeface="Quicksand"/>
                <a:cs typeface="Quicksand"/>
                <a:sym typeface="Quicksand"/>
              </a:rPr>
              <a:t>WFD zohrala kľúčovú úlohu pri </a:t>
            </a:r>
            <a:r>
              <a:rPr b="1" lang="de-AT" sz="2000">
                <a:solidFill>
                  <a:schemeClr val="lt1"/>
                </a:solidFill>
                <a:latin typeface="Quicksand"/>
                <a:ea typeface="Quicksand"/>
                <a:cs typeface="Quicksand"/>
                <a:sym typeface="Quicksand"/>
              </a:rPr>
              <a:t>predkladaní pripomienok, návrhov a pozmeňujúcich a doplňujúcich návrhov</a:t>
            </a:r>
            <a:r>
              <a:rPr lang="de-AT" sz="2000">
                <a:solidFill>
                  <a:schemeClr val="lt1"/>
                </a:solidFill>
                <a:latin typeface="Quicksand"/>
                <a:ea typeface="Quicksand"/>
                <a:cs typeface="Quicksand"/>
                <a:sym typeface="Quicksand"/>
              </a:rPr>
              <a:t> k článkom Dohovoru o právach osôb so zdravotným postihnutím (CRPD). </a:t>
            </a:r>
            <a:endParaRPr sz="2000">
              <a:solidFill>
                <a:schemeClr val="lt1"/>
              </a:solidFill>
              <a:latin typeface="Quicksand"/>
              <a:ea typeface="Quicksand"/>
              <a:cs typeface="Quicksand"/>
              <a:sym typeface="Quicksand"/>
            </a:endParaRPr>
          </a:p>
          <a:p>
            <a:pPr indent="-355600" lvl="0" marL="457200" rtl="0" algn="l">
              <a:lnSpc>
                <a:spcPct val="115000"/>
              </a:lnSpc>
              <a:spcBef>
                <a:spcPts val="0"/>
              </a:spcBef>
              <a:spcAft>
                <a:spcPts val="0"/>
              </a:spcAft>
              <a:buClr>
                <a:schemeClr val="lt1"/>
              </a:buClr>
              <a:buSzPts val="2000"/>
              <a:buChar char="•"/>
            </a:pPr>
            <a:r>
              <a:rPr lang="de-AT" sz="2000">
                <a:solidFill>
                  <a:schemeClr val="lt1"/>
                </a:solidFill>
                <a:latin typeface="Quicksand"/>
                <a:ea typeface="Quicksand"/>
                <a:cs typeface="Quicksand"/>
                <a:sym typeface="Quicksand"/>
              </a:rPr>
              <a:t>Účasť WFD bola kľúčová pre </a:t>
            </a:r>
            <a:r>
              <a:rPr b="1" lang="de-AT" sz="2000">
                <a:solidFill>
                  <a:schemeClr val="lt1"/>
                </a:solidFill>
                <a:latin typeface="Quicksand"/>
                <a:ea typeface="Quicksand"/>
                <a:cs typeface="Quicksand"/>
                <a:sym typeface="Quicksand"/>
              </a:rPr>
              <a:t>ďalšiu podporu posunkového jazyka</a:t>
            </a:r>
            <a:r>
              <a:rPr lang="de-AT" sz="2000">
                <a:solidFill>
                  <a:schemeClr val="lt1"/>
                </a:solidFill>
                <a:latin typeface="Quicksand"/>
                <a:ea typeface="Quicksand"/>
                <a:cs typeface="Quicksand"/>
                <a:sym typeface="Quicksand"/>
              </a:rPr>
              <a:t> a </a:t>
            </a:r>
            <a:r>
              <a:rPr b="1" lang="de-AT" sz="2000">
                <a:solidFill>
                  <a:schemeClr val="lt1"/>
                </a:solidFill>
                <a:latin typeface="Quicksand"/>
                <a:ea typeface="Quicksand"/>
                <a:cs typeface="Quicksand"/>
                <a:sym typeface="Quicksand"/>
              </a:rPr>
              <a:t>bilingválneho a bikultúrneho prístupu vo vzdelávaní</a:t>
            </a:r>
            <a:r>
              <a:rPr lang="de-AT" sz="2000">
                <a:solidFill>
                  <a:schemeClr val="lt1"/>
                </a:solidFill>
                <a:latin typeface="Quicksand"/>
                <a:ea typeface="Quicksand"/>
                <a:cs typeface="Quicksand"/>
                <a:sym typeface="Quicksand"/>
              </a:rPr>
              <a:t>. </a:t>
            </a:r>
            <a:endParaRPr sz="2000">
              <a:solidFill>
                <a:schemeClr val="lt1"/>
              </a:solidFill>
              <a:latin typeface="Quicksand"/>
              <a:ea typeface="Quicksand"/>
              <a:cs typeface="Quicksand"/>
              <a:sym typeface="Quicksand"/>
            </a:endParaRPr>
          </a:p>
          <a:p>
            <a:pPr indent="0" lvl="0" marL="457200" rtl="0" algn="l">
              <a:lnSpc>
                <a:spcPct val="115000"/>
              </a:lnSpc>
              <a:spcBef>
                <a:spcPts val="0"/>
              </a:spcBef>
              <a:spcAft>
                <a:spcPts val="0"/>
              </a:spcAft>
              <a:buNone/>
            </a:pPr>
            <a:r>
              <a:rPr lang="de-AT" sz="2000">
                <a:solidFill>
                  <a:schemeClr val="lt1"/>
                </a:solidFill>
                <a:latin typeface="Quicksand"/>
                <a:ea typeface="Quicksand"/>
                <a:cs typeface="Quicksand"/>
                <a:sym typeface="Quicksand"/>
              </a:rPr>
              <a:t>-&gt; viedla k vypracovaniu piatich článkov CRPD, ktoré sa priamo týkajú nepočujúcich osôb, a to konkrétne:</a:t>
            </a:r>
            <a:endParaRPr b="1" sz="2000">
              <a:solidFill>
                <a:schemeClr val="lt1"/>
              </a:solidFill>
              <a:latin typeface="Quicksand"/>
              <a:ea typeface="Quicksand"/>
              <a:cs typeface="Quicksand"/>
              <a:sym typeface="Quicksand"/>
            </a:endParaRPr>
          </a:p>
          <a:p>
            <a:pPr indent="0" lvl="0" marL="0" marR="0" rtl="0" algn="l">
              <a:lnSpc>
                <a:spcPct val="115000"/>
              </a:lnSpc>
              <a:spcBef>
                <a:spcPts val="800"/>
              </a:spcBef>
              <a:spcAft>
                <a:spcPts val="0"/>
              </a:spcAft>
              <a:buClr>
                <a:srgbClr val="000000"/>
              </a:buClr>
              <a:buSzPts val="2000"/>
              <a:buFont typeface="Arial"/>
              <a:buNone/>
            </a:pPr>
            <a:r>
              <a:t/>
            </a:r>
            <a:endParaRPr b="0" i="0" sz="2000" u="none" cap="none" strike="noStrike">
              <a:solidFill>
                <a:schemeClr val="lt1"/>
              </a:solidFill>
              <a:latin typeface="Quicksand"/>
              <a:ea typeface="Quicksand"/>
              <a:cs typeface="Quicksand"/>
              <a:sym typeface="Quicksand"/>
            </a:endParaRPr>
          </a:p>
          <a:p>
            <a:pPr indent="-355600" lvl="0" marL="457200" rtl="0" algn="l">
              <a:lnSpc>
                <a:spcPct val="115000"/>
              </a:lnSpc>
              <a:spcBef>
                <a:spcPts val="800"/>
              </a:spcBef>
              <a:spcAft>
                <a:spcPts val="0"/>
              </a:spcAft>
              <a:buClr>
                <a:schemeClr val="lt1"/>
              </a:buClr>
              <a:buSzPts val="2000"/>
              <a:buChar char="•"/>
            </a:pPr>
            <a:r>
              <a:rPr lang="de-AT" sz="2000">
                <a:solidFill>
                  <a:schemeClr val="lt1"/>
                </a:solidFill>
                <a:latin typeface="Quicksand"/>
                <a:ea typeface="Quicksand"/>
                <a:cs typeface="Quicksand"/>
                <a:sym typeface="Quicksand"/>
              </a:rPr>
              <a:t>Článok 2 - Definícia</a:t>
            </a:r>
            <a:endParaRPr>
              <a:solidFill>
                <a:schemeClr val="lt1"/>
              </a:solidFill>
            </a:endParaRPr>
          </a:p>
          <a:p>
            <a:pPr indent="-355600" lvl="0" marL="457200" rtl="0" algn="l">
              <a:lnSpc>
                <a:spcPct val="115000"/>
              </a:lnSpc>
              <a:spcBef>
                <a:spcPts val="800"/>
              </a:spcBef>
              <a:spcAft>
                <a:spcPts val="0"/>
              </a:spcAft>
              <a:buClr>
                <a:schemeClr val="lt1"/>
              </a:buClr>
              <a:buSzPts val="2000"/>
              <a:buChar char="•"/>
            </a:pPr>
            <a:r>
              <a:rPr lang="de-AT" sz="2000">
                <a:solidFill>
                  <a:schemeClr val="lt1"/>
                </a:solidFill>
                <a:latin typeface="Quicksand"/>
                <a:ea typeface="Quicksand"/>
                <a:cs typeface="Quicksand"/>
                <a:sym typeface="Quicksand"/>
              </a:rPr>
              <a:t>Článok 9 - Prístupnosť</a:t>
            </a:r>
            <a:endParaRPr sz="2000">
              <a:solidFill>
                <a:schemeClr val="lt1"/>
              </a:solidFill>
              <a:latin typeface="Quicksand"/>
              <a:ea typeface="Quicksand"/>
              <a:cs typeface="Quicksand"/>
              <a:sym typeface="Quicksand"/>
            </a:endParaRPr>
          </a:p>
          <a:p>
            <a:pPr indent="-355600" lvl="0" marL="457200" rtl="0" algn="l">
              <a:lnSpc>
                <a:spcPct val="115000"/>
              </a:lnSpc>
              <a:spcBef>
                <a:spcPts val="800"/>
              </a:spcBef>
              <a:spcAft>
                <a:spcPts val="0"/>
              </a:spcAft>
              <a:buClr>
                <a:schemeClr val="lt1"/>
              </a:buClr>
              <a:buSzPts val="2000"/>
              <a:buChar char="•"/>
            </a:pPr>
            <a:r>
              <a:rPr lang="de-AT" sz="2000">
                <a:solidFill>
                  <a:schemeClr val="lt1"/>
                </a:solidFill>
                <a:latin typeface="Quicksand"/>
                <a:ea typeface="Quicksand"/>
                <a:cs typeface="Quicksand"/>
                <a:sym typeface="Quicksand"/>
              </a:rPr>
              <a:t>Článok 21 - Sloboda prejavu, názoru a prístupu k informáciám</a:t>
            </a:r>
            <a:endParaRPr sz="2000">
              <a:solidFill>
                <a:schemeClr val="lt1"/>
              </a:solidFill>
              <a:latin typeface="Quicksand"/>
              <a:ea typeface="Quicksand"/>
              <a:cs typeface="Quicksand"/>
              <a:sym typeface="Quicksand"/>
            </a:endParaRPr>
          </a:p>
          <a:p>
            <a:pPr indent="-355600" lvl="0" marL="457200" rtl="0" algn="l">
              <a:lnSpc>
                <a:spcPct val="115000"/>
              </a:lnSpc>
              <a:spcBef>
                <a:spcPts val="800"/>
              </a:spcBef>
              <a:spcAft>
                <a:spcPts val="0"/>
              </a:spcAft>
              <a:buClr>
                <a:schemeClr val="lt1"/>
              </a:buClr>
              <a:buSzPts val="2000"/>
              <a:buChar char="•"/>
            </a:pPr>
            <a:r>
              <a:rPr lang="de-AT" sz="2000">
                <a:solidFill>
                  <a:schemeClr val="lt1"/>
                </a:solidFill>
                <a:latin typeface="Quicksand"/>
                <a:ea typeface="Quicksand"/>
                <a:cs typeface="Quicksand"/>
                <a:sym typeface="Quicksand"/>
              </a:rPr>
              <a:t>Článok 24 - Vzdelávanie</a:t>
            </a:r>
            <a:endParaRPr>
              <a:solidFill>
                <a:schemeClr val="lt1"/>
              </a:solidFill>
            </a:endParaRPr>
          </a:p>
          <a:p>
            <a:pPr indent="-355600" lvl="0" marL="457200" rtl="0" algn="l">
              <a:lnSpc>
                <a:spcPct val="115000"/>
              </a:lnSpc>
              <a:spcBef>
                <a:spcPts val="800"/>
              </a:spcBef>
              <a:spcAft>
                <a:spcPts val="0"/>
              </a:spcAft>
              <a:buClr>
                <a:schemeClr val="lt1"/>
              </a:buClr>
              <a:buSzPts val="2000"/>
              <a:buChar char="•"/>
            </a:pPr>
            <a:r>
              <a:rPr lang="de-AT" sz="2000">
                <a:solidFill>
                  <a:schemeClr val="lt1"/>
                </a:solidFill>
                <a:latin typeface="Quicksand"/>
                <a:ea typeface="Quicksand"/>
                <a:cs typeface="Quicksand"/>
                <a:sym typeface="Quicksand"/>
              </a:rPr>
              <a:t>Článok 30 - Účasť na kultúrnom živote, rekreácii a športe</a:t>
            </a:r>
            <a:endParaRPr sz="2000">
              <a:solidFill>
                <a:schemeClr val="lt1"/>
              </a:solidFill>
              <a:latin typeface="Quicksand"/>
              <a:ea typeface="Quicksand"/>
              <a:cs typeface="Quicksand"/>
              <a:sym typeface="Quicksand"/>
            </a:endParaRPr>
          </a:p>
          <a:p>
            <a:pPr indent="0" lvl="0" marL="0" marR="0" rtl="0" algn="l">
              <a:lnSpc>
                <a:spcPct val="115000"/>
              </a:lnSpc>
              <a:spcBef>
                <a:spcPts val="800"/>
              </a:spcBef>
              <a:spcAft>
                <a:spcPts val="0"/>
              </a:spcAft>
              <a:buClr>
                <a:srgbClr val="000000"/>
              </a:buClr>
              <a:buSzPts val="2000"/>
              <a:buFont typeface="Arial"/>
              <a:buNone/>
            </a:pPr>
            <a:r>
              <a:t/>
            </a:r>
            <a:endParaRPr b="0" i="0" sz="2000" u="none" cap="none" strike="noStrike">
              <a:solidFill>
                <a:schemeClr val="lt1"/>
              </a:solidFill>
              <a:latin typeface="Quicksand"/>
              <a:ea typeface="Quicksand"/>
              <a:cs typeface="Quicksand"/>
              <a:sym typeface="Quicksand"/>
            </a:endParaRPr>
          </a:p>
          <a:p>
            <a:pPr indent="0" lvl="0" marL="0" rtl="0" algn="l">
              <a:lnSpc>
                <a:spcPct val="115000"/>
              </a:lnSpc>
              <a:spcBef>
                <a:spcPts val="800"/>
              </a:spcBef>
              <a:spcAft>
                <a:spcPts val="0"/>
              </a:spcAft>
              <a:buClr>
                <a:schemeClr val="dk1"/>
              </a:buClr>
              <a:buSzPts val="2000"/>
              <a:buFont typeface="Arial"/>
              <a:buNone/>
            </a:pPr>
            <a:r>
              <a:rPr lang="de-AT" sz="2000">
                <a:solidFill>
                  <a:schemeClr val="lt1"/>
                </a:solidFill>
                <a:latin typeface="Quicksand"/>
                <a:ea typeface="Quicksand"/>
                <a:cs typeface="Quicksand"/>
                <a:sym typeface="Quicksand"/>
              </a:rPr>
              <a:t>Naša filozofia a prístup vychádzajú z CRPD a riadia sa ňou.</a:t>
            </a:r>
            <a:endParaRPr>
              <a:solidFill>
                <a:schemeClr val="lt1"/>
              </a:solidFill>
            </a:endParaRPr>
          </a:p>
          <a:p>
            <a:pPr indent="0" lvl="0" marL="0" rtl="0" algn="l">
              <a:lnSpc>
                <a:spcPct val="115000"/>
              </a:lnSpc>
              <a:spcBef>
                <a:spcPts val="800"/>
              </a:spcBef>
              <a:spcAft>
                <a:spcPts val="0"/>
              </a:spcAft>
              <a:buClr>
                <a:schemeClr val="dk1"/>
              </a:buClr>
              <a:buSzPts val="2000"/>
              <a:buFont typeface="Arial"/>
              <a:buNone/>
            </a:pPr>
            <a:r>
              <a:rPr lang="de-AT" sz="2000">
                <a:solidFill>
                  <a:schemeClr val="lt1"/>
                </a:solidFill>
                <a:latin typeface="Quicksand"/>
                <a:ea typeface="Quicksand"/>
                <a:cs typeface="Quicksand"/>
                <a:sym typeface="Quicksand"/>
              </a:rPr>
              <a:t>Od presadenia CRPD v roku 2008 sa WFD naďalej aktívne zasadzuje za</a:t>
            </a:r>
            <a:endParaRPr>
              <a:solidFill>
                <a:schemeClr val="lt1"/>
              </a:solidFill>
            </a:endParaRPr>
          </a:p>
          <a:p>
            <a:pPr indent="0" lvl="0" marL="0" rtl="0" algn="l">
              <a:lnSpc>
                <a:spcPct val="115000"/>
              </a:lnSpc>
              <a:spcBef>
                <a:spcPts val="800"/>
              </a:spcBef>
              <a:spcAft>
                <a:spcPts val="0"/>
              </a:spcAft>
              <a:buClr>
                <a:schemeClr val="dk1"/>
              </a:buClr>
              <a:buSzPts val="2000"/>
              <a:buFont typeface="Arial"/>
              <a:buNone/>
            </a:pPr>
            <a:r>
              <a:rPr lang="de-AT" sz="2000">
                <a:solidFill>
                  <a:schemeClr val="lt1"/>
                </a:solidFill>
                <a:latin typeface="Quicksand"/>
                <a:ea typeface="Quicksand"/>
                <a:cs typeface="Quicksand"/>
                <a:sym typeface="Quicksand"/>
              </a:rPr>
              <a:t>a presadzuje otázky a perspektívy Nepočujúcich na rôznych fórach OSN.</a:t>
            </a:r>
            <a:endParaRPr sz="2000">
              <a:solidFill>
                <a:schemeClr val="lt1"/>
              </a:solidFill>
              <a:latin typeface="Quicksand"/>
              <a:ea typeface="Quicksand"/>
              <a:cs typeface="Quicksand"/>
              <a:sym typeface="Quicksand"/>
            </a:endParaRPr>
          </a:p>
          <a:p>
            <a:pPr indent="0" lvl="0" marL="0" marR="0" rtl="0" algn="l">
              <a:lnSpc>
                <a:spcPct val="115000"/>
              </a:lnSpc>
              <a:spcBef>
                <a:spcPts val="800"/>
              </a:spcBef>
              <a:spcAft>
                <a:spcPts val="0"/>
              </a:spcAft>
              <a:buClr>
                <a:srgbClr val="000000"/>
              </a:buClr>
              <a:buSzPts val="2000"/>
              <a:buFont typeface="Arial"/>
              <a:buNone/>
            </a:pPr>
            <a:r>
              <a:t/>
            </a:r>
            <a:endParaRPr b="0" i="0" sz="2000" u="none" cap="none" strike="noStrike">
              <a:solidFill>
                <a:schemeClr val="lt1"/>
              </a:solidFill>
              <a:latin typeface="Quicksand"/>
              <a:ea typeface="Quicksand"/>
              <a:cs typeface="Quicksand"/>
              <a:sym typeface="Quicksand"/>
            </a:endParaRPr>
          </a:p>
        </p:txBody>
      </p:sp>
      <p:sp>
        <p:nvSpPr>
          <p:cNvPr id="189" name="Google Shape;189;g3daec069a1d_1_785"/>
          <p:cNvSpPr txBox="1"/>
          <p:nvPr/>
        </p:nvSpPr>
        <p:spPr>
          <a:xfrm>
            <a:off x="3537113" y="569956"/>
            <a:ext cx="14630400" cy="17835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0"/>
              </a:spcBef>
              <a:spcAft>
                <a:spcPts val="0"/>
              </a:spcAft>
              <a:buClr>
                <a:schemeClr val="dk1"/>
              </a:buClr>
              <a:buSzPts val="4800"/>
              <a:buFont typeface="Arial"/>
              <a:buNone/>
            </a:pPr>
            <a:r>
              <a:rPr b="1" lang="de-AT" sz="4800">
                <a:solidFill>
                  <a:schemeClr val="lt1"/>
                </a:solidFill>
                <a:latin typeface="Anton"/>
                <a:ea typeface="Anton"/>
                <a:cs typeface="Anton"/>
                <a:sym typeface="Anton"/>
              </a:rPr>
              <a:t>Dohovor OSN o právach osôb</a:t>
            </a:r>
            <a:r>
              <a:rPr lang="de-AT" sz="4800">
                <a:solidFill>
                  <a:schemeClr val="lt1"/>
                </a:solidFill>
              </a:rPr>
              <a:t> </a:t>
            </a:r>
            <a:r>
              <a:rPr b="1" lang="de-AT" sz="4800">
                <a:solidFill>
                  <a:schemeClr val="lt1"/>
                </a:solidFill>
                <a:latin typeface="Anton"/>
                <a:ea typeface="Anton"/>
                <a:cs typeface="Anton"/>
                <a:sym typeface="Anton"/>
              </a:rPr>
              <a:t>so zdravotným postihnutím</a:t>
            </a:r>
            <a:endParaRPr b="1" sz="4800">
              <a:solidFill>
                <a:schemeClr val="lt1"/>
              </a:solidFill>
              <a:latin typeface="Anton"/>
              <a:ea typeface="Anton"/>
              <a:cs typeface="Anton"/>
              <a:sym typeface="Anton"/>
            </a:endParaRPr>
          </a:p>
          <a:p>
            <a:pPr indent="0" lvl="0" marL="0" marR="0" rtl="0" algn="l">
              <a:lnSpc>
                <a:spcPct val="115000"/>
              </a:lnSpc>
              <a:spcBef>
                <a:spcPts val="800"/>
              </a:spcBef>
              <a:spcAft>
                <a:spcPts val="0"/>
              </a:spcAft>
              <a:buClr>
                <a:srgbClr val="000000"/>
              </a:buClr>
              <a:buSzPts val="4800"/>
              <a:buFont typeface="Arial"/>
              <a:buNone/>
            </a:pPr>
            <a:r>
              <a:t/>
            </a:r>
            <a:endParaRPr b="1" sz="4800">
              <a:solidFill>
                <a:schemeClr val="lt1"/>
              </a:solidFill>
              <a:latin typeface="Anton"/>
              <a:ea typeface="Anton"/>
              <a:cs typeface="Anton"/>
              <a:sym typeface="Anton"/>
            </a:endParaRPr>
          </a:p>
        </p:txBody>
      </p:sp>
      <p:sp>
        <p:nvSpPr>
          <p:cNvPr id="190" name="Google Shape;190;g3daec069a1d_1_785"/>
          <p:cNvSpPr txBox="1"/>
          <p:nvPr/>
        </p:nvSpPr>
        <p:spPr>
          <a:xfrm>
            <a:off x="482840" y="9742833"/>
            <a:ext cx="68355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1800"/>
              <a:buFont typeface="Arial"/>
              <a:buNone/>
            </a:pPr>
            <a:r>
              <a:rPr b="0" i="0" lang="de-AT" sz="1800" u="none" cap="none" strike="noStrike">
                <a:solidFill>
                  <a:schemeClr val="lt1"/>
                </a:solidFill>
                <a:latin typeface="Quicksand"/>
                <a:ea typeface="Quicksand"/>
                <a:cs typeface="Quicksand"/>
                <a:sym typeface="Quicksand"/>
              </a:rPr>
              <a:t>https://wfdeaf.org/our-work/crpd/</a:t>
            </a:r>
            <a:endParaRPr b="0" i="0" sz="1800" u="none" cap="none" strike="noStrike">
              <a:solidFill>
                <a:schemeClr val="lt1"/>
              </a:solidFill>
              <a:latin typeface="Quicksand"/>
              <a:ea typeface="Quicksand"/>
              <a:cs typeface="Quicksand"/>
              <a:sym typeface="Quicksand"/>
            </a:endParaRPr>
          </a:p>
        </p:txBody>
      </p:sp>
      <p:pic>
        <p:nvPicPr>
          <p:cNvPr descr="The Convention on the Rights of Persons with Disabilities (CRPD) - Citizens  Commission on Human Rights Ireland" id="191" name="Google Shape;191;g3daec069a1d_1_785"/>
          <p:cNvPicPr preferRelativeResize="0"/>
          <p:nvPr/>
        </p:nvPicPr>
        <p:blipFill rotWithShape="1">
          <a:blip r:embed="rId5">
            <a:alphaModFix/>
          </a:blip>
          <a:srcRect b="0" l="0" r="0" t="0"/>
          <a:stretch/>
        </p:blipFill>
        <p:spPr>
          <a:xfrm>
            <a:off x="11133208" y="5901865"/>
            <a:ext cx="6661066" cy="2120613"/>
          </a:xfrm>
          <a:prstGeom prst="rect">
            <a:avLst/>
          </a:prstGeom>
          <a:noFill/>
          <a:ln>
            <a:noFill/>
          </a:ln>
        </p:spPr>
      </p:pic>
      <p:sp>
        <p:nvSpPr>
          <p:cNvPr id="192" name="Google Shape;192;g3daec069a1d_1_785"/>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96" name="Shape 196"/>
        <p:cNvGrpSpPr/>
        <p:nvPr/>
      </p:nvGrpSpPr>
      <p:grpSpPr>
        <a:xfrm>
          <a:off x="0" y="0"/>
          <a:ext cx="0" cy="0"/>
          <a:chOff x="0" y="0"/>
          <a:chExt cx="0" cy="0"/>
        </a:xfrm>
      </p:grpSpPr>
      <p:sp>
        <p:nvSpPr>
          <p:cNvPr id="197" name="Google Shape;197;g3daec069a1d_1_864"/>
          <p:cNvSpPr txBox="1"/>
          <p:nvPr/>
        </p:nvSpPr>
        <p:spPr>
          <a:xfrm>
            <a:off x="3653332" y="3989339"/>
            <a:ext cx="11673300" cy="11082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de-AT" sz="6600" u="none" cap="none" strike="noStrike">
                <a:solidFill>
                  <a:schemeClr val="lt1"/>
                </a:solidFill>
                <a:latin typeface="Arial"/>
                <a:ea typeface="Arial"/>
                <a:cs typeface="Arial"/>
                <a:sym typeface="Arial"/>
              </a:rPr>
              <a:t>Gebärdensprache anerkannt</a:t>
            </a:r>
            <a:endParaRPr/>
          </a:p>
        </p:txBody>
      </p:sp>
      <p:pic>
        <p:nvPicPr>
          <p:cNvPr id="198" name="Google Shape;198;g3daec069a1d_1_864"/>
          <p:cNvPicPr preferRelativeResize="0"/>
          <p:nvPr/>
        </p:nvPicPr>
        <p:blipFill rotWithShape="1">
          <a:blip r:embed="rId3">
            <a:alphaModFix/>
          </a:blip>
          <a:srcRect b="0" l="0" r="0" t="0"/>
          <a:stretch/>
        </p:blipFill>
        <p:spPr>
          <a:xfrm>
            <a:off x="1294222" y="0"/>
            <a:ext cx="15453900" cy="10298479"/>
          </a:xfrm>
          <a:prstGeom prst="rect">
            <a:avLst/>
          </a:prstGeom>
          <a:noFill/>
          <a:ln>
            <a:noFill/>
          </a:ln>
        </p:spPr>
      </p:pic>
      <p:sp>
        <p:nvSpPr>
          <p:cNvPr id="199" name="Google Shape;199;g3daec069a1d_1_864"/>
          <p:cNvSpPr/>
          <p:nvPr/>
        </p:nvSpPr>
        <p:spPr>
          <a:xfrm>
            <a:off x="-135138" y="0"/>
            <a:ext cx="1760026" cy="1020476"/>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00" name="Google Shape;200;g3daec069a1d_1_864"/>
          <p:cNvSpPr/>
          <p:nvPr/>
        </p:nvSpPr>
        <p:spPr>
          <a:xfrm rot="-5400000">
            <a:off x="15998423" y="7953910"/>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04" name="Shape 204"/>
        <p:cNvGrpSpPr/>
        <p:nvPr/>
      </p:nvGrpSpPr>
      <p:grpSpPr>
        <a:xfrm>
          <a:off x="0" y="0"/>
          <a:ext cx="0" cy="0"/>
          <a:chOff x="0" y="0"/>
          <a:chExt cx="0" cy="0"/>
        </a:xfrm>
      </p:grpSpPr>
      <p:sp>
        <p:nvSpPr>
          <p:cNvPr id="205" name="Google Shape;205;g3daec069a1d_1_940"/>
          <p:cNvSpPr txBox="1"/>
          <p:nvPr/>
        </p:nvSpPr>
        <p:spPr>
          <a:xfrm>
            <a:off x="1445201" y="3989339"/>
            <a:ext cx="16089600" cy="36942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Font typeface="Arial"/>
              <a:buNone/>
            </a:pPr>
            <a:r>
              <a:rPr b="1" lang="de-AT" sz="6600">
                <a:solidFill>
                  <a:schemeClr val="lt1"/>
                </a:solidFill>
                <a:latin typeface="Quicksand"/>
                <a:ea typeface="Quicksand"/>
                <a:cs typeface="Quicksand"/>
                <a:sym typeface="Quicksand"/>
              </a:rPr>
              <a:t>Viac informácií: </a:t>
            </a:r>
            <a:endParaRPr>
              <a:solidFill>
                <a:schemeClr val="dk1"/>
              </a:solidFill>
            </a:endParaRPr>
          </a:p>
          <a:p>
            <a:pPr indent="0" lvl="0" marL="0" marR="0" rtl="0" algn="ctr">
              <a:lnSpc>
                <a:spcPct val="100000"/>
              </a:lnSpc>
              <a:spcBef>
                <a:spcPts val="0"/>
              </a:spcBef>
              <a:spcAft>
                <a:spcPts val="0"/>
              </a:spcAft>
              <a:buNone/>
            </a:pPr>
            <a:r>
              <a:t/>
            </a:r>
            <a:endParaRPr b="1" sz="6600">
              <a:solidFill>
                <a:schemeClr val="lt1"/>
              </a:solidFill>
              <a:latin typeface="Quicksand"/>
              <a:ea typeface="Quicksand"/>
              <a:cs typeface="Quicksand"/>
              <a:sym typeface="Quicksand"/>
            </a:endParaRPr>
          </a:p>
          <a:p>
            <a:pPr indent="0" lvl="0" marL="0" marR="0" rtl="0" algn="ctr">
              <a:lnSpc>
                <a:spcPct val="100000"/>
              </a:lnSpc>
              <a:spcBef>
                <a:spcPts val="0"/>
              </a:spcBef>
              <a:spcAft>
                <a:spcPts val="0"/>
              </a:spcAft>
              <a:buNone/>
            </a:pPr>
            <a:r>
              <a:t/>
            </a:r>
            <a:endParaRPr b="1" i="0" sz="6600" u="none" cap="none" strike="noStrike">
              <a:solidFill>
                <a:schemeClr val="lt1"/>
              </a:solidFill>
              <a:latin typeface="Quicksand"/>
              <a:ea typeface="Quicksand"/>
              <a:cs typeface="Quicksand"/>
              <a:sym typeface="Quicksand"/>
            </a:endParaRPr>
          </a:p>
          <a:p>
            <a:pPr indent="0" lvl="0" marL="0" marR="0" rtl="0" algn="ctr">
              <a:lnSpc>
                <a:spcPct val="100000"/>
              </a:lnSpc>
              <a:spcBef>
                <a:spcPts val="0"/>
              </a:spcBef>
              <a:spcAft>
                <a:spcPts val="0"/>
              </a:spcAft>
              <a:buNone/>
            </a:pPr>
            <a:r>
              <a:rPr b="1" i="0" lang="de-AT" sz="3600" u="none" cap="none" strike="noStrike">
                <a:solidFill>
                  <a:schemeClr val="lt1"/>
                </a:solidFill>
                <a:latin typeface="Quicksand"/>
                <a:ea typeface="Quicksand"/>
                <a:cs typeface="Quicksand"/>
                <a:sym typeface="Quicksand"/>
              </a:rPr>
              <a:t>https://wfdeaf.org/the-legal-recognition-of-national-sign-languages/</a:t>
            </a:r>
            <a:endParaRPr/>
          </a:p>
        </p:txBody>
      </p:sp>
      <p:pic>
        <p:nvPicPr>
          <p:cNvPr id="206" name="Google Shape;206;g3daec069a1d_1_940"/>
          <p:cNvPicPr preferRelativeResize="0"/>
          <p:nvPr/>
        </p:nvPicPr>
        <p:blipFill rotWithShape="1">
          <a:blip r:embed="rId3">
            <a:alphaModFix/>
          </a:blip>
          <a:srcRect b="0" l="0" r="0" t="0"/>
          <a:stretch/>
        </p:blipFill>
        <p:spPr>
          <a:xfrm>
            <a:off x="1493325" y="1723376"/>
            <a:ext cx="3915000" cy="3210167"/>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10" name="Shape 210"/>
        <p:cNvGrpSpPr/>
        <p:nvPr/>
      </p:nvGrpSpPr>
      <p:grpSpPr>
        <a:xfrm>
          <a:off x="0" y="0"/>
          <a:ext cx="0" cy="0"/>
          <a:chOff x="0" y="0"/>
          <a:chExt cx="0" cy="0"/>
        </a:xfrm>
      </p:grpSpPr>
      <p:sp>
        <p:nvSpPr>
          <p:cNvPr id="211" name="Google Shape;211;g3daec069a1d_1_1014"/>
          <p:cNvSpPr/>
          <p:nvPr/>
        </p:nvSpPr>
        <p:spPr>
          <a:xfrm>
            <a:off x="14794629" y="9360263"/>
            <a:ext cx="3372884" cy="751872"/>
          </a:xfrm>
          <a:custGeom>
            <a:rect b="b" l="l" r="r" t="t"/>
            <a:pathLst>
              <a:path extrusionOk="0" h="751872" w="3372884">
                <a:moveTo>
                  <a:pt x="0" y="0"/>
                </a:moveTo>
                <a:lnTo>
                  <a:pt x="3372885" y="0"/>
                </a:lnTo>
                <a:lnTo>
                  <a:pt x="3372885" y="751872"/>
                </a:lnTo>
                <a:lnTo>
                  <a:pt x="0" y="751872"/>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2" name="Google Shape;212;g3daec069a1d_1_1014"/>
          <p:cNvSpPr/>
          <p:nvPr/>
        </p:nvSpPr>
        <p:spPr>
          <a:xfrm>
            <a:off x="-280220" y="-162232"/>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Bild" id="213" name="Google Shape;213;g3daec069a1d_1_1014"/>
          <p:cNvPicPr preferRelativeResize="0"/>
          <p:nvPr/>
        </p:nvPicPr>
        <p:blipFill rotWithShape="1">
          <a:blip r:embed="rId5">
            <a:alphaModFix/>
          </a:blip>
          <a:srcRect b="0" l="0" r="0" t="0"/>
          <a:stretch/>
        </p:blipFill>
        <p:spPr>
          <a:xfrm>
            <a:off x="6172200" y="17884"/>
            <a:ext cx="6858002" cy="10287000"/>
          </a:xfrm>
          <a:prstGeom prst="rect">
            <a:avLst/>
          </a:prstGeom>
          <a:noFill/>
          <a:ln>
            <a:noFill/>
          </a:ln>
        </p:spPr>
      </p:pic>
      <p:sp>
        <p:nvSpPr>
          <p:cNvPr id="214" name="Google Shape;214;g3daec069a1d_1_1014"/>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18" name="Shape 218"/>
        <p:cNvGrpSpPr/>
        <p:nvPr/>
      </p:nvGrpSpPr>
      <p:grpSpPr>
        <a:xfrm>
          <a:off x="0" y="0"/>
          <a:ext cx="0" cy="0"/>
          <a:chOff x="0" y="0"/>
          <a:chExt cx="0" cy="0"/>
        </a:xfrm>
      </p:grpSpPr>
      <p:sp>
        <p:nvSpPr>
          <p:cNvPr id="219" name="Google Shape;219;g3daec069a1d_1_1090"/>
          <p:cNvSpPr/>
          <p:nvPr/>
        </p:nvSpPr>
        <p:spPr>
          <a:xfrm>
            <a:off x="14798745" y="9361180"/>
            <a:ext cx="3368769" cy="750955"/>
          </a:xfrm>
          <a:custGeom>
            <a:rect b="b" l="l" r="r" t="t"/>
            <a:pathLst>
              <a:path extrusionOk="0" h="750955" w="3368769">
                <a:moveTo>
                  <a:pt x="0" y="0"/>
                </a:moveTo>
                <a:lnTo>
                  <a:pt x="3368769" y="0"/>
                </a:lnTo>
                <a:lnTo>
                  <a:pt x="3368769" y="750955"/>
                </a:lnTo>
                <a:lnTo>
                  <a:pt x="0" y="75095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20" name="Google Shape;220;g3daec069a1d_1_1090"/>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1" name="Google Shape;221;g3daec069a1d_1_1090"/>
          <p:cNvSpPr txBox="1"/>
          <p:nvPr/>
        </p:nvSpPr>
        <p:spPr>
          <a:xfrm>
            <a:off x="838200" y="3145095"/>
            <a:ext cx="17730000" cy="22764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0"/>
              </a:spcBef>
              <a:spcAft>
                <a:spcPts val="0"/>
              </a:spcAft>
              <a:buClr>
                <a:schemeClr val="dk1"/>
              </a:buClr>
              <a:buSzPts val="6600"/>
              <a:buFont typeface="Arial"/>
              <a:buNone/>
            </a:pPr>
            <a:r>
              <a:rPr lang="de-AT" sz="6600">
                <a:solidFill>
                  <a:schemeClr val="lt1"/>
                </a:solidFill>
                <a:latin typeface="Anton"/>
                <a:ea typeface="Anton"/>
                <a:cs typeface="Anton"/>
                <a:sym typeface="Anton"/>
              </a:rPr>
              <a:t>Technologické inovácie na podporu Nepočujúcich</a:t>
            </a:r>
            <a:endParaRPr sz="6600">
              <a:solidFill>
                <a:schemeClr val="lt1"/>
              </a:solidFill>
              <a:latin typeface="Anton"/>
              <a:ea typeface="Anton"/>
              <a:cs typeface="Anton"/>
              <a:sym typeface="Anton"/>
            </a:endParaRPr>
          </a:p>
          <a:p>
            <a:pPr indent="0" lvl="0" marL="0" marR="0" rtl="0" algn="l">
              <a:lnSpc>
                <a:spcPct val="115000"/>
              </a:lnSpc>
              <a:spcBef>
                <a:spcPts val="0"/>
              </a:spcBef>
              <a:spcAft>
                <a:spcPts val="0"/>
              </a:spcAft>
              <a:buClr>
                <a:srgbClr val="000000"/>
              </a:buClr>
              <a:buSzPts val="6600"/>
              <a:buFont typeface="Arial"/>
              <a:buNone/>
            </a:pPr>
            <a:r>
              <a:t/>
            </a:r>
            <a:endParaRPr sz="6600">
              <a:solidFill>
                <a:schemeClr val="lt1"/>
              </a:solidFill>
              <a:latin typeface="Anton"/>
              <a:ea typeface="Anton"/>
              <a:cs typeface="Anton"/>
              <a:sym typeface="Anton"/>
            </a:endParaRPr>
          </a:p>
        </p:txBody>
      </p:sp>
      <p:sp>
        <p:nvSpPr>
          <p:cNvPr id="222" name="Google Shape;222;g3daec069a1d_1_1090"/>
          <p:cNvSpPr txBox="1"/>
          <p:nvPr/>
        </p:nvSpPr>
        <p:spPr>
          <a:xfrm>
            <a:off x="1133167" y="4341248"/>
            <a:ext cx="13878900" cy="50796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3600"/>
              <a:buFont typeface="Arial"/>
              <a:buNone/>
            </a:pPr>
            <a:r>
              <a:rPr lang="de-AT" sz="3600">
                <a:solidFill>
                  <a:schemeClr val="lt1"/>
                </a:solidFill>
                <a:latin typeface="Quicksand"/>
                <a:ea typeface="Quicksand"/>
                <a:cs typeface="Quicksand"/>
                <a:sym typeface="Quicksand"/>
              </a:rPr>
              <a:t>Od roku 2000: </a:t>
            </a:r>
            <a:endParaRPr sz="3600">
              <a:solidFill>
                <a:schemeClr val="lt1"/>
              </a:solidFill>
              <a:latin typeface="Quicksand"/>
              <a:ea typeface="Quicksand"/>
              <a:cs typeface="Quicksand"/>
              <a:sym typeface="Quicksand"/>
            </a:endParaRPr>
          </a:p>
          <a:p>
            <a:pPr indent="0" lvl="0" marL="0" rtl="0" algn="l">
              <a:spcBef>
                <a:spcPts val="0"/>
              </a:spcBef>
              <a:spcAft>
                <a:spcPts val="0"/>
              </a:spcAft>
              <a:buClr>
                <a:schemeClr val="dk1"/>
              </a:buClr>
              <a:buSzPts val="3600"/>
              <a:buFont typeface="Arial"/>
              <a:buNone/>
            </a:pPr>
            <a:r>
              <a:rPr lang="de-AT" sz="3600">
                <a:solidFill>
                  <a:schemeClr val="lt1"/>
                </a:solidFill>
                <a:latin typeface="Quicksand"/>
                <a:ea typeface="Quicksand"/>
                <a:cs typeface="Quicksand"/>
                <a:sym typeface="Quicksand"/>
              </a:rPr>
              <a:t>- moderné služby titulkovania </a:t>
            </a:r>
            <a:endParaRPr sz="3600">
              <a:solidFill>
                <a:schemeClr val="lt1"/>
              </a:solidFill>
              <a:latin typeface="Quicksand"/>
              <a:ea typeface="Quicksand"/>
              <a:cs typeface="Quicksand"/>
              <a:sym typeface="Quicksand"/>
            </a:endParaRPr>
          </a:p>
          <a:p>
            <a:pPr indent="0" lvl="0" marL="0" rtl="0" algn="l">
              <a:spcBef>
                <a:spcPts val="0"/>
              </a:spcBef>
              <a:spcAft>
                <a:spcPts val="0"/>
              </a:spcAft>
              <a:buClr>
                <a:schemeClr val="dk1"/>
              </a:buClr>
              <a:buSzPts val="3600"/>
              <a:buFont typeface="Arial"/>
              <a:buNone/>
            </a:pPr>
            <a:r>
              <a:rPr lang="de-AT" sz="3600">
                <a:solidFill>
                  <a:schemeClr val="lt1"/>
                </a:solidFill>
                <a:latin typeface="Quicksand"/>
                <a:ea typeface="Quicksand"/>
                <a:cs typeface="Quicksand"/>
                <a:sym typeface="Quicksand"/>
              </a:rPr>
              <a:t>- smartfóny </a:t>
            </a:r>
            <a:endParaRPr sz="3600">
              <a:solidFill>
                <a:schemeClr val="lt1"/>
              </a:solidFill>
              <a:latin typeface="Quicksand"/>
              <a:ea typeface="Quicksand"/>
              <a:cs typeface="Quicksand"/>
              <a:sym typeface="Quicksand"/>
            </a:endParaRPr>
          </a:p>
          <a:p>
            <a:pPr indent="0" lvl="0" marL="0" rtl="0" algn="l">
              <a:spcBef>
                <a:spcPts val="0"/>
              </a:spcBef>
              <a:spcAft>
                <a:spcPts val="0"/>
              </a:spcAft>
              <a:buClr>
                <a:schemeClr val="dk1"/>
              </a:buClr>
              <a:buSzPts val="3600"/>
              <a:buFont typeface="Arial"/>
              <a:buNone/>
            </a:pPr>
            <a:r>
              <a:rPr lang="de-AT" sz="3600">
                <a:solidFill>
                  <a:schemeClr val="lt1"/>
                </a:solidFill>
                <a:latin typeface="Quicksand"/>
                <a:ea typeface="Quicksand"/>
                <a:cs typeface="Quicksand"/>
                <a:sym typeface="Quicksand"/>
              </a:rPr>
              <a:t>- videohovory</a:t>
            </a:r>
            <a:endParaRPr b="0" i="0" sz="36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Quicksand"/>
              <a:ea typeface="Quicksand"/>
              <a:cs typeface="Quicksand"/>
              <a:sym typeface="Quicksand"/>
            </a:endParaRPr>
          </a:p>
          <a:p>
            <a:pPr indent="-457200" lvl="0" marL="457200" rtl="0" algn="l">
              <a:spcBef>
                <a:spcPts val="0"/>
              </a:spcBef>
              <a:spcAft>
                <a:spcPts val="0"/>
              </a:spcAft>
              <a:buClr>
                <a:schemeClr val="lt1"/>
              </a:buClr>
              <a:buSzPts val="3600"/>
              <a:buFont typeface="Noto Sans Symbols"/>
              <a:buChar char="🡺"/>
            </a:pPr>
            <a:r>
              <a:rPr lang="de-AT" sz="3600">
                <a:solidFill>
                  <a:schemeClr val="lt1"/>
                </a:solidFill>
                <a:latin typeface="Quicksand"/>
                <a:ea typeface="Quicksand"/>
                <a:cs typeface="Quicksand"/>
                <a:sym typeface="Quicksand"/>
              </a:rPr>
              <a:t>výrazne uľahčilo nepočujúcim ľuďom </a:t>
            </a:r>
            <a:r>
              <a:rPr b="1" lang="de-AT" sz="3600">
                <a:solidFill>
                  <a:schemeClr val="lt1"/>
                </a:solidFill>
                <a:latin typeface="Quicksand"/>
                <a:ea typeface="Quicksand"/>
                <a:cs typeface="Quicksand"/>
                <a:sym typeface="Quicksand"/>
              </a:rPr>
              <a:t>prístup k informáciám a komunikácii</a:t>
            </a:r>
            <a:r>
              <a:rPr lang="de-AT" sz="3600">
                <a:solidFill>
                  <a:schemeClr val="lt1"/>
                </a:solidFill>
                <a:latin typeface="Quicksand"/>
                <a:ea typeface="Quicksand"/>
                <a:cs typeface="Quicksand"/>
                <a:sym typeface="Quicksand"/>
              </a:rPr>
              <a:t> s ostatnými. </a:t>
            </a:r>
            <a:endParaRPr sz="3600">
              <a:solidFill>
                <a:schemeClr val="lt1"/>
              </a:solidFill>
              <a:latin typeface="Quicksand"/>
              <a:ea typeface="Quicksand"/>
              <a:cs typeface="Quicksand"/>
              <a:sym typeface="Quicksand"/>
            </a:endParaRPr>
          </a:p>
          <a:p>
            <a:pPr indent="-457200" lvl="0" marL="457200" rtl="0" algn="l">
              <a:spcBef>
                <a:spcPts val="0"/>
              </a:spcBef>
              <a:spcAft>
                <a:spcPts val="0"/>
              </a:spcAft>
              <a:buClr>
                <a:schemeClr val="lt1"/>
              </a:buClr>
              <a:buSzPts val="3600"/>
              <a:buFont typeface="Noto Sans Symbols"/>
              <a:buChar char="🡺"/>
            </a:pPr>
            <a:r>
              <a:rPr lang="de-AT" sz="3600">
                <a:solidFill>
                  <a:schemeClr val="lt1"/>
                </a:solidFill>
                <a:latin typeface="Quicksand"/>
                <a:ea typeface="Quicksand"/>
                <a:cs typeface="Quicksand"/>
                <a:sym typeface="Quicksand"/>
              </a:rPr>
              <a:t>prispelo k </a:t>
            </a:r>
            <a:r>
              <a:rPr b="1" lang="de-AT" sz="3600">
                <a:solidFill>
                  <a:schemeClr val="lt1"/>
                </a:solidFill>
                <a:latin typeface="Quicksand"/>
                <a:ea typeface="Quicksand"/>
                <a:cs typeface="Quicksand"/>
                <a:sym typeface="Quicksand"/>
              </a:rPr>
              <a:t>lepšej integrácii </a:t>
            </a:r>
            <a:r>
              <a:rPr lang="de-AT" sz="3600">
                <a:solidFill>
                  <a:schemeClr val="lt1"/>
                </a:solidFill>
                <a:latin typeface="Quicksand"/>
                <a:ea typeface="Quicksand"/>
                <a:cs typeface="Quicksand"/>
                <a:sym typeface="Quicksand"/>
              </a:rPr>
              <a:t>Nepočujúcich ľudí do vzdelávania, pracovného života a každodenného života.</a:t>
            </a:r>
            <a:endParaRPr sz="3600">
              <a:solidFill>
                <a:schemeClr val="lt1"/>
              </a:solidFill>
              <a:latin typeface="Quicksand"/>
              <a:ea typeface="Quicksand"/>
              <a:cs typeface="Quicksand"/>
              <a:sym typeface="Quicksand"/>
            </a:endParaRPr>
          </a:p>
        </p:txBody>
      </p:sp>
      <p:sp>
        <p:nvSpPr>
          <p:cNvPr id="223" name="Google Shape;223;g3daec069a1d_1_1090"/>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Menschliche Hand und Roboterhand berühren sich fast" id="224" name="Google Shape;224;g3daec069a1d_1_1090"/>
          <p:cNvPicPr preferRelativeResize="0"/>
          <p:nvPr/>
        </p:nvPicPr>
        <p:blipFill rotWithShape="1">
          <a:blip r:embed="rId6">
            <a:alphaModFix/>
          </a:blip>
          <a:srcRect b="17715" l="0" r="0" t="45325"/>
          <a:stretch/>
        </p:blipFill>
        <p:spPr>
          <a:xfrm>
            <a:off x="8684505" y="416642"/>
            <a:ext cx="8765293" cy="222700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28" name="Shape 228"/>
        <p:cNvGrpSpPr/>
        <p:nvPr/>
      </p:nvGrpSpPr>
      <p:grpSpPr>
        <a:xfrm>
          <a:off x="0" y="0"/>
          <a:ext cx="0" cy="0"/>
          <a:chOff x="0" y="0"/>
          <a:chExt cx="0" cy="0"/>
        </a:xfrm>
      </p:grpSpPr>
      <p:sp>
        <p:nvSpPr>
          <p:cNvPr id="229" name="Google Shape;229;g3daec069a1d_1_1330"/>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0" name="Google Shape;230;g3daec069a1d_1_1330"/>
          <p:cNvSpPr/>
          <p:nvPr/>
        </p:nvSpPr>
        <p:spPr>
          <a:xfrm>
            <a:off x="14712066" y="9365888"/>
            <a:ext cx="3347649" cy="746247"/>
          </a:xfrm>
          <a:custGeom>
            <a:rect b="b" l="l" r="r" t="t"/>
            <a:pathLst>
              <a:path extrusionOk="0" h="746247" w="3347649">
                <a:moveTo>
                  <a:pt x="0" y="0"/>
                </a:moveTo>
                <a:lnTo>
                  <a:pt x="3347649" y="0"/>
                </a:lnTo>
                <a:lnTo>
                  <a:pt x="3347649" y="746247"/>
                </a:lnTo>
                <a:lnTo>
                  <a:pt x="0" y="74624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1" name="Google Shape;231;g3daec069a1d_1_1330"/>
          <p:cNvSpPr txBox="1"/>
          <p:nvPr/>
        </p:nvSpPr>
        <p:spPr>
          <a:xfrm>
            <a:off x="609600" y="3428997"/>
            <a:ext cx="12280500" cy="5695200"/>
          </a:xfrm>
          <a:prstGeom prst="rect">
            <a:avLst/>
          </a:prstGeom>
          <a:noFill/>
          <a:ln>
            <a:noFill/>
          </a:ln>
        </p:spPr>
        <p:txBody>
          <a:bodyPr anchorCtr="0" anchor="t" bIns="45700" lIns="91425" spcFirstLastPara="1" rIns="91425" wrap="square" tIns="45700">
            <a:spAutoFit/>
          </a:bodyPr>
          <a:lstStyle/>
          <a:p>
            <a:pPr indent="0" lvl="0" marL="0" rtl="0" algn="l">
              <a:lnSpc>
                <a:spcPct val="200000"/>
              </a:lnSpc>
              <a:spcBef>
                <a:spcPts val="0"/>
              </a:spcBef>
              <a:spcAft>
                <a:spcPts val="0"/>
              </a:spcAft>
              <a:buNone/>
            </a:pPr>
            <a:r>
              <a:rPr lang="de-AT" sz="2800">
                <a:solidFill>
                  <a:schemeClr val="lt1"/>
                </a:solidFill>
                <a:latin typeface="Quicksand"/>
                <a:ea typeface="Quicksand"/>
                <a:cs typeface="Quicksand"/>
                <a:sym typeface="Quicksand"/>
              </a:rPr>
              <a:t>Kultúra nepočujúcich sa čoraz viac etablovala ako </a:t>
            </a:r>
            <a:r>
              <a:rPr b="1" lang="de-AT" sz="2800">
                <a:solidFill>
                  <a:schemeClr val="lt1"/>
                </a:solidFill>
                <a:latin typeface="Quicksand"/>
                <a:ea typeface="Quicksand"/>
                <a:cs typeface="Quicksand"/>
                <a:sym typeface="Quicksand"/>
              </a:rPr>
              <a:t>samostatná kultúra s vlastnou históriou, umením a tradíciami</a:t>
            </a:r>
            <a:endParaRPr b="1" sz="2800">
              <a:solidFill>
                <a:schemeClr val="lt1"/>
              </a:solidFill>
              <a:latin typeface="Quicksand"/>
              <a:ea typeface="Quicksand"/>
              <a:cs typeface="Quicksand"/>
              <a:sym typeface="Quicksand"/>
            </a:endParaRPr>
          </a:p>
          <a:p>
            <a:pPr indent="-336550" lvl="0" marL="457200" rtl="0" algn="l">
              <a:lnSpc>
                <a:spcPct val="200000"/>
              </a:lnSpc>
              <a:spcBef>
                <a:spcPts val="0"/>
              </a:spcBef>
              <a:spcAft>
                <a:spcPts val="0"/>
              </a:spcAft>
              <a:buClr>
                <a:schemeClr val="lt1"/>
              </a:buClr>
              <a:buSzPts val="1700"/>
              <a:buFont typeface="Quicksand"/>
              <a:buChar char="●"/>
            </a:pPr>
            <a:r>
              <a:rPr b="1" lang="de-AT" sz="2800">
                <a:solidFill>
                  <a:schemeClr val="lt1"/>
                </a:solidFill>
                <a:latin typeface="Quicksand"/>
                <a:ea typeface="Quicksand"/>
                <a:cs typeface="Quicksand"/>
                <a:sym typeface="Quicksand"/>
              </a:rPr>
              <a:t>vznik a uznanie umenia Nepočujúcich, </a:t>
            </a:r>
            <a:r>
              <a:rPr lang="de-AT" sz="2800">
                <a:solidFill>
                  <a:schemeClr val="lt1"/>
                </a:solidFill>
                <a:latin typeface="Quicksand"/>
                <a:ea typeface="Quicksand"/>
                <a:cs typeface="Quicksand"/>
                <a:sym typeface="Quicksand"/>
              </a:rPr>
              <a:t>ktoré zahŕňa divadlo v posunkovom jazyku, literatúru a hudbu</a:t>
            </a:r>
            <a:endParaRPr sz="2800">
              <a:solidFill>
                <a:schemeClr val="lt1"/>
              </a:solidFill>
              <a:latin typeface="Quicksand"/>
              <a:ea typeface="Quicksand"/>
              <a:cs typeface="Quicksand"/>
              <a:sym typeface="Quicksand"/>
            </a:endParaRPr>
          </a:p>
          <a:p>
            <a:pPr indent="-336550" lvl="0" marL="457200" rtl="0" algn="l">
              <a:lnSpc>
                <a:spcPct val="200000"/>
              </a:lnSpc>
              <a:spcBef>
                <a:spcPts val="0"/>
              </a:spcBef>
              <a:spcAft>
                <a:spcPts val="0"/>
              </a:spcAft>
              <a:buClr>
                <a:schemeClr val="lt1"/>
              </a:buClr>
              <a:buSzPts val="1700"/>
              <a:buFont typeface="Quicksand"/>
              <a:buChar char="●"/>
            </a:pPr>
            <a:r>
              <a:rPr lang="de-AT" sz="2800">
                <a:solidFill>
                  <a:schemeClr val="lt1"/>
                </a:solidFill>
                <a:latin typeface="Quicksand"/>
                <a:ea typeface="Quicksand"/>
                <a:cs typeface="Quicksand"/>
                <a:sym typeface="Quicksand"/>
              </a:rPr>
              <a:t>filmy Nepočujúcich, ktoré zobrazujú svet z pohľadu Nepočujúcich ľudí -&gt; príklad kultúrneho obohatenia, ktoré ponúka komunita Nepočujúcich</a:t>
            </a:r>
            <a:endParaRPr sz="2800">
              <a:solidFill>
                <a:schemeClr val="lt1"/>
              </a:solidFill>
              <a:latin typeface="Quicksand"/>
              <a:ea typeface="Quicksand"/>
              <a:cs typeface="Quicksand"/>
              <a:sym typeface="Quicksand"/>
            </a:endParaRPr>
          </a:p>
        </p:txBody>
      </p:sp>
      <p:sp>
        <p:nvSpPr>
          <p:cNvPr id="232" name="Google Shape;232;g3daec069a1d_1_1330"/>
          <p:cNvSpPr txBox="1"/>
          <p:nvPr/>
        </p:nvSpPr>
        <p:spPr>
          <a:xfrm>
            <a:off x="609600" y="1884300"/>
            <a:ext cx="15011400" cy="18795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0"/>
              </a:spcBef>
              <a:spcAft>
                <a:spcPts val="0"/>
              </a:spcAft>
              <a:buClr>
                <a:schemeClr val="dk1"/>
              </a:buClr>
              <a:buSzPts val="5400"/>
              <a:buFont typeface="Arial"/>
              <a:buNone/>
            </a:pPr>
            <a:r>
              <a:rPr lang="de-AT" sz="5400">
                <a:solidFill>
                  <a:schemeClr val="lt1"/>
                </a:solidFill>
                <a:latin typeface="Anton"/>
                <a:ea typeface="Anton"/>
                <a:cs typeface="Anton"/>
                <a:sym typeface="Anton"/>
              </a:rPr>
              <a:t>Podpora kultúry a komunity Nepočujúcich</a:t>
            </a:r>
            <a:endParaRPr sz="5400">
              <a:solidFill>
                <a:schemeClr val="lt1"/>
              </a:solidFill>
              <a:latin typeface="Anton"/>
              <a:ea typeface="Anton"/>
              <a:cs typeface="Anton"/>
              <a:sym typeface="Anton"/>
            </a:endParaRPr>
          </a:p>
          <a:p>
            <a:pPr indent="0" lvl="0" marL="0" marR="0" rtl="0" algn="l">
              <a:lnSpc>
                <a:spcPct val="115000"/>
              </a:lnSpc>
              <a:spcBef>
                <a:spcPts val="0"/>
              </a:spcBef>
              <a:spcAft>
                <a:spcPts val="0"/>
              </a:spcAft>
              <a:buClr>
                <a:srgbClr val="000000"/>
              </a:buClr>
              <a:buSzPts val="5400"/>
              <a:buFont typeface="Arial"/>
              <a:buNone/>
            </a:pPr>
            <a:r>
              <a:t/>
            </a:r>
            <a:endParaRPr sz="5400">
              <a:solidFill>
                <a:schemeClr val="lt1"/>
              </a:solidFill>
              <a:latin typeface="Anton"/>
              <a:ea typeface="Anton"/>
              <a:cs typeface="Anton"/>
              <a:sym typeface="Anton"/>
            </a:endParaRPr>
          </a:p>
        </p:txBody>
      </p:sp>
      <p:pic>
        <p:nvPicPr>
          <p:cNvPr id="233" name="Google Shape;233;g3daec069a1d_1_1330"/>
          <p:cNvPicPr preferRelativeResize="0"/>
          <p:nvPr/>
        </p:nvPicPr>
        <p:blipFill rotWithShape="1">
          <a:blip r:embed="rId5">
            <a:alphaModFix/>
          </a:blip>
          <a:srcRect b="0" l="0" r="0" t="0"/>
          <a:stretch/>
        </p:blipFill>
        <p:spPr>
          <a:xfrm>
            <a:off x="13568495" y="263395"/>
            <a:ext cx="2941464" cy="3902651"/>
          </a:xfrm>
          <a:prstGeom prst="rect">
            <a:avLst/>
          </a:prstGeom>
          <a:noFill/>
          <a:ln>
            <a:noFill/>
          </a:ln>
        </p:spPr>
      </p:pic>
      <p:sp>
        <p:nvSpPr>
          <p:cNvPr id="234" name="Google Shape;234;g3daec069a1d_1_1330"/>
          <p:cNvSpPr txBox="1"/>
          <p:nvPr/>
        </p:nvSpPr>
        <p:spPr>
          <a:xfrm>
            <a:off x="13365402" y="4319510"/>
            <a:ext cx="4444800" cy="923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lang="de-AT" sz="1800">
                <a:solidFill>
                  <a:schemeClr val="lt1"/>
                </a:solidFill>
                <a:latin typeface="Quicksand"/>
                <a:ea typeface="Quicksand"/>
                <a:cs typeface="Quicksand"/>
                <a:sym typeface="Quicksand"/>
              </a:rPr>
              <a:t>Obrázok</a:t>
            </a:r>
            <a:r>
              <a:rPr b="0" i="0" lang="de-AT" sz="1800" u="none" cap="none" strike="noStrike">
                <a:solidFill>
                  <a:schemeClr val="lt1"/>
                </a:solidFill>
                <a:latin typeface="Quicksand"/>
                <a:ea typeface="Quicksand"/>
                <a:cs typeface="Quicksand"/>
                <a:sym typeface="Quicksand"/>
              </a:rPr>
              <a:t>: Claire Bergman (https://deaf-art.org/profiles/claire-bergman/#</a:t>
            </a:r>
            <a:endParaRPr b="0" i="0" sz="1800" u="none" cap="none" strike="noStrike">
              <a:solidFill>
                <a:srgbClr val="000000"/>
              </a:solidFill>
              <a:latin typeface="Arial"/>
              <a:ea typeface="Arial"/>
              <a:cs typeface="Arial"/>
              <a:sym typeface="Arial"/>
            </a:endParaRPr>
          </a:p>
        </p:txBody>
      </p:sp>
      <p:pic>
        <p:nvPicPr>
          <p:cNvPr id="235" name="Google Shape;235;g3daec069a1d_1_1330"/>
          <p:cNvPicPr preferRelativeResize="0"/>
          <p:nvPr/>
        </p:nvPicPr>
        <p:blipFill rotWithShape="1">
          <a:blip r:embed="rId6">
            <a:alphaModFix/>
          </a:blip>
          <a:srcRect b="0" l="0" r="0" t="0"/>
          <a:stretch/>
        </p:blipFill>
        <p:spPr>
          <a:xfrm>
            <a:off x="12933455" y="5444271"/>
            <a:ext cx="4876800" cy="3443457"/>
          </a:xfrm>
          <a:prstGeom prst="rect">
            <a:avLst/>
          </a:prstGeom>
          <a:noFill/>
          <a:ln>
            <a:noFill/>
          </a:ln>
        </p:spPr>
      </p:pic>
      <p:sp>
        <p:nvSpPr>
          <p:cNvPr id="236" name="Google Shape;236;g3daec069a1d_1_1330"/>
          <p:cNvSpPr txBox="1"/>
          <p:nvPr/>
        </p:nvSpPr>
        <p:spPr>
          <a:xfrm>
            <a:off x="9821411" y="8925714"/>
            <a:ext cx="4876800" cy="1323600"/>
          </a:xfrm>
          <a:prstGeom prst="rect">
            <a:avLst/>
          </a:prstGeom>
          <a:noFill/>
          <a:ln>
            <a:noFill/>
          </a:ln>
        </p:spPr>
        <p:txBody>
          <a:bodyPr anchorCtr="0" anchor="t" bIns="45700" lIns="91425" spcFirstLastPara="1" rIns="91425" wrap="square" tIns="45700">
            <a:spAutoFit/>
          </a:bodyPr>
          <a:lstStyle/>
          <a:p>
            <a:pPr indent="0" lvl="0" marL="0" rtl="0" algn="r">
              <a:spcBef>
                <a:spcPts val="0"/>
              </a:spcBef>
              <a:spcAft>
                <a:spcPts val="0"/>
              </a:spcAft>
              <a:buClr>
                <a:schemeClr val="dk1"/>
              </a:buClr>
              <a:buSzPts val="1600"/>
              <a:buFont typeface="Arial"/>
              <a:buNone/>
            </a:pPr>
            <a:r>
              <a:rPr lang="de-AT" sz="1600">
                <a:solidFill>
                  <a:schemeClr val="lt1"/>
                </a:solidFill>
                <a:latin typeface="Quicksand"/>
                <a:ea typeface="Quicksand"/>
                <a:cs typeface="Quicksand"/>
                <a:sym typeface="Quicksand"/>
              </a:rPr>
              <a:t>Divadlo Junge Welt v Lipsku. Foto: https://www.taubenschlag.de/2025/01/dinge-dingen-5-plus-performance-fuer-taube-und-hoerende-menschen/</a:t>
            </a:r>
            <a:endParaRPr sz="1600">
              <a:solidFill>
                <a:schemeClr val="dk1"/>
              </a:solidFill>
            </a:endParaRPr>
          </a:p>
          <a:p>
            <a:pPr indent="0" lvl="0" marL="0" marR="0" rtl="0" algn="r">
              <a:lnSpc>
                <a:spcPct val="100000"/>
              </a:lnSpc>
              <a:spcBef>
                <a:spcPts val="0"/>
              </a:spcBef>
              <a:spcAft>
                <a:spcPts val="0"/>
              </a:spcAft>
              <a:buClr>
                <a:srgbClr val="000000"/>
              </a:buClr>
              <a:buSzPts val="1600"/>
              <a:buFont typeface="Arial"/>
              <a:buNone/>
            </a:pPr>
            <a:r>
              <a:t/>
            </a:r>
            <a:endParaRPr sz="1600">
              <a:solidFill>
                <a:schemeClr val="lt1"/>
              </a:solidFill>
              <a:latin typeface="Quicksand"/>
              <a:ea typeface="Quicksand"/>
              <a:cs typeface="Quicksand"/>
              <a:sym typeface="Quicksand"/>
            </a:endParaRPr>
          </a:p>
        </p:txBody>
      </p:sp>
      <p:sp>
        <p:nvSpPr>
          <p:cNvPr id="237" name="Google Shape;237;g3daec069a1d_1_1330"/>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41" name="Shape 241"/>
        <p:cNvGrpSpPr/>
        <p:nvPr/>
      </p:nvGrpSpPr>
      <p:grpSpPr>
        <a:xfrm>
          <a:off x="0" y="0"/>
          <a:ext cx="0" cy="0"/>
          <a:chOff x="0" y="0"/>
          <a:chExt cx="0" cy="0"/>
        </a:xfrm>
      </p:grpSpPr>
      <p:sp>
        <p:nvSpPr>
          <p:cNvPr id="242" name="Google Shape;242;g3daec069a1d_1_1411"/>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3" name="Google Shape;243;g3daec069a1d_1_1411"/>
          <p:cNvSpPr/>
          <p:nvPr/>
        </p:nvSpPr>
        <p:spPr>
          <a:xfrm>
            <a:off x="14712066" y="9365888"/>
            <a:ext cx="3347649" cy="746247"/>
          </a:xfrm>
          <a:custGeom>
            <a:rect b="b" l="l" r="r" t="t"/>
            <a:pathLst>
              <a:path extrusionOk="0" h="746247" w="3347649">
                <a:moveTo>
                  <a:pt x="0" y="0"/>
                </a:moveTo>
                <a:lnTo>
                  <a:pt x="3347649" y="0"/>
                </a:lnTo>
                <a:lnTo>
                  <a:pt x="3347649" y="746247"/>
                </a:lnTo>
                <a:lnTo>
                  <a:pt x="0" y="74624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4" name="Google Shape;244;g3daec069a1d_1_1411"/>
          <p:cNvSpPr txBox="1"/>
          <p:nvPr/>
        </p:nvSpPr>
        <p:spPr>
          <a:xfrm>
            <a:off x="8153400" y="4152900"/>
            <a:ext cx="9157800" cy="44022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None/>
            </a:pPr>
            <a:r>
              <a:rPr b="1" lang="de-AT" sz="2800">
                <a:solidFill>
                  <a:schemeClr val="lt1"/>
                </a:solidFill>
                <a:latin typeface="Quicksand"/>
                <a:ea typeface="Quicksand"/>
                <a:cs typeface="Quicksand"/>
                <a:sym typeface="Quicksand"/>
              </a:rPr>
              <a:t>Hnutie Deaf Pride </a:t>
            </a:r>
            <a:r>
              <a:rPr lang="de-AT" sz="2800">
                <a:solidFill>
                  <a:schemeClr val="lt1"/>
                </a:solidFill>
                <a:latin typeface="Quicksand"/>
                <a:ea typeface="Quicksand"/>
                <a:cs typeface="Quicksand"/>
                <a:sym typeface="Quicksand"/>
              </a:rPr>
              <a:t> </a:t>
            </a:r>
            <a:endParaRPr sz="2800">
              <a:solidFill>
                <a:schemeClr val="lt1"/>
              </a:solidFill>
              <a:latin typeface="Quicksand"/>
              <a:ea typeface="Quicksand"/>
              <a:cs typeface="Quicksand"/>
              <a:sym typeface="Quicksand"/>
            </a:endParaRPr>
          </a:p>
          <a:p>
            <a:pPr indent="0" lvl="0" marL="0" rtl="0" algn="l">
              <a:spcBef>
                <a:spcPts val="0"/>
              </a:spcBef>
              <a:spcAft>
                <a:spcPts val="0"/>
              </a:spcAft>
              <a:buNone/>
            </a:pPr>
            <a:r>
              <a:rPr lang="de-AT" sz="2800">
                <a:solidFill>
                  <a:schemeClr val="lt1"/>
                </a:solidFill>
                <a:latin typeface="Quicksand"/>
                <a:ea typeface="Quicksand"/>
                <a:cs typeface="Quicksand"/>
                <a:sym typeface="Quicksand"/>
              </a:rPr>
              <a:t>-&gt; posilňuje </a:t>
            </a:r>
            <a:r>
              <a:rPr b="1" lang="de-AT" sz="2800">
                <a:solidFill>
                  <a:schemeClr val="lt1"/>
                </a:solidFill>
                <a:latin typeface="Quicksand"/>
                <a:ea typeface="Quicksand"/>
                <a:cs typeface="Quicksand"/>
                <a:sym typeface="Quicksand"/>
              </a:rPr>
              <a:t>povedomie</a:t>
            </a:r>
            <a:r>
              <a:rPr lang="de-AT" sz="2800">
                <a:solidFill>
                  <a:schemeClr val="lt1"/>
                </a:solidFill>
                <a:latin typeface="Quicksand"/>
                <a:ea typeface="Quicksand"/>
                <a:cs typeface="Quicksand"/>
                <a:sym typeface="Quicksand"/>
              </a:rPr>
              <a:t> o identite a právach Nepočujúcich ľudí </a:t>
            </a:r>
            <a:endParaRPr sz="2800">
              <a:solidFill>
                <a:schemeClr val="lt1"/>
              </a:solidFill>
              <a:latin typeface="Quicksand"/>
              <a:ea typeface="Quicksand"/>
              <a:cs typeface="Quicksand"/>
              <a:sym typeface="Quicksand"/>
            </a:endParaRPr>
          </a:p>
          <a:p>
            <a:pPr indent="0" lvl="0" marL="0" rtl="0" algn="l">
              <a:spcBef>
                <a:spcPts val="0"/>
              </a:spcBef>
              <a:spcAft>
                <a:spcPts val="0"/>
              </a:spcAft>
              <a:buNone/>
            </a:pPr>
            <a:r>
              <a:rPr lang="de-AT" sz="2800">
                <a:solidFill>
                  <a:schemeClr val="lt1"/>
                </a:solidFill>
                <a:latin typeface="Quicksand"/>
                <a:ea typeface="Quicksand"/>
                <a:cs typeface="Quicksand"/>
                <a:sym typeface="Quicksand"/>
              </a:rPr>
              <a:t>-&gt; vyzýva k </a:t>
            </a:r>
            <a:r>
              <a:rPr b="1" lang="de-AT" sz="2800">
                <a:solidFill>
                  <a:schemeClr val="lt1"/>
                </a:solidFill>
                <a:latin typeface="Quicksand"/>
                <a:ea typeface="Quicksand"/>
                <a:cs typeface="Quicksand"/>
                <a:sym typeface="Quicksand"/>
              </a:rPr>
              <a:t>väčšiemu začleneniu do spoločnosti</a:t>
            </a:r>
            <a:endParaRPr b="1" sz="2800">
              <a:solidFill>
                <a:schemeClr val="lt1"/>
              </a:solidFill>
              <a:latin typeface="Quicksand"/>
              <a:ea typeface="Quicksand"/>
              <a:cs typeface="Quicksand"/>
              <a:sym typeface="Quicksand"/>
            </a:endParaRPr>
          </a:p>
          <a:p>
            <a:pPr indent="0" lvl="0" marL="0" rtl="0" algn="l">
              <a:spcBef>
                <a:spcPts val="0"/>
              </a:spcBef>
              <a:spcAft>
                <a:spcPts val="0"/>
              </a:spcAft>
              <a:buNone/>
            </a:pPr>
            <a:r>
              <a:t/>
            </a:r>
            <a:endParaRPr b="1" sz="2800">
              <a:solidFill>
                <a:schemeClr val="lt1"/>
              </a:solidFill>
              <a:latin typeface="Quicksand"/>
              <a:ea typeface="Quicksand"/>
              <a:cs typeface="Quicksand"/>
              <a:sym typeface="Quicksand"/>
            </a:endParaRPr>
          </a:p>
          <a:p>
            <a:pPr indent="0" lvl="0" marL="0" rtl="0" algn="l">
              <a:spcBef>
                <a:spcPts val="0"/>
              </a:spcBef>
              <a:spcAft>
                <a:spcPts val="0"/>
              </a:spcAft>
              <a:buClr>
                <a:schemeClr val="dk1"/>
              </a:buClr>
              <a:buFont typeface="Arial"/>
              <a:buNone/>
            </a:pPr>
            <a:r>
              <a:rPr b="1" lang="de-AT" sz="2800">
                <a:solidFill>
                  <a:schemeClr val="lt1"/>
                </a:solidFill>
                <a:latin typeface="Quicksand"/>
                <a:ea typeface="Quicksand"/>
                <a:cs typeface="Quicksand"/>
                <a:sym typeface="Quicksand"/>
              </a:rPr>
              <a:t>Pojem „kultúra Nepočujúcich</a:t>
            </a:r>
            <a:r>
              <a:rPr lang="de-AT" sz="2800">
                <a:solidFill>
                  <a:schemeClr val="lt1"/>
                </a:solidFill>
                <a:latin typeface="Quicksand"/>
                <a:ea typeface="Quicksand"/>
                <a:cs typeface="Quicksand"/>
                <a:sym typeface="Quicksand"/>
              </a:rPr>
              <a:t>“ označuje kultúrnu identitu Nepočujúcich ľudí, ktorí s hrdosťou zachovávajú svoj jazyk, históriu a hodnoty.</a:t>
            </a:r>
            <a:endParaRPr>
              <a:solidFill>
                <a:schemeClr val="dk1"/>
              </a:solidFill>
            </a:endParaRPr>
          </a:p>
          <a:p>
            <a:pPr indent="0" lvl="0" marL="0" rtl="0" algn="l">
              <a:spcBef>
                <a:spcPts val="0"/>
              </a:spcBef>
              <a:spcAft>
                <a:spcPts val="0"/>
              </a:spcAft>
              <a:buClr>
                <a:schemeClr val="dk1"/>
              </a:buClr>
              <a:buFont typeface="Arial"/>
              <a:buNone/>
            </a:pPr>
            <a:r>
              <a:t/>
            </a:r>
            <a:endParaRPr sz="2800">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None/>
            </a:pPr>
            <a:r>
              <a:t/>
            </a:r>
            <a:endParaRPr b="1" sz="2800">
              <a:solidFill>
                <a:schemeClr val="lt1"/>
              </a:solidFill>
              <a:latin typeface="Quicksand"/>
              <a:ea typeface="Quicksand"/>
              <a:cs typeface="Quicksand"/>
              <a:sym typeface="Quicksand"/>
            </a:endParaRPr>
          </a:p>
        </p:txBody>
      </p:sp>
      <p:pic>
        <p:nvPicPr>
          <p:cNvPr id="245" name="Google Shape;245;g3daec069a1d_1_1411"/>
          <p:cNvPicPr preferRelativeResize="0"/>
          <p:nvPr/>
        </p:nvPicPr>
        <p:blipFill rotWithShape="1">
          <a:blip r:embed="rId5">
            <a:alphaModFix/>
          </a:blip>
          <a:srcRect b="0" l="0" r="0" t="0"/>
          <a:stretch/>
        </p:blipFill>
        <p:spPr>
          <a:xfrm>
            <a:off x="609600" y="3529882"/>
            <a:ext cx="7046371" cy="3981934"/>
          </a:xfrm>
          <a:prstGeom prst="rect">
            <a:avLst/>
          </a:prstGeom>
          <a:noFill/>
          <a:ln>
            <a:noFill/>
          </a:ln>
        </p:spPr>
      </p:pic>
      <p:sp>
        <p:nvSpPr>
          <p:cNvPr id="246" name="Google Shape;246;g3daec069a1d_1_1411"/>
          <p:cNvSpPr txBox="1"/>
          <p:nvPr/>
        </p:nvSpPr>
        <p:spPr>
          <a:xfrm>
            <a:off x="609600" y="9708932"/>
            <a:ext cx="91578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lang="de-AT">
                <a:solidFill>
                  <a:schemeClr val="lt1"/>
                </a:solidFill>
                <a:latin typeface="Quicksand"/>
                <a:ea typeface="Quicksand"/>
                <a:cs typeface="Quicksand"/>
                <a:sym typeface="Quicksand"/>
              </a:rPr>
              <a:t>Obrázok</a:t>
            </a:r>
            <a:r>
              <a:rPr b="0" i="0" lang="de-AT" sz="1400" u="none" cap="none" strike="noStrike">
                <a:solidFill>
                  <a:schemeClr val="lt1"/>
                </a:solidFill>
                <a:latin typeface="Quicksand"/>
                <a:ea typeface="Quicksand"/>
                <a:cs typeface="Quicksand"/>
                <a:sym typeface="Quicksand"/>
              </a:rPr>
              <a:t>: https://en.wikipedia.org/wiki/Deaf_flag#/media/File:Sign_Union_flag.svg</a:t>
            </a:r>
            <a:endParaRPr b="0" i="0" sz="1400" u="none" cap="none" strike="noStrike">
              <a:solidFill>
                <a:srgbClr val="000000"/>
              </a:solidFill>
              <a:latin typeface="Arial"/>
              <a:ea typeface="Arial"/>
              <a:cs typeface="Arial"/>
              <a:sym typeface="Arial"/>
            </a:endParaRPr>
          </a:p>
        </p:txBody>
      </p:sp>
      <p:sp>
        <p:nvSpPr>
          <p:cNvPr id="247" name="Google Shape;247;g3daec069a1d_1_1411"/>
          <p:cNvSpPr txBox="1"/>
          <p:nvPr/>
        </p:nvSpPr>
        <p:spPr>
          <a:xfrm>
            <a:off x="647700" y="1964685"/>
            <a:ext cx="15011400" cy="20778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0"/>
              </a:spcBef>
              <a:spcAft>
                <a:spcPts val="0"/>
              </a:spcAft>
              <a:buClr>
                <a:schemeClr val="dk1"/>
              </a:buClr>
              <a:buSzPts val="6000"/>
              <a:buFont typeface="Arial"/>
              <a:buNone/>
            </a:pPr>
            <a:r>
              <a:rPr lang="de-AT" sz="6000">
                <a:solidFill>
                  <a:schemeClr val="lt1"/>
                </a:solidFill>
                <a:latin typeface="Anton"/>
                <a:ea typeface="Anton"/>
                <a:cs typeface="Anton"/>
                <a:sym typeface="Anton"/>
              </a:rPr>
              <a:t>Podpora kultúry a komunity Nepočujúcich</a:t>
            </a:r>
            <a:endParaRPr sz="6000">
              <a:solidFill>
                <a:schemeClr val="lt1"/>
              </a:solidFill>
              <a:latin typeface="Anton"/>
              <a:ea typeface="Anton"/>
              <a:cs typeface="Anton"/>
              <a:sym typeface="Anton"/>
            </a:endParaRPr>
          </a:p>
          <a:p>
            <a:pPr indent="0" lvl="0" marL="0" marR="0" rtl="0" algn="l">
              <a:lnSpc>
                <a:spcPct val="115000"/>
              </a:lnSpc>
              <a:spcBef>
                <a:spcPts val="0"/>
              </a:spcBef>
              <a:spcAft>
                <a:spcPts val="0"/>
              </a:spcAft>
              <a:buClr>
                <a:srgbClr val="000000"/>
              </a:buClr>
              <a:buSzPts val="6000"/>
              <a:buFont typeface="Arial"/>
              <a:buNone/>
            </a:pPr>
            <a:r>
              <a:t/>
            </a:r>
            <a:endParaRPr sz="6000">
              <a:solidFill>
                <a:schemeClr val="lt1"/>
              </a:solidFill>
              <a:latin typeface="Anton"/>
              <a:ea typeface="Anton"/>
              <a:cs typeface="Anton"/>
              <a:sym typeface="Anton"/>
            </a:endParaRPr>
          </a:p>
        </p:txBody>
      </p:sp>
      <p:sp>
        <p:nvSpPr>
          <p:cNvPr id="248" name="Google Shape;248;g3daec069a1d_1_1411"/>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52" name="Shape 252"/>
        <p:cNvGrpSpPr/>
        <p:nvPr/>
      </p:nvGrpSpPr>
      <p:grpSpPr>
        <a:xfrm>
          <a:off x="0" y="0"/>
          <a:ext cx="0" cy="0"/>
          <a:chOff x="0" y="0"/>
          <a:chExt cx="0" cy="0"/>
        </a:xfrm>
      </p:grpSpPr>
      <p:sp>
        <p:nvSpPr>
          <p:cNvPr id="253" name="Google Shape;253;g3daec069a1d_1_1490"/>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4" name="Google Shape;254;g3daec069a1d_1_1490"/>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5" name="Google Shape;255;g3daec069a1d_1_1490"/>
          <p:cNvSpPr txBox="1"/>
          <p:nvPr/>
        </p:nvSpPr>
        <p:spPr>
          <a:xfrm>
            <a:off x="3595425" y="1095200"/>
            <a:ext cx="13270200" cy="87399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0"/>
              </a:spcBef>
              <a:spcAft>
                <a:spcPts val="0"/>
              </a:spcAft>
              <a:buNone/>
            </a:pPr>
            <a:r>
              <a:rPr b="1" lang="de-AT" sz="4800">
                <a:solidFill>
                  <a:schemeClr val="lt1"/>
                </a:solidFill>
                <a:latin typeface="Anton"/>
                <a:ea typeface="Anton"/>
                <a:cs typeface="Anton"/>
                <a:sym typeface="Anton"/>
              </a:rPr>
              <a:t>Vznik disciplíny: Štúdie o Nepočujúcich (Deaf Studies)</a:t>
            </a:r>
            <a:endParaRPr b="0" i="0" sz="1400" u="none" cap="none" strike="noStrike">
              <a:solidFill>
                <a:srgbClr val="000000"/>
              </a:solidFill>
              <a:latin typeface="Arial"/>
              <a:ea typeface="Arial"/>
              <a:cs typeface="Arial"/>
              <a:sym typeface="Arial"/>
            </a:endParaRPr>
          </a:p>
          <a:p>
            <a:pPr indent="-406400" lvl="0" marL="457200" rtl="0" algn="l">
              <a:lnSpc>
                <a:spcPct val="115000"/>
              </a:lnSpc>
              <a:spcBef>
                <a:spcPts val="800"/>
              </a:spcBef>
              <a:spcAft>
                <a:spcPts val="0"/>
              </a:spcAft>
              <a:buClr>
                <a:schemeClr val="lt1"/>
              </a:buClr>
              <a:buSzPts val="2800"/>
              <a:buChar char="•"/>
            </a:pPr>
            <a:r>
              <a:rPr lang="de-AT" sz="2800">
                <a:solidFill>
                  <a:schemeClr val="lt1"/>
                </a:solidFill>
                <a:latin typeface="Quicksand"/>
                <a:ea typeface="Quicksand"/>
                <a:cs typeface="Quicksand"/>
                <a:sym typeface="Quicksand"/>
              </a:rPr>
              <a:t>Štúdium Nepočujúcich vzniklo v rámci </a:t>
            </a:r>
            <a:r>
              <a:rPr b="1" lang="de-AT" sz="2800">
                <a:solidFill>
                  <a:schemeClr val="lt1"/>
                </a:solidFill>
                <a:latin typeface="Quicksand"/>
                <a:ea typeface="Quicksand"/>
                <a:cs typeface="Quicksand"/>
                <a:sym typeface="Quicksand"/>
              </a:rPr>
              <a:t>hnutia nepočujúcich </a:t>
            </a:r>
            <a:r>
              <a:rPr lang="de-AT" sz="2800">
                <a:solidFill>
                  <a:schemeClr val="lt1"/>
                </a:solidFill>
                <a:latin typeface="Quicksand"/>
                <a:ea typeface="Quicksand"/>
                <a:cs typeface="Quicksand"/>
                <a:sym typeface="Quicksand"/>
              </a:rPr>
              <a:t>v </a:t>
            </a:r>
            <a:r>
              <a:rPr b="1" lang="de-AT" sz="2800">
                <a:solidFill>
                  <a:schemeClr val="lt1"/>
                </a:solidFill>
                <a:latin typeface="Quicksand"/>
                <a:ea typeface="Quicksand"/>
                <a:cs typeface="Quicksand"/>
                <a:sym typeface="Quicksand"/>
              </a:rPr>
              <a:t>70. rokoch</a:t>
            </a:r>
            <a:endParaRPr b="1" sz="2800">
              <a:solidFill>
                <a:schemeClr val="lt1"/>
              </a:solidFill>
              <a:latin typeface="Quicksand"/>
              <a:ea typeface="Quicksand"/>
              <a:cs typeface="Quicksand"/>
              <a:sym typeface="Quicksand"/>
            </a:endParaRPr>
          </a:p>
          <a:p>
            <a:pPr indent="-406400" lvl="0" marL="457200" rtl="0" algn="l">
              <a:lnSpc>
                <a:spcPct val="115000"/>
              </a:lnSpc>
              <a:spcBef>
                <a:spcPts val="800"/>
              </a:spcBef>
              <a:spcAft>
                <a:spcPts val="0"/>
              </a:spcAft>
              <a:buClr>
                <a:schemeClr val="lt1"/>
              </a:buClr>
              <a:buSzPts val="2800"/>
              <a:buChar char="•"/>
            </a:pPr>
            <a:r>
              <a:rPr b="1" lang="de-AT" sz="2800">
                <a:solidFill>
                  <a:schemeClr val="lt1"/>
                </a:solidFill>
                <a:latin typeface="Quicksand"/>
                <a:ea typeface="Quicksand"/>
                <a:cs typeface="Quicksand"/>
                <a:sym typeface="Quicksand"/>
              </a:rPr>
              <a:t>Spočiatku sa skladalo z niekoľkých seminárov</a:t>
            </a:r>
            <a:endParaRPr b="1" sz="2800">
              <a:solidFill>
                <a:schemeClr val="lt1"/>
              </a:solidFill>
              <a:latin typeface="Quicksand"/>
              <a:ea typeface="Quicksand"/>
              <a:cs typeface="Quicksand"/>
              <a:sym typeface="Quicksand"/>
            </a:endParaRPr>
          </a:p>
          <a:p>
            <a:pPr indent="-406400" lvl="0" marL="457200" rtl="0" algn="l">
              <a:lnSpc>
                <a:spcPct val="115000"/>
              </a:lnSpc>
              <a:spcBef>
                <a:spcPts val="800"/>
              </a:spcBef>
              <a:spcAft>
                <a:spcPts val="0"/>
              </a:spcAft>
              <a:buClr>
                <a:schemeClr val="lt1"/>
              </a:buClr>
              <a:buSzPts val="2800"/>
              <a:buChar char="•"/>
            </a:pPr>
            <a:r>
              <a:rPr b="1" lang="de-AT" sz="2800">
                <a:solidFill>
                  <a:schemeClr val="lt1"/>
                </a:solidFill>
                <a:latin typeface="Quicksand"/>
                <a:ea typeface="Quicksand"/>
                <a:cs typeface="Quicksand"/>
                <a:sym typeface="Quicksand"/>
              </a:rPr>
              <a:t>v 80. rokoch</a:t>
            </a:r>
            <a:r>
              <a:rPr lang="de-AT" sz="2800">
                <a:solidFill>
                  <a:schemeClr val="lt1"/>
                </a:solidFill>
                <a:latin typeface="Quicksand"/>
                <a:ea typeface="Quicksand"/>
                <a:cs typeface="Quicksand"/>
                <a:sym typeface="Quicksand"/>
              </a:rPr>
              <a:t> a </a:t>
            </a:r>
            <a:r>
              <a:rPr b="1" lang="de-AT" sz="2800">
                <a:solidFill>
                  <a:schemeClr val="lt1"/>
                </a:solidFill>
                <a:latin typeface="Quicksand"/>
                <a:ea typeface="Quicksand"/>
                <a:cs typeface="Quicksand"/>
                <a:sym typeface="Quicksand"/>
              </a:rPr>
              <a:t>90. rokoch:</a:t>
            </a:r>
            <a:r>
              <a:rPr lang="de-AT" sz="2800">
                <a:solidFill>
                  <a:schemeClr val="lt1"/>
                </a:solidFill>
                <a:latin typeface="Quicksand"/>
                <a:ea typeface="Quicksand"/>
                <a:cs typeface="Quicksand"/>
                <a:sym typeface="Quicksand"/>
              </a:rPr>
              <a:t> sa stal samostatným </a:t>
            </a:r>
            <a:r>
              <a:rPr b="1" lang="de-AT" sz="2800">
                <a:solidFill>
                  <a:schemeClr val="lt1"/>
                </a:solidFill>
                <a:latin typeface="Quicksand"/>
                <a:ea typeface="Quicksand"/>
                <a:cs typeface="Quicksand"/>
                <a:sym typeface="Quicksand"/>
              </a:rPr>
              <a:t>bakalárskym</a:t>
            </a:r>
            <a:r>
              <a:rPr lang="de-AT" sz="2800">
                <a:solidFill>
                  <a:schemeClr val="lt1"/>
                </a:solidFill>
                <a:latin typeface="Quicksand"/>
                <a:ea typeface="Quicksand"/>
                <a:cs typeface="Quicksand"/>
                <a:sym typeface="Quicksand"/>
              </a:rPr>
              <a:t> a neskôr </a:t>
            </a:r>
            <a:r>
              <a:rPr b="1" lang="de-AT" sz="2800">
                <a:solidFill>
                  <a:schemeClr val="lt1"/>
                </a:solidFill>
                <a:latin typeface="Quicksand"/>
                <a:ea typeface="Quicksand"/>
                <a:cs typeface="Quicksand"/>
                <a:sym typeface="Quicksand"/>
              </a:rPr>
              <a:t>magisterským</a:t>
            </a:r>
            <a:r>
              <a:rPr lang="de-AT" sz="2800">
                <a:solidFill>
                  <a:schemeClr val="lt1"/>
                </a:solidFill>
                <a:latin typeface="Quicksand"/>
                <a:ea typeface="Quicksand"/>
                <a:cs typeface="Quicksand"/>
                <a:sym typeface="Quicksand"/>
              </a:rPr>
              <a:t> </a:t>
            </a:r>
            <a:r>
              <a:rPr b="1" lang="de-AT" sz="2800">
                <a:solidFill>
                  <a:schemeClr val="lt1"/>
                </a:solidFill>
                <a:latin typeface="Quicksand"/>
                <a:ea typeface="Quicksand"/>
                <a:cs typeface="Quicksand"/>
                <a:sym typeface="Quicksand"/>
              </a:rPr>
              <a:t>študijným programom</a:t>
            </a:r>
            <a:r>
              <a:rPr lang="de-AT" sz="2800">
                <a:solidFill>
                  <a:schemeClr val="lt1"/>
                </a:solidFill>
                <a:latin typeface="Quicksand"/>
                <a:ea typeface="Quicksand"/>
                <a:cs typeface="Quicksand"/>
                <a:sym typeface="Quicksand"/>
              </a:rPr>
              <a:t> na Gallaudetovej univerzite vo Washingtone, D.C. </a:t>
            </a:r>
            <a:endParaRPr sz="2800">
              <a:solidFill>
                <a:schemeClr val="lt1"/>
              </a:solidFill>
              <a:latin typeface="Quicksand"/>
              <a:ea typeface="Quicksand"/>
              <a:cs typeface="Quicksand"/>
              <a:sym typeface="Quicksand"/>
            </a:endParaRPr>
          </a:p>
          <a:p>
            <a:pPr indent="-406400" lvl="0" marL="457200" rtl="0" algn="l">
              <a:lnSpc>
                <a:spcPct val="115000"/>
              </a:lnSpc>
              <a:spcBef>
                <a:spcPts val="800"/>
              </a:spcBef>
              <a:spcAft>
                <a:spcPts val="0"/>
              </a:spcAft>
              <a:buClr>
                <a:schemeClr val="lt1"/>
              </a:buClr>
              <a:buSzPts val="2800"/>
              <a:buChar char="•"/>
            </a:pPr>
            <a:r>
              <a:rPr lang="de-AT" sz="2800">
                <a:solidFill>
                  <a:schemeClr val="lt1"/>
                </a:solidFill>
                <a:latin typeface="Quicksand"/>
                <a:ea typeface="Quicksand"/>
                <a:cs typeface="Quicksand"/>
                <a:sym typeface="Quicksand"/>
              </a:rPr>
              <a:t>Štúdium nepočujúcich opisuje </a:t>
            </a:r>
            <a:r>
              <a:rPr b="1" lang="de-AT" sz="2800">
                <a:solidFill>
                  <a:schemeClr val="lt1"/>
                </a:solidFill>
                <a:latin typeface="Quicksand"/>
                <a:ea typeface="Quicksand"/>
                <a:cs typeface="Quicksand"/>
                <a:sym typeface="Quicksand"/>
              </a:rPr>
              <a:t>identitu Nepočujúcich ako kultúrny, </a:t>
            </a:r>
            <a:r>
              <a:rPr lang="de-AT" sz="2800">
                <a:solidFill>
                  <a:schemeClr val="lt1"/>
                </a:solidFill>
                <a:latin typeface="Quicksand"/>
                <a:ea typeface="Quicksand"/>
                <a:cs typeface="Quicksand"/>
                <a:sym typeface="Quicksand"/>
              </a:rPr>
              <a:t>a nie patologický jav</a:t>
            </a:r>
            <a:endParaRPr sz="2800">
              <a:solidFill>
                <a:schemeClr val="lt1"/>
              </a:solidFill>
              <a:latin typeface="Quicksand"/>
              <a:ea typeface="Quicksand"/>
              <a:cs typeface="Quicksand"/>
              <a:sym typeface="Quicksand"/>
            </a:endParaRPr>
          </a:p>
          <a:p>
            <a:pPr indent="-279400" lvl="0" marL="457200" marR="0" rtl="0" algn="l">
              <a:lnSpc>
                <a:spcPct val="115000"/>
              </a:lnSpc>
              <a:spcBef>
                <a:spcPts val="800"/>
              </a:spcBef>
              <a:spcAft>
                <a:spcPts val="0"/>
              </a:spcAft>
              <a:buClr>
                <a:srgbClr val="000000"/>
              </a:buClr>
              <a:buSzPts val="2800"/>
              <a:buFont typeface="Arial"/>
              <a:buNone/>
            </a:pPr>
            <a:r>
              <a:t/>
            </a:r>
            <a:endParaRPr b="0" i="0" sz="2800" u="none" cap="none" strike="noStrike">
              <a:solidFill>
                <a:schemeClr val="lt1"/>
              </a:solidFill>
              <a:latin typeface="Quicksand"/>
              <a:ea typeface="Quicksand"/>
              <a:cs typeface="Quicksand"/>
              <a:sym typeface="Quicksand"/>
            </a:endParaRPr>
          </a:p>
          <a:p>
            <a:pPr indent="0" lvl="0" marL="0" rtl="0" algn="l">
              <a:lnSpc>
                <a:spcPct val="115000"/>
              </a:lnSpc>
              <a:spcBef>
                <a:spcPts val="800"/>
              </a:spcBef>
              <a:spcAft>
                <a:spcPts val="0"/>
              </a:spcAft>
              <a:buClr>
                <a:schemeClr val="dk1"/>
              </a:buClr>
              <a:buSzPts val="2800"/>
              <a:buFont typeface="Arial"/>
              <a:buNone/>
            </a:pPr>
            <a:r>
              <a:rPr lang="de-AT" sz="2800">
                <a:solidFill>
                  <a:schemeClr val="lt1"/>
                </a:solidFill>
                <a:latin typeface="Quicksand"/>
                <a:ea typeface="Quicksand"/>
                <a:cs typeface="Quicksand"/>
                <a:sym typeface="Quicksand"/>
              </a:rPr>
              <a:t>Zameranie výskumu:</a:t>
            </a:r>
            <a:endParaRPr sz="2800">
              <a:solidFill>
                <a:schemeClr val="lt1"/>
              </a:solidFill>
              <a:latin typeface="Quicksand"/>
              <a:ea typeface="Quicksand"/>
              <a:cs typeface="Quicksand"/>
              <a:sym typeface="Quicksand"/>
            </a:endParaRPr>
          </a:p>
          <a:p>
            <a:pPr indent="0" lvl="0" marL="0" rtl="0" algn="l">
              <a:lnSpc>
                <a:spcPct val="115000"/>
              </a:lnSpc>
              <a:spcBef>
                <a:spcPts val="800"/>
              </a:spcBef>
              <a:spcAft>
                <a:spcPts val="0"/>
              </a:spcAft>
              <a:buClr>
                <a:schemeClr val="dk1"/>
              </a:buClr>
              <a:buSzPts val="2800"/>
              <a:buFont typeface="Arial"/>
              <a:buNone/>
            </a:pPr>
            <a:r>
              <a:rPr lang="de-AT" sz="2800">
                <a:solidFill>
                  <a:schemeClr val="lt1"/>
                </a:solidFill>
                <a:latin typeface="Quicksand"/>
                <a:ea typeface="Quicksand"/>
                <a:cs typeface="Quicksand"/>
                <a:sym typeface="Quicksand"/>
              </a:rPr>
              <a:t>→ Nepočutie (Deafness) ako vlastný, rôznorodý spôsob bytia, a nie ako nedostatok či postihnutie</a:t>
            </a:r>
            <a:endParaRPr sz="2800">
              <a:solidFill>
                <a:schemeClr val="lt1"/>
              </a:solidFill>
              <a:latin typeface="Quicksand"/>
              <a:ea typeface="Quicksand"/>
              <a:cs typeface="Quicksand"/>
              <a:sym typeface="Quicksand"/>
            </a:endParaRPr>
          </a:p>
          <a:p>
            <a:pPr indent="0" lvl="0" marL="0" rtl="0" algn="l">
              <a:lnSpc>
                <a:spcPct val="115000"/>
              </a:lnSpc>
              <a:spcBef>
                <a:spcPts val="800"/>
              </a:spcBef>
              <a:spcAft>
                <a:spcPts val="0"/>
              </a:spcAft>
              <a:buClr>
                <a:schemeClr val="dk1"/>
              </a:buClr>
              <a:buSzPts val="2800"/>
              <a:buFont typeface="Arial"/>
              <a:buNone/>
            </a:pPr>
            <a:r>
              <a:rPr lang="de-AT" sz="2800">
                <a:solidFill>
                  <a:schemeClr val="lt1"/>
                </a:solidFill>
                <a:latin typeface="Quicksand"/>
                <a:ea typeface="Quicksand"/>
                <a:cs typeface="Quicksand"/>
                <a:sym typeface="Quicksand"/>
              </a:rPr>
              <a:t>→ Deaf Gain ako protiklad k strate sluchu → Pozitívny pohľad na Deafness, vnímanie jej ako obohatenia</a:t>
            </a:r>
            <a:endParaRPr sz="2800">
              <a:solidFill>
                <a:schemeClr val="lt1"/>
              </a:solidFill>
              <a:latin typeface="Quicksand"/>
              <a:ea typeface="Quicksand"/>
              <a:cs typeface="Quicksand"/>
              <a:sym typeface="Quicksand"/>
            </a:endParaRPr>
          </a:p>
          <a:p>
            <a:pPr indent="0" lvl="0" marL="0" marR="0" rtl="0" algn="l">
              <a:lnSpc>
                <a:spcPct val="115000"/>
              </a:lnSpc>
              <a:spcBef>
                <a:spcPts val="800"/>
              </a:spcBef>
              <a:spcAft>
                <a:spcPts val="0"/>
              </a:spcAft>
              <a:buClr>
                <a:srgbClr val="000000"/>
              </a:buClr>
              <a:buSzPts val="2800"/>
              <a:buFont typeface="Arial"/>
              <a:buNone/>
            </a:pPr>
            <a:r>
              <a:t/>
            </a:r>
            <a:endParaRPr b="0" i="0" sz="2800" u="none" cap="none" strike="noStrike">
              <a:solidFill>
                <a:schemeClr val="lt1"/>
              </a:solidFill>
              <a:latin typeface="Quicksand"/>
              <a:ea typeface="Quicksand"/>
              <a:cs typeface="Quicksand"/>
              <a:sym typeface="Quicksan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59" name="Shape 259"/>
        <p:cNvGrpSpPr/>
        <p:nvPr/>
      </p:nvGrpSpPr>
      <p:grpSpPr>
        <a:xfrm>
          <a:off x="0" y="0"/>
          <a:ext cx="0" cy="0"/>
          <a:chOff x="0" y="0"/>
          <a:chExt cx="0" cy="0"/>
        </a:xfrm>
      </p:grpSpPr>
      <p:sp>
        <p:nvSpPr>
          <p:cNvPr id="260" name="Google Shape;260;g3daec069a1d_1_1565"/>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1" name="Google Shape;261;g3daec069a1d_1_1565"/>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2" name="Google Shape;262;g3daec069a1d_1_1565"/>
          <p:cNvSpPr txBox="1"/>
          <p:nvPr/>
        </p:nvSpPr>
        <p:spPr>
          <a:xfrm>
            <a:off x="1143001" y="1988486"/>
            <a:ext cx="14903400" cy="2770500"/>
          </a:xfrm>
          <a:prstGeom prst="rect">
            <a:avLst/>
          </a:prstGeom>
          <a:noFill/>
          <a:ln>
            <a:noFill/>
          </a:ln>
        </p:spPr>
        <p:txBody>
          <a:bodyPr anchorCtr="0" anchor="t" bIns="0" lIns="0" spcFirstLastPara="1" rIns="0" wrap="square" tIns="0">
            <a:spAutoFit/>
          </a:bodyPr>
          <a:lstStyle/>
          <a:p>
            <a:pPr indent="0" lvl="0" marL="0" rtl="0" algn="l">
              <a:lnSpc>
                <a:spcPct val="233333"/>
              </a:lnSpc>
              <a:spcBef>
                <a:spcPts val="0"/>
              </a:spcBef>
              <a:spcAft>
                <a:spcPts val="0"/>
              </a:spcAft>
              <a:buClr>
                <a:schemeClr val="dk1"/>
              </a:buClr>
              <a:buSzPts val="5400"/>
              <a:buFont typeface="Arial"/>
              <a:buNone/>
            </a:pPr>
            <a:r>
              <a:rPr lang="de-AT" sz="5400">
                <a:solidFill>
                  <a:schemeClr val="lt1"/>
                </a:solidFill>
                <a:latin typeface="Anton"/>
                <a:ea typeface="Anton"/>
                <a:cs typeface="Anton"/>
                <a:sym typeface="Anton"/>
              </a:rPr>
              <a:t>ÖGS vyhlásené za nehmotné kultúrne dedičstvo (2013)</a:t>
            </a:r>
            <a:endParaRPr sz="1600">
              <a:solidFill>
                <a:schemeClr val="dk1"/>
              </a:solidFill>
            </a:endParaRPr>
          </a:p>
          <a:p>
            <a:pPr indent="0" lvl="0" marL="0" marR="0" rtl="0" algn="l">
              <a:lnSpc>
                <a:spcPct val="233333"/>
              </a:lnSpc>
              <a:spcBef>
                <a:spcPts val="0"/>
              </a:spcBef>
              <a:spcAft>
                <a:spcPts val="0"/>
              </a:spcAft>
              <a:buClr>
                <a:srgbClr val="000000"/>
              </a:buClr>
              <a:buSzPts val="5400"/>
              <a:buFont typeface="Arial"/>
              <a:buNone/>
            </a:pPr>
            <a:r>
              <a:t/>
            </a:r>
            <a:endParaRPr sz="5400">
              <a:solidFill>
                <a:srgbClr val="FFFFFF"/>
              </a:solidFill>
              <a:latin typeface="Anton"/>
              <a:ea typeface="Anton"/>
              <a:cs typeface="Anton"/>
              <a:sym typeface="Anton"/>
            </a:endParaRPr>
          </a:p>
        </p:txBody>
      </p:sp>
      <p:sp>
        <p:nvSpPr>
          <p:cNvPr id="263" name="Google Shape;263;g3daec069a1d_1_1565"/>
          <p:cNvSpPr txBox="1"/>
          <p:nvPr/>
        </p:nvSpPr>
        <p:spPr>
          <a:xfrm>
            <a:off x="1143000" y="3804671"/>
            <a:ext cx="9144000" cy="18162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2800"/>
              <a:buFont typeface="Arial"/>
              <a:buNone/>
            </a:pPr>
            <a:r>
              <a:rPr lang="de-AT" sz="2800">
                <a:solidFill>
                  <a:schemeClr val="lt1"/>
                </a:solidFill>
                <a:latin typeface="Quicksand"/>
                <a:ea typeface="Quicksand"/>
                <a:cs typeface="Quicksand"/>
                <a:sym typeface="Quicksand"/>
              </a:rPr>
              <a:t>V roku 2013 bol rakúsky posunkový jazyk (ÖGS) zaradený do zoznamu </a:t>
            </a:r>
            <a:r>
              <a:rPr b="1" lang="de-AT" sz="2800">
                <a:solidFill>
                  <a:schemeClr val="lt1"/>
                </a:solidFill>
                <a:latin typeface="Quicksand"/>
                <a:ea typeface="Quicksand"/>
                <a:cs typeface="Quicksand"/>
                <a:sym typeface="Quicksand"/>
              </a:rPr>
              <a:t>nehmotného kultúrneho dedičstva </a:t>
            </a:r>
            <a:r>
              <a:rPr lang="de-AT" sz="2800">
                <a:solidFill>
                  <a:schemeClr val="lt1"/>
                </a:solidFill>
                <a:latin typeface="Quicksand"/>
                <a:ea typeface="Quicksand"/>
                <a:cs typeface="Quicksand"/>
                <a:sym typeface="Quicksand"/>
              </a:rPr>
              <a:t>organizáciou UNESCO.</a:t>
            </a:r>
            <a:endParaRPr sz="2800">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800"/>
              <a:buFont typeface="Arial"/>
              <a:buNone/>
            </a:pPr>
            <a:r>
              <a:t/>
            </a:r>
            <a:endParaRPr sz="2800">
              <a:solidFill>
                <a:schemeClr val="lt1"/>
              </a:solidFill>
              <a:latin typeface="Quicksand"/>
              <a:ea typeface="Quicksand"/>
              <a:cs typeface="Quicksand"/>
              <a:sym typeface="Quicksand"/>
            </a:endParaRPr>
          </a:p>
        </p:txBody>
      </p:sp>
      <p:sp>
        <p:nvSpPr>
          <p:cNvPr id="264" name="Google Shape;264;g3daec069a1d_1_1565"/>
          <p:cNvSpPr txBox="1"/>
          <p:nvPr/>
        </p:nvSpPr>
        <p:spPr>
          <a:xfrm>
            <a:off x="10507477" y="5251783"/>
            <a:ext cx="6629400" cy="923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de-AT" sz="1800" u="none" cap="none" strike="noStrike">
                <a:solidFill>
                  <a:schemeClr val="lt1"/>
                </a:solidFill>
                <a:latin typeface="Quicksand"/>
                <a:ea typeface="Quicksand"/>
                <a:cs typeface="Quicksand"/>
                <a:sym typeface="Quicksand"/>
              </a:rPr>
              <a:t>Logo: https://www.unesco.org/sites/default/files/medias/fichiers/2023/10/outside_toolkit_20221129_eng.pdf</a:t>
            </a:r>
            <a:endParaRPr b="0" i="0" sz="1400" u="none" cap="none" strike="noStrike">
              <a:solidFill>
                <a:srgbClr val="000000"/>
              </a:solidFill>
              <a:latin typeface="Arial"/>
              <a:ea typeface="Arial"/>
              <a:cs typeface="Arial"/>
              <a:sym typeface="Arial"/>
            </a:endParaRPr>
          </a:p>
        </p:txBody>
      </p:sp>
      <p:pic>
        <p:nvPicPr>
          <p:cNvPr id="265" name="Google Shape;265;g3daec069a1d_1_1565"/>
          <p:cNvPicPr preferRelativeResize="0"/>
          <p:nvPr/>
        </p:nvPicPr>
        <p:blipFill rotWithShape="1">
          <a:blip r:embed="rId5">
            <a:alphaModFix/>
          </a:blip>
          <a:srcRect b="0" l="0" r="0" t="0"/>
          <a:stretch/>
        </p:blipFill>
        <p:spPr>
          <a:xfrm>
            <a:off x="10507477" y="3504643"/>
            <a:ext cx="7323324" cy="1554161"/>
          </a:xfrm>
          <a:prstGeom prst="rect">
            <a:avLst/>
          </a:prstGeom>
          <a:noFill/>
          <a:ln>
            <a:noFill/>
          </a:ln>
        </p:spPr>
      </p:pic>
      <p:sp>
        <p:nvSpPr>
          <p:cNvPr id="266" name="Google Shape;266;g3daec069a1d_1_1565"/>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70" name="Shape 270"/>
        <p:cNvGrpSpPr/>
        <p:nvPr/>
      </p:nvGrpSpPr>
      <p:grpSpPr>
        <a:xfrm>
          <a:off x="0" y="0"/>
          <a:ext cx="0" cy="0"/>
          <a:chOff x="0" y="0"/>
          <a:chExt cx="0" cy="0"/>
        </a:xfrm>
      </p:grpSpPr>
      <p:sp>
        <p:nvSpPr>
          <p:cNvPr id="271" name="Google Shape;271;g3daec069a1d_1_1810"/>
          <p:cNvSpPr/>
          <p:nvPr/>
        </p:nvSpPr>
        <p:spPr>
          <a:xfrm>
            <a:off x="14798745" y="9361180"/>
            <a:ext cx="3368769" cy="750955"/>
          </a:xfrm>
          <a:custGeom>
            <a:rect b="b" l="l" r="r" t="t"/>
            <a:pathLst>
              <a:path extrusionOk="0" h="750955" w="3368769">
                <a:moveTo>
                  <a:pt x="0" y="0"/>
                </a:moveTo>
                <a:lnTo>
                  <a:pt x="3368769" y="0"/>
                </a:lnTo>
                <a:lnTo>
                  <a:pt x="3368769" y="750955"/>
                </a:lnTo>
                <a:lnTo>
                  <a:pt x="0" y="75095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72" name="Google Shape;272;g3daec069a1d_1_1810"/>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3" name="Google Shape;273;g3daec069a1d_1_1810"/>
          <p:cNvSpPr txBox="1"/>
          <p:nvPr/>
        </p:nvSpPr>
        <p:spPr>
          <a:xfrm>
            <a:off x="1106095" y="2761329"/>
            <a:ext cx="13611000" cy="30045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8800"/>
              <a:buFont typeface="Arial"/>
              <a:buNone/>
            </a:pPr>
            <a:r>
              <a:rPr b="1" i="0" lang="de-AT" sz="8800" u="none" cap="none" strike="noStrike">
                <a:solidFill>
                  <a:schemeClr val="lt1"/>
                </a:solidFill>
                <a:latin typeface="Anton"/>
                <a:ea typeface="Anton"/>
                <a:cs typeface="Anton"/>
                <a:sym typeface="Anton"/>
              </a:rPr>
              <a:t>Workshop</a:t>
            </a:r>
            <a:endParaRPr/>
          </a:p>
          <a:p>
            <a:pPr indent="0" lvl="0" marL="0" marR="0" rtl="0" algn="l">
              <a:lnSpc>
                <a:spcPct val="115000"/>
              </a:lnSpc>
              <a:spcBef>
                <a:spcPts val="0"/>
              </a:spcBef>
              <a:spcAft>
                <a:spcPts val="0"/>
              </a:spcAft>
              <a:buClr>
                <a:srgbClr val="000000"/>
              </a:buClr>
              <a:buSzPts val="8800"/>
              <a:buFont typeface="Arial"/>
              <a:buNone/>
            </a:pPr>
            <a:r>
              <a:rPr b="1" lang="de-AT" sz="8800">
                <a:solidFill>
                  <a:schemeClr val="lt1"/>
                </a:solidFill>
                <a:latin typeface="Anton"/>
                <a:ea typeface="Anton"/>
                <a:cs typeface="Anton"/>
                <a:sym typeface="Anton"/>
              </a:rPr>
              <a:t>Míľniky</a:t>
            </a:r>
            <a:r>
              <a:rPr b="1" lang="de-AT" sz="8800">
                <a:solidFill>
                  <a:schemeClr val="lt1"/>
                </a:solidFill>
                <a:latin typeface="Anton"/>
                <a:ea typeface="Anton"/>
                <a:cs typeface="Anton"/>
                <a:sym typeface="Anton"/>
              </a:rPr>
              <a:t> vo vašom štáte</a:t>
            </a:r>
            <a:endParaRPr b="0" i="0" sz="8800" u="none" cap="none" strike="sngStrike">
              <a:solidFill>
                <a:schemeClr val="accent2"/>
              </a:solidFill>
              <a:latin typeface="Anton"/>
              <a:ea typeface="Anton"/>
              <a:cs typeface="Anton"/>
              <a:sym typeface="Anton"/>
            </a:endParaRPr>
          </a:p>
        </p:txBody>
      </p:sp>
      <p:sp>
        <p:nvSpPr>
          <p:cNvPr id="274" name="Google Shape;274;g3daec069a1d_1_1810"/>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78" name="Shape 278"/>
        <p:cNvGrpSpPr/>
        <p:nvPr/>
      </p:nvGrpSpPr>
      <p:grpSpPr>
        <a:xfrm>
          <a:off x="0" y="0"/>
          <a:ext cx="0" cy="0"/>
          <a:chOff x="0" y="0"/>
          <a:chExt cx="0" cy="0"/>
        </a:xfrm>
      </p:grpSpPr>
      <p:sp>
        <p:nvSpPr>
          <p:cNvPr id="279" name="Google Shape;279;g3daec069a1d_1_1644"/>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0" name="Google Shape;280;g3daec069a1d_1_1644"/>
          <p:cNvSpPr/>
          <p:nvPr/>
        </p:nvSpPr>
        <p:spPr>
          <a:xfrm>
            <a:off x="14434201" y="639132"/>
            <a:ext cx="3347649" cy="746247"/>
          </a:xfrm>
          <a:custGeom>
            <a:rect b="b" l="l" r="r" t="t"/>
            <a:pathLst>
              <a:path extrusionOk="0" h="746247" w="3347649">
                <a:moveTo>
                  <a:pt x="0" y="0"/>
                </a:moveTo>
                <a:lnTo>
                  <a:pt x="3347649" y="0"/>
                </a:lnTo>
                <a:lnTo>
                  <a:pt x="3347649" y="746247"/>
                </a:lnTo>
                <a:lnTo>
                  <a:pt x="0" y="74624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1" name="Google Shape;281;g3daec069a1d_1_1644"/>
          <p:cNvSpPr/>
          <p:nvPr/>
        </p:nvSpPr>
        <p:spPr>
          <a:xfrm>
            <a:off x="3446958" y="3699228"/>
            <a:ext cx="1156015" cy="728290"/>
          </a:xfrm>
          <a:custGeom>
            <a:rect b="b" l="l" r="r" t="t"/>
            <a:pathLst>
              <a:path extrusionOk="0" h="728290" w="1156015">
                <a:moveTo>
                  <a:pt x="0" y="0"/>
                </a:moveTo>
                <a:lnTo>
                  <a:pt x="1156016" y="0"/>
                </a:lnTo>
                <a:lnTo>
                  <a:pt x="1156016" y="728289"/>
                </a:lnTo>
                <a:lnTo>
                  <a:pt x="0" y="72828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2" name="Google Shape;282;g3daec069a1d_1_1644"/>
          <p:cNvSpPr/>
          <p:nvPr/>
        </p:nvSpPr>
        <p:spPr>
          <a:xfrm>
            <a:off x="3891781" y="4535744"/>
            <a:ext cx="711193" cy="711193"/>
          </a:xfrm>
          <a:custGeom>
            <a:rect b="b" l="l" r="r" t="t"/>
            <a:pathLst>
              <a:path extrusionOk="0" h="711193" w="711193">
                <a:moveTo>
                  <a:pt x="0" y="0"/>
                </a:moveTo>
                <a:lnTo>
                  <a:pt x="711193" y="0"/>
                </a:lnTo>
                <a:lnTo>
                  <a:pt x="711193" y="711193"/>
                </a:lnTo>
                <a:lnTo>
                  <a:pt x="0" y="71119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3" name="Google Shape;283;g3daec069a1d_1_1644"/>
          <p:cNvSpPr/>
          <p:nvPr/>
        </p:nvSpPr>
        <p:spPr>
          <a:xfrm>
            <a:off x="3876881" y="5552822"/>
            <a:ext cx="726093" cy="726093"/>
          </a:xfrm>
          <a:custGeom>
            <a:rect b="b" l="l" r="r" t="t"/>
            <a:pathLst>
              <a:path extrusionOk="0" h="726093" w="726093">
                <a:moveTo>
                  <a:pt x="0" y="0"/>
                </a:moveTo>
                <a:lnTo>
                  <a:pt x="726093" y="0"/>
                </a:lnTo>
                <a:lnTo>
                  <a:pt x="726093" y="726093"/>
                </a:lnTo>
                <a:lnTo>
                  <a:pt x="0" y="726093"/>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284" name="Google Shape;284;g3daec069a1d_1_1644"/>
          <p:cNvGrpSpPr/>
          <p:nvPr/>
        </p:nvGrpSpPr>
        <p:grpSpPr>
          <a:xfrm>
            <a:off x="-228300" y="6944208"/>
            <a:ext cx="18940866" cy="4430982"/>
            <a:chOff x="0" y="-57150"/>
            <a:chExt cx="4988508" cy="1167000"/>
          </a:xfrm>
        </p:grpSpPr>
        <p:sp>
          <p:nvSpPr>
            <p:cNvPr id="285" name="Google Shape;285;g3daec069a1d_1_1644"/>
            <p:cNvSpPr/>
            <p:nvPr/>
          </p:nvSpPr>
          <p:spPr>
            <a:xfrm>
              <a:off x="0" y="0"/>
              <a:ext cx="4988508" cy="1109794"/>
            </a:xfrm>
            <a:custGeom>
              <a:rect b="b" l="l" r="r" t="t"/>
              <a:pathLst>
                <a:path extrusionOk="0" h="1109794" w="4988508">
                  <a:moveTo>
                    <a:pt x="0" y="0"/>
                  </a:moveTo>
                  <a:lnTo>
                    <a:pt x="4988508" y="0"/>
                  </a:lnTo>
                  <a:lnTo>
                    <a:pt x="4988508" y="1109794"/>
                  </a:lnTo>
                  <a:lnTo>
                    <a:pt x="0" y="1109794"/>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6" name="Google Shape;286;g3daec069a1d_1_1644"/>
            <p:cNvSpPr txBox="1"/>
            <p:nvPr/>
          </p:nvSpPr>
          <p:spPr>
            <a:xfrm>
              <a:off x="0" y="-57150"/>
              <a:ext cx="4988400" cy="11670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87" name="Google Shape;287;g3daec069a1d_1_1644"/>
          <p:cNvSpPr/>
          <p:nvPr/>
        </p:nvSpPr>
        <p:spPr>
          <a:xfrm>
            <a:off x="15692648" y="7710148"/>
            <a:ext cx="1489130" cy="1938541"/>
          </a:xfrm>
          <a:custGeom>
            <a:rect b="b" l="l" r="r" t="t"/>
            <a:pathLst>
              <a:path extrusionOk="0" h="1938541" w="1489130">
                <a:moveTo>
                  <a:pt x="0" y="0"/>
                </a:moveTo>
                <a:lnTo>
                  <a:pt x="1489129" y="0"/>
                </a:lnTo>
                <a:lnTo>
                  <a:pt x="1489129" y="1938541"/>
                </a:lnTo>
                <a:lnTo>
                  <a:pt x="0" y="1938541"/>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8" name="Google Shape;288;g3daec069a1d_1_1644"/>
          <p:cNvSpPr/>
          <p:nvPr/>
        </p:nvSpPr>
        <p:spPr>
          <a:xfrm>
            <a:off x="8989462" y="7963384"/>
            <a:ext cx="3063250" cy="1432070"/>
          </a:xfrm>
          <a:custGeom>
            <a:rect b="b" l="l" r="r" t="t"/>
            <a:pathLst>
              <a:path extrusionOk="0" h="1432070" w="3063250">
                <a:moveTo>
                  <a:pt x="0" y="0"/>
                </a:moveTo>
                <a:lnTo>
                  <a:pt x="3063251" y="0"/>
                </a:lnTo>
                <a:lnTo>
                  <a:pt x="3063251" y="1432069"/>
                </a:lnTo>
                <a:lnTo>
                  <a:pt x="0" y="1432069"/>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9" name="Google Shape;289;g3daec069a1d_1_1644"/>
          <p:cNvSpPr/>
          <p:nvPr/>
        </p:nvSpPr>
        <p:spPr>
          <a:xfrm>
            <a:off x="12957588" y="7710148"/>
            <a:ext cx="1831642" cy="1834741"/>
          </a:xfrm>
          <a:custGeom>
            <a:rect b="b" l="l" r="r" t="t"/>
            <a:pathLst>
              <a:path extrusionOk="0" h="1834741" w="1831642">
                <a:moveTo>
                  <a:pt x="0" y="0"/>
                </a:moveTo>
                <a:lnTo>
                  <a:pt x="1831642" y="0"/>
                </a:lnTo>
                <a:lnTo>
                  <a:pt x="1831642" y="1834741"/>
                </a:lnTo>
                <a:lnTo>
                  <a:pt x="0" y="1834741"/>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0" name="Google Shape;290;g3daec069a1d_1_1644"/>
          <p:cNvSpPr/>
          <p:nvPr/>
        </p:nvSpPr>
        <p:spPr>
          <a:xfrm>
            <a:off x="1106223" y="8346748"/>
            <a:ext cx="3002948" cy="645634"/>
          </a:xfrm>
          <a:custGeom>
            <a:rect b="b" l="l" r="r" t="t"/>
            <a:pathLst>
              <a:path extrusionOk="0" h="645634" w="3002948">
                <a:moveTo>
                  <a:pt x="0" y="0"/>
                </a:moveTo>
                <a:lnTo>
                  <a:pt x="3002947" y="0"/>
                </a:lnTo>
                <a:lnTo>
                  <a:pt x="3002947" y="645634"/>
                </a:lnTo>
                <a:lnTo>
                  <a:pt x="0" y="645634"/>
                </a:lnTo>
                <a:lnTo>
                  <a:pt x="0" y="0"/>
                </a:lnTo>
                <a:close/>
              </a:path>
            </a:pathLst>
          </a:custGeom>
          <a:blipFill rotWithShape="1">
            <a:blip r:embed="rId11">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1" name="Google Shape;291;g3daec069a1d_1_1644"/>
          <p:cNvSpPr/>
          <p:nvPr/>
        </p:nvSpPr>
        <p:spPr>
          <a:xfrm>
            <a:off x="5014045" y="8047954"/>
            <a:ext cx="3070542" cy="1159130"/>
          </a:xfrm>
          <a:custGeom>
            <a:rect b="b" l="l" r="r" t="t"/>
            <a:pathLst>
              <a:path extrusionOk="0" h="1159130" w="3070542">
                <a:moveTo>
                  <a:pt x="0" y="0"/>
                </a:moveTo>
                <a:lnTo>
                  <a:pt x="3070542" y="0"/>
                </a:lnTo>
                <a:lnTo>
                  <a:pt x="3070542" y="1159129"/>
                </a:lnTo>
                <a:lnTo>
                  <a:pt x="0" y="1159129"/>
                </a:lnTo>
                <a:lnTo>
                  <a:pt x="0" y="0"/>
                </a:lnTo>
                <a:close/>
              </a:path>
            </a:pathLst>
          </a:custGeom>
          <a:blipFill rotWithShape="1">
            <a:blip r:embed="rId12">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2" name="Google Shape;292;g3daec069a1d_1_1644"/>
          <p:cNvSpPr txBox="1"/>
          <p:nvPr/>
        </p:nvSpPr>
        <p:spPr>
          <a:xfrm>
            <a:off x="2157052" y="1867850"/>
            <a:ext cx="41421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lang="de-AT" sz="8000">
                <a:solidFill>
                  <a:srgbClr val="FFFFFF"/>
                </a:solidFill>
                <a:latin typeface="Anton"/>
                <a:ea typeface="Anton"/>
                <a:cs typeface="Anton"/>
                <a:sym typeface="Anton"/>
              </a:rPr>
              <a:t>Kontakt</a:t>
            </a:r>
            <a:endParaRPr b="0" i="0" sz="1400" u="none" cap="none" strike="noStrike">
              <a:solidFill>
                <a:srgbClr val="000000"/>
              </a:solidFill>
              <a:latin typeface="Arial"/>
              <a:ea typeface="Arial"/>
              <a:cs typeface="Arial"/>
              <a:sym typeface="Arial"/>
            </a:endParaRPr>
          </a:p>
        </p:txBody>
      </p:sp>
      <p:sp>
        <p:nvSpPr>
          <p:cNvPr id="293" name="Google Shape;293;g3daec069a1d_1_1644"/>
          <p:cNvSpPr txBox="1"/>
          <p:nvPr/>
        </p:nvSpPr>
        <p:spPr>
          <a:xfrm>
            <a:off x="4863628" y="3711204"/>
            <a:ext cx="38994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de-AT" sz="2461" u="sng" cap="none" strike="noStrike">
                <a:solidFill>
                  <a:srgbClr val="FFFFFF"/>
                </a:solidFill>
                <a:latin typeface="Arial"/>
                <a:ea typeface="Arial"/>
                <a:cs typeface="Arial"/>
                <a:sym typeface="Arial"/>
                <a:hlinkClick r:id="rId13">
                  <a:extLst>
                    <a:ext uri="{A12FA001-AC4F-418D-AE19-62706E023703}">
                      <ahyp:hlinkClr val="tx"/>
                    </a:ext>
                  </a:extLst>
                </a:hlinkClick>
              </a:rPr>
              <a:t>https://deafstudies.eu/</a:t>
            </a:r>
            <a:endParaRPr b="0" i="0" sz="1400" u="none" cap="none" strike="noStrike">
              <a:solidFill>
                <a:srgbClr val="000000"/>
              </a:solidFill>
              <a:latin typeface="Arial"/>
              <a:ea typeface="Arial"/>
              <a:cs typeface="Arial"/>
              <a:sym typeface="Arial"/>
            </a:endParaRPr>
          </a:p>
        </p:txBody>
      </p:sp>
      <p:sp>
        <p:nvSpPr>
          <p:cNvPr id="294" name="Google Shape;294;g3daec069a1d_1_1644"/>
          <p:cNvSpPr txBox="1"/>
          <p:nvPr/>
        </p:nvSpPr>
        <p:spPr>
          <a:xfrm>
            <a:off x="4863628" y="4683302"/>
            <a:ext cx="59568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de-AT" sz="2461" u="none" cap="none" strike="noStrike">
                <a:solidFill>
                  <a:srgbClr val="FFFFFF"/>
                </a:solidFill>
                <a:latin typeface="Arial"/>
                <a:ea typeface="Arial"/>
                <a:cs typeface="Arial"/>
                <a:sym typeface="Arial"/>
              </a:rPr>
              <a:t>Deaf Culture, Heritage and Diversity</a:t>
            </a:r>
            <a:endParaRPr b="0" i="0" sz="1400" u="none" cap="none" strike="noStrike">
              <a:solidFill>
                <a:srgbClr val="000000"/>
              </a:solidFill>
              <a:latin typeface="Arial"/>
              <a:ea typeface="Arial"/>
              <a:cs typeface="Arial"/>
              <a:sym typeface="Arial"/>
            </a:endParaRPr>
          </a:p>
        </p:txBody>
      </p:sp>
      <p:sp>
        <p:nvSpPr>
          <p:cNvPr id="295" name="Google Shape;295;g3daec069a1d_1_1644"/>
          <p:cNvSpPr txBox="1"/>
          <p:nvPr/>
        </p:nvSpPr>
        <p:spPr>
          <a:xfrm>
            <a:off x="4863629" y="5655400"/>
            <a:ext cx="29850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de-AT" sz="2461" u="none" cap="none" strike="noStrike">
                <a:solidFill>
                  <a:srgbClr val="FFFFFF"/>
                </a:solidFill>
                <a:latin typeface="Arial"/>
                <a:ea typeface="Arial"/>
                <a:cs typeface="Arial"/>
                <a:sym typeface="Arial"/>
              </a:rPr>
              <a:t>@deafstudies.eu</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99" name="Shape 299"/>
        <p:cNvGrpSpPr/>
        <p:nvPr/>
      </p:nvGrpSpPr>
      <p:grpSpPr>
        <a:xfrm>
          <a:off x="0" y="0"/>
          <a:ext cx="0" cy="0"/>
          <a:chOff x="0" y="0"/>
          <a:chExt cx="0" cy="0"/>
        </a:xfrm>
      </p:grpSpPr>
      <p:sp>
        <p:nvSpPr>
          <p:cNvPr id="300" name="Google Shape;300;g3daec069a1d_1_1733"/>
          <p:cNvSpPr/>
          <p:nvPr/>
        </p:nvSpPr>
        <p:spPr>
          <a:xfrm>
            <a:off x="14798745" y="9361180"/>
            <a:ext cx="3368769" cy="750955"/>
          </a:xfrm>
          <a:custGeom>
            <a:rect b="b" l="l" r="r" t="t"/>
            <a:pathLst>
              <a:path extrusionOk="0" h="750955" w="3368769">
                <a:moveTo>
                  <a:pt x="0" y="0"/>
                </a:moveTo>
                <a:lnTo>
                  <a:pt x="3368769" y="0"/>
                </a:lnTo>
                <a:lnTo>
                  <a:pt x="3368769" y="750955"/>
                </a:lnTo>
                <a:lnTo>
                  <a:pt x="0" y="75095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01" name="Google Shape;301;g3daec069a1d_1_1733"/>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2" name="Google Shape;302;g3daec069a1d_1_1733"/>
          <p:cNvSpPr txBox="1"/>
          <p:nvPr/>
        </p:nvSpPr>
        <p:spPr>
          <a:xfrm>
            <a:off x="2133600" y="2476500"/>
            <a:ext cx="131568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lang="de-AT" sz="8000">
                <a:solidFill>
                  <a:schemeClr val="lt1"/>
                </a:solidFill>
                <a:latin typeface="Anton"/>
                <a:ea typeface="Anton"/>
                <a:cs typeface="Anton"/>
                <a:sym typeface="Anton"/>
              </a:rPr>
              <a:t>Zdroje</a:t>
            </a:r>
            <a:endParaRPr b="0" i="0" sz="1400" u="none" cap="none" strike="noStrike">
              <a:solidFill>
                <a:schemeClr val="lt1"/>
              </a:solidFill>
              <a:latin typeface="Arial"/>
              <a:ea typeface="Arial"/>
              <a:cs typeface="Arial"/>
              <a:sym typeface="Arial"/>
            </a:endParaRPr>
          </a:p>
        </p:txBody>
      </p:sp>
      <p:sp>
        <p:nvSpPr>
          <p:cNvPr id="303" name="Google Shape;303;g3daec069a1d_1_1733"/>
          <p:cNvSpPr txBox="1"/>
          <p:nvPr/>
        </p:nvSpPr>
        <p:spPr>
          <a:xfrm>
            <a:off x="2133599" y="4135880"/>
            <a:ext cx="15431700" cy="3540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0" i="0" lang="de-AT" sz="2800" u="none" cap="none" strike="noStrike">
                <a:solidFill>
                  <a:schemeClr val="lt1"/>
                </a:solidFill>
                <a:latin typeface="Quicksand"/>
                <a:ea typeface="Quicksand"/>
                <a:cs typeface="Quicksand"/>
                <a:sym typeface="Quicksand"/>
              </a:rPr>
              <a:t>Lindquist Bergey, J./Gannon, J.R. (2016): Deaf President Now Protest. In: Gertz, G./Boudreault, P. (Hg.): The Sage Deaf Studies Encyclopedia. Los Angeles: SAGE, S. 261-263.</a:t>
            </a:r>
            <a:endParaRPr b="0" i="0" sz="16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800"/>
              <a:buFont typeface="Arial"/>
              <a:buNone/>
            </a:pPr>
            <a:r>
              <a:rPr b="0" i="0" lang="de-AT" sz="2800" u="none" cap="none" strike="noStrike">
                <a:solidFill>
                  <a:schemeClr val="lt1"/>
                </a:solidFill>
                <a:latin typeface="Quicksand"/>
                <a:ea typeface="Quicksand"/>
                <a:cs typeface="Quicksand"/>
                <a:sym typeface="Quicksand"/>
              </a:rPr>
              <a:t>Moss, K. (2016): International Day of Sign Language. In: Gertz, G./Boudreault, P. (Hg.): The Sage Deaf Studies Encyclopedia. Los Angeles: SAGE, S. 484-485.</a:t>
            </a:r>
            <a:endParaRPr b="0" i="0" sz="16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800"/>
              <a:buFont typeface="Arial"/>
              <a:buNone/>
            </a:pPr>
            <a:r>
              <a:rPr b="0" i="0" lang="de-AT" sz="2800" u="none" cap="none" strike="noStrike">
                <a:solidFill>
                  <a:schemeClr val="lt1"/>
                </a:solidFill>
                <a:latin typeface="Quicksand"/>
                <a:ea typeface="Quicksand"/>
                <a:cs typeface="Quicksand"/>
                <a:sym typeface="Quicksand"/>
              </a:rPr>
              <a:t>Pabsch, A. (2016): UN Convention on the Rights of Persons with Disabilities. In: Gertz, G./Boudreault, P. (Hg.): The Sage Deaf Studies Encyclopedia. Los Angeles: SAGE, S. 985-990.</a:t>
            </a:r>
            <a:endParaRPr b="0" i="0" sz="1600" u="none" cap="none" strike="noStrike">
              <a:solidFill>
                <a:schemeClr val="lt1"/>
              </a:solidFill>
              <a:latin typeface="Quicksand"/>
              <a:ea typeface="Quicksand"/>
              <a:cs typeface="Quicksand"/>
              <a:sym typeface="Quicksand"/>
            </a:endParaRPr>
          </a:p>
        </p:txBody>
      </p:sp>
      <p:sp>
        <p:nvSpPr>
          <p:cNvPr id="304" name="Google Shape;304;g3daec069a1d_1_1733"/>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