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10287000" cx="18288000"/>
  <p:notesSz cx="6858000" cy="9144000"/>
  <p:embeddedFontLst>
    <p:embeddedFont>
      <p:font typeface="Anton"/>
      <p:regular r:id="rId46"/>
    </p:embeddedFont>
    <p:embeddedFont>
      <p:font typeface="Play"/>
      <p:regular r:id="rId47"/>
      <p:bold r:id="rId48"/>
    </p:embeddedFont>
    <p:embeddedFont>
      <p:font typeface="Quicksand"/>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1" roundtripDataSignature="AMtx7mhHHFOoTMzL9Z299TcT/JyEhVlL1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Anton-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Play-bold.fntdata"/><Relationship Id="rId47" Type="http://schemas.openxmlformats.org/officeDocument/2006/relationships/font" Target="fonts/Play-regular.fntdata"/><Relationship Id="rId49" Type="http://schemas.openxmlformats.org/officeDocument/2006/relationships/font" Target="fonts/Quicksand-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customschemas.google.com/relationships/presentationmetadata" Target="metadata"/><Relationship Id="rId50" Type="http://schemas.openxmlformats.org/officeDocument/2006/relationships/font" Target="fonts/Quicksand-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merican_School_for_the_Deaf"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dac1610bc2_0_8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g3dac1610bc2_0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dac1610bc2_0_17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g3dac1610bc2_0_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dac1610bc2_0_3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3dac1610bc2_0_3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dac1610bc2_0_5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g3dac1610bc2_0_5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dac1610bc2_0_7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3dac1610bc2_0_7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GB" sz="1800">
                <a:latin typeface="Play"/>
                <a:ea typeface="Play"/>
                <a:cs typeface="Play"/>
                <a:sym typeface="Play"/>
              </a:rPr>
              <a:t>Existuje len málo historických dokumentov týkajúcich sa vzdelávania nepočujúcich ľudí v starovekom Grécku a Ríme. </a:t>
            </a:r>
            <a:r>
              <a:rPr lang="en-GB" sz="1800">
                <a:solidFill>
                  <a:srgbClr val="00B050"/>
                </a:solidFill>
                <a:latin typeface="Play"/>
                <a:ea typeface="Play"/>
                <a:cs typeface="Play"/>
                <a:sym typeface="Play"/>
              </a:rPr>
              <a:t>V starovekom Grécku filozofi ako Aristoteles verili, že jazyk je nevyhnutný pre myslenie a uvažovanie. Keďže nepočujúci ľudia nevedeli hovoriť, často sa považovali za neschopných racionálneho myslenia a bol im odopieraný prístup k vzdelaniu a účasti na občianskom živote. Tento názor ovplyvňoval postoj k nepočujúcim ľuďom po celé stáročia. </a:t>
            </a:r>
            <a:r>
              <a:rPr lang="en-GB" sz="1800">
                <a:latin typeface="Play"/>
                <a:ea typeface="Play"/>
                <a:cs typeface="Play"/>
                <a:sym typeface="Play"/>
              </a:rPr>
              <a:t>Predpokladá sa, že </a:t>
            </a:r>
            <a:r>
              <a:rPr b="1" lang="en-GB" sz="1800">
                <a:latin typeface="Play"/>
                <a:ea typeface="Play"/>
                <a:cs typeface="Play"/>
                <a:sym typeface="Play"/>
              </a:rPr>
              <a:t>Aristoteles</a:t>
            </a:r>
            <a:r>
              <a:rPr lang="en-GB" sz="1800">
                <a:latin typeface="Play"/>
                <a:ea typeface="Play"/>
                <a:cs typeface="Play"/>
                <a:sym typeface="Play"/>
              </a:rPr>
              <a:t> okolo roku 355 pred n. l. tvrdil, že nepočujúci ľudia nemajú intelekt a nie sú schopní učiť sa. Odôvodňoval to tým, že medzi schopnosťou učiť sa a schopnosťou hovoriť existuje priama súvislosť. Táto teória bola použitá ako základ pre zákony, ktoré nepočujúcich ľudí vyhlásili za „neľudí“, čím im zabránili vlastniť majetok alebo uzatvárať manželstvo.</a:t>
            </a:r>
            <a:endParaRPr/>
          </a:p>
          <a:p>
            <a:pPr indent="0" lvl="0" marL="0" rtl="0" algn="l">
              <a:spcBef>
                <a:spcPts val="0"/>
              </a:spcBef>
              <a:spcAft>
                <a:spcPts val="0"/>
              </a:spcAft>
              <a:buClr>
                <a:schemeClr val="dk1"/>
              </a:buClr>
              <a:buFont typeface="Arial"/>
              <a:buNone/>
            </a:pPr>
            <a:r>
              <a:t/>
            </a:r>
            <a:endParaRPr sz="1800">
              <a:latin typeface="Play"/>
              <a:ea typeface="Play"/>
              <a:cs typeface="Play"/>
              <a:sym typeface="Play"/>
            </a:endParaRPr>
          </a:p>
          <a:p>
            <a:pPr indent="0" lvl="0" marL="0" rtl="0" algn="l">
              <a:spcBef>
                <a:spcPts val="0"/>
              </a:spcBef>
              <a:spcAft>
                <a:spcPts val="0"/>
              </a:spcAft>
              <a:buNone/>
            </a:pPr>
            <a:r>
              <a:t/>
            </a:r>
            <a:endParaRPr sz="1800">
              <a:latin typeface="Play"/>
              <a:ea typeface="Play"/>
              <a:cs typeface="Play"/>
              <a:sym typeface="Play"/>
            </a:endParaRPr>
          </a:p>
        </p:txBody>
      </p:sp>
      <p:sp>
        <p:nvSpPr>
          <p:cNvPr id="227" name="Google Shape;227;g3dac1610bc2_0_7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dac1610bc2_0_9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g3dac1610bc2_0_9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800"/>
              <a:buFont typeface="Play"/>
              <a:buNone/>
            </a:pPr>
            <a:r>
              <a:rPr lang="en-GB" sz="1800">
                <a:latin typeface="Play"/>
                <a:ea typeface="Play"/>
                <a:cs typeface="Play"/>
                <a:sym typeface="Play"/>
              </a:rPr>
              <a:t>Vyššie uvedené citáty renomovaných vedcov a filozofov dokazujú, že nepočujúci ľudia boli v staroveku znevažovaní a dokonca považovaní za tých, ktorých potrestal Boh.</a:t>
            </a:r>
            <a:endParaRPr sz="1800">
              <a:latin typeface="Play"/>
              <a:ea typeface="Play"/>
              <a:cs typeface="Play"/>
              <a:sym typeface="Play"/>
            </a:endParaRPr>
          </a:p>
          <a:p>
            <a:pPr indent="0" lvl="0" marL="0" marR="0" rtl="0" algn="l">
              <a:lnSpc>
                <a:spcPct val="100000"/>
              </a:lnSpc>
              <a:spcBef>
                <a:spcPts val="0"/>
              </a:spcBef>
              <a:spcAft>
                <a:spcPts val="0"/>
              </a:spcAft>
              <a:buClr>
                <a:schemeClr val="dk1"/>
              </a:buClr>
              <a:buSzPts val="1800"/>
              <a:buFont typeface="Play"/>
              <a:buNone/>
            </a:pPr>
            <a:r>
              <a:t/>
            </a:r>
            <a:endParaRPr sz="1800">
              <a:latin typeface="Play"/>
              <a:ea typeface="Play"/>
              <a:cs typeface="Play"/>
              <a:sym typeface="Play"/>
            </a:endParaRPr>
          </a:p>
          <a:p>
            <a:pPr indent="0" lvl="0" marL="0" rtl="0" algn="l">
              <a:spcBef>
                <a:spcPts val="0"/>
              </a:spcBef>
              <a:spcAft>
                <a:spcPts val="0"/>
              </a:spcAft>
              <a:buNone/>
            </a:pPr>
            <a:r>
              <a:t/>
            </a:r>
            <a:endParaRPr/>
          </a:p>
        </p:txBody>
      </p:sp>
      <p:sp>
        <p:nvSpPr>
          <p:cNvPr id="242" name="Google Shape;242;g3dac1610bc2_0_9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dac1610bc2_0_10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g3dac1610bc2_0_10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solidFill>
                  <a:srgbClr val="00B050"/>
                </a:solidFill>
                <a:latin typeface="Play"/>
                <a:ea typeface="Play"/>
                <a:cs typeface="Play"/>
                <a:sym typeface="Play"/>
              </a:rPr>
              <a:t>Staroveký Rím mal na túto problematiku o niečo diferencovanejší pohľad. Hoci rímsky </a:t>
            </a:r>
            <a:r>
              <a:rPr b="1" lang="en-GB" sz="1800">
                <a:solidFill>
                  <a:srgbClr val="00B050"/>
                </a:solidFill>
                <a:latin typeface="Play"/>
                <a:ea typeface="Play"/>
                <a:cs typeface="Play"/>
                <a:sym typeface="Play"/>
              </a:rPr>
              <a:t>cirkevný otec Augustín z Hippa</a:t>
            </a:r>
            <a:r>
              <a:rPr lang="en-GB" sz="1800">
                <a:solidFill>
                  <a:srgbClr val="00B050"/>
                </a:solidFill>
                <a:latin typeface="Play"/>
                <a:ea typeface="Play"/>
                <a:cs typeface="Play"/>
                <a:sym typeface="Play"/>
              </a:rPr>
              <a:t> (354–430) uznal, že nepočujúci ľudia dokážu komunikovať prostredníctvom posunkového jazyka, vyhlásil: „Kto nepočuje, nemôže uveriť.“ – tento výrok výrazne ovplyvnil základné vzdelávanie nepočujúcich, ktoré v tej dobe poskytovala cirkev. Naopak, rímsky cisár </a:t>
            </a:r>
            <a:r>
              <a:rPr b="1" lang="en-GB" sz="1800">
                <a:solidFill>
                  <a:srgbClr val="00B050"/>
                </a:solidFill>
                <a:latin typeface="Play"/>
                <a:ea typeface="Play"/>
                <a:cs typeface="Play"/>
                <a:sym typeface="Play"/>
              </a:rPr>
              <a:t>Justinián</a:t>
            </a:r>
            <a:r>
              <a:rPr lang="en-GB" sz="1800">
                <a:solidFill>
                  <a:srgbClr val="00B050"/>
                </a:solidFill>
                <a:latin typeface="Play"/>
                <a:ea typeface="Play"/>
                <a:cs typeface="Play"/>
                <a:sym typeface="Play"/>
              </a:rPr>
              <a:t> </a:t>
            </a:r>
            <a:r>
              <a:rPr b="1" lang="en-GB" sz="1800">
                <a:solidFill>
                  <a:srgbClr val="00B050"/>
                </a:solidFill>
                <a:latin typeface="Play"/>
                <a:ea typeface="Play"/>
                <a:cs typeface="Play"/>
                <a:sym typeface="Play"/>
              </a:rPr>
              <a:t>I. </a:t>
            </a:r>
            <a:r>
              <a:rPr lang="en-GB" sz="1800">
                <a:solidFill>
                  <a:srgbClr val="00B050"/>
                </a:solidFill>
                <a:latin typeface="Play"/>
                <a:ea typeface="Play"/>
                <a:cs typeface="Play"/>
                <a:sym typeface="Play"/>
              </a:rPr>
              <a:t>(482–565) napríklad rozlišoval medzi nepočujúcimi osobami podľa toho, či sa narodili nepočujúce, alebo o sluch prišli neskôr v živote. Tí, ktorí boli nepočujúci od narodenia, boli často považovaní za neschopných nadobúdať vedomosti, zatiaľ čo tým, ktorí o sluch prišli neskôr, bolo niekedy dovolené dediť majetok a podieľať sa na právnych záležitostiach (Codex Justinianus, zbierka rímskych zákonov).Napriek týmto ťažkostiam historické záznamy naznačujú, že niektorí nepočujúci si vyvinuli vlastné formy komunikácie, pravdepodobne s využitím gest rúk a znakov, aby mohli komunikovať so svojím okolím. Formálne vzdelávanie pre nepočujúcich však v staroveku prakticky neexistovalo (Lane 1984).</a:t>
            </a:r>
            <a:endParaRPr sz="1800">
              <a:latin typeface="Play"/>
              <a:ea typeface="Play"/>
              <a:cs typeface="Play"/>
              <a:sym typeface="Play"/>
            </a:endParaRPr>
          </a:p>
          <a:p>
            <a:pPr indent="0" lvl="0" marL="0" rtl="0" algn="l">
              <a:spcBef>
                <a:spcPts val="800"/>
              </a:spcBef>
              <a:spcAft>
                <a:spcPts val="0"/>
              </a:spcAft>
              <a:buClr>
                <a:schemeClr val="dk1"/>
              </a:buClr>
              <a:buFont typeface="Arial"/>
              <a:buNone/>
            </a:pPr>
            <a:r>
              <a:t/>
            </a:r>
            <a:endParaRPr/>
          </a:p>
          <a:p>
            <a:pPr indent="0" lvl="0" marL="0" rtl="0" algn="l">
              <a:spcBef>
                <a:spcPts val="800"/>
              </a:spcBef>
              <a:spcAft>
                <a:spcPts val="0"/>
              </a:spcAft>
              <a:buNone/>
            </a:pPr>
            <a:r>
              <a:t/>
            </a:r>
            <a:endParaRPr sz="1800">
              <a:solidFill>
                <a:srgbClr val="00B050"/>
              </a:solidFill>
              <a:latin typeface="Play"/>
              <a:ea typeface="Play"/>
              <a:cs typeface="Play"/>
              <a:sym typeface="Play"/>
            </a:endParaRPr>
          </a:p>
        </p:txBody>
      </p:sp>
      <p:sp>
        <p:nvSpPr>
          <p:cNvPr id="256" name="Google Shape;256;g3dac1610bc2_0_10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dac1610bc2_0_12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3dac1610bc2_0_12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Stredoveké právo sa stále čiastočne opieralo o rímske zákony Justiniána. Ľudia, ktorí boli nepočujúci od narodenia, boli často považovaní za právne neschopných a nesmeli uzatvárať zmluvy ani spravovať dedičstvo. Tí, ktorí stratili sluch až v neskoršom veku a naučili sa hovoriť, boli často uznávaní za plne právne spôsobilých. V niektorých regiónoch mohli nepočujúci ľudia vlastniť majetok, ak sa vedeli vyjadrovať písomne. </a:t>
            </a:r>
            <a:endParaRPr sz="1800">
              <a:solidFill>
                <a:srgbClr val="00B050"/>
              </a:solidFill>
              <a:latin typeface="Play"/>
              <a:ea typeface="Play"/>
              <a:cs typeface="Play"/>
              <a:sym typeface="Play"/>
            </a:endParaRPr>
          </a:p>
          <a:p>
            <a:pPr indent="0" lvl="0" marL="457200" rtl="0" algn="just">
              <a:lnSpc>
                <a:spcPct val="107000"/>
              </a:lnSpc>
              <a:spcBef>
                <a:spcPts val="0"/>
              </a:spcBef>
              <a:spcAft>
                <a:spcPts val="0"/>
              </a:spcAft>
              <a:buNone/>
            </a:pPr>
            <a:r>
              <a:t/>
            </a:r>
            <a:endParaRPr sz="1800">
              <a:solidFill>
                <a:srgbClr val="00B050"/>
              </a:solidFill>
              <a:latin typeface="Play"/>
              <a:ea typeface="Play"/>
              <a:cs typeface="Play"/>
              <a:sym typeface="Play"/>
            </a:endParaRPr>
          </a:p>
          <a:p>
            <a:pPr indent="0" lvl="0" marL="457200" rtl="0" algn="just">
              <a:lnSpc>
                <a:spcPct val="107000"/>
              </a:lnSpc>
              <a:spcBef>
                <a:spcPts val="0"/>
              </a:spcBef>
              <a:spcAft>
                <a:spcPts val="0"/>
              </a:spcAft>
              <a:buNone/>
            </a:pPr>
            <a:r>
              <a:rPr lang="en-GB" sz="1800">
                <a:latin typeface="Play"/>
                <a:ea typeface="Play"/>
                <a:cs typeface="Play"/>
                <a:sym typeface="Play"/>
              </a:rPr>
              <a:t>Posunkové jazyky však v tom čase nehrali žiadnu úlohu vo</a:t>
            </a:r>
            <a:r>
              <a:rPr lang="en-GB" sz="1800">
                <a:solidFill>
                  <a:srgbClr val="00B050"/>
                </a:solidFill>
                <a:latin typeface="Play"/>
                <a:ea typeface="Play"/>
                <a:cs typeface="Play"/>
                <a:sym typeface="Play"/>
              </a:rPr>
              <a:t> vzdelávaní nepočujúcich </a:t>
            </a:r>
            <a:r>
              <a:rPr lang="en-GB" sz="1800">
                <a:latin typeface="Play"/>
                <a:ea typeface="Play"/>
                <a:cs typeface="Play"/>
                <a:sym typeface="Play"/>
              </a:rPr>
              <a:t>. Dokumenty o nepočujúcich z tohto obdobia sa väčšinou zaoberali zázračnými príbehmi o náboženských uzdraveniach. Prevládajúce predstavy o nepočujúcich formovali obraz nepočujúcich ľudí a ich vzdelávania.</a:t>
            </a:r>
            <a:endParaRPr sz="1800">
              <a:latin typeface="Play"/>
              <a:ea typeface="Play"/>
              <a:cs typeface="Play"/>
              <a:sym typeface="Play"/>
            </a:endParaRPr>
          </a:p>
          <a:p>
            <a:pPr indent="0" lvl="0" marL="457200" rtl="0" algn="just">
              <a:lnSpc>
                <a:spcPct val="107000"/>
              </a:lnSpc>
              <a:spcBef>
                <a:spcPts val="0"/>
              </a:spcBef>
              <a:spcAft>
                <a:spcPts val="0"/>
              </a:spcAft>
              <a:buClr>
                <a:schemeClr val="dk1"/>
              </a:buClr>
              <a:buFont typeface="Arial"/>
              <a:buNone/>
            </a:pPr>
            <a:r>
              <a:rPr lang="en-GB" sz="1800">
                <a:solidFill>
                  <a:srgbClr val="00B050"/>
                </a:solidFill>
                <a:latin typeface="Play"/>
                <a:ea typeface="Play"/>
                <a:cs typeface="Play"/>
                <a:sym typeface="Play"/>
              </a:rPr>
              <a:t>Niektoré kláštory vyvinuli jednoduché systémy posunkov, aby obišli prísne pravidlá mlčania, ktoré mohli využívať aj nepočujúci ľudia. Benediktínski mnísi používali od 10. storočia ručné posunky na komunikáciu v rámci kláštorov. V ranom stredoveku bola situácia nepočujúcich ľudí často ťažká, keďže boli považovaní za právne a vzdelanostne neschopných. Vďaka úsiliu kláštorov, jednotlivých duchovných a učencov sa však postupne presadilo uznanie, že nepočujúci ľudia sa môžu učiť a komunikovať. To nakoniec pripravilo pôdu pre vznik prvých riadnych škôl pre nepočujúcich v renesancii a v novoveku. Najstaršie správy o vzdelaných nepočujúcich pochádzajú z regiónov v Španielsku a Taliansku.</a:t>
            </a:r>
            <a:endParaRPr sz="1800">
              <a:solidFill>
                <a:srgbClr val="00B050"/>
              </a:solidFill>
              <a:latin typeface="Play"/>
              <a:ea typeface="Play"/>
              <a:cs typeface="Play"/>
              <a:sym typeface="Play"/>
            </a:endParaRPr>
          </a:p>
          <a:p>
            <a:pPr indent="0" lvl="0" marL="0" rtl="0" algn="l">
              <a:spcBef>
                <a:spcPts val="800"/>
              </a:spcBef>
              <a:spcAft>
                <a:spcPts val="0"/>
              </a:spcAft>
              <a:buClr>
                <a:schemeClr val="dk1"/>
              </a:buClr>
              <a:buFont typeface="Arial"/>
              <a:buNone/>
            </a:pPr>
            <a:r>
              <a:t/>
            </a:r>
            <a:endParaRPr/>
          </a:p>
          <a:p>
            <a:pPr indent="0" lvl="0" marL="0" rtl="0" algn="l">
              <a:spcBef>
                <a:spcPts val="800"/>
              </a:spcBef>
              <a:spcAft>
                <a:spcPts val="0"/>
              </a:spcAft>
              <a:buNone/>
            </a:pPr>
            <a:r>
              <a:t/>
            </a:r>
            <a:endParaRPr sz="1800">
              <a:solidFill>
                <a:srgbClr val="00B050"/>
              </a:solidFill>
              <a:latin typeface="Play"/>
              <a:ea typeface="Play"/>
              <a:cs typeface="Play"/>
              <a:sym typeface="Play"/>
            </a:endParaRPr>
          </a:p>
        </p:txBody>
      </p:sp>
      <p:sp>
        <p:nvSpPr>
          <p:cNvPr id="270" name="Google Shape;270;g3dac1610bc2_0_12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dac1610bc2_0_14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g3dac1610bc2_0_14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GB" sz="1800">
                <a:latin typeface="Play"/>
                <a:ea typeface="Play"/>
                <a:cs typeface="Play"/>
                <a:sym typeface="Play"/>
              </a:rPr>
              <a:t>V období renesancie sa vynakladalo úsilie na vyvrátenie Aristotelovej teórie a aktívne sa pokúšali vzdelávať nepočujúcich, pričom sa niekedy využíval aj posunkový jazyk. Pedagógovia vyvinuli rôzne metódy výučby nepočujúcich žiakov.</a:t>
            </a:r>
            <a:endParaRPr/>
          </a:p>
          <a:p>
            <a:pPr indent="0" lvl="0" marL="0" rtl="0" algn="l">
              <a:spcBef>
                <a:spcPts val="0"/>
              </a:spcBef>
              <a:spcAft>
                <a:spcPts val="0"/>
              </a:spcAft>
              <a:buNone/>
            </a:pPr>
            <a:r>
              <a:t/>
            </a:r>
            <a:endParaRPr sz="1800">
              <a:latin typeface="Play"/>
              <a:ea typeface="Play"/>
              <a:cs typeface="Play"/>
              <a:sym typeface="Play"/>
            </a:endParaRPr>
          </a:p>
        </p:txBody>
      </p:sp>
      <p:sp>
        <p:nvSpPr>
          <p:cNvPr id="283" name="Google Shape;283;g3dac1610bc2_0_14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dac1610bc2_0_16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3dac1610bc2_0_16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800"/>
              <a:buFont typeface="Play"/>
              <a:buNone/>
            </a:pPr>
            <a:r>
              <a:rPr lang="en-GB" sz="1800">
                <a:latin typeface="Play"/>
                <a:ea typeface="Play"/>
                <a:cs typeface="Play"/>
                <a:sym typeface="Play"/>
              </a:rPr>
              <a:t>Prvým človekom, ktorý sa pravdepodobne venoval vzdelávaniu nepočujúcich, bol španielsky benediktínsky mních </a:t>
            </a:r>
            <a:r>
              <a:rPr b="1" lang="en-GB" sz="1800">
                <a:latin typeface="Play"/>
                <a:ea typeface="Play"/>
                <a:cs typeface="Play"/>
                <a:sym typeface="Play"/>
              </a:rPr>
              <a:t>Pedro Ponce de Leon</a:t>
            </a:r>
            <a:r>
              <a:rPr lang="en-GB" sz="1800">
                <a:latin typeface="Play"/>
                <a:ea typeface="Play"/>
                <a:cs typeface="Play"/>
                <a:sym typeface="Play"/>
              </a:rPr>
              <a:t> (1500–1584). V tej dobe mali nárok na dedičstvo len tí, ktorí vedeli čítať, písať a hovoriť, a preto bol Ponce de Leon poverený španielskym šľachticom, ktorého traja synovia boli nepočujúci, aby ich naučil jazyk v ústnej aj písomnej forme. Podarilo sa mu to a poskytol tak prvý dôkaz, že nepočujúci ľudia vedia čítať, písať, myslieť a hovoriť.</a:t>
            </a:r>
            <a:endParaRPr sz="1800">
              <a:latin typeface="Play"/>
              <a:ea typeface="Play"/>
              <a:cs typeface="Play"/>
              <a:sym typeface="Play"/>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t/>
            </a:r>
            <a:endParaRPr sz="1800">
              <a:latin typeface="Play"/>
              <a:ea typeface="Play"/>
              <a:cs typeface="Play"/>
              <a:sym typeface="Play"/>
            </a:endParaRPr>
          </a:p>
        </p:txBody>
      </p:sp>
      <p:sp>
        <p:nvSpPr>
          <p:cNvPr id="295" name="Google Shape;295;g3dac1610bc2_0_16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dac1610bc2_0_18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g3dac1610bc2_0_18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GB" sz="1800">
                <a:latin typeface="Play"/>
                <a:ea typeface="Play"/>
                <a:cs typeface="Play"/>
                <a:sym typeface="Play"/>
              </a:rPr>
              <a:t>Prvým človekom, ktorý sa pravdepodobne venoval vzdelávaniu nepočujúcich, bol španielsky benediktínsky mních </a:t>
            </a:r>
            <a:r>
              <a:rPr b="1" lang="en-GB" sz="1800">
                <a:latin typeface="Play"/>
                <a:ea typeface="Play"/>
                <a:cs typeface="Play"/>
                <a:sym typeface="Play"/>
              </a:rPr>
              <a:t>Pedro Ponce de Leon</a:t>
            </a:r>
            <a:r>
              <a:rPr lang="en-GB" sz="1800">
                <a:latin typeface="Play"/>
                <a:ea typeface="Play"/>
                <a:cs typeface="Play"/>
                <a:sym typeface="Play"/>
              </a:rPr>
              <a:t> (1500–1584). V tej dobe mali nárok na dedičstvo len tí, ktorí vedeli čítať, písať a hovoriť, a preto bol Ponce de Leon poverený španielskym šľachticom, ktorého traja synovia boli nepočujúci, aby ich naučil jazyk v ústnej aj písomnej forme. Podarilo sa mu to a poskytol tak prvý dôkaz, že nepočujúci ľudia vedia čítať, písať, myslieť a hovoriť.</a:t>
            </a:r>
            <a:endParaRPr sz="1800">
              <a:latin typeface="Play"/>
              <a:ea typeface="Play"/>
              <a:cs typeface="Play"/>
              <a:sym typeface="Play"/>
            </a:endParaRPr>
          </a:p>
          <a:p>
            <a:pPr indent="0" lvl="0" marL="0" rtl="0" algn="l">
              <a:spcBef>
                <a:spcPts val="0"/>
              </a:spcBef>
              <a:spcAft>
                <a:spcPts val="0"/>
              </a:spcAft>
              <a:buSzPts val="1800"/>
              <a:buNone/>
            </a:pPr>
            <a:r>
              <a:t/>
            </a:r>
            <a:endParaRPr>
              <a:latin typeface="Play"/>
              <a:ea typeface="Play"/>
              <a:cs typeface="Play"/>
              <a:sym typeface="Play"/>
            </a:endParaRPr>
          </a:p>
          <a:p>
            <a:pPr indent="0" lvl="0" marL="0" rtl="0" algn="l">
              <a:spcBef>
                <a:spcPts val="0"/>
              </a:spcBef>
              <a:spcAft>
                <a:spcPts val="0"/>
              </a:spcAft>
              <a:buSzPts val="1800"/>
              <a:buNone/>
            </a:pPr>
            <a:r>
              <a:rPr lang="en-GB">
                <a:latin typeface="Play"/>
                <a:ea typeface="Play"/>
                <a:cs typeface="Play"/>
                <a:sym typeface="Play"/>
              </a:rPr>
              <a:t>V roku 1620 vydal Juan Pablo Bonet (1573–1633) v Španielsku prvú knihu o manuálnej abecede pre nepočujúcich. Anglické vydanie vyšlo až v roku 1885 pod názvom </a:t>
            </a:r>
            <a:r>
              <a:rPr i="1" lang="en-GB"/>
              <a:t>Zjednodušenie písmen abecedy a metóda výučby reči pre hluchonemých</a:t>
            </a:r>
            <a:r>
              <a:rPr lang="en-GB"/>
              <a:t>, čo výrazne zvýšilo záujem o vzdelávanie nepočujúcich v celej Európe. Bonetova metóda spočívala v tom, že sa najskôr naučili písmená, potom tvary rúk pri prstovej abecede a nakoniec precvičovali výslovnosť hlások. Predpokladal, že si študenti schopnosť čítať z pier osvoja sami. </a:t>
            </a:r>
            <a:endParaRPr/>
          </a:p>
          <a:p>
            <a:pPr indent="0" lvl="0" marL="0" rtl="0" algn="l">
              <a:spcBef>
                <a:spcPts val="0"/>
              </a:spcBef>
              <a:spcAft>
                <a:spcPts val="0"/>
              </a:spcAft>
              <a:buSzPts val="1800"/>
              <a:buNone/>
            </a:pPr>
            <a:r>
              <a:rPr lang="en-GB"/>
              <a:t>Bonet patril medzi prvých, ktorí zdokumentovali prstovú abecedu v tlačenej podobe, čím ovplyvnil neskorší vývoj posunkových jazykov. Zároveň sa pridržiaval vtedajšieho všeobecného názoru, že posunky by mali slúžiť iba ako prechodný prostriedok k hovorenému jazyku a nemali by sa považovať za samostatný jazyk.</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t/>
            </a:r>
            <a:endParaRPr sz="1800">
              <a:latin typeface="Play"/>
              <a:ea typeface="Play"/>
              <a:cs typeface="Play"/>
              <a:sym typeface="Play"/>
            </a:endParaRPr>
          </a:p>
        </p:txBody>
      </p:sp>
      <p:sp>
        <p:nvSpPr>
          <p:cNvPr id="309" name="Google Shape;309;g3dac1610bc2_0_18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dac1610bc2_0_20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g3dac1610bc2_0_20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latin typeface="Play"/>
                <a:ea typeface="Play"/>
                <a:cs typeface="Play"/>
                <a:sym typeface="Play"/>
              </a:rPr>
              <a:t>Švajčiarsko-holandský lekár a pedagóg nepočujúcich </a:t>
            </a:r>
            <a:r>
              <a:rPr b="1" lang="en-GB" sz="1800">
                <a:latin typeface="Play"/>
                <a:ea typeface="Play"/>
                <a:cs typeface="Play"/>
                <a:sym typeface="Play"/>
              </a:rPr>
              <a:t>Johann Konrad Ammann</a:t>
            </a:r>
            <a:r>
              <a:rPr lang="en-GB" sz="1800">
                <a:latin typeface="Play"/>
                <a:ea typeface="Play"/>
                <a:cs typeface="Play"/>
                <a:sym typeface="Play"/>
              </a:rPr>
              <a:t> (1669-1724) sa považuje </a:t>
            </a:r>
            <a:r>
              <a:rPr lang="en-GB" sz="1800">
                <a:solidFill>
                  <a:srgbClr val="00B050"/>
                </a:solidFill>
                <a:latin typeface="Play"/>
                <a:ea typeface="Play"/>
                <a:cs typeface="Play"/>
                <a:sym typeface="Play"/>
              </a:rPr>
              <a:t>za prvého človeka, ktorý </a:t>
            </a:r>
            <a:r>
              <a:rPr lang="en-GB" sz="1800">
                <a:latin typeface="Play"/>
                <a:ea typeface="Play"/>
                <a:cs typeface="Play"/>
                <a:sym typeface="Play"/>
              </a:rPr>
              <a:t>vynašiel orálnu metódu: Napísal diela </a:t>
            </a:r>
            <a:r>
              <a:rPr i="1" lang="en-GB" sz="1800">
                <a:latin typeface="Play"/>
                <a:ea typeface="Play"/>
                <a:cs typeface="Play"/>
                <a:sym typeface="Play"/>
              </a:rPr>
              <a:t>Surdus loquens</a:t>
            </a:r>
            <a:r>
              <a:rPr lang="en-GB" sz="1800">
                <a:latin typeface="Play"/>
                <a:ea typeface="Play"/>
                <a:cs typeface="Play"/>
                <a:sym typeface="Play"/>
              </a:rPr>
              <a:t> ("Hovoriaci Nepočujúci") a </a:t>
            </a:r>
            <a:r>
              <a:rPr i="1" lang="en-GB" sz="1800">
                <a:latin typeface="Play"/>
                <a:ea typeface="Play"/>
                <a:cs typeface="Play"/>
                <a:sym typeface="Play"/>
              </a:rPr>
              <a:t>Dissertatio de loquela</a:t>
            </a:r>
            <a:r>
              <a:rPr lang="en-GB" sz="1800">
                <a:latin typeface="Play"/>
                <a:ea typeface="Play"/>
                <a:cs typeface="Play"/>
                <a:sym typeface="Play"/>
              </a:rPr>
              <a:t> ("Dizertačná práca o reči").</a:t>
            </a:r>
            <a:endParaRPr sz="1800">
              <a:latin typeface="Play"/>
              <a:ea typeface="Play"/>
              <a:cs typeface="Play"/>
              <a:sym typeface="Play"/>
            </a:endParaRPr>
          </a:p>
          <a:p>
            <a:pPr indent="0" lvl="0" marL="457200" rtl="0" algn="just">
              <a:lnSpc>
                <a:spcPct val="107000"/>
              </a:lnSpc>
              <a:spcBef>
                <a:spcPts val="0"/>
              </a:spcBef>
              <a:spcAft>
                <a:spcPts val="0"/>
              </a:spcAft>
              <a:buClr>
                <a:schemeClr val="dk1"/>
              </a:buClr>
              <a:buFont typeface="Arial"/>
              <a:buNone/>
            </a:pPr>
            <a:r>
              <a:t/>
            </a:r>
            <a:endParaRPr sz="1800">
              <a:latin typeface="Play"/>
              <a:ea typeface="Play"/>
              <a:cs typeface="Play"/>
              <a:sym typeface="Play"/>
            </a:endParaRPr>
          </a:p>
          <a:p>
            <a:pPr indent="0" lvl="0" marL="457200" rtl="0" algn="just">
              <a:lnSpc>
                <a:spcPct val="107000"/>
              </a:lnSpc>
              <a:spcBef>
                <a:spcPts val="0"/>
              </a:spcBef>
              <a:spcAft>
                <a:spcPts val="0"/>
              </a:spcAft>
              <a:buNone/>
            </a:pPr>
            <a:r>
              <a:t/>
            </a:r>
            <a:endParaRPr sz="1800">
              <a:latin typeface="Play"/>
              <a:ea typeface="Play"/>
              <a:cs typeface="Play"/>
              <a:sym typeface="Play"/>
            </a:endParaRPr>
          </a:p>
        </p:txBody>
      </p:sp>
      <p:sp>
        <p:nvSpPr>
          <p:cNvPr id="322" name="Google Shape;322;g3dac1610bc2_0_20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dac1610bc2_0_23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3dac1610bc2_0_23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b="1" lang="en-GB" sz="1800">
                <a:solidFill>
                  <a:srgbClr val="00B050"/>
                </a:solidFill>
                <a:latin typeface="Play"/>
                <a:ea typeface="Play"/>
                <a:cs typeface="Play"/>
                <a:sym typeface="Play"/>
              </a:rPr>
              <a:t>Jacob Rodrigues Pereira</a:t>
            </a:r>
            <a:r>
              <a:rPr lang="en-GB" sz="1800">
                <a:solidFill>
                  <a:srgbClr val="00B050"/>
                </a:solidFill>
                <a:latin typeface="Play"/>
                <a:ea typeface="Play"/>
                <a:cs typeface="Play"/>
                <a:sym typeface="Play"/>
              </a:rPr>
              <a:t> (1715-1780) začal vyučovať nepočujúcich študentov vo Francúzsku v roku 1744, čím sa stal prvým učiteľom nepočujúcich v krajine. Hoci Pereira ovládal posunkový jazyk, pracoval na orálnej metóde, aby svojich študentov naučil hovoriť. Podľa Olivera Sacksa (2008: 50) je Pereira považovaný za "najväčšieho oralistu" svojej doby, ktorý zasvätil svoj život úlohe naučiť nepočujúcich hovoriť - úlohe, ktorá si vyžadovala značné nasadenie, pretože si vyžadovala roky intenzívnej a náročnej individuálnej výučby, aby bola nádej na úspech.</a:t>
            </a:r>
            <a:endParaRPr sz="1800">
              <a:latin typeface="Play"/>
              <a:ea typeface="Play"/>
              <a:cs typeface="Play"/>
              <a:sym typeface="Play"/>
            </a:endParaRPr>
          </a:p>
          <a:p>
            <a:pPr indent="0" lvl="0" marL="457200" rtl="0" algn="just">
              <a:lnSpc>
                <a:spcPct val="107000"/>
              </a:lnSpc>
              <a:spcBef>
                <a:spcPts val="0"/>
              </a:spcBef>
              <a:spcAft>
                <a:spcPts val="0"/>
              </a:spcAft>
              <a:buClr>
                <a:schemeClr val="dk1"/>
              </a:buClr>
              <a:buFont typeface="Arial"/>
              <a:buNone/>
            </a:pPr>
            <a:r>
              <a:t/>
            </a:r>
            <a:endParaRPr b="1" sz="1800">
              <a:solidFill>
                <a:srgbClr val="00B050"/>
              </a:solidFill>
              <a:latin typeface="Play"/>
              <a:ea typeface="Play"/>
              <a:cs typeface="Play"/>
              <a:sym typeface="Play"/>
            </a:endParaRPr>
          </a:p>
          <a:p>
            <a:pPr indent="0" lvl="0" marL="457200" rtl="0" algn="just">
              <a:lnSpc>
                <a:spcPct val="107000"/>
              </a:lnSpc>
              <a:spcBef>
                <a:spcPts val="0"/>
              </a:spcBef>
              <a:spcAft>
                <a:spcPts val="0"/>
              </a:spcAft>
              <a:buNone/>
            </a:pPr>
            <a:r>
              <a:t/>
            </a:r>
            <a:endParaRPr b="1" sz="1800">
              <a:solidFill>
                <a:srgbClr val="00B050"/>
              </a:solidFill>
              <a:latin typeface="Play"/>
              <a:ea typeface="Play"/>
              <a:cs typeface="Play"/>
              <a:sym typeface="Play"/>
            </a:endParaRPr>
          </a:p>
        </p:txBody>
      </p:sp>
      <p:sp>
        <p:nvSpPr>
          <p:cNvPr id="336" name="Google Shape;336;g3dac1610bc2_0_23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dac1610bc2_0_24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g3dac1610bc2_0_24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800"/>
              <a:buNone/>
            </a:pPr>
            <a:r>
              <a:rPr lang="en-GB" sz="1800">
                <a:latin typeface="Quicksand"/>
                <a:ea typeface="Quicksand"/>
                <a:cs typeface="Quicksand"/>
                <a:sym typeface="Quicksand"/>
              </a:rPr>
              <a:t>Zatiaľ čo mnohí pedagógovia uprednostňovali ústnu výchovu a zameriavali sa na výučbu hovoreného jazyka, </a:t>
            </a:r>
            <a:r>
              <a:rPr b="1" lang="en-GB" sz="1800">
                <a:latin typeface="Quicksand"/>
                <a:ea typeface="Quicksand"/>
                <a:cs typeface="Quicksand"/>
                <a:sym typeface="Quicksand"/>
              </a:rPr>
              <a:t>Abbé de l'Épée</a:t>
            </a:r>
            <a:r>
              <a:rPr lang="en-GB" sz="1800">
                <a:latin typeface="Quicksand"/>
                <a:ea typeface="Quicksand"/>
                <a:cs typeface="Quicksand"/>
                <a:sym typeface="Quicksand"/>
              </a:rPr>
              <a:t>, francúzsky kňaz, zaujal iný prístup. </a:t>
            </a:r>
            <a:r>
              <a:rPr lang="en-GB" sz="1800">
                <a:latin typeface="Play"/>
                <a:ea typeface="Play"/>
                <a:cs typeface="Play"/>
                <a:sym typeface="Play"/>
              </a:rPr>
              <a:t>V roku 1760 začal vyučovať dve nepočujúce sestry. S úžasom zistil, že deti na vzájomnú komunikáciu používajú gestá. Vyvinul vlastnú vyučovaciu metódu využívajúcu posunkový jazyk. Vychádzal z Descartových názorov a veril, že jazyk je systém vonkajších znakov. </a:t>
            </a:r>
            <a:r>
              <a:rPr lang="en-GB" sz="1800">
                <a:latin typeface="Quicksand"/>
                <a:ea typeface="Quicksand"/>
                <a:cs typeface="Quicksand"/>
                <a:sym typeface="Quicksand"/>
              </a:rPr>
              <a:t>Propagoval používanie posunkového jazyka pri vzdelávaní nepočujúcich. Jeho vyučovacia metóda kombinovala gestá, písmo, prstovú abecedu a posunky a stala sa známou ako "francúzska metóda".</a:t>
            </a:r>
            <a:endParaRPr sz="1800">
              <a:latin typeface="Quicksand"/>
              <a:ea typeface="Quicksand"/>
              <a:cs typeface="Quicksand"/>
              <a:sym typeface="Quicksand"/>
            </a:endParaRPr>
          </a:p>
        </p:txBody>
      </p:sp>
      <p:sp>
        <p:nvSpPr>
          <p:cNvPr id="350" name="Google Shape;350;g3dac1610bc2_0_24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dac1610bc2_0_25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g3dac1610bc2_0_25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GB"/>
              <a:t>V rokoch 1760 až 1771 založil Institution Nationale des Sourds-Muets de Paris, prvú školu pre nepočujúcich na svete, kde mohol vyučovať "stovky študentov súčasne" </a:t>
            </a:r>
            <a:r>
              <a:rPr lang="en-GB" sz="1800">
                <a:latin typeface="Play"/>
                <a:ea typeface="Play"/>
                <a:cs typeface="Play"/>
                <a:sym typeface="Play"/>
              </a:rPr>
              <a:t>Jeho demonštrácie priťahovali veľké publikum a došlo k hlbokej zmene vnímania. Nepočujúci, kedysi marginalizovaní, boli zrazu prijatí do ľudského spoločenstva. </a:t>
            </a:r>
            <a:r>
              <a:rPr lang="en-GB">
                <a:latin typeface="Play"/>
                <a:ea typeface="Play"/>
                <a:cs typeface="Play"/>
                <a:sym typeface="Play"/>
              </a:rPr>
              <a:t> </a:t>
            </a:r>
            <a:r>
              <a:rPr lang="en-GB" sz="1800">
                <a:latin typeface="Play"/>
                <a:ea typeface="Play"/>
                <a:cs typeface="Play"/>
                <a:sym typeface="Play"/>
              </a:rPr>
              <a:t>Zakladali sa školy pre nepočujúcich a vďaka výučbe v posunkovom jazyku prežívali nepočujúci v Európe "zlaté roky" (Sacks, 2008: 203). Stali sa súčasťou verejného života, uplatňovali svoje politické práva, postúpili na vysoké intelektuálne pozície a stali sa filozofmi alebo vykonávali prestížne povolania, ako sú spisovatelia a právnici.</a:t>
            </a:r>
            <a:br>
              <a:rPr lang="en-GB" sz="1800">
                <a:latin typeface="Play"/>
                <a:ea typeface="Play"/>
                <a:cs typeface="Play"/>
                <a:sym typeface="Play"/>
              </a:rPr>
            </a:br>
            <a:r>
              <a:rPr lang="en-GB" sz="1800">
                <a:latin typeface="Play"/>
                <a:ea typeface="Play"/>
                <a:cs typeface="Play"/>
                <a:sym typeface="Play"/>
              </a:rPr>
              <a:t>Mnohí pedagógovia sa však zameriavali na ústnu výchovu, vyučovanie hovoreného jazyka.</a:t>
            </a:r>
            <a:endParaRPr/>
          </a:p>
          <a:p>
            <a:pPr indent="0" lvl="0" marL="0" rtl="0" algn="l">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p:txBody>
      </p:sp>
      <p:sp>
        <p:nvSpPr>
          <p:cNvPr id="364" name="Google Shape;364;g3dac1610bc2_0_25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dac1610bc2_0_27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g3dac1610bc2_0_27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solidFill>
                  <a:srgbClr val="00B050"/>
                </a:solidFill>
                <a:latin typeface="Play"/>
                <a:ea typeface="Play"/>
                <a:cs typeface="Play"/>
                <a:sym typeface="Play"/>
              </a:rPr>
              <a:t>Francúzsky filozof </a:t>
            </a:r>
            <a:r>
              <a:rPr b="1" lang="en-GB" sz="1800">
                <a:solidFill>
                  <a:srgbClr val="00B050"/>
                </a:solidFill>
                <a:latin typeface="Play"/>
                <a:ea typeface="Play"/>
                <a:cs typeface="Play"/>
                <a:sym typeface="Play"/>
              </a:rPr>
              <a:t>Étienne Bonnot de Condillac</a:t>
            </a:r>
            <a:r>
              <a:rPr lang="en-GB" sz="1800">
                <a:solidFill>
                  <a:srgbClr val="00B050"/>
                </a:solidFill>
                <a:latin typeface="Play"/>
                <a:ea typeface="Play"/>
                <a:cs typeface="Play"/>
                <a:sym typeface="Play"/>
              </a:rPr>
              <a:t> (1714-1780), ktorý pôvodne považoval nepočujúcich za "sochy obdarené zmyslami" alebo "chodiace stroje" bez schopnosti myslieť, zmenil svoj názor po tom, čo tajne navštevoval de l'Épéeho kurzy. Ako prvý napísal filozofické pojednanie, v ktorom chválil posunkový jazyk a de l'Épéeho metódu. Hoci sa Condillac nezameriaval konkrétne na vzdelávanie nepočujúcich, jeho teórie o tom, ako jazyk vzniká zo zmyslovej skúsenosti, nepriamo ovplyvnili chápanie osvojovania si jazyka vo všeobecnosti. Jeho myšlienky vydláždili cestu neskorším diskusiám o povahe jazyka vrátane diskusií o používaní posunkového jazyka v porovnaní s orálnymi metódami vo vzdelávaní nepočujúcich.</a:t>
            </a:r>
            <a:endParaRPr sz="1800">
              <a:latin typeface="Play"/>
              <a:ea typeface="Play"/>
              <a:cs typeface="Play"/>
              <a:sym typeface="Play"/>
            </a:endParaRPr>
          </a:p>
          <a:p>
            <a:pPr indent="0" lvl="0" marL="449580" rtl="0" algn="just">
              <a:lnSpc>
                <a:spcPct val="107000"/>
              </a:lnSpc>
              <a:spcBef>
                <a:spcPts val="800"/>
              </a:spcBef>
              <a:spcAft>
                <a:spcPts val="0"/>
              </a:spcAft>
              <a:buClr>
                <a:schemeClr val="dk1"/>
              </a:buClr>
              <a:buFont typeface="Arial"/>
              <a:buNone/>
            </a:pPr>
            <a:r>
              <a:rPr lang="en-GB" sz="1800">
                <a:solidFill>
                  <a:srgbClr val="00B050"/>
                </a:solidFill>
                <a:latin typeface="Play"/>
                <a:ea typeface="Play"/>
                <a:cs typeface="Play"/>
                <a:sym typeface="Play"/>
              </a:rPr>
              <a:t>Pre Condillaca, ako aj pre širokú verejnosť, ktorá sa vo veľkom počte zhromaždila na de l'Épéeho a Sicardových demonštráciách, došlo k hlbokej zmene myslenia: tí, ktorí boli predtým vyvrheľmi, boli prijatí do ľudskej spoločnosti. Počas tohto "zlatého veku" vznikali po celom svete školy pre nepočujúcich, v ktorých často vyučovali nepočujúci učitelia (Sacks 45).</a:t>
            </a:r>
            <a:endParaRPr sz="1800">
              <a:latin typeface="Play"/>
              <a:ea typeface="Play"/>
              <a:cs typeface="Play"/>
              <a:sym typeface="Play"/>
            </a:endParaRPr>
          </a:p>
          <a:p>
            <a:pPr indent="0" lvl="0" marL="449580" rtl="0" algn="just">
              <a:lnSpc>
                <a:spcPct val="107000"/>
              </a:lnSpc>
              <a:spcBef>
                <a:spcPts val="800"/>
              </a:spcBef>
              <a:spcAft>
                <a:spcPts val="0"/>
              </a:spcAft>
              <a:buClr>
                <a:schemeClr val="dk1"/>
              </a:buClr>
              <a:buFont typeface="Arial"/>
              <a:buNone/>
            </a:pPr>
            <a:r>
              <a:t/>
            </a:r>
            <a:endParaRPr sz="1800">
              <a:solidFill>
                <a:srgbClr val="00B050"/>
              </a:solidFill>
              <a:latin typeface="Play"/>
              <a:ea typeface="Play"/>
              <a:cs typeface="Play"/>
              <a:sym typeface="Play"/>
            </a:endParaRPr>
          </a:p>
          <a:p>
            <a:pPr indent="0" lvl="0" marL="449580" rtl="0" algn="just">
              <a:lnSpc>
                <a:spcPct val="107000"/>
              </a:lnSpc>
              <a:spcBef>
                <a:spcPts val="800"/>
              </a:spcBef>
              <a:spcAft>
                <a:spcPts val="0"/>
              </a:spcAft>
              <a:buNone/>
            </a:pPr>
            <a:r>
              <a:t/>
            </a:r>
            <a:endParaRPr sz="1800">
              <a:solidFill>
                <a:srgbClr val="00B050"/>
              </a:solidFill>
              <a:latin typeface="Play"/>
              <a:ea typeface="Play"/>
              <a:cs typeface="Play"/>
              <a:sym typeface="Play"/>
            </a:endParaRPr>
          </a:p>
        </p:txBody>
      </p:sp>
      <p:sp>
        <p:nvSpPr>
          <p:cNvPr id="376" name="Google Shape;376;g3dac1610bc2_0_27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dac1610bc2_0_28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g3dac1610bc2_0_28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800"/>
              <a:buFont typeface="Play"/>
              <a:buNone/>
            </a:pPr>
            <a:r>
              <a:rPr lang="en-GB" sz="1800">
                <a:latin typeface="Play"/>
                <a:ea typeface="Play"/>
                <a:cs typeface="Play"/>
                <a:sym typeface="Play"/>
              </a:rPr>
              <a:t>Približne v rovnakom čase ako de l'Épée začal nemecký pedagóg nepočujúcich </a:t>
            </a:r>
            <a:r>
              <a:rPr b="1" lang="en-GB" sz="1800">
                <a:latin typeface="Play"/>
                <a:ea typeface="Play"/>
                <a:cs typeface="Play"/>
                <a:sym typeface="Play"/>
              </a:rPr>
              <a:t>Samuel Heinicke</a:t>
            </a:r>
            <a:r>
              <a:rPr lang="en-GB" sz="1800">
                <a:latin typeface="Play"/>
                <a:ea typeface="Play"/>
                <a:cs typeface="Play"/>
                <a:sym typeface="Play"/>
              </a:rPr>
              <a:t> (1727-1790) vyučovať pomocou ústnej metódy, ktorú vyvinul Ammann. </a:t>
            </a:r>
            <a:r>
              <a:rPr lang="en-GB" sz="1800">
                <a:solidFill>
                  <a:srgbClr val="00B050"/>
                </a:solidFill>
                <a:latin typeface="Play"/>
                <a:ea typeface="Play"/>
                <a:cs typeface="Play"/>
                <a:sym typeface="Play"/>
              </a:rPr>
              <a:t>Vďaka ich rozdielnym prístupom </a:t>
            </a:r>
            <a:r>
              <a:rPr lang="en-GB" sz="1800">
                <a:latin typeface="Play"/>
                <a:ea typeface="Play"/>
                <a:cs typeface="Play"/>
                <a:sym typeface="Play"/>
              </a:rPr>
              <a:t> vznikol medzi </a:t>
            </a:r>
            <a:r>
              <a:rPr lang="en-GB" sz="1800">
                <a:solidFill>
                  <a:srgbClr val="00B050"/>
                </a:solidFill>
                <a:latin typeface="Play"/>
                <a:ea typeface="Play"/>
                <a:cs typeface="Play"/>
                <a:sym typeface="Play"/>
              </a:rPr>
              <a:t>Heinickem a de l'Épéeom </a:t>
            </a:r>
            <a:r>
              <a:rPr lang="en-GB" sz="1800">
                <a:latin typeface="Play"/>
                <a:ea typeface="Play"/>
                <a:cs typeface="Play"/>
                <a:sym typeface="Play"/>
              </a:rPr>
              <a:t>spor, známy ako "Metodický spor/Spor o metódu", ktorý neskôr zohral významnú úlohu v dejinách vzdelávania nepočujúcich a trvá dodnes. Kým pedagógovia ako abbé de l'Épée presadzovali používanie posunkového jazyka, iní, napríklad Samuel Heinicke, ktorý v roku 1778 založil aj prvú verejnú školu pre nepočujúcich v Nemecku, sa zameriavali na hovorenú reč a čítanie z pier. Táto orálna metóda sa stala známou ako "nemecká metóda".</a:t>
            </a:r>
            <a:endParaRPr sz="1800">
              <a:latin typeface="Play"/>
              <a:ea typeface="Play"/>
              <a:cs typeface="Play"/>
              <a:sym typeface="Play"/>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t/>
            </a:r>
            <a:endParaRPr sz="1800">
              <a:latin typeface="Play"/>
              <a:ea typeface="Play"/>
              <a:cs typeface="Play"/>
              <a:sym typeface="Play"/>
            </a:endParaRPr>
          </a:p>
          <a:p>
            <a:pPr indent="0" lvl="0" marL="0" rtl="0" algn="l">
              <a:spcBef>
                <a:spcPts val="0"/>
              </a:spcBef>
              <a:spcAft>
                <a:spcPts val="0"/>
              </a:spcAft>
              <a:buNone/>
            </a:pPr>
            <a:r>
              <a:t/>
            </a:r>
            <a:endParaRPr sz="1800">
              <a:latin typeface="Play"/>
              <a:ea typeface="Play"/>
              <a:cs typeface="Play"/>
              <a:sym typeface="Play"/>
            </a:endParaRPr>
          </a:p>
        </p:txBody>
      </p:sp>
      <p:sp>
        <p:nvSpPr>
          <p:cNvPr id="390" name="Google Shape;390;g3dac1610bc2_0_28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dac1610bc2_0_30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g3dac1610bc2_0_30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SzPts val="1800"/>
              <a:buNone/>
            </a:pPr>
            <a:r>
              <a:rPr b="1" lang="en-GB" sz="1800">
                <a:solidFill>
                  <a:srgbClr val="00B050"/>
                </a:solidFill>
                <a:latin typeface="Play"/>
                <a:ea typeface="Play"/>
                <a:cs typeface="Play"/>
                <a:sym typeface="Play"/>
              </a:rPr>
              <a:t>Thomas Braidwood</a:t>
            </a:r>
            <a:r>
              <a:rPr lang="en-GB" sz="1800">
                <a:solidFill>
                  <a:srgbClr val="00B050"/>
                </a:solidFill>
                <a:latin typeface="Play"/>
                <a:ea typeface="Play"/>
                <a:cs typeface="Play"/>
                <a:sym typeface="Play"/>
              </a:rPr>
              <a:t> (1730-1806) bol škótsky pedagóg z 18. storočia, ktorý sa všeobecne považuje za priekopníka vzdelávania nepočujúcich na Britských ostrovoch. V roku 1760 založil školu známu ako Braidwoodova akadémia pre hluchonemých (</a:t>
            </a:r>
            <a:r>
              <a:rPr b="1" lang="en-GB" sz="1800">
                <a:solidFill>
                  <a:srgbClr val="00B050"/>
                </a:solidFill>
                <a:latin typeface="Quicksand"/>
                <a:ea typeface="Quicksand"/>
                <a:cs typeface="Quicksand"/>
                <a:sym typeface="Quicksand"/>
              </a:rPr>
              <a:t>Braidwood's Academy for the Deaf and Dumb)</a:t>
            </a:r>
            <a:r>
              <a:rPr lang="en-GB" sz="1800">
                <a:solidFill>
                  <a:srgbClr val="00B050"/>
                </a:solidFill>
                <a:latin typeface="Play"/>
                <a:ea typeface="Play"/>
                <a:cs typeface="Play"/>
                <a:sym typeface="Play"/>
              </a:rPr>
              <a:t> - prvú školu svojho druhu v Británii. Jeho metódy sa zameriavali na učenie nepočujúcich študentov hovoriť a čítať z pier, čo bolo známe ako oralizmus, ktorý sa líšil od manuálneho (posunkového) prístupu, ktorý používali niektorí jeho kontinentálni kolegovia, napríklad abbé de l'Épée. Braidwood veril, že intenzívnou a individuálnou výučbou si nepočujúci môžu osvojiť zručnosti v hovorenej reči, čo bol prístup, ktorý mal trvalý vplyv na vzdelávacie postupy v Británii i mimo nej. Napriek neskorším diskusiám o výhodách oralizmu v porovnaní s posunkovým jazykom bola Braidwoodova práca prelomová, pretože preukázala, že nepočujúcich možno skutočne naučiť efektívne komunikovať pomocou hovoreného jazyka. Jeho odkaz je zrejmý v pokračujúcom vývoji vzdelávania nepočujúcich a v prebiehajúcej diskusii o najlepších metódach osvojovania si jazyka nepočujúcimi študentmi.</a:t>
            </a:r>
            <a:endParaRPr b="1" sz="1800">
              <a:solidFill>
                <a:srgbClr val="00B050"/>
              </a:solidFill>
              <a:latin typeface="Play"/>
              <a:ea typeface="Play"/>
              <a:cs typeface="Play"/>
              <a:sym typeface="Play"/>
            </a:endParaRPr>
          </a:p>
        </p:txBody>
      </p:sp>
      <p:sp>
        <p:nvSpPr>
          <p:cNvPr id="403" name="Google Shape;403;g3dac1610bc2_0_30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dac1610bc2_0_318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g3dac1610bc2_0_31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dac1610bc2_0_33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g3dac1610bc2_0_33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dac1610bc2_0_35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g3dac1610bc2_0_35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dac1610bc2_0_360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g3dac1610bc2_0_36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dac1610bc2_0_37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g3dac1610bc2_0_37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dac1610bc2_0_39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g3dac1610bc2_0_39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g3dac1610bc2_0_39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dac1610bc2_0_40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g3dac1610bc2_0_40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latin typeface="Play"/>
                <a:ea typeface="Play"/>
                <a:cs typeface="Play"/>
                <a:sym typeface="Play"/>
              </a:rPr>
              <a:t>V roku 1815 sa americký duchovný </a:t>
            </a:r>
            <a:r>
              <a:rPr b="1" lang="en-GB" sz="1800">
                <a:latin typeface="Play"/>
                <a:ea typeface="Play"/>
                <a:cs typeface="Play"/>
                <a:sym typeface="Play"/>
              </a:rPr>
              <a:t>Thomas Hopkins Gallaudet</a:t>
            </a:r>
            <a:r>
              <a:rPr lang="en-GB" sz="1800">
                <a:latin typeface="Play"/>
                <a:ea typeface="Play"/>
                <a:cs typeface="Play"/>
                <a:sym typeface="Play"/>
              </a:rPr>
              <a:t> (1787-1851) zoznámil s deväťročnou nepočujúcou dcérou svojho suseda, </a:t>
            </a:r>
            <a:r>
              <a:rPr b="1" lang="en-GB" sz="1800">
                <a:latin typeface="Play"/>
                <a:ea typeface="Play"/>
                <a:cs typeface="Play"/>
                <a:sym typeface="Play"/>
              </a:rPr>
              <a:t>Alice Cogswellovou </a:t>
            </a:r>
            <a:r>
              <a:rPr lang="en-GB" sz="1800">
                <a:solidFill>
                  <a:srgbClr val="00B050"/>
                </a:solidFill>
                <a:latin typeface="Play"/>
                <a:ea typeface="Play"/>
                <a:cs typeface="Play"/>
                <a:sym typeface="Play"/>
              </a:rPr>
              <a:t>(1805-1830). Pozoroval, ako sa Alica hrá oddelene od ostatných detí, </a:t>
            </a:r>
            <a:r>
              <a:rPr lang="en-GB" sz="1800">
                <a:latin typeface="Quicksand"/>
                <a:ea typeface="Quicksand"/>
                <a:cs typeface="Quicksand"/>
                <a:sym typeface="Quicksand"/>
              </a:rPr>
              <a:t>a tak sa pokúsil nájsť spôsob komunikácie a začal ju </a:t>
            </a:r>
            <a:r>
              <a:rPr lang="en-GB" sz="1800">
                <a:solidFill>
                  <a:srgbClr val="00B050"/>
                </a:solidFill>
                <a:latin typeface="Play"/>
                <a:ea typeface="Play"/>
                <a:cs typeface="Play"/>
                <a:sym typeface="Play"/>
              </a:rPr>
              <a:t>učiť tak, že písal názvy predmetov a kreslil obrázky paličkou do hliny.</a:t>
            </a:r>
            <a:r>
              <a:rPr lang="en-GB" sz="1800">
                <a:latin typeface="Play"/>
                <a:ea typeface="Play"/>
                <a:cs typeface="Play"/>
                <a:sym typeface="Play"/>
              </a:rPr>
              <a:t> </a:t>
            </a:r>
            <a:r>
              <a:rPr lang="en-GB" sz="2800"/>
              <a:t>Čím viac času trávil s Alice, tým viac sa Gallaudet zaujímal o vývoj spôsobu, ako rozšíriť jej vedomosti a schopnosť komunikovať. Alicin otec, doktor Mason Cogswell, bol veľmi úspešný chirurg v Hartforde v štáte Connecticut. Páčilo sa mu, že jeho dcéra tak dobre reaguje na Gallaudetovo úsilie. </a:t>
            </a:r>
            <a:r>
              <a:rPr lang="en-GB" sz="1800">
                <a:solidFill>
                  <a:srgbClr val="00B050"/>
                </a:solidFill>
                <a:latin typeface="Play"/>
                <a:ea typeface="Play"/>
                <a:cs typeface="Play"/>
                <a:sym typeface="Play"/>
              </a:rPr>
              <a:t>Doktor Cogswell sa dozvedel, že v Connecticute je veľa nepočujúcich detí, a počul o novinkách vo vzdelávaní nepočujúcich v Európe. </a:t>
            </a:r>
            <a:r>
              <a:rPr lang="en-GB" sz="1800">
                <a:latin typeface="Play"/>
                <a:ea typeface="Play"/>
                <a:cs typeface="Play"/>
                <a:sym typeface="Play"/>
              </a:rPr>
              <a:t>Keďže v Amerike neexistovali školy pre nepočujúcich, </a:t>
            </a:r>
            <a:r>
              <a:rPr lang="en-GB" sz="1800">
                <a:solidFill>
                  <a:srgbClr val="00B050"/>
                </a:solidFill>
                <a:latin typeface="Play"/>
                <a:ea typeface="Play"/>
                <a:cs typeface="Play"/>
                <a:sym typeface="Play"/>
              </a:rPr>
              <a:t>Cogswell požiadal Gallaudeta, aby odcestoval </a:t>
            </a:r>
            <a:r>
              <a:rPr lang="en-GB" sz="1800">
                <a:latin typeface="Play"/>
                <a:ea typeface="Play"/>
                <a:cs typeface="Play"/>
                <a:sym typeface="Play"/>
              </a:rPr>
              <a:t>do Európy a našiel vhodnú metódu vzdelávania </a:t>
            </a:r>
            <a:r>
              <a:rPr lang="en-GB" sz="1800">
                <a:solidFill>
                  <a:srgbClr val="00B050"/>
                </a:solidFill>
                <a:latin typeface="Play"/>
                <a:ea typeface="Play"/>
                <a:cs typeface="Play"/>
                <a:sym typeface="Play"/>
              </a:rPr>
              <a:t>a Gallaudet súhlasil.</a:t>
            </a:r>
            <a:endParaRPr sz="1800">
              <a:latin typeface="Play"/>
              <a:ea typeface="Play"/>
              <a:cs typeface="Play"/>
              <a:sym typeface="Play"/>
            </a:endParaRPr>
          </a:p>
          <a:p>
            <a:pPr indent="0" lvl="0" marL="457200" rtl="0" algn="just">
              <a:lnSpc>
                <a:spcPct val="107000"/>
              </a:lnSpc>
              <a:spcBef>
                <a:spcPts val="0"/>
              </a:spcBef>
              <a:spcAft>
                <a:spcPts val="0"/>
              </a:spcAft>
              <a:buClr>
                <a:schemeClr val="dk1"/>
              </a:buClr>
              <a:buFont typeface="Arial"/>
              <a:buNone/>
            </a:pPr>
            <a:r>
              <a:t/>
            </a:r>
            <a:endParaRPr sz="1800">
              <a:latin typeface="Play"/>
              <a:ea typeface="Play"/>
              <a:cs typeface="Play"/>
              <a:sym typeface="Play"/>
            </a:endParaRPr>
          </a:p>
          <a:p>
            <a:pPr indent="0" lvl="0" marL="457200" rtl="0" algn="just">
              <a:lnSpc>
                <a:spcPct val="107000"/>
              </a:lnSpc>
              <a:spcBef>
                <a:spcPts val="0"/>
              </a:spcBef>
              <a:spcAft>
                <a:spcPts val="0"/>
              </a:spcAft>
              <a:buNone/>
            </a:pPr>
            <a:r>
              <a:t/>
            </a:r>
            <a:endParaRPr sz="1800">
              <a:latin typeface="Play"/>
              <a:ea typeface="Play"/>
              <a:cs typeface="Play"/>
              <a:sym typeface="Play"/>
            </a:endParaRPr>
          </a:p>
        </p:txBody>
      </p:sp>
      <p:sp>
        <p:nvSpPr>
          <p:cNvPr id="487" name="Google Shape;487;g3dac1610bc2_0_40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dac1610bc2_0_42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g3dac1610bc2_0_42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solidFill>
                  <a:srgbClr val="00B050"/>
                </a:solidFill>
                <a:latin typeface="Play"/>
                <a:ea typeface="Play"/>
                <a:cs typeface="Play"/>
                <a:sym typeface="Play"/>
              </a:rPr>
              <a:t>Po odmietnutí v jednej z Braidwoodových škôl v Anglicku - pretože sa nechceli podeliť o "tajomstvo orálnej metódy" - odišiel Gallaudet do Paríža</a:t>
            </a:r>
            <a:r>
              <a:rPr lang="en-GB" sz="1800">
                <a:latin typeface="Play"/>
                <a:ea typeface="Play"/>
                <a:cs typeface="Play"/>
                <a:sym typeface="Play"/>
              </a:rPr>
              <a:t>, kde sa stretol s </a:t>
            </a:r>
            <a:r>
              <a:rPr b="1" lang="en-GB" sz="1800">
                <a:latin typeface="Play"/>
                <a:ea typeface="Play"/>
                <a:cs typeface="Play"/>
                <a:sym typeface="Play"/>
              </a:rPr>
              <a:t>Laurentom Clercom</a:t>
            </a:r>
            <a:r>
              <a:rPr lang="en-GB" sz="1800">
                <a:latin typeface="Play"/>
                <a:ea typeface="Play"/>
                <a:cs typeface="Play"/>
                <a:sym typeface="Play"/>
              </a:rPr>
              <a:t> (1785-1869), nepočujúcim učiteľom v škole, ktorú založil de l'Épée. Gallaudet, fascinovaný vyučovacou metódou založenou na posunkovom jazyku, presvedčil Clerca, aby prišiel do Hartfordu a pomohol založiť školu pre nepočujúcich. Cesta trvala 52 dní, počas ktorých Clerc učil Gallaudeta posunkový jazyk a Gallaudet ho učil angličtinu (Sacks, 2008: 46f).</a:t>
            </a:r>
            <a:endParaRPr sz="1800">
              <a:latin typeface="Play"/>
              <a:ea typeface="Play"/>
              <a:cs typeface="Play"/>
              <a:sym typeface="Play"/>
            </a:endParaRPr>
          </a:p>
          <a:p>
            <a:pPr indent="0" lvl="0" marL="457200" rtl="0" algn="just">
              <a:lnSpc>
                <a:spcPct val="107000"/>
              </a:lnSpc>
              <a:spcBef>
                <a:spcPts val="0"/>
              </a:spcBef>
              <a:spcAft>
                <a:spcPts val="0"/>
              </a:spcAft>
              <a:buClr>
                <a:schemeClr val="dk1"/>
              </a:buClr>
              <a:buFont typeface="Arial"/>
              <a:buNone/>
            </a:pPr>
            <a:r>
              <a:t/>
            </a:r>
            <a:endParaRPr sz="1800">
              <a:solidFill>
                <a:srgbClr val="00B050"/>
              </a:solidFill>
              <a:latin typeface="Play"/>
              <a:ea typeface="Play"/>
              <a:cs typeface="Play"/>
              <a:sym typeface="Play"/>
            </a:endParaRPr>
          </a:p>
          <a:p>
            <a:pPr indent="0" lvl="0" marL="457200" rtl="0" algn="just">
              <a:lnSpc>
                <a:spcPct val="107000"/>
              </a:lnSpc>
              <a:spcBef>
                <a:spcPts val="0"/>
              </a:spcBef>
              <a:spcAft>
                <a:spcPts val="0"/>
              </a:spcAft>
              <a:buNone/>
            </a:pPr>
            <a:r>
              <a:t/>
            </a:r>
            <a:endParaRPr sz="1800">
              <a:solidFill>
                <a:srgbClr val="00B050"/>
              </a:solidFill>
              <a:latin typeface="Play"/>
              <a:ea typeface="Play"/>
              <a:cs typeface="Play"/>
              <a:sym typeface="Play"/>
            </a:endParaRPr>
          </a:p>
        </p:txBody>
      </p:sp>
      <p:sp>
        <p:nvSpPr>
          <p:cNvPr id="501" name="Google Shape;501;g3dac1610bc2_0_42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dac1610bc2_0_43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g3dac1610bc2_0_43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latin typeface="Play"/>
                <a:ea typeface="Play"/>
                <a:cs typeface="Play"/>
                <a:sym typeface="Play"/>
              </a:rPr>
              <a:t>Neskôr, v roku 1817, založili </a:t>
            </a:r>
            <a:r>
              <a:rPr i="1" lang="en-GB" sz="1800">
                <a:latin typeface="Play"/>
                <a:ea typeface="Play"/>
                <a:cs typeface="Play"/>
                <a:sym typeface="Play"/>
              </a:rPr>
              <a:t>Americký azyl pre Nepočujúcich</a:t>
            </a:r>
            <a:r>
              <a:rPr lang="en-GB" sz="1800">
                <a:latin typeface="Play"/>
                <a:ea typeface="Play"/>
                <a:cs typeface="Play"/>
                <a:sym typeface="Play"/>
              </a:rPr>
              <a:t>, dnešnú Americkú školu pre Nepočujúcich </a:t>
            </a:r>
            <a:r>
              <a:rPr lang="en-GB" sz="1800">
                <a:solidFill>
                  <a:srgbClr val="00B050"/>
                </a:solidFill>
                <a:latin typeface="Play"/>
                <a:ea typeface="Play"/>
                <a:cs typeface="Play"/>
                <a:sym typeface="Play"/>
              </a:rPr>
              <a:t>v Hartforde. Alice Cogswellová a šesť ďalších nepočujúcich študentov nastúpilo do školy, ktorá sa v apríli 1817 stala </a:t>
            </a:r>
            <a:r>
              <a:rPr lang="en-GB" sz="1800" u="sng">
                <a:solidFill>
                  <a:srgbClr val="00B050"/>
                </a:solidFill>
                <a:latin typeface="Play"/>
                <a:ea typeface="Play"/>
                <a:cs typeface="Play"/>
                <a:sym typeface="Play"/>
                <a:hlinkClick r:id="rId2">
                  <a:extLst>
                    <a:ext uri="{A12FA001-AC4F-418D-AE19-62706E023703}">
                      <ahyp:hlinkClr val="tx"/>
                    </a:ext>
                  </a:extLst>
                </a:hlinkClick>
              </a:rPr>
              <a:t>Americkou školou pre nepočujúcich</a:t>
            </a:r>
            <a:r>
              <a:rPr lang="en-GB" sz="1800">
                <a:solidFill>
                  <a:srgbClr val="00B050"/>
                </a:solidFill>
                <a:latin typeface="Play"/>
                <a:ea typeface="Play"/>
                <a:cs typeface="Play"/>
                <a:sym typeface="Play"/>
              </a:rPr>
              <a:t>. Alice ukončila štúdium v roku 1824. Potom sa stala veľvyslankyňou školy. Cestovala po celej krajine, aby šírila informácie o možnostiach vzdelávania, ktoré sú teraz otvorené pre študentov, ktorí nepočujú.</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rPr lang="en-GB" sz="1800">
                <a:solidFill>
                  <a:srgbClr val="00B050"/>
                </a:solidFill>
                <a:latin typeface="Play"/>
                <a:ea typeface="Play"/>
                <a:cs typeface="Play"/>
                <a:sym typeface="Play"/>
              </a:rPr>
              <a:t>Dnes na pôde Gallaudetovej univerzity stojí pamätník, ktorý zobrazuje Thomasa Gallaudeta a Alice počas vyučovania. Clercova obetavosť ako učiteľa nepočujúcich a jeho cesta do Ameriky s Gallaudetom zostávajú cenenou súčasťou histórie a folklóru nepočujúcich.</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latin typeface="Play"/>
                <a:ea typeface="Play"/>
                <a:cs typeface="Play"/>
                <a:sym typeface="Play"/>
              </a:rPr>
              <a:t>Francúzsky posunkový jazyk, ktorý Clerc priniesol do Ameriky, sa rýchlo zmiešal s pôvodnou formou amerického posunkového jazyka, čím vznikol najjednoduchší a najprirodzenejší, ale aj najvýraznejší a najvšestrannejší spôsob komunikácie pre nepočujúcich - americký posunkový jazyk (ASL). Medzi francúzskym posunkovým jazykom (LSF) a ASL tak pretrvávajú veľké podobnosti (Sacks, 2008: 47f).</a:t>
            </a:r>
            <a:endParaRPr sz="1800">
              <a:latin typeface="Play"/>
              <a:ea typeface="Play"/>
              <a:cs typeface="Play"/>
              <a:sym typeface="Play"/>
            </a:endParaRPr>
          </a:p>
        </p:txBody>
      </p:sp>
      <p:sp>
        <p:nvSpPr>
          <p:cNvPr id="517" name="Google Shape;517;g3dac1610bc2_0_43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dac1610bc2_0_45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g3dac1610bc2_0_45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rgbClr val="00B050"/>
              </a:buClr>
              <a:buSzPts val="1800"/>
              <a:buFont typeface="Play"/>
              <a:buNone/>
            </a:pPr>
            <a:r>
              <a:rPr lang="en-GB" sz="1800">
                <a:solidFill>
                  <a:srgbClr val="00B050"/>
                </a:solidFill>
                <a:latin typeface="Play"/>
                <a:ea typeface="Play"/>
                <a:cs typeface="Play"/>
                <a:sym typeface="Play"/>
              </a:rPr>
              <a:t>V roku 1864 prijal Kongres zákon, ktorým povýšil "Kolumbijský ústav pre Nepočujúcich a nevidiacich" (predtým Americký azyl pre Nepočujúcich) vo Washingtone na Národnú vysokú školu pre Nepočujúcich. Bola to prvá vysokoškolská inštitúcia zameraná na vzdelávanie nepočujúcich študentov. </a:t>
            </a:r>
            <a:r>
              <a:rPr b="1" lang="en-GB" sz="1800">
                <a:solidFill>
                  <a:srgbClr val="00B050"/>
                </a:solidFill>
                <a:latin typeface="Play"/>
                <a:ea typeface="Play"/>
                <a:cs typeface="Play"/>
                <a:sym typeface="Play"/>
              </a:rPr>
              <a:t>Edward Miner Gallaudet</a:t>
            </a:r>
            <a:r>
              <a:rPr lang="en-GB" sz="1800">
                <a:solidFill>
                  <a:srgbClr val="00B050"/>
                </a:solidFill>
                <a:latin typeface="Play"/>
                <a:ea typeface="Play"/>
                <a:cs typeface="Play"/>
                <a:sym typeface="Play"/>
              </a:rPr>
              <a:t>, syn Thomasa Gallaudeta, ktorý v roku 1816 priviedol do Ameriky Laurenta Clerca, sa stal jej prvým prezidentom. Dnes je táto inštitúcia slávnou Gallaudetovou univerzitou, jedinou univerzitou na svete určenou predovšetkým pre Nepočujúcich študentov, pričom rôzne technické univerzity a vysoké školy odvtedy zriadili programy a inštitúty pre nepočujúcich (Sacks 49).</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t/>
            </a:r>
            <a:endParaRPr sz="1800">
              <a:solidFill>
                <a:srgbClr val="00B050"/>
              </a:solidFill>
              <a:latin typeface="Play"/>
              <a:ea typeface="Play"/>
              <a:cs typeface="Play"/>
              <a:sym typeface="Play"/>
            </a:endParaRPr>
          </a:p>
          <a:p>
            <a:pPr indent="0" lvl="0" marL="457200" rtl="0" algn="just">
              <a:lnSpc>
                <a:spcPct val="107000"/>
              </a:lnSpc>
              <a:spcBef>
                <a:spcPts val="800"/>
              </a:spcBef>
              <a:spcAft>
                <a:spcPts val="0"/>
              </a:spcAft>
              <a:buNone/>
            </a:pPr>
            <a:r>
              <a:t/>
            </a:r>
            <a:endParaRPr sz="1800">
              <a:solidFill>
                <a:srgbClr val="00B050"/>
              </a:solidFill>
              <a:latin typeface="Play"/>
              <a:ea typeface="Play"/>
              <a:cs typeface="Play"/>
              <a:sym typeface="Play"/>
            </a:endParaRPr>
          </a:p>
        </p:txBody>
      </p:sp>
      <p:sp>
        <p:nvSpPr>
          <p:cNvPr id="531" name="Google Shape;531;g3dac1610bc2_0_45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dac1610bc2_0_47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g3dac1610bc2_0_47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dac1610bc2_0_49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g3dac1610bc2_0_49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dac1610bc2_0_509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g3dac1610bc2_0_50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dac1610bc2_0_5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g3dac1610bc2_0_5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solidFill>
                  <a:srgbClr val="00B050"/>
                </a:solidFill>
                <a:latin typeface="Play"/>
                <a:ea typeface="Play"/>
                <a:cs typeface="Play"/>
                <a:sym typeface="Play"/>
              </a:rPr>
              <a:t>"</a:t>
            </a:r>
            <a:r>
              <a:rPr i="1" lang="en-GB" sz="1800">
                <a:solidFill>
                  <a:srgbClr val="00B050"/>
                </a:solidFill>
                <a:latin typeface="Play"/>
                <a:ea typeface="Play"/>
                <a:cs typeface="Play"/>
                <a:sym typeface="Play"/>
              </a:rPr>
              <a:t>Takto veľký impulz vzdelávania a emancipácie nepočujúcich, ktorý sa šíril Francúzskom v rokoch 1770 až 1820, pokračoval vo svojom triumfálnom pochode v Spojených štátoch, kde mal vplyv až do roku 1870. [...] Ale potom - a to je zlomový bod v dejinách - sa všetko obrátilo, všetko sa obrátilo proti posunkovému jazyku, proti jeho používaniu nepočujúcimi a pre nepočujúcich a v priebehu dvadsiatich rokov bolo dielo celého storočia zmarené</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rPr lang="en-GB" sz="1800">
                <a:solidFill>
                  <a:srgbClr val="00B050"/>
                </a:solidFill>
                <a:latin typeface="Play"/>
                <a:ea typeface="Play"/>
                <a:cs typeface="Play"/>
                <a:sym typeface="Play"/>
              </a:rPr>
              <a:t>Takmer 200 rokov sa medzi rodičmi a učiteľmi nepočujúcich rozvíjalo oralistické protihnutie. "</a:t>
            </a:r>
            <a:r>
              <a:rPr i="1" lang="en-GB" sz="1800">
                <a:solidFill>
                  <a:srgbClr val="00B050"/>
                </a:solidFill>
                <a:latin typeface="Play"/>
                <a:ea typeface="Play"/>
                <a:cs typeface="Play"/>
                <a:sym typeface="Play"/>
              </a:rPr>
              <a:t>To, čo sa stalo s nepočujúcimi a ich posunkovým jazykom, bolo vlastne súčasťou všeobecného (a ak chcete, aj politického) hnutia tej doby: viktoriánskej tendencie k potláčaniu a konformizmu, k netolerancii voči menšinám a ich zvykom, či už náboženským, jazykovým, alebo etnickým." </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t/>
            </a:r>
            <a:endParaRPr sz="1800">
              <a:solidFill>
                <a:srgbClr val="00B050"/>
              </a:solidFill>
              <a:latin typeface="Play"/>
              <a:ea typeface="Play"/>
              <a:cs typeface="Play"/>
              <a:sym typeface="Play"/>
            </a:endParaRPr>
          </a:p>
          <a:p>
            <a:pPr indent="0" lvl="0" marL="457200" rtl="0" algn="just">
              <a:lnSpc>
                <a:spcPct val="107000"/>
              </a:lnSpc>
              <a:spcBef>
                <a:spcPts val="800"/>
              </a:spcBef>
              <a:spcAft>
                <a:spcPts val="0"/>
              </a:spcAft>
              <a:buNone/>
            </a:pPr>
            <a:r>
              <a:t/>
            </a:r>
            <a:endParaRPr sz="1800">
              <a:solidFill>
                <a:srgbClr val="00B050"/>
              </a:solidFill>
              <a:latin typeface="Play"/>
              <a:ea typeface="Play"/>
              <a:cs typeface="Play"/>
              <a:sym typeface="Play"/>
            </a:endParaRPr>
          </a:p>
        </p:txBody>
      </p:sp>
      <p:sp>
        <p:nvSpPr>
          <p:cNvPr id="580" name="Google Shape;580;g3dac1610bc2_0_52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dac1610bc2_0_54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g3dac1610bc2_0_54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Clr>
                <a:schemeClr val="dk1"/>
              </a:buClr>
              <a:buFont typeface="Arial"/>
              <a:buNone/>
            </a:pPr>
            <a:r>
              <a:rPr lang="en-GB" sz="1800">
                <a:solidFill>
                  <a:srgbClr val="00B050"/>
                </a:solidFill>
                <a:latin typeface="Play"/>
                <a:ea typeface="Play"/>
                <a:cs typeface="Play"/>
                <a:sym typeface="Play"/>
              </a:rPr>
              <a:t>V roku 1880 sa v Miláne (Taliansko) konala medzinárodná konferencia učiteľov pre nepočujúcich. Toto podujatie </a:t>
            </a:r>
            <a:r>
              <a:rPr lang="en-GB" sz="1800">
                <a:latin typeface="Play"/>
                <a:ea typeface="Play"/>
                <a:cs typeface="Play"/>
                <a:sym typeface="Play"/>
              </a:rPr>
              <a:t>s účasťou zástupcov z rôznych krajín zaoberajúcich sa vzdelávaním nepočujúcich</a:t>
            </a:r>
            <a:r>
              <a:rPr lang="en-GB" sz="1800">
                <a:solidFill>
                  <a:srgbClr val="00B050"/>
                </a:solidFill>
                <a:latin typeface="Play"/>
                <a:ea typeface="Play"/>
                <a:cs typeface="Play"/>
                <a:sym typeface="Play"/>
              </a:rPr>
              <a:t> si získalo smutnú slávu v histórii a folklóre komunity nepočujúcich. Ladd (2008) dokonca uvádza paralely medzi rokom 1880 pre nepočujúcich a rokom 1492 pre pôvodné obyvateľstvo Ameriky. Na tomto kongrese bolo nepočujúcim učiteľom odopreté hlasovacie právo a boli vylúčení z účasti. V hlasovaní zvíťazil oralizmus a používanie posunkového jazyka vo vyučovaní bolo od tohto momentu oficiálne zakázané. Dokonca ani počas prestávok už nepočujúci študenti nemohli používať svoj vlastný "prirodzený" jazyk. Odvtedy sa museli učiť "neprirodzený" hovorený jazyk. Dúfalo sa, že zrušenie posunkového jazyka v triedach zlepší situáciu nepočujúcich vo vzdelávaní a umožní im lepšie sa začleniť do "normálnej" počujúcej spoločnosti. Prevládal názor, že posunkový jazyk bráni rozvoju hovorenej reči, a tak sa pre nepočujúcich začalo "vyše sto rokov potláčania ich prvého jazyka a nútenia plne sa prispôsobiť svetu počujúcich" (Lane 1993 in: Ladd 2008). </a:t>
            </a:r>
            <a:r>
              <a:rPr lang="en-GB" sz="1800">
                <a:latin typeface="Play"/>
                <a:ea typeface="Play"/>
                <a:cs typeface="Play"/>
                <a:sym typeface="Play"/>
              </a:rPr>
              <a:t> Okrem iného to znamenalo, že novoprijatí žiaci boli oddelení od starších, posunkujúcich žiakov a mnohí nepočujúci žiaci boli vylúčení.</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rPr lang="en-GB" sz="1800">
                <a:solidFill>
                  <a:srgbClr val="00B050"/>
                </a:solidFill>
                <a:latin typeface="Play"/>
                <a:ea typeface="Play"/>
                <a:cs typeface="Play"/>
                <a:sym typeface="Play"/>
              </a:rPr>
              <a:t>Pred konferenciou v Miláne v roku 1880 boli nepočujúci, ktorí sa učili pomocou posunkového jazyka, veľmi dobre sčítaní a vzdelaní a v žiadnom prípade neboli horší ako ich počujúci spoluobčania. Po prijatí orálnej metódy a následnom potlačení posunkového jazyka sa výsledky vzdelávania nepočujúcich detí drasticky znížili, pretože väčšinu svojich zdrojov museli venovať zvládnutiu správnej výslovnosti. (Sacks 54)</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rPr lang="en-GB" sz="1800">
                <a:latin typeface="Play"/>
                <a:ea typeface="Play"/>
                <a:cs typeface="Play"/>
                <a:sym typeface="Play"/>
              </a:rPr>
              <a:t>Milánska konferencia znamenala začiatok šírenia a upevňovania oralizmu v školách pre nepočujúcich v Európe a Spojených štátoch.</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rPr lang="en-GB" sz="1800">
                <a:solidFill>
                  <a:srgbClr val="00B050"/>
                </a:solidFill>
                <a:latin typeface="Play"/>
                <a:ea typeface="Play"/>
                <a:cs typeface="Play"/>
                <a:sym typeface="Play"/>
              </a:rPr>
              <a:t>Až koncom 20. storočia sa v spoločnosti objavilo lepšie chápanie hluchoty vďaka integračnému hnutiu vedenému skupinami na ochranu nepočujúcich a výskumu posunkového jazyka. Spoločnosť sa tak stala pozitívne citlivou na interakciu s osobami so sluchovým postihnutím (Ladd 2008). V 60. rokoch 20. storočia sa lingvistovi </a:t>
            </a:r>
            <a:r>
              <a:rPr b="1" lang="en-GB" sz="1800">
                <a:solidFill>
                  <a:srgbClr val="00B050"/>
                </a:solidFill>
                <a:latin typeface="Play"/>
                <a:ea typeface="Play"/>
                <a:cs typeface="Play"/>
                <a:sym typeface="Play"/>
              </a:rPr>
              <a:t>Williamovi Stokoeovi</a:t>
            </a:r>
            <a:r>
              <a:rPr lang="en-GB" sz="1800">
                <a:solidFill>
                  <a:srgbClr val="00B050"/>
                </a:solidFill>
                <a:latin typeface="Play"/>
                <a:ea typeface="Play"/>
                <a:cs typeface="Play"/>
                <a:sym typeface="Play"/>
              </a:rPr>
              <a:t> podarilo dokázať, že posunkové jazyky sa riadia vlastnou gramatikou (Lane 1994). Tento prelomový objav vytvoril zásadný základ, ktorý umožnil nepočujúcim rozvíjať vlastné sebavedomie a identitu a umožnil, aby sa posunkové jazyky - s vlastnou gramatikou - vyvinuli v účinný komunikačný prostriedok (Ladd 2008).</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rPr lang="en-GB" sz="1800">
                <a:solidFill>
                  <a:srgbClr val="00B050"/>
                </a:solidFill>
                <a:latin typeface="Play"/>
                <a:ea typeface="Play"/>
                <a:cs typeface="Play"/>
                <a:sym typeface="Play"/>
              </a:rPr>
              <a:t>Nepočujúci a počujúci aktivisti odhodlaní podporovať kultúru a jazyk nepočujúcich a bojovať proti oralistickým metódam založili v roku 1951 </a:t>
            </a:r>
            <a:r>
              <a:rPr b="1" lang="en-GB" sz="1800">
                <a:solidFill>
                  <a:srgbClr val="00B050"/>
                </a:solidFill>
                <a:latin typeface="Play"/>
                <a:ea typeface="Play"/>
                <a:cs typeface="Play"/>
                <a:sym typeface="Play"/>
              </a:rPr>
              <a:t>Svetovú federáciu nepočujúcich (WFD)</a:t>
            </a:r>
            <a:r>
              <a:rPr lang="en-GB" sz="1800">
                <a:solidFill>
                  <a:srgbClr val="00B050"/>
                </a:solidFill>
                <a:latin typeface="Play"/>
                <a:ea typeface="Play"/>
                <a:cs typeface="Play"/>
                <a:sym typeface="Play"/>
              </a:rPr>
              <a:t>. WFD sa snaží pracovať v oblasti vzdelávania a kultúry s cieľom zvyšovať povedomie a podporovať odbornú a spoločenskú solidaritu. Organizovaním mnohých národných a medzinárodných kongresov WFD pomáha uľahčovať nadväzovanie kontaktov a výmenu skúseností medzi nepočujúcimi.</a:t>
            </a:r>
            <a:endParaRPr sz="1800">
              <a:latin typeface="Play"/>
              <a:ea typeface="Play"/>
              <a:cs typeface="Play"/>
              <a:sym typeface="Play"/>
            </a:endParaRPr>
          </a:p>
          <a:p>
            <a:pPr indent="0" lvl="0" marL="457200" rtl="0" algn="just">
              <a:lnSpc>
                <a:spcPct val="107000"/>
              </a:lnSpc>
              <a:spcBef>
                <a:spcPts val="800"/>
              </a:spcBef>
              <a:spcAft>
                <a:spcPts val="0"/>
              </a:spcAft>
              <a:buClr>
                <a:schemeClr val="dk1"/>
              </a:buClr>
              <a:buFont typeface="Arial"/>
              <a:buNone/>
            </a:pPr>
            <a:r>
              <a:rPr lang="en-GB" sz="1800">
                <a:solidFill>
                  <a:srgbClr val="00B050"/>
                </a:solidFill>
                <a:latin typeface="Play"/>
                <a:ea typeface="Play"/>
                <a:cs typeface="Play"/>
                <a:sym typeface="Play"/>
              </a:rPr>
              <a:t>Napriek tomu boj za prístupnosť vzdelávacieho systému pokračuje, aby sa dosiahli rovnaké príležitosti, ktoré napriek všetkému ešte zďaleka nie sú naplnené.</a:t>
            </a:r>
            <a:endParaRPr/>
          </a:p>
          <a:p>
            <a:pPr indent="0" lvl="0" marL="0" rtl="0" algn="l">
              <a:spcBef>
                <a:spcPts val="800"/>
              </a:spcBef>
              <a:spcAft>
                <a:spcPts val="0"/>
              </a:spcAft>
              <a:buNone/>
            </a:pPr>
            <a:r>
              <a:t/>
            </a:r>
            <a:endParaRPr sz="1800">
              <a:solidFill>
                <a:srgbClr val="00B050"/>
              </a:solidFill>
              <a:latin typeface="Play"/>
              <a:ea typeface="Play"/>
              <a:cs typeface="Play"/>
              <a:sym typeface="Play"/>
            </a:endParaRPr>
          </a:p>
        </p:txBody>
      </p:sp>
      <p:sp>
        <p:nvSpPr>
          <p:cNvPr id="592" name="Google Shape;592;g3dac1610bc2_0_54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dac1610bc2_0_560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g3dac1610bc2_0_56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dac1610bc2_0_56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4" name="Google Shape;614;g3dac1610bc2_0_56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dac1610bc2_0_579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g3dac1610bc2_0_57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dac1610bc2_0_58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g3dac1610bc2_0_58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dac1610bc2_0_599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6" name="Google Shape;676;g3dac1610bc2_0_59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dac1610bc2_0_607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g3dac1610bc2_0_60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5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6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6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6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6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6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6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6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6"/>
          <p:cNvSpPr/>
          <p:nvPr>
            <p:ph idx="2" type="pic"/>
          </p:nvPr>
        </p:nvSpPr>
        <p:spPr>
          <a:xfrm>
            <a:off x="1792288" y="612775"/>
            <a:ext cx="5486400" cy="4114800"/>
          </a:xfrm>
          <a:prstGeom prst="rect">
            <a:avLst/>
          </a:prstGeom>
          <a:noFill/>
          <a:ln>
            <a:noFill/>
          </a:ln>
        </p:spPr>
      </p:sp>
      <p:sp>
        <p:nvSpPr>
          <p:cNvPr id="68" name="Google Shape;68;p6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6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6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6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6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0" name="Shape 90"/>
        <p:cNvGrpSpPr/>
        <p:nvPr/>
      </p:nvGrpSpPr>
      <p:grpSpPr>
        <a:xfrm>
          <a:off x="0" y="0"/>
          <a:ext cx="0" cy="0"/>
          <a:chOff x="0" y="0"/>
          <a:chExt cx="0" cy="0"/>
        </a:xfrm>
      </p:grpSpPr>
      <p:sp>
        <p:nvSpPr>
          <p:cNvPr id="91" name="Google Shape;91;g3dac1610bc2_0_561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g3dac1610bc2_0_561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g3dac1610bc2_0_561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4" name="Shape 94"/>
        <p:cNvGrpSpPr/>
        <p:nvPr/>
      </p:nvGrpSpPr>
      <p:grpSpPr>
        <a:xfrm>
          <a:off x="0" y="0"/>
          <a:ext cx="0" cy="0"/>
          <a:chOff x="0" y="0"/>
          <a:chExt cx="0" cy="0"/>
        </a:xfrm>
      </p:grpSpPr>
      <p:sp>
        <p:nvSpPr>
          <p:cNvPr id="95" name="Google Shape;95;g3dac1610bc2_0_5623"/>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g3dac1610bc2_0_562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97" name="Google Shape;97;g3dac1610bc2_0_562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g3dac1610bc2_0_562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g3dac1610bc2_0_562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0" name="Shape 100"/>
        <p:cNvGrpSpPr/>
        <p:nvPr/>
      </p:nvGrpSpPr>
      <p:grpSpPr>
        <a:xfrm>
          <a:off x="0" y="0"/>
          <a:ext cx="0" cy="0"/>
          <a:chOff x="0" y="0"/>
          <a:chExt cx="0" cy="0"/>
        </a:xfrm>
      </p:grpSpPr>
      <p:sp>
        <p:nvSpPr>
          <p:cNvPr id="101" name="Google Shape;101;g3dac1610bc2_0_56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g3dac1610bc2_0_5629"/>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3" name="Google Shape;103;g3dac1610bc2_0_562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g3dac1610bc2_0_562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g3dac1610bc2_0_562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sp>
        <p:nvSpPr>
          <p:cNvPr id="107" name="Google Shape;107;g3dac1610bc2_0_5635"/>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g3dac1610bc2_0_5635"/>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9" name="Google Shape;109;g3dac1610bc2_0_563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g3dac1610bc2_0_563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g3dac1610bc2_0_563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2" name="Shape 112"/>
        <p:cNvGrpSpPr/>
        <p:nvPr/>
      </p:nvGrpSpPr>
      <p:grpSpPr>
        <a:xfrm>
          <a:off x="0" y="0"/>
          <a:ext cx="0" cy="0"/>
          <a:chOff x="0" y="0"/>
          <a:chExt cx="0" cy="0"/>
        </a:xfrm>
      </p:grpSpPr>
      <p:sp>
        <p:nvSpPr>
          <p:cNvPr id="113" name="Google Shape;113;g3dac1610bc2_0_56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g3dac1610bc2_0_5641"/>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5" name="Google Shape;115;g3dac1610bc2_0_5641"/>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6" name="Google Shape;116;g3dac1610bc2_0_564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g3dac1610bc2_0_564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g3dac1610bc2_0_564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9" name="Shape 119"/>
        <p:cNvGrpSpPr/>
        <p:nvPr/>
      </p:nvGrpSpPr>
      <p:grpSpPr>
        <a:xfrm>
          <a:off x="0" y="0"/>
          <a:ext cx="0" cy="0"/>
          <a:chOff x="0" y="0"/>
          <a:chExt cx="0" cy="0"/>
        </a:xfrm>
      </p:grpSpPr>
      <p:sp>
        <p:nvSpPr>
          <p:cNvPr id="120" name="Google Shape;120;g3dac1610bc2_0_56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g3dac1610bc2_0_5648"/>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2" name="Google Shape;122;g3dac1610bc2_0_5648"/>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23" name="Google Shape;123;g3dac1610bc2_0_5648"/>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4" name="Google Shape;124;g3dac1610bc2_0_5648"/>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25" name="Google Shape;125;g3dac1610bc2_0_564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g3dac1610bc2_0_564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g3dac1610bc2_0_564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8" name="Shape 128"/>
        <p:cNvGrpSpPr/>
        <p:nvPr/>
      </p:nvGrpSpPr>
      <p:grpSpPr>
        <a:xfrm>
          <a:off x="0" y="0"/>
          <a:ext cx="0" cy="0"/>
          <a:chOff x="0" y="0"/>
          <a:chExt cx="0" cy="0"/>
        </a:xfrm>
      </p:grpSpPr>
      <p:sp>
        <p:nvSpPr>
          <p:cNvPr id="129" name="Google Shape;129;g3dac1610bc2_0_56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g3dac1610bc2_0_565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g3dac1610bc2_0_565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g3dac1610bc2_0_565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g3dac1610bc2_0_5662"/>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g3dac1610bc2_0_5662"/>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36" name="Google Shape;136;g3dac1610bc2_0_5662"/>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37" name="Google Shape;137;g3dac1610bc2_0_566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g3dac1610bc2_0_566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g3dac1610bc2_0_566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g3dac1610bc2_0_5669"/>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g3dac1610bc2_0_5669"/>
          <p:cNvSpPr/>
          <p:nvPr>
            <p:ph idx="2" type="pic"/>
          </p:nvPr>
        </p:nvSpPr>
        <p:spPr>
          <a:xfrm>
            <a:off x="1792288" y="612775"/>
            <a:ext cx="5486400" cy="4114800"/>
          </a:xfrm>
          <a:prstGeom prst="rect">
            <a:avLst/>
          </a:prstGeom>
          <a:noFill/>
          <a:ln>
            <a:noFill/>
          </a:ln>
        </p:spPr>
      </p:sp>
      <p:sp>
        <p:nvSpPr>
          <p:cNvPr id="143" name="Google Shape;143;g3dac1610bc2_0_5669"/>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44" name="Google Shape;144;g3dac1610bc2_0_566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g3dac1610bc2_0_566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g3dac1610bc2_0_566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g3dac1610bc2_0_567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g3dac1610bc2_0_5676"/>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0" name="Google Shape;150;g3dac1610bc2_0_567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g3dac1610bc2_0_567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g3dac1610bc2_0_567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g3dac1610bc2_0_5682"/>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g3dac1610bc2_0_5682"/>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6" name="Google Shape;156;g3dac1610bc2_0_568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g3dac1610bc2_0_568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g3dac1610bc2_0_568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g3dac1610bc2_0_56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g3dac1610bc2_0_561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g3dac1610bc2_0_561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g3dac1610bc2_0_561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g3dac1610bc2_0_56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12.png"/><Relationship Id="rId13" Type="http://schemas.openxmlformats.org/officeDocument/2006/relationships/hyperlink" Target="https://deafstudies.eu" TargetMode="External"/><Relationship Id="rId12" Type="http://schemas.openxmlformats.org/officeDocument/2006/relationships/image" Target="../media/image8.png"/><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15.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4.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9.png"/><Relationship Id="rId6" Type="http://schemas.openxmlformats.org/officeDocument/2006/relationships/image" Target="../media/image23.png"/><Relationship Id="rId7"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62.png"/><Relationship Id="rId6" Type="http://schemas.openxmlformats.org/officeDocument/2006/relationships/hyperlink" Target="https://de.wikipedia.org/wiki/Platon#/media/Datei:Head_Platon_Glyptothek_Munich_548.jpg" TargetMode="External"/><Relationship Id="rId7" Type="http://schemas.openxmlformats.org/officeDocument/2006/relationships/hyperlink" Target="https://en.wikipedia.org/wiki/Aristotle#/media/File:Aristotle_Altemps_Inv8575.jpg" TargetMode="External"/><Relationship Id="rId8"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hyperlink" Target="https://en.wikipedia.org/wiki/Augustine_of_Hippo#/media/File:Augustine_Lateran.jpg" TargetMode="External"/><Relationship Id="rId6" Type="http://schemas.openxmlformats.org/officeDocument/2006/relationships/hyperlink" Target="https://en.wikipedia.org/wiki/Justinian_I#/media/File:Mosaic_of_Justinianus_I_-_Basilica_San_Vitale_(Ravenna).jpg" TargetMode="External"/><Relationship Id="rId7" Type="http://schemas.openxmlformats.org/officeDocument/2006/relationships/image" Target="../media/image14.jpg"/><Relationship Id="rId8" Type="http://schemas.openxmlformats.org/officeDocument/2006/relationships/image" Target="../media/image3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image" Target="../media/image18.jpg"/><Relationship Id="rId6" Type="http://schemas.openxmlformats.org/officeDocument/2006/relationships/hyperlink" Target="https://en.wikipedia.org/wiki/Middle_Ages#/media/File:Cleric-Knight-Workman.jpg" TargetMode="External"/><Relationship Id="rId7" Type="http://schemas.openxmlformats.org/officeDocument/2006/relationships/image" Target="../media/image1.png"/><Relationship Id="rId8"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hyperlink" Target="https://de.wikipedia.org/wiki/Sixtinische_Kapelle#/media/Datei:Creaci%C3%B3n_de_Ad%C3%A1n_(Miguel_%C3%81ngel).jpg" TargetMode="External"/><Relationship Id="rId6" Type="http://schemas.openxmlformats.org/officeDocument/2006/relationships/image" Target="../media/image34.jpg"/><Relationship Id="rId7" Type="http://schemas.openxmlformats.org/officeDocument/2006/relationships/image" Target="../media/image1.png"/><Relationship Id="rId8"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image" Target="../media/image28.gif"/><Relationship Id="rId6" Type="http://schemas.openxmlformats.org/officeDocument/2006/relationships/hyperlink" Target="https://en.wikipedia.org/wiki/Pedro_Ponce_de_Le%C3%B3n#/media/File:PedroPoncedeLeon.gif" TargetMode="External"/><Relationship Id="rId7" Type="http://schemas.openxmlformats.org/officeDocument/2006/relationships/image" Target="../media/image1.png"/><Relationship Id="rId8"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6.jpg"/><Relationship Id="rId4" Type="http://schemas.openxmlformats.org/officeDocument/2006/relationships/image" Target="../media/image21.jpg"/><Relationship Id="rId5" Type="http://schemas.openxmlformats.org/officeDocument/2006/relationships/image" Target="../media/image1.png"/><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hyperlink" Target="https://en.wikipedia.org/wiki/Johann_Konrad_Ammann#/media/File:Amman_J_C.jpg" TargetMode="External"/><Relationship Id="rId6" Type="http://schemas.openxmlformats.org/officeDocument/2006/relationships/image" Target="../media/image24.jpg"/><Relationship Id="rId7" Type="http://schemas.openxmlformats.org/officeDocument/2006/relationships/image" Target="../media/image1.png"/><Relationship Id="rId8"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hyperlink" Target="https://en.wikipedia.org/wiki/Jacob_Rodrigues_Pereira#/media/File:Jacob_Rodrigues_Pereira.png" TargetMode="External"/><Relationship Id="rId6" Type="http://schemas.openxmlformats.org/officeDocument/2006/relationships/image" Target="../media/image30.png"/><Relationship Id="rId7" Type="http://schemas.openxmlformats.org/officeDocument/2006/relationships/image" Target="../media/image1.png"/><Relationship Id="rId8"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hyperlink" Target="https://en.wikipedia.org/wiki/Charles-Michel_de_l%27%C3%89p%C3%A9e#/media/File:Charles-Michel_de_L'%C3%89p%C3%A9e.jpg" TargetMode="External"/><Relationship Id="rId6" Type="http://schemas.openxmlformats.org/officeDocument/2006/relationships/image" Target="../media/image27.jpg"/><Relationship Id="rId7" Type="http://schemas.openxmlformats.org/officeDocument/2006/relationships/image" Target="../media/image1.png"/><Relationship Id="rId8"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37.png"/><Relationship Id="rId6" Type="http://schemas.openxmlformats.org/officeDocument/2006/relationships/image" Target="../media/image1.png"/><Relationship Id="rId7"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4.png"/><Relationship Id="rId5" Type="http://schemas.openxmlformats.org/officeDocument/2006/relationships/hyperlink" Target="https://en.wikipedia.org/wiki/%C3%89tienne_Bonnot_de_Condillac#/media/File:Etienne_de_Condillac.jpg" TargetMode="External"/><Relationship Id="rId6" Type="http://schemas.openxmlformats.org/officeDocument/2006/relationships/hyperlink" Target="https://en.wikipedia.org/wiki/%C3%89tienne_Bonnot_de_Condillac#/media/File:Etienne_de_Condillac.jpg" TargetMode="External"/><Relationship Id="rId7" Type="http://schemas.openxmlformats.org/officeDocument/2006/relationships/image" Target="../media/image31.jpg"/><Relationship Id="rId8"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hyperlink" Target="https://deafhistory.eu/index.php/component/zoo/item/samuel-heinicke-de" TargetMode="External"/><Relationship Id="rId6" Type="http://schemas.openxmlformats.org/officeDocument/2006/relationships/image" Target="../media/image32.png"/><Relationship Id="rId7" Type="http://schemas.openxmlformats.org/officeDocument/2006/relationships/image" Target="../media/image1.png"/><Relationship Id="rId8"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hyperlink" Target="https://deafhistory.eu/index.php/component/zoo/item/17" TargetMode="External"/><Relationship Id="rId6" Type="http://schemas.openxmlformats.org/officeDocument/2006/relationships/image" Target="../media/image33.jpg"/><Relationship Id="rId7" Type="http://schemas.openxmlformats.org/officeDocument/2006/relationships/image" Target="../media/image1.png"/><Relationship Id="rId8"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38.png"/><Relationship Id="rId6" Type="http://schemas.openxmlformats.org/officeDocument/2006/relationships/image" Target="../media/image1.png"/><Relationship Id="rId7"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39.jpg"/><Relationship Id="rId6" Type="http://schemas.openxmlformats.org/officeDocument/2006/relationships/image" Target="../media/image1.png"/><Relationship Id="rId7"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40.jpg"/><Relationship Id="rId6" Type="http://schemas.openxmlformats.org/officeDocument/2006/relationships/image" Target="../media/image1.png"/><Relationship Id="rId7"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1.png"/><Relationship Id="rId6"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9.png"/><Relationship Id="rId9" Type="http://schemas.openxmlformats.org/officeDocument/2006/relationships/image" Target="../media/image4.png"/><Relationship Id="rId5" Type="http://schemas.openxmlformats.org/officeDocument/2006/relationships/image" Target="../media/image57.jpg"/><Relationship Id="rId6" Type="http://schemas.openxmlformats.org/officeDocument/2006/relationships/image" Target="../media/image43.jpg"/><Relationship Id="rId7" Type="http://schemas.openxmlformats.org/officeDocument/2006/relationships/image" Target="../media/image41.jpg"/><Relationship Id="rId8"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70.jpg"/><Relationship Id="rId6" Type="http://schemas.openxmlformats.org/officeDocument/2006/relationships/image" Target="../media/image1.png"/><Relationship Id="rId7"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hyperlink" Target="https://americacomesalive.com/alice-cogswell-bright-child-who-inspired-education-for-deaf-in-u-s/" TargetMode="External"/><Relationship Id="rId6" Type="http://schemas.openxmlformats.org/officeDocument/2006/relationships/image" Target="../media/image50.jpg"/><Relationship Id="rId7" Type="http://schemas.openxmlformats.org/officeDocument/2006/relationships/image" Target="../media/image1.png"/><Relationship Id="rId8" Type="http://schemas.openxmlformats.org/officeDocument/2006/relationships/image" Target="../media/image4.png"/></Relationships>
</file>

<file path=ppt/slides/_rels/slide26.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1.png"/><Relationship Id="rId5" Type="http://schemas.openxmlformats.org/officeDocument/2006/relationships/hyperlink" Target="https://upload.wikimedia.org/wikipedia/commons/4/41/Thomas_hopkins_gallaudet_posthumous_oil_painting_by_george_f_wright_1851.jpg" TargetMode="External"/><Relationship Id="rId6" Type="http://schemas.openxmlformats.org/officeDocument/2006/relationships/hyperlink" Target="https://deafhistory.eu/index.php/component/zoo/item/laurent-clerc-2" TargetMode="External"/><Relationship Id="rId7" Type="http://schemas.openxmlformats.org/officeDocument/2006/relationships/image" Target="../media/image48.jpg"/><Relationship Id="rId8" Type="http://schemas.openxmlformats.org/officeDocument/2006/relationships/image" Target="../media/image4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hyperlink" Target="https://abilitymagazine.com/gallaudet-universitys-virtual-challenge/" TargetMode="External"/><Relationship Id="rId6" Type="http://schemas.openxmlformats.org/officeDocument/2006/relationships/image" Target="../media/image49.jpg"/><Relationship Id="rId7" Type="http://schemas.openxmlformats.org/officeDocument/2006/relationships/image" Target="../media/image1.png"/><Relationship Id="rId8" Type="http://schemas.openxmlformats.org/officeDocument/2006/relationships/image" Target="../media/image4.png"/></Relationships>
</file>

<file path=ppt/slides/_rels/slide28.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6.jpg"/><Relationship Id="rId4" Type="http://schemas.openxmlformats.org/officeDocument/2006/relationships/image" Target="../media/image22.png"/><Relationship Id="rId9" Type="http://schemas.openxmlformats.org/officeDocument/2006/relationships/image" Target="../media/image1.png"/><Relationship Id="rId5" Type="http://schemas.openxmlformats.org/officeDocument/2006/relationships/image" Target="../media/image20.png"/><Relationship Id="rId6" Type="http://schemas.openxmlformats.org/officeDocument/2006/relationships/hyperlink" Target="https://de.wikipedia.org/wiki/Gallaudet_University#/media/Datei:College_Hall,_Gallaudet_University.jpg" TargetMode="External"/><Relationship Id="rId7" Type="http://schemas.openxmlformats.org/officeDocument/2006/relationships/hyperlink" Target="https://de.wikipedia.org/wiki/Edward_Miner_Gallaudet#/media/Datei:Edward_Miner_Gallaudet_-_Brady-Handy.jpg" TargetMode="External"/><Relationship Id="rId8" Type="http://schemas.openxmlformats.org/officeDocument/2006/relationships/image" Target="../media/image4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69.png"/><Relationship Id="rId6" Type="http://schemas.openxmlformats.org/officeDocument/2006/relationships/image" Target="../media/image1.png"/><Relationship Id="rId7"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64.png"/><Relationship Id="rId6" Type="http://schemas.openxmlformats.org/officeDocument/2006/relationships/image" Target="../media/image1.png"/><Relationship Id="rId7"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66.png"/><Relationship Id="rId6" Type="http://schemas.openxmlformats.org/officeDocument/2006/relationships/hyperlink" Target="https://deafhistory.eu/index.php/component/zoo/item/1880?Itemid=144" TargetMode="External"/><Relationship Id="rId7" Type="http://schemas.openxmlformats.org/officeDocument/2006/relationships/image" Target="../media/image1.png"/><Relationship Id="rId8"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1.png"/><Relationship Id="rId5" Type="http://schemas.openxmlformats.org/officeDocument/2006/relationships/image" Target="../media/image4.png"/></Relationships>
</file>

<file path=ppt/slides/_rels/slide35.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67.png"/><Relationship Id="rId12"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2.png"/><Relationship Id="rId4" Type="http://schemas.openxmlformats.org/officeDocument/2006/relationships/image" Target="../media/image1.png"/><Relationship Id="rId9" Type="http://schemas.openxmlformats.org/officeDocument/2006/relationships/image" Target="../media/image65.png"/><Relationship Id="rId5" Type="http://schemas.openxmlformats.org/officeDocument/2006/relationships/image" Target="../media/image60.png"/><Relationship Id="rId6" Type="http://schemas.openxmlformats.org/officeDocument/2006/relationships/image" Target="../media/image58.png"/><Relationship Id="rId7" Type="http://schemas.openxmlformats.org/officeDocument/2006/relationships/image" Target="../media/image53.png"/><Relationship Id="rId8" Type="http://schemas.openxmlformats.org/officeDocument/2006/relationships/image" Target="../media/image56.png"/></Relationships>
</file>

<file path=ppt/slides/_rels/slide36.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67.png"/><Relationship Id="rId12"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2.png"/><Relationship Id="rId4" Type="http://schemas.openxmlformats.org/officeDocument/2006/relationships/image" Target="../media/image1.png"/><Relationship Id="rId9" Type="http://schemas.openxmlformats.org/officeDocument/2006/relationships/image" Target="../media/image65.png"/><Relationship Id="rId5" Type="http://schemas.openxmlformats.org/officeDocument/2006/relationships/image" Target="../media/image60.png"/><Relationship Id="rId6" Type="http://schemas.openxmlformats.org/officeDocument/2006/relationships/image" Target="../media/image58.png"/><Relationship Id="rId7" Type="http://schemas.openxmlformats.org/officeDocument/2006/relationships/image" Target="../media/image53.png"/><Relationship Id="rId8" Type="http://schemas.openxmlformats.org/officeDocument/2006/relationships/image" Target="../media/image56.png"/></Relationships>
</file>

<file path=ppt/slides/_rels/slide37.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67.png"/><Relationship Id="rId12"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22.png"/><Relationship Id="rId4" Type="http://schemas.openxmlformats.org/officeDocument/2006/relationships/image" Target="../media/image1.png"/><Relationship Id="rId9" Type="http://schemas.openxmlformats.org/officeDocument/2006/relationships/image" Target="../media/image65.png"/><Relationship Id="rId5" Type="http://schemas.openxmlformats.org/officeDocument/2006/relationships/image" Target="../media/image60.png"/><Relationship Id="rId6" Type="http://schemas.openxmlformats.org/officeDocument/2006/relationships/image" Target="../media/image58.png"/><Relationship Id="rId7" Type="http://schemas.openxmlformats.org/officeDocument/2006/relationships/image" Target="../media/image53.png"/><Relationship Id="rId8"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1.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2" name="Shape 162"/>
        <p:cNvGrpSpPr/>
        <p:nvPr/>
      </p:nvGrpSpPr>
      <p:grpSpPr>
        <a:xfrm>
          <a:off x="0" y="0"/>
          <a:ext cx="0" cy="0"/>
          <a:chOff x="0" y="0"/>
          <a:chExt cx="0" cy="0"/>
        </a:xfrm>
      </p:grpSpPr>
      <p:grpSp>
        <p:nvGrpSpPr>
          <p:cNvPr id="163" name="Google Shape;163;g3dac1610bc2_0_86"/>
          <p:cNvGrpSpPr/>
          <p:nvPr/>
        </p:nvGrpSpPr>
        <p:grpSpPr>
          <a:xfrm>
            <a:off x="0" y="-216993"/>
            <a:ext cx="2922102" cy="10504504"/>
            <a:chOff x="0" y="-57150"/>
            <a:chExt cx="769602" cy="2766600"/>
          </a:xfrm>
        </p:grpSpPr>
        <p:sp>
          <p:nvSpPr>
            <p:cNvPr id="164" name="Google Shape;164;g3dac1610bc2_0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g3dac1610bc2_0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6" name="Google Shape;166;g3dac1610bc2_0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g3dac1610bc2_0_8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 name="Google Shape;168;g3dac1610bc2_0_86"/>
          <p:cNvSpPr txBox="1"/>
          <p:nvPr/>
        </p:nvSpPr>
        <p:spPr>
          <a:xfrm>
            <a:off x="3457348" y="3904550"/>
            <a:ext cx="13957500" cy="2955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Vzdelávanie Nepočujúcich v Európe </a:t>
            </a:r>
            <a:endParaRPr sz="8000">
              <a:solidFill>
                <a:srgbClr val="FFFFFF"/>
              </a:solidFill>
              <a:latin typeface="Anton"/>
              <a:ea typeface="Anton"/>
              <a:cs typeface="Anton"/>
              <a:sym typeface="Anton"/>
            </a:endParaRPr>
          </a:p>
        </p:txBody>
      </p:sp>
      <p:sp>
        <p:nvSpPr>
          <p:cNvPr id="169" name="Google Shape;169;g3dac1610bc2_0_86"/>
          <p:cNvSpPr txBox="1"/>
          <p:nvPr/>
        </p:nvSpPr>
        <p:spPr>
          <a:xfrm>
            <a:off x="3443179" y="6817751"/>
            <a:ext cx="11401500" cy="11820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Minulá a súčasná situácia</a:t>
            </a:r>
            <a:endParaRPr>
              <a:solidFill>
                <a:schemeClr val="dk1"/>
              </a:solidFill>
            </a:endParaRPr>
          </a:p>
          <a:p>
            <a:pPr indent="0" lvl="0" marL="0" marR="0" rtl="0" algn="l">
              <a:lnSpc>
                <a:spcPct val="140000"/>
              </a:lnSpc>
              <a:spcBef>
                <a:spcPts val="0"/>
              </a:spcBef>
              <a:spcAft>
                <a:spcPts val="0"/>
              </a:spcAft>
              <a:buNone/>
            </a:pPr>
            <a:r>
              <a:t/>
            </a:r>
            <a:endParaRPr sz="3200">
              <a:solidFill>
                <a:srgbClr val="FFFFFF"/>
              </a:solidFill>
              <a:latin typeface="Quicksand"/>
              <a:ea typeface="Quicksand"/>
              <a:cs typeface="Quicksand"/>
              <a:sym typeface="Quicksand"/>
            </a:endParaRPr>
          </a:p>
        </p:txBody>
      </p:sp>
      <p:sp>
        <p:nvSpPr>
          <p:cNvPr id="170" name="Google Shape;170;g3dac1610bc2_0_86"/>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lang="en-GB" sz="2299">
                <a:solidFill>
                  <a:srgbClr val="FFFFFF"/>
                </a:solidFill>
                <a:latin typeface="Quicksand"/>
                <a:ea typeface="Quicksand"/>
                <a:cs typeface="Quicksand"/>
                <a:sym typeface="Quicksand"/>
              </a:rPr>
              <a:t>Deaf Studies workshop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4" name="Shape 174"/>
        <p:cNvGrpSpPr/>
        <p:nvPr/>
      </p:nvGrpSpPr>
      <p:grpSpPr>
        <a:xfrm>
          <a:off x="0" y="0"/>
          <a:ext cx="0" cy="0"/>
          <a:chOff x="0" y="0"/>
          <a:chExt cx="0" cy="0"/>
        </a:xfrm>
      </p:grpSpPr>
      <p:grpSp>
        <p:nvGrpSpPr>
          <p:cNvPr id="175" name="Google Shape;175;g3dac1610bc2_0_175"/>
          <p:cNvGrpSpPr/>
          <p:nvPr/>
        </p:nvGrpSpPr>
        <p:grpSpPr>
          <a:xfrm>
            <a:off x="0" y="-216993"/>
            <a:ext cx="2922102" cy="10504504"/>
            <a:chOff x="0" y="-57150"/>
            <a:chExt cx="769602" cy="2766600"/>
          </a:xfrm>
        </p:grpSpPr>
        <p:sp>
          <p:nvSpPr>
            <p:cNvPr id="176" name="Google Shape;176;g3dac1610bc2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g3dac1610bc2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8" name="Google Shape;178;g3dac1610bc2_0_17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g3dac1610bc2_0_17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 name="Google Shape;180;g3dac1610bc2_0_175"/>
          <p:cNvSpPr txBox="1"/>
          <p:nvPr/>
        </p:nvSpPr>
        <p:spPr>
          <a:xfrm>
            <a:off x="4311915" y="4176101"/>
            <a:ext cx="10426800" cy="2462700"/>
          </a:xfrm>
          <a:prstGeom prst="rect">
            <a:avLst/>
          </a:prstGeom>
          <a:noFill/>
          <a:ln>
            <a:noFill/>
          </a:ln>
        </p:spPr>
        <p:txBody>
          <a:bodyPr anchorCtr="0" anchor="t" bIns="0" lIns="0" spcFirstLastPara="1" rIns="0" wrap="square" tIns="0">
            <a:spAutoFit/>
          </a:bodyPr>
          <a:lstStyle/>
          <a:p>
            <a:pPr indent="-302256" lvl="1" marL="604511" marR="0" rtl="0" algn="l">
              <a:lnSpc>
                <a:spcPct val="150000"/>
              </a:lnSpc>
              <a:spcBef>
                <a:spcPts val="0"/>
              </a:spcBef>
              <a:spcAft>
                <a:spcPts val="0"/>
              </a:spcAft>
              <a:buClr>
                <a:srgbClr val="FFFFFF"/>
              </a:buClr>
              <a:buSzPts val="4000"/>
              <a:buFont typeface="Arial"/>
              <a:buChar char="•"/>
            </a:pPr>
            <a:r>
              <a:rPr b="0" i="0" lang="en-GB" sz="4000" u="none" cap="none" strike="noStrike">
                <a:solidFill>
                  <a:srgbClr val="FFFFFF"/>
                </a:solidFill>
                <a:latin typeface="Quicksand"/>
                <a:ea typeface="Quicksand"/>
                <a:cs typeface="Quicksand"/>
                <a:sym typeface="Quicksand"/>
              </a:rPr>
              <a:t>A: Historic</a:t>
            </a:r>
            <a:r>
              <a:rPr lang="en-GB" sz="4000">
                <a:solidFill>
                  <a:srgbClr val="FFFFFF"/>
                </a:solidFill>
                <a:latin typeface="Quicksand"/>
                <a:ea typeface="Quicksand"/>
                <a:cs typeface="Quicksand"/>
                <a:sym typeface="Quicksand"/>
              </a:rPr>
              <a:t>ký prehľad</a:t>
            </a:r>
            <a:endParaRPr/>
          </a:p>
          <a:p>
            <a:pPr indent="-302256" lvl="1" marL="604511" marR="0" rtl="0" algn="l">
              <a:lnSpc>
                <a:spcPct val="150000"/>
              </a:lnSpc>
              <a:spcBef>
                <a:spcPts val="0"/>
              </a:spcBef>
              <a:spcAft>
                <a:spcPts val="0"/>
              </a:spcAft>
              <a:buClr>
                <a:srgbClr val="FFFFFF"/>
              </a:buClr>
              <a:buSzPts val="4000"/>
              <a:buFont typeface="Arial"/>
              <a:buChar char="•"/>
            </a:pPr>
            <a:r>
              <a:rPr b="0" i="0" lang="en-GB" sz="4000" u="none" cap="none" strike="noStrike">
                <a:solidFill>
                  <a:srgbClr val="FFFFFF"/>
                </a:solidFill>
                <a:latin typeface="Quicksand"/>
                <a:ea typeface="Quicksand"/>
                <a:cs typeface="Quicksand"/>
                <a:sym typeface="Quicksand"/>
              </a:rPr>
              <a:t>B: </a:t>
            </a:r>
            <a:r>
              <a:rPr lang="en-GB" sz="4000">
                <a:solidFill>
                  <a:srgbClr val="FFFFFF"/>
                </a:solidFill>
                <a:latin typeface="Quicksand"/>
                <a:ea typeface="Quicksand"/>
                <a:cs typeface="Quicksand"/>
                <a:sym typeface="Quicksand"/>
              </a:rPr>
              <a:t>Vzdelávanie Nepočujúcich v Európe dnes</a:t>
            </a:r>
            <a:endParaRPr/>
          </a:p>
        </p:txBody>
      </p:sp>
      <p:sp>
        <p:nvSpPr>
          <p:cNvPr id="181" name="Google Shape;181;g3dac1610bc2_0_175"/>
          <p:cNvSpPr txBox="1"/>
          <p:nvPr/>
        </p:nvSpPr>
        <p:spPr>
          <a:xfrm>
            <a:off x="4445567" y="2781300"/>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rgbClr val="FFFFFF"/>
                </a:solidFill>
                <a:latin typeface="Anton"/>
                <a:ea typeface="Anton"/>
                <a:cs typeface="Anton"/>
                <a:sym typeface="Anton"/>
              </a:rPr>
              <a:t>Index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5" name="Shape 185"/>
        <p:cNvGrpSpPr/>
        <p:nvPr/>
      </p:nvGrpSpPr>
      <p:grpSpPr>
        <a:xfrm>
          <a:off x="0" y="0"/>
          <a:ext cx="0" cy="0"/>
          <a:chOff x="0" y="0"/>
          <a:chExt cx="0" cy="0"/>
        </a:xfrm>
      </p:grpSpPr>
      <p:sp>
        <p:nvSpPr>
          <p:cNvPr id="186" name="Google Shape;186;g3dac1610bc2_0_35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 name="Google Shape;187;g3dac1610bc2_0_355"/>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g3dac1610bc2_0_355"/>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g3dac1610bc2_0_355"/>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g3dac1610bc2_0_355"/>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91" name="Google Shape;191;g3dac1610bc2_0_355"/>
          <p:cNvGrpSpPr/>
          <p:nvPr/>
        </p:nvGrpSpPr>
        <p:grpSpPr>
          <a:xfrm>
            <a:off x="-228300" y="6944207"/>
            <a:ext cx="18940866" cy="4430982"/>
            <a:chOff x="0" y="-57150"/>
            <a:chExt cx="4988508" cy="1167000"/>
          </a:xfrm>
        </p:grpSpPr>
        <p:sp>
          <p:nvSpPr>
            <p:cNvPr id="192" name="Google Shape;192;g3dac1610bc2_0_355"/>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g3dac1610bc2_0_355"/>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4" name="Google Shape;194;g3dac1610bc2_0_355"/>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g3dac1610bc2_0_355"/>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g3dac1610bc2_0_355"/>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g3dac1610bc2_0_355"/>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g3dac1610bc2_0_355"/>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g3dac1610bc2_0_355"/>
          <p:cNvSpPr txBox="1"/>
          <p:nvPr/>
        </p:nvSpPr>
        <p:spPr>
          <a:xfrm>
            <a:off x="2157054" y="1867850"/>
            <a:ext cx="505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rgbClr val="FFFFFF"/>
                </a:solidFill>
                <a:latin typeface="Anton"/>
                <a:ea typeface="Anton"/>
                <a:cs typeface="Anton"/>
                <a:sym typeface="Anton"/>
              </a:rPr>
              <a:t>Kontakt</a:t>
            </a:r>
            <a:endParaRPr/>
          </a:p>
        </p:txBody>
      </p:sp>
      <p:sp>
        <p:nvSpPr>
          <p:cNvPr id="200" name="Google Shape;200;g3dac1610bc2_0_355"/>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GB" sz="2461" u="sng">
                <a:solidFill>
                  <a:srgbClr val="FFFFFF"/>
                </a:solidFill>
                <a:latin typeface="Arial"/>
                <a:ea typeface="Arial"/>
                <a:cs typeface="Arial"/>
                <a:sym typeface="Arial"/>
                <a:hlinkClick r:id="rId13">
                  <a:extLst>
                    <a:ext uri="{A12FA001-AC4F-418D-AE19-62706E023703}">
                      <ahyp:hlinkClr val="tx"/>
                    </a:ext>
                  </a:extLst>
                </a:hlinkClick>
              </a:rPr>
              <a:t>https://deafstudies.eu/</a:t>
            </a:r>
            <a:endParaRPr/>
          </a:p>
        </p:txBody>
      </p:sp>
      <p:sp>
        <p:nvSpPr>
          <p:cNvPr id="201" name="Google Shape;201;g3dac1610bc2_0_355"/>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GB" sz="2461">
                <a:solidFill>
                  <a:srgbClr val="FFFFFF"/>
                </a:solidFill>
                <a:latin typeface="Arial"/>
                <a:ea typeface="Arial"/>
                <a:cs typeface="Arial"/>
                <a:sym typeface="Arial"/>
              </a:rPr>
              <a:t>Deaf Culture, Heritage and Diversity</a:t>
            </a:r>
            <a:endParaRPr/>
          </a:p>
        </p:txBody>
      </p:sp>
      <p:sp>
        <p:nvSpPr>
          <p:cNvPr id="202" name="Google Shape;202;g3dac1610bc2_0_355"/>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GB" sz="2461">
                <a:solidFill>
                  <a:srgbClr val="FFFFFF"/>
                </a:solidFill>
                <a:latin typeface="Arial"/>
                <a:ea typeface="Arial"/>
                <a:cs typeface="Arial"/>
                <a:sym typeface="Arial"/>
              </a:rPr>
              <a:t>@deafstudies.eu</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6" name="Shape 206"/>
        <p:cNvGrpSpPr/>
        <p:nvPr/>
      </p:nvGrpSpPr>
      <p:grpSpPr>
        <a:xfrm>
          <a:off x="0" y="0"/>
          <a:ext cx="0" cy="0"/>
          <a:chOff x="0" y="0"/>
          <a:chExt cx="0" cy="0"/>
        </a:xfrm>
      </p:grpSpPr>
      <p:grpSp>
        <p:nvGrpSpPr>
          <p:cNvPr id="207" name="Google Shape;207;g3dac1610bc2_0_545"/>
          <p:cNvGrpSpPr/>
          <p:nvPr/>
        </p:nvGrpSpPr>
        <p:grpSpPr>
          <a:xfrm>
            <a:off x="1219200" y="3818811"/>
            <a:ext cx="15278100" cy="3657600"/>
            <a:chOff x="1340025" y="3818811"/>
            <a:chExt cx="15278100" cy="3657600"/>
          </a:xfrm>
        </p:grpSpPr>
        <p:pic>
          <p:nvPicPr>
            <p:cNvPr id="208" name="Google Shape;208;g3dac1610bc2_0_545"/>
            <p:cNvPicPr preferRelativeResize="0"/>
            <p:nvPr/>
          </p:nvPicPr>
          <p:blipFill rotWithShape="1">
            <a:blip r:embed="rId3">
              <a:alphaModFix/>
            </a:blip>
            <a:srcRect b="0" l="0" r="0" t="0"/>
            <a:stretch/>
          </p:blipFill>
          <p:spPr>
            <a:xfrm>
              <a:off x="1340025" y="3818811"/>
              <a:ext cx="15278100" cy="3657600"/>
            </a:xfrm>
            <a:prstGeom prst="rect">
              <a:avLst/>
            </a:prstGeom>
            <a:noFill/>
            <a:ln>
              <a:noFill/>
            </a:ln>
          </p:spPr>
        </p:pic>
        <p:sp>
          <p:nvSpPr>
            <p:cNvPr id="209" name="Google Shape;209;g3dac1610bc2_0_545"/>
            <p:cNvSpPr/>
            <p:nvPr/>
          </p:nvSpPr>
          <p:spPr>
            <a:xfrm>
              <a:off x="10210799" y="6819900"/>
              <a:ext cx="228600"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g3dac1610bc2_0_545"/>
            <p:cNvSpPr/>
            <p:nvPr/>
          </p:nvSpPr>
          <p:spPr>
            <a:xfrm>
              <a:off x="12426971" y="6484686"/>
              <a:ext cx="228600"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g3dac1610bc2_0_545"/>
            <p:cNvSpPr/>
            <p:nvPr/>
          </p:nvSpPr>
          <p:spPr>
            <a:xfrm>
              <a:off x="8111977" y="5187406"/>
              <a:ext cx="228600"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 name="Google Shape;212;g3dac1610bc2_0_545"/>
            <p:cNvSpPr/>
            <p:nvPr/>
          </p:nvSpPr>
          <p:spPr>
            <a:xfrm>
              <a:off x="14027172" y="6644028"/>
              <a:ext cx="228600"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g3dac1610bc2_0_545"/>
            <p:cNvSpPr/>
            <p:nvPr/>
          </p:nvSpPr>
          <p:spPr>
            <a:xfrm>
              <a:off x="5410199" y="6064050"/>
              <a:ext cx="228600"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g3dac1610bc2_0_545"/>
            <p:cNvSpPr/>
            <p:nvPr/>
          </p:nvSpPr>
          <p:spPr>
            <a:xfrm>
              <a:off x="2044655" y="4381500"/>
              <a:ext cx="228600"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15" name="Google Shape;215;g3dac1610bc2_0_545"/>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g3dac1610bc2_0_54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g3dac1610bc2_0_545"/>
          <p:cNvSpPr txBox="1"/>
          <p:nvPr/>
        </p:nvSpPr>
        <p:spPr>
          <a:xfrm>
            <a:off x="4064282" y="1534517"/>
            <a:ext cx="8584800" cy="12315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None/>
            </a:pPr>
            <a:r>
              <a:rPr lang="en-GB" sz="8000">
                <a:solidFill>
                  <a:schemeClr val="lt1"/>
                </a:solidFill>
                <a:latin typeface="Anton"/>
                <a:ea typeface="Anton"/>
                <a:cs typeface="Anton"/>
                <a:sym typeface="Anton"/>
              </a:rPr>
              <a:t>Historický prehľad</a:t>
            </a:r>
            <a:endParaRPr sz="8000">
              <a:solidFill>
                <a:srgbClr val="FFFFFF"/>
              </a:solidFill>
              <a:latin typeface="Anton"/>
              <a:ea typeface="Anton"/>
              <a:cs typeface="Anton"/>
              <a:sym typeface="Anton"/>
            </a:endParaRPr>
          </a:p>
        </p:txBody>
      </p:sp>
      <p:sp>
        <p:nvSpPr>
          <p:cNvPr id="218" name="Google Shape;218;g3dac1610bc2_0_545"/>
          <p:cNvSpPr txBox="1"/>
          <p:nvPr/>
        </p:nvSpPr>
        <p:spPr>
          <a:xfrm>
            <a:off x="306683" y="5232102"/>
            <a:ext cx="29718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Staroveké Grécko a staroveký Rím</a:t>
            </a:r>
            <a:endParaRPr/>
          </a:p>
        </p:txBody>
      </p:sp>
      <p:sp>
        <p:nvSpPr>
          <p:cNvPr id="219" name="Google Shape;219;g3dac1610bc2_0_545"/>
          <p:cNvSpPr txBox="1"/>
          <p:nvPr/>
        </p:nvSpPr>
        <p:spPr>
          <a:xfrm>
            <a:off x="4304168" y="6442121"/>
            <a:ext cx="19704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Stredovek</a:t>
            </a:r>
            <a:endParaRPr/>
          </a:p>
        </p:txBody>
      </p:sp>
      <p:sp>
        <p:nvSpPr>
          <p:cNvPr id="220" name="Google Shape;220;g3dac1610bc2_0_545"/>
          <p:cNvSpPr txBox="1"/>
          <p:nvPr/>
        </p:nvSpPr>
        <p:spPr>
          <a:xfrm>
            <a:off x="7072878" y="4642762"/>
            <a:ext cx="20424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Renesancia</a:t>
            </a:r>
            <a:endParaRPr/>
          </a:p>
        </p:txBody>
      </p:sp>
      <p:sp>
        <p:nvSpPr>
          <p:cNvPr id="221" name="Google Shape;221;g3dac1610bc2_0_545"/>
          <p:cNvSpPr txBox="1"/>
          <p:nvPr/>
        </p:nvSpPr>
        <p:spPr>
          <a:xfrm>
            <a:off x="8382615" y="7214458"/>
            <a:ext cx="34146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Osvietenstvo</a:t>
            </a:r>
            <a:endParaRPr/>
          </a:p>
        </p:txBody>
      </p:sp>
      <p:sp>
        <p:nvSpPr>
          <p:cNvPr id="222" name="Google Shape;222;g3dac1610bc2_0_545"/>
          <p:cNvSpPr txBox="1"/>
          <p:nvPr/>
        </p:nvSpPr>
        <p:spPr>
          <a:xfrm>
            <a:off x="11159524" y="5738159"/>
            <a:ext cx="25218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Spor o metódu</a:t>
            </a:r>
            <a:endParaRPr/>
          </a:p>
        </p:txBody>
      </p:sp>
      <p:sp>
        <p:nvSpPr>
          <p:cNvPr id="223" name="Google Shape;223;g3dac1610bc2_0_545"/>
          <p:cNvSpPr txBox="1"/>
          <p:nvPr/>
        </p:nvSpPr>
        <p:spPr>
          <a:xfrm>
            <a:off x="12750200" y="7060913"/>
            <a:ext cx="3123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Milánsky kongres</a:t>
            </a:r>
            <a:br>
              <a:rPr b="1" lang="en-GB" sz="2400">
                <a:solidFill>
                  <a:schemeClr val="lt1"/>
                </a:solidFill>
                <a:latin typeface="Quicksand"/>
                <a:ea typeface="Quicksand"/>
                <a:cs typeface="Quicksand"/>
                <a:sym typeface="Quicksand"/>
              </a:rPr>
            </a:br>
            <a:r>
              <a:rPr b="1" lang="en-GB" sz="2400">
                <a:solidFill>
                  <a:schemeClr val="lt1"/>
                </a:solidFill>
                <a:latin typeface="Quicksand"/>
                <a:ea typeface="Quicksand"/>
                <a:cs typeface="Quicksand"/>
                <a:sym typeface="Quicksand"/>
              </a:rPr>
              <a:t>1880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8" name="Shape 228"/>
        <p:cNvGrpSpPr/>
        <p:nvPr/>
      </p:nvGrpSpPr>
      <p:grpSpPr>
        <a:xfrm>
          <a:off x="0" y="0"/>
          <a:ext cx="0" cy="0"/>
          <a:chOff x="0" y="0"/>
          <a:chExt cx="0" cy="0"/>
        </a:xfrm>
      </p:grpSpPr>
      <p:grpSp>
        <p:nvGrpSpPr>
          <p:cNvPr id="229" name="Google Shape;229;g3dac1610bc2_0_729"/>
          <p:cNvGrpSpPr/>
          <p:nvPr/>
        </p:nvGrpSpPr>
        <p:grpSpPr>
          <a:xfrm>
            <a:off x="-82650" y="-216993"/>
            <a:ext cx="3499226" cy="10504504"/>
            <a:chOff x="0" y="-57150"/>
            <a:chExt cx="769602" cy="2766600"/>
          </a:xfrm>
        </p:grpSpPr>
        <p:sp>
          <p:nvSpPr>
            <p:cNvPr id="230" name="Google Shape;230;g3dac1610bc2_0_72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g3dac1610bc2_0_72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32" name="Google Shape;232;g3dac1610bc2_0_72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g3dac1610bc2_0_729"/>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g3dac1610bc2_0_729"/>
          <p:cNvSpPr txBox="1"/>
          <p:nvPr/>
        </p:nvSpPr>
        <p:spPr>
          <a:xfrm>
            <a:off x="4064275" y="1534525"/>
            <a:ext cx="139956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Staroveké Grécko a staroveký Rím</a:t>
            </a:r>
            <a:endParaRPr>
              <a:solidFill>
                <a:schemeClr val="dk1"/>
              </a:solidFill>
            </a:endParaRPr>
          </a:p>
          <a:p>
            <a:pPr indent="0" lvl="0" marL="0" rtl="0" algn="l">
              <a:lnSpc>
                <a:spcPct val="140000"/>
              </a:lnSpc>
              <a:spcBef>
                <a:spcPts val="0"/>
              </a:spcBef>
              <a:spcAft>
                <a:spcPts val="0"/>
              </a:spcAft>
              <a:buClr>
                <a:schemeClr val="dk1"/>
              </a:buClr>
              <a:buFont typeface="Arial"/>
              <a:buNone/>
            </a:pPr>
            <a:r>
              <a:t/>
            </a:r>
            <a:endParaRPr sz="8000">
              <a:solidFill>
                <a:schemeClr val="lt1"/>
              </a:solidFill>
              <a:latin typeface="Anton"/>
              <a:ea typeface="Anton"/>
              <a:cs typeface="Anton"/>
              <a:sym typeface="Anton"/>
            </a:endParaRPr>
          </a:p>
          <a:p>
            <a:pPr indent="0" lvl="0" marL="0" marR="0" rtl="0" algn="l">
              <a:lnSpc>
                <a:spcPct val="140000"/>
              </a:lnSpc>
              <a:spcBef>
                <a:spcPts val="0"/>
              </a:spcBef>
              <a:spcAft>
                <a:spcPts val="0"/>
              </a:spcAft>
              <a:buNone/>
            </a:pPr>
            <a:r>
              <a:t/>
            </a:r>
            <a:endParaRPr sz="8000">
              <a:solidFill>
                <a:srgbClr val="FFFFFF"/>
              </a:solidFill>
              <a:latin typeface="Anton"/>
              <a:ea typeface="Anton"/>
              <a:cs typeface="Anton"/>
              <a:sym typeface="Anton"/>
            </a:endParaRPr>
          </a:p>
        </p:txBody>
      </p:sp>
      <p:sp>
        <p:nvSpPr>
          <p:cNvPr id="235" name="Google Shape;235;g3dac1610bc2_0_729"/>
          <p:cNvSpPr txBox="1"/>
          <p:nvPr/>
        </p:nvSpPr>
        <p:spPr>
          <a:xfrm>
            <a:off x="3930630" y="2866257"/>
            <a:ext cx="10014000" cy="3251100"/>
          </a:xfrm>
          <a:prstGeom prst="rect">
            <a:avLst/>
          </a:prstGeom>
          <a:noFill/>
          <a:ln>
            <a:noFill/>
          </a:ln>
        </p:spPr>
        <p:txBody>
          <a:bodyPr anchorCtr="0" anchor="t" bIns="0" lIns="0" spcFirstLastPara="1" rIns="0" wrap="square" tIns="0">
            <a:spAutoFit/>
          </a:bodyPr>
          <a:lstStyle/>
          <a:p>
            <a:pPr indent="-431800" lvl="1" marL="914400" rtl="0" algn="l">
              <a:lnSpc>
                <a:spcPct val="140014"/>
              </a:lnSpc>
              <a:spcBef>
                <a:spcPts val="0"/>
              </a:spcBef>
              <a:spcAft>
                <a:spcPts val="0"/>
              </a:spcAft>
              <a:buClr>
                <a:schemeClr val="lt1"/>
              </a:buClr>
              <a:buSzPts val="3200"/>
              <a:buChar char="•"/>
            </a:pPr>
            <a:r>
              <a:rPr lang="en-GB" sz="3200">
                <a:solidFill>
                  <a:schemeClr val="lt1"/>
                </a:solidFill>
                <a:latin typeface="Quicksand"/>
                <a:ea typeface="Quicksand"/>
                <a:cs typeface="Quicksand"/>
                <a:sym typeface="Quicksand"/>
              </a:rPr>
              <a:t>O vzdelávaní Nepočujúcich v tom čase existuje len niekoľko dokumentov.</a:t>
            </a:r>
            <a:endParaRPr sz="3200">
              <a:solidFill>
                <a:schemeClr val="dk1"/>
              </a:solidFill>
            </a:endParaRPr>
          </a:p>
          <a:p>
            <a:pPr indent="-431800" lvl="1" marL="914400" rtl="0" algn="l">
              <a:lnSpc>
                <a:spcPct val="140014"/>
              </a:lnSpc>
              <a:spcBef>
                <a:spcPts val="0"/>
              </a:spcBef>
              <a:spcAft>
                <a:spcPts val="0"/>
              </a:spcAft>
              <a:buClr>
                <a:schemeClr val="lt1"/>
              </a:buClr>
              <a:buSzPts val="3200"/>
              <a:buChar char="•"/>
            </a:pPr>
            <a:r>
              <a:rPr lang="en-GB" sz="3200">
                <a:solidFill>
                  <a:schemeClr val="lt1"/>
                </a:solidFill>
                <a:latin typeface="Quicksand"/>
                <a:ea typeface="Quicksand"/>
                <a:cs typeface="Quicksand"/>
                <a:sym typeface="Quicksand"/>
              </a:rPr>
              <a:t>Filozofi diskutovali o súvislosti schopnosti hovoriť a myslieť.</a:t>
            </a:r>
            <a:endParaRPr sz="3200">
              <a:solidFill>
                <a:schemeClr val="dk1"/>
              </a:solidFill>
            </a:endParaRPr>
          </a:p>
          <a:p>
            <a:pPr indent="-431800" lvl="1" marL="914400" rtl="0" algn="l">
              <a:lnSpc>
                <a:spcPct val="140014"/>
              </a:lnSpc>
              <a:spcBef>
                <a:spcPts val="0"/>
              </a:spcBef>
              <a:spcAft>
                <a:spcPts val="0"/>
              </a:spcAft>
              <a:buClr>
                <a:schemeClr val="lt1"/>
              </a:buClr>
              <a:buSzPts val="3200"/>
              <a:buChar char="•"/>
            </a:pPr>
            <a:r>
              <a:rPr lang="en-GB" sz="3200">
                <a:solidFill>
                  <a:schemeClr val="lt1"/>
                </a:solidFill>
                <a:latin typeface="Quicksand"/>
                <a:ea typeface="Quicksand"/>
                <a:cs typeface="Quicksand"/>
                <a:sym typeface="Quicksand"/>
              </a:rPr>
              <a:t>Zákon urobil z Nepočujúcich ľudí "neľudí".</a:t>
            </a:r>
            <a:endParaRPr sz="3200">
              <a:solidFill>
                <a:srgbClr val="FFFFFF"/>
              </a:solidFill>
              <a:latin typeface="Quicksand"/>
              <a:ea typeface="Quicksand"/>
              <a:cs typeface="Quicksand"/>
              <a:sym typeface="Quicksand"/>
            </a:endParaRPr>
          </a:p>
        </p:txBody>
      </p:sp>
      <p:pic>
        <p:nvPicPr>
          <p:cNvPr descr="Ohr Silhouette" id="236" name="Google Shape;236;g3dac1610bc2_0_729"/>
          <p:cNvPicPr preferRelativeResize="0"/>
          <p:nvPr/>
        </p:nvPicPr>
        <p:blipFill rotWithShape="1">
          <a:blip r:embed="rId5">
            <a:alphaModFix/>
          </a:blip>
          <a:srcRect b="0" l="0" r="0" t="0"/>
          <a:stretch/>
        </p:blipFill>
        <p:spPr>
          <a:xfrm>
            <a:off x="4857750" y="6746251"/>
            <a:ext cx="2895600" cy="2895600"/>
          </a:xfrm>
          <a:prstGeom prst="rect">
            <a:avLst/>
          </a:prstGeom>
          <a:noFill/>
          <a:ln>
            <a:noFill/>
          </a:ln>
        </p:spPr>
      </p:pic>
      <p:pic>
        <p:nvPicPr>
          <p:cNvPr descr="Pfeil nach rechts Silhouette" id="237" name="Google Shape;237;g3dac1610bc2_0_729"/>
          <p:cNvPicPr preferRelativeResize="0"/>
          <p:nvPr/>
        </p:nvPicPr>
        <p:blipFill rotWithShape="1">
          <a:blip r:embed="rId6">
            <a:alphaModFix/>
          </a:blip>
          <a:srcRect b="0" l="0" r="0" t="0"/>
          <a:stretch/>
        </p:blipFill>
        <p:spPr>
          <a:xfrm>
            <a:off x="8039100" y="7089151"/>
            <a:ext cx="2209800" cy="2209800"/>
          </a:xfrm>
          <a:prstGeom prst="rect">
            <a:avLst/>
          </a:prstGeom>
          <a:noFill/>
          <a:ln>
            <a:noFill/>
          </a:ln>
        </p:spPr>
      </p:pic>
      <p:pic>
        <p:nvPicPr>
          <p:cNvPr descr="Gehirn Silhouette" id="238" name="Google Shape;238;g3dac1610bc2_0_729"/>
          <p:cNvPicPr preferRelativeResize="0"/>
          <p:nvPr/>
        </p:nvPicPr>
        <p:blipFill rotWithShape="1">
          <a:blip r:embed="rId7">
            <a:alphaModFix/>
          </a:blip>
          <a:srcRect b="0" l="0" r="0" t="0"/>
          <a:stretch/>
        </p:blipFill>
        <p:spPr>
          <a:xfrm>
            <a:off x="10896600" y="7164880"/>
            <a:ext cx="2209800" cy="2209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3" name="Shape 243"/>
        <p:cNvGrpSpPr/>
        <p:nvPr/>
      </p:nvGrpSpPr>
      <p:grpSpPr>
        <a:xfrm>
          <a:off x="0" y="0"/>
          <a:ext cx="0" cy="0"/>
          <a:chOff x="0" y="0"/>
          <a:chExt cx="0" cy="0"/>
        </a:xfrm>
      </p:grpSpPr>
      <p:sp>
        <p:nvSpPr>
          <p:cNvPr id="244" name="Google Shape;244;g3dac1610bc2_0_90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g3dac1610bc2_0_90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46" name="Google Shape;246;g3dac1610bc2_0_906"/>
          <p:cNvPicPr preferRelativeResize="0"/>
          <p:nvPr/>
        </p:nvPicPr>
        <p:blipFill rotWithShape="1">
          <a:blip r:embed="rId5">
            <a:alphaModFix/>
          </a:blip>
          <a:srcRect b="0" l="0" r="0" t="0"/>
          <a:stretch/>
        </p:blipFill>
        <p:spPr>
          <a:xfrm>
            <a:off x="3595428" y="4575880"/>
            <a:ext cx="2557360" cy="3554730"/>
          </a:xfrm>
          <a:prstGeom prst="rect">
            <a:avLst/>
          </a:prstGeom>
          <a:noFill/>
          <a:ln>
            <a:noFill/>
          </a:ln>
        </p:spPr>
      </p:pic>
      <p:sp>
        <p:nvSpPr>
          <p:cNvPr id="247" name="Google Shape;247;g3dac1610bc2_0_906"/>
          <p:cNvSpPr txBox="1"/>
          <p:nvPr/>
        </p:nvSpPr>
        <p:spPr>
          <a:xfrm>
            <a:off x="1143000" y="9029700"/>
            <a:ext cx="102627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Quicksand"/>
                <a:ea typeface="Quicksand"/>
                <a:cs typeface="Quicksand"/>
                <a:sym typeface="Quicksand"/>
              </a:rPr>
              <a:t>Photos: </a:t>
            </a:r>
            <a:br>
              <a:rPr lang="en-GB" sz="1800">
                <a:solidFill>
                  <a:schemeClr val="dk1"/>
                </a:solidFill>
                <a:latin typeface="Quicksand"/>
                <a:ea typeface="Quicksand"/>
                <a:cs typeface="Quicksand"/>
                <a:sym typeface="Quicksand"/>
              </a:rPr>
            </a:br>
            <a:r>
              <a:rPr lang="en-GB" sz="1800" u="sng">
                <a:solidFill>
                  <a:schemeClr val="dk1"/>
                </a:solidFill>
                <a:latin typeface="Quicksand"/>
                <a:ea typeface="Quicksand"/>
                <a:cs typeface="Quicksand"/>
                <a:sym typeface="Quicksand"/>
                <a:hlinkClick r:id="rId6">
                  <a:extLst>
                    <a:ext uri="{A12FA001-AC4F-418D-AE19-62706E023703}">
                      <ahyp:hlinkClr val="tx"/>
                    </a:ext>
                  </a:extLst>
                </a:hlinkClick>
              </a:rPr>
              <a:t>https://de.wikipedia.org/wiki/Platon#/media/Datei:Head_Platon_Glyptothek_Munich_548.jpg</a:t>
            </a:r>
            <a:br>
              <a:rPr lang="en-GB" sz="1800">
                <a:solidFill>
                  <a:schemeClr val="dk1"/>
                </a:solidFill>
                <a:latin typeface="Quicksand"/>
                <a:ea typeface="Quicksand"/>
                <a:cs typeface="Quicksand"/>
                <a:sym typeface="Quicksand"/>
              </a:rPr>
            </a:br>
            <a:r>
              <a:rPr lang="en-GB" sz="1800" u="sng">
                <a:solidFill>
                  <a:schemeClr val="dk1"/>
                </a:solidFill>
                <a:latin typeface="Quicksand"/>
                <a:ea typeface="Quicksand"/>
                <a:cs typeface="Quicksand"/>
                <a:sym typeface="Quicksand"/>
                <a:hlinkClick r:id="rId7">
                  <a:extLst>
                    <a:ext uri="{A12FA001-AC4F-418D-AE19-62706E023703}">
                      <ahyp:hlinkClr val="tx"/>
                    </a:ext>
                  </a:extLst>
                </a:hlinkClick>
              </a:rPr>
              <a:t>https://en.wikipedia.org/wiki/Aristotle#/media/File:Aristotle_Altemps_Inv8575.jpg</a:t>
            </a:r>
            <a:br>
              <a:rPr lang="en-GB" sz="1800">
                <a:solidFill>
                  <a:schemeClr val="dk1"/>
                </a:solidFill>
                <a:latin typeface="Quicksand"/>
                <a:ea typeface="Quicksand"/>
                <a:cs typeface="Quicksand"/>
                <a:sym typeface="Quicksand"/>
              </a:rPr>
            </a:br>
            <a:br>
              <a:rPr lang="en-GB" sz="1800">
                <a:solidFill>
                  <a:schemeClr val="dk1"/>
                </a:solidFill>
                <a:latin typeface="Quicksand"/>
                <a:ea typeface="Quicksand"/>
                <a:cs typeface="Quicksand"/>
                <a:sym typeface="Quicksand"/>
              </a:rPr>
            </a:br>
            <a:endParaRPr sz="1800">
              <a:solidFill>
                <a:schemeClr val="dk1"/>
              </a:solidFill>
              <a:latin typeface="Quicksand"/>
              <a:ea typeface="Quicksand"/>
              <a:cs typeface="Quicksand"/>
              <a:sym typeface="Quicksand"/>
            </a:endParaRPr>
          </a:p>
        </p:txBody>
      </p:sp>
      <p:sp>
        <p:nvSpPr>
          <p:cNvPr id="248" name="Google Shape;248;g3dac1610bc2_0_906"/>
          <p:cNvSpPr txBox="1"/>
          <p:nvPr/>
        </p:nvSpPr>
        <p:spPr>
          <a:xfrm>
            <a:off x="3472925" y="8169475"/>
            <a:ext cx="32607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lt1"/>
                </a:solidFill>
                <a:latin typeface="Quicksand"/>
                <a:ea typeface="Quicksand"/>
                <a:cs typeface="Quicksand"/>
                <a:sym typeface="Quicksand"/>
              </a:rPr>
              <a:t>Plat</a:t>
            </a:r>
            <a:r>
              <a:rPr lang="en-GB" sz="2400">
                <a:solidFill>
                  <a:schemeClr val="lt1"/>
                </a:solidFill>
                <a:latin typeface="Quicksand"/>
                <a:ea typeface="Quicksand"/>
                <a:cs typeface="Quicksand"/>
                <a:sym typeface="Quicksand"/>
              </a:rPr>
              <a:t>ón</a:t>
            </a:r>
            <a:r>
              <a:rPr lang="en-GB" sz="2400">
                <a:solidFill>
                  <a:schemeClr val="lt1"/>
                </a:solidFill>
                <a:latin typeface="Quicksand"/>
                <a:ea typeface="Quicksand"/>
                <a:cs typeface="Quicksand"/>
                <a:sym typeface="Quicksand"/>
              </a:rPr>
              <a:t> (427-347 BC)</a:t>
            </a:r>
            <a:endParaRPr/>
          </a:p>
        </p:txBody>
      </p:sp>
      <p:sp>
        <p:nvSpPr>
          <p:cNvPr id="249" name="Google Shape;249;g3dac1610bc2_0_906"/>
          <p:cNvSpPr/>
          <p:nvPr/>
        </p:nvSpPr>
        <p:spPr>
          <a:xfrm>
            <a:off x="3059739" y="1655861"/>
            <a:ext cx="4953000" cy="202080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n-GB" sz="2800">
                <a:solidFill>
                  <a:schemeClr val="lt1"/>
                </a:solidFill>
                <a:latin typeface="Quicksand"/>
                <a:ea typeface="Quicksand"/>
                <a:cs typeface="Quicksand"/>
                <a:sym typeface="Quicksand"/>
              </a:rPr>
              <a:t>"Nepočujúci nemajú inteligenciu, pretože sa nevedia vyjadriť."</a:t>
            </a:r>
            <a:endParaRPr sz="2800">
              <a:solidFill>
                <a:schemeClr val="lt1"/>
              </a:solidFill>
              <a:latin typeface="Quicksand"/>
              <a:ea typeface="Quicksand"/>
              <a:cs typeface="Quicksand"/>
              <a:sym typeface="Quicksand"/>
            </a:endParaRPr>
          </a:p>
        </p:txBody>
      </p:sp>
      <p:pic>
        <p:nvPicPr>
          <p:cNvPr descr="undefined" id="250" name="Google Shape;250;g3dac1610bc2_0_906"/>
          <p:cNvPicPr preferRelativeResize="0"/>
          <p:nvPr/>
        </p:nvPicPr>
        <p:blipFill rotWithShape="1">
          <a:blip r:embed="rId8">
            <a:alphaModFix/>
          </a:blip>
          <a:srcRect b="0" l="0" r="0" t="0"/>
          <a:stretch/>
        </p:blipFill>
        <p:spPr>
          <a:xfrm>
            <a:off x="12350269" y="2095500"/>
            <a:ext cx="2655262" cy="3554732"/>
          </a:xfrm>
          <a:prstGeom prst="rect">
            <a:avLst/>
          </a:prstGeom>
          <a:noFill/>
          <a:ln>
            <a:noFill/>
          </a:ln>
        </p:spPr>
      </p:pic>
      <p:sp>
        <p:nvSpPr>
          <p:cNvPr id="251" name="Google Shape;251;g3dac1610bc2_0_906"/>
          <p:cNvSpPr/>
          <p:nvPr/>
        </p:nvSpPr>
        <p:spPr>
          <a:xfrm>
            <a:off x="11201400" y="6610209"/>
            <a:ext cx="4953000" cy="2020800"/>
          </a:xfrm>
          <a:prstGeom prst="wedgeRoundRectCallout">
            <a:avLst>
              <a:gd fmla="val 12174" name="adj1"/>
              <a:gd fmla="val -89008"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n-GB" sz="2800">
                <a:solidFill>
                  <a:schemeClr val="lt1"/>
                </a:solidFill>
                <a:latin typeface="Quicksand"/>
                <a:ea typeface="Quicksand"/>
                <a:cs typeface="Quicksand"/>
                <a:sym typeface="Quicksand"/>
              </a:rPr>
              <a:t>"Kto nepočuje a nehovorí, nemôže myslieť."</a:t>
            </a:r>
            <a:endParaRPr sz="2800">
              <a:solidFill>
                <a:schemeClr val="lt1"/>
              </a:solidFill>
              <a:latin typeface="Quicksand"/>
              <a:ea typeface="Quicksand"/>
              <a:cs typeface="Quicksand"/>
              <a:sym typeface="Quicksand"/>
            </a:endParaRPr>
          </a:p>
        </p:txBody>
      </p:sp>
      <p:sp>
        <p:nvSpPr>
          <p:cNvPr id="252" name="Google Shape;252;g3dac1610bc2_0_906"/>
          <p:cNvSpPr txBox="1"/>
          <p:nvPr/>
        </p:nvSpPr>
        <p:spPr>
          <a:xfrm>
            <a:off x="12047473" y="1566425"/>
            <a:ext cx="38697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lt1"/>
                </a:solidFill>
                <a:latin typeface="Quicksand"/>
                <a:ea typeface="Quicksand"/>
                <a:cs typeface="Quicksand"/>
                <a:sym typeface="Quicksand"/>
              </a:rPr>
              <a:t>Aristoteles (384-322 BC)</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7" name="Shape 257"/>
        <p:cNvGrpSpPr/>
        <p:nvPr/>
      </p:nvGrpSpPr>
      <p:grpSpPr>
        <a:xfrm>
          <a:off x="0" y="0"/>
          <a:ext cx="0" cy="0"/>
          <a:chOff x="0" y="0"/>
          <a:chExt cx="0" cy="0"/>
        </a:xfrm>
      </p:grpSpPr>
      <p:sp>
        <p:nvSpPr>
          <p:cNvPr id="258" name="Google Shape;258;g3dac1610bc2_0_1084"/>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g3dac1610bc2_0_108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g3dac1610bc2_0_1084"/>
          <p:cNvSpPr txBox="1"/>
          <p:nvPr/>
        </p:nvSpPr>
        <p:spPr>
          <a:xfrm>
            <a:off x="1143000" y="9029700"/>
            <a:ext cx="129252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Quicksand"/>
                <a:ea typeface="Quicksand"/>
                <a:cs typeface="Quicksand"/>
                <a:sym typeface="Quicksand"/>
              </a:rPr>
              <a:t>Photos: </a:t>
            </a:r>
            <a:br>
              <a:rPr lang="en-GB" sz="1800">
                <a:solidFill>
                  <a:schemeClr val="dk1"/>
                </a:solidFill>
                <a:latin typeface="Quicksand"/>
                <a:ea typeface="Quicksand"/>
                <a:cs typeface="Quicksand"/>
                <a:sym typeface="Quicksand"/>
              </a:rPr>
            </a:br>
            <a:r>
              <a:rPr lang="en-GB" sz="1800" u="sng">
                <a:solidFill>
                  <a:schemeClr val="dk1"/>
                </a:solidFill>
                <a:latin typeface="Quicksand"/>
                <a:ea typeface="Quicksand"/>
                <a:cs typeface="Quicksand"/>
                <a:sym typeface="Quicksand"/>
                <a:hlinkClick r:id="rId5">
                  <a:extLst>
                    <a:ext uri="{A12FA001-AC4F-418D-AE19-62706E023703}">
                      <ahyp:hlinkClr val="tx"/>
                    </a:ext>
                  </a:extLst>
                </a:hlinkClick>
              </a:rPr>
              <a:t>https://en.wikipedia.org/wiki/Augustine_of_Hippo#/media/File:Augustine_Lateran.jpg</a:t>
            </a:r>
            <a:br>
              <a:rPr lang="en-GB" sz="1800">
                <a:solidFill>
                  <a:schemeClr val="dk1"/>
                </a:solidFill>
                <a:latin typeface="Quicksand"/>
                <a:ea typeface="Quicksand"/>
                <a:cs typeface="Quicksand"/>
                <a:sym typeface="Quicksand"/>
              </a:rPr>
            </a:br>
            <a:r>
              <a:rPr lang="en-GB" sz="1800" u="sng">
                <a:solidFill>
                  <a:schemeClr val="dk1"/>
                </a:solidFill>
                <a:latin typeface="Quicksand"/>
                <a:ea typeface="Quicksand"/>
                <a:cs typeface="Quicksand"/>
                <a:sym typeface="Quicksand"/>
                <a:hlinkClick r:id="rId6">
                  <a:extLst>
                    <a:ext uri="{A12FA001-AC4F-418D-AE19-62706E023703}">
                      <ahyp:hlinkClr val="tx"/>
                    </a:ext>
                  </a:extLst>
                </a:hlinkClick>
              </a:rPr>
              <a:t>https://en.wikipedia.org/wiki/Justinian_I#/media/File:Mosaic_of_Justinianus_I_-_Basilica_San_Vitale_(Ravenna).jpg</a:t>
            </a:r>
            <a:r>
              <a:rPr lang="en-GB" sz="1800">
                <a:solidFill>
                  <a:schemeClr val="dk1"/>
                </a:solidFill>
                <a:latin typeface="Quicksand"/>
                <a:ea typeface="Quicksand"/>
                <a:cs typeface="Quicksand"/>
                <a:sym typeface="Quicksand"/>
              </a:rPr>
              <a:t> </a:t>
            </a:r>
            <a:endParaRPr/>
          </a:p>
        </p:txBody>
      </p:sp>
      <p:sp>
        <p:nvSpPr>
          <p:cNvPr id="261" name="Google Shape;261;g3dac1610bc2_0_1084"/>
          <p:cNvSpPr txBox="1"/>
          <p:nvPr/>
        </p:nvSpPr>
        <p:spPr>
          <a:xfrm>
            <a:off x="2431524" y="8160475"/>
            <a:ext cx="4953000" cy="120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GB" sz="2400">
                <a:solidFill>
                  <a:schemeClr val="lt1"/>
                </a:solidFill>
                <a:latin typeface="Quicksand"/>
                <a:ea typeface="Quicksand"/>
                <a:cs typeface="Quicksand"/>
                <a:sym typeface="Quicksand"/>
              </a:rPr>
              <a:t>Sv. Augustín z Hippo (354-430)</a:t>
            </a:r>
            <a:endParaRPr sz="2400">
              <a:solidFill>
                <a:schemeClr val="dk1"/>
              </a:solidFill>
            </a:endParaRPr>
          </a:p>
          <a:p>
            <a:pPr indent="0" lvl="0" marL="0" rtl="0" algn="l">
              <a:spcBef>
                <a:spcPts val="0"/>
              </a:spcBef>
              <a:spcAft>
                <a:spcPts val="0"/>
              </a:spcAft>
              <a:buClr>
                <a:schemeClr val="dk1"/>
              </a:buClr>
              <a:buFont typeface="Arial"/>
              <a:buNone/>
            </a:pPr>
            <a:r>
              <a:t/>
            </a:r>
            <a:endParaRPr sz="2400">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400">
              <a:solidFill>
                <a:schemeClr val="lt1"/>
              </a:solidFill>
              <a:latin typeface="Quicksand"/>
              <a:ea typeface="Quicksand"/>
              <a:cs typeface="Quicksand"/>
              <a:sym typeface="Quicksand"/>
            </a:endParaRPr>
          </a:p>
        </p:txBody>
      </p:sp>
      <p:sp>
        <p:nvSpPr>
          <p:cNvPr id="262" name="Google Shape;262;g3dac1610bc2_0_1084"/>
          <p:cNvSpPr/>
          <p:nvPr/>
        </p:nvSpPr>
        <p:spPr>
          <a:xfrm>
            <a:off x="2819400" y="1551468"/>
            <a:ext cx="4953000" cy="202080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n-GB" sz="2800">
                <a:solidFill>
                  <a:schemeClr val="lt1"/>
                </a:solidFill>
                <a:latin typeface="Quicksand"/>
                <a:ea typeface="Quicksand"/>
                <a:cs typeface="Quicksand"/>
                <a:sym typeface="Quicksand"/>
              </a:rPr>
              <a:t>"Kto nemôže počuť, nemôže veriť."</a:t>
            </a:r>
            <a:endParaRPr sz="2800">
              <a:solidFill>
                <a:schemeClr val="lt1"/>
              </a:solidFill>
              <a:latin typeface="Quicksand"/>
              <a:ea typeface="Quicksand"/>
              <a:cs typeface="Quicksand"/>
              <a:sym typeface="Quicksand"/>
            </a:endParaRPr>
          </a:p>
        </p:txBody>
      </p:sp>
      <p:sp>
        <p:nvSpPr>
          <p:cNvPr id="263" name="Google Shape;263;g3dac1610bc2_0_1084"/>
          <p:cNvSpPr txBox="1"/>
          <p:nvPr/>
        </p:nvSpPr>
        <p:spPr>
          <a:xfrm>
            <a:off x="11611889" y="8179589"/>
            <a:ext cx="35301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800">
                <a:solidFill>
                  <a:schemeClr val="lt1"/>
                </a:solidFill>
                <a:latin typeface="Quicksand"/>
                <a:ea typeface="Quicksand"/>
                <a:cs typeface="Quicksand"/>
                <a:sym typeface="Quicksand"/>
              </a:rPr>
              <a:t>Justini</a:t>
            </a:r>
            <a:r>
              <a:rPr lang="en-GB" sz="2800">
                <a:solidFill>
                  <a:schemeClr val="lt1"/>
                </a:solidFill>
                <a:latin typeface="Quicksand"/>
                <a:ea typeface="Quicksand"/>
                <a:cs typeface="Quicksand"/>
                <a:sym typeface="Quicksand"/>
              </a:rPr>
              <a:t>á</a:t>
            </a:r>
            <a:r>
              <a:rPr lang="en-GB" sz="2800">
                <a:solidFill>
                  <a:schemeClr val="lt1"/>
                </a:solidFill>
                <a:latin typeface="Quicksand"/>
                <a:ea typeface="Quicksand"/>
                <a:cs typeface="Quicksand"/>
                <a:sym typeface="Quicksand"/>
              </a:rPr>
              <a:t>n I (482-565)</a:t>
            </a:r>
            <a:endParaRPr/>
          </a:p>
        </p:txBody>
      </p:sp>
      <p:sp>
        <p:nvSpPr>
          <p:cNvPr id="264" name="Google Shape;264;g3dac1610bc2_0_1084"/>
          <p:cNvSpPr/>
          <p:nvPr/>
        </p:nvSpPr>
        <p:spPr>
          <a:xfrm>
            <a:off x="10900456" y="1534709"/>
            <a:ext cx="4953000" cy="2020800"/>
          </a:xfrm>
          <a:prstGeom prst="wedgeRoundRectCallout">
            <a:avLst>
              <a:gd fmla="val 13293" name="adj1"/>
              <a:gd fmla="val 87865"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n-GB" sz="2800">
                <a:solidFill>
                  <a:schemeClr val="lt1"/>
                </a:solidFill>
                <a:latin typeface="Quicksand"/>
                <a:ea typeface="Quicksand"/>
                <a:cs typeface="Quicksand"/>
                <a:sym typeface="Quicksand"/>
              </a:rPr>
              <a:t>„Justiniánov kódex” </a:t>
            </a:r>
            <a:endParaRPr sz="2800">
              <a:solidFill>
                <a:schemeClr val="lt1"/>
              </a:solidFill>
              <a:latin typeface="Quicksand"/>
              <a:ea typeface="Quicksand"/>
              <a:cs typeface="Quicksand"/>
              <a:sym typeface="Quicksand"/>
            </a:endParaRPr>
          </a:p>
        </p:txBody>
      </p:sp>
      <p:pic>
        <p:nvPicPr>
          <p:cNvPr descr="undefined" id="265" name="Google Shape;265;g3dac1610bc2_0_1084"/>
          <p:cNvPicPr preferRelativeResize="0"/>
          <p:nvPr/>
        </p:nvPicPr>
        <p:blipFill rotWithShape="1">
          <a:blip r:embed="rId7">
            <a:alphaModFix/>
          </a:blip>
          <a:srcRect b="0" l="0" r="0" t="0"/>
          <a:stretch/>
        </p:blipFill>
        <p:spPr>
          <a:xfrm>
            <a:off x="3437616" y="4599357"/>
            <a:ext cx="2319462" cy="3554731"/>
          </a:xfrm>
          <a:prstGeom prst="rect">
            <a:avLst/>
          </a:prstGeom>
          <a:noFill/>
          <a:ln>
            <a:noFill/>
          </a:ln>
        </p:spPr>
      </p:pic>
      <p:pic>
        <p:nvPicPr>
          <p:cNvPr descr="Ein Bild, das Mosaik, Bild, Zeichnung, Kunst enthält.&#10;&#10;KI-generierte Inhalte können fehlerhaft sein." id="266" name="Google Shape;266;g3dac1610bc2_0_1084"/>
          <p:cNvPicPr preferRelativeResize="0"/>
          <p:nvPr/>
        </p:nvPicPr>
        <p:blipFill rotWithShape="1">
          <a:blip r:embed="rId8">
            <a:alphaModFix/>
          </a:blip>
          <a:srcRect b="0" l="0" r="0" t="0"/>
          <a:stretch/>
        </p:blipFill>
        <p:spPr>
          <a:xfrm>
            <a:off x="12046796" y="4594239"/>
            <a:ext cx="2670221" cy="35547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1" name="Shape 271"/>
        <p:cNvGrpSpPr/>
        <p:nvPr/>
      </p:nvGrpSpPr>
      <p:grpSpPr>
        <a:xfrm>
          <a:off x="0" y="0"/>
          <a:ext cx="0" cy="0"/>
          <a:chOff x="0" y="0"/>
          <a:chExt cx="0" cy="0"/>
        </a:xfrm>
      </p:grpSpPr>
      <p:sp>
        <p:nvSpPr>
          <p:cNvPr id="272" name="Google Shape;272;g3dac1610bc2_0_125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g3dac1610bc2_0_125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 name="Google Shape;274;g3dac1610bc2_0_1259"/>
          <p:cNvSpPr txBox="1"/>
          <p:nvPr/>
        </p:nvSpPr>
        <p:spPr>
          <a:xfrm>
            <a:off x="7239000" y="1499695"/>
            <a:ext cx="5443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Stredovek</a:t>
            </a:r>
            <a:endParaRPr/>
          </a:p>
        </p:txBody>
      </p:sp>
      <p:sp>
        <p:nvSpPr>
          <p:cNvPr id="275" name="Google Shape;275;g3dac1610bc2_0_1259"/>
          <p:cNvSpPr txBox="1"/>
          <p:nvPr/>
        </p:nvSpPr>
        <p:spPr>
          <a:xfrm>
            <a:off x="6858000" y="3228249"/>
            <a:ext cx="10820400" cy="5318400"/>
          </a:xfrm>
          <a:prstGeom prst="rect">
            <a:avLst/>
          </a:prstGeom>
          <a:noFill/>
          <a:ln>
            <a:noFill/>
          </a:ln>
        </p:spPr>
        <p:txBody>
          <a:bodyPr anchorCtr="0" anchor="t" bIns="0" lIns="0" spcFirstLastPara="1" rIns="0" wrap="square" tIns="0">
            <a:spAutoFit/>
          </a:bodyPr>
          <a:lstStyle/>
          <a:p>
            <a:pPr indent="-406336" lvl="1" marL="914400" rtl="0" algn="l">
              <a:lnSpc>
                <a:spcPct val="140014"/>
              </a:lnSpc>
              <a:spcBef>
                <a:spcPts val="0"/>
              </a:spcBef>
              <a:spcAft>
                <a:spcPts val="0"/>
              </a:spcAft>
              <a:buClr>
                <a:schemeClr val="lt1"/>
              </a:buClr>
              <a:buSzPts val="2799"/>
              <a:buChar char="•"/>
            </a:pPr>
            <a:r>
              <a:rPr b="1" lang="en-GB" sz="2799">
                <a:solidFill>
                  <a:schemeClr val="lt1"/>
                </a:solidFill>
                <a:latin typeface="Quicksand"/>
                <a:ea typeface="Quicksand"/>
                <a:cs typeface="Quicksand"/>
                <a:sym typeface="Quicksand"/>
              </a:rPr>
              <a:t>žiadne vzdelávanie</a:t>
            </a:r>
            <a:r>
              <a:rPr lang="en-GB" sz="2799">
                <a:solidFill>
                  <a:schemeClr val="lt1"/>
                </a:solidFill>
                <a:latin typeface="Quicksand"/>
                <a:ea typeface="Quicksand"/>
                <a:cs typeface="Quicksand"/>
                <a:sym typeface="Quicksand"/>
              </a:rPr>
              <a:t> pre Nepočujúcich</a:t>
            </a:r>
            <a:endParaRPr sz="2799">
              <a:solidFill>
                <a:schemeClr val="lt1"/>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chemeClr val="lt1"/>
              </a:solidFill>
              <a:latin typeface="Quicksand"/>
              <a:ea typeface="Quicksand"/>
              <a:cs typeface="Quicksand"/>
              <a:sym typeface="Quicksand"/>
            </a:endParaRPr>
          </a:p>
          <a:p>
            <a:pPr indent="-406336" lvl="1" marL="914400" rtl="0" algn="l">
              <a:lnSpc>
                <a:spcPct val="140014"/>
              </a:lnSpc>
              <a:spcBef>
                <a:spcPts val="0"/>
              </a:spcBef>
              <a:spcAft>
                <a:spcPts val="0"/>
              </a:spcAft>
              <a:buClr>
                <a:schemeClr val="lt1"/>
              </a:buClr>
              <a:buSzPts val="2799"/>
              <a:buChar char="•"/>
            </a:pPr>
            <a:r>
              <a:rPr lang="en-GB" sz="2799">
                <a:solidFill>
                  <a:schemeClr val="lt1"/>
                </a:solidFill>
                <a:latin typeface="Quicksand"/>
                <a:ea typeface="Quicksand"/>
                <a:cs typeface="Quicksand"/>
                <a:sym typeface="Quicksand"/>
              </a:rPr>
              <a:t>Dokumenty o nepočujúcich z tohto obdobia sa zaoberajú najmä </a:t>
            </a:r>
            <a:r>
              <a:rPr b="1" lang="en-GB" sz="2799">
                <a:solidFill>
                  <a:schemeClr val="lt1"/>
                </a:solidFill>
                <a:latin typeface="Quicksand"/>
                <a:ea typeface="Quicksand"/>
                <a:cs typeface="Quicksand"/>
                <a:sym typeface="Quicksand"/>
              </a:rPr>
              <a:t>zázračnými príbehmi</a:t>
            </a:r>
            <a:r>
              <a:rPr lang="en-GB" sz="2799">
                <a:solidFill>
                  <a:schemeClr val="lt1"/>
                </a:solidFill>
                <a:latin typeface="Quicksand"/>
                <a:ea typeface="Quicksand"/>
                <a:cs typeface="Quicksand"/>
                <a:sym typeface="Quicksand"/>
              </a:rPr>
              <a:t> o </a:t>
            </a:r>
            <a:r>
              <a:rPr b="1" lang="en-GB" sz="2799">
                <a:solidFill>
                  <a:schemeClr val="lt1"/>
                </a:solidFill>
                <a:latin typeface="Quicksand"/>
                <a:ea typeface="Quicksand"/>
                <a:cs typeface="Quicksand"/>
                <a:sym typeface="Quicksand"/>
              </a:rPr>
              <a:t>náboženských</a:t>
            </a:r>
            <a:r>
              <a:rPr lang="en-GB" sz="2799">
                <a:solidFill>
                  <a:schemeClr val="lt1"/>
                </a:solidFill>
                <a:latin typeface="Quicksand"/>
                <a:ea typeface="Quicksand"/>
                <a:cs typeface="Quicksand"/>
                <a:sym typeface="Quicksand"/>
              </a:rPr>
              <a:t> </a:t>
            </a:r>
            <a:r>
              <a:rPr b="1" lang="en-GB" sz="2799">
                <a:solidFill>
                  <a:schemeClr val="lt1"/>
                </a:solidFill>
                <a:latin typeface="Quicksand"/>
                <a:ea typeface="Quicksand"/>
                <a:cs typeface="Quicksand"/>
                <a:sym typeface="Quicksand"/>
              </a:rPr>
              <a:t>uzdraveniach</a:t>
            </a:r>
            <a:r>
              <a:rPr lang="en-GB" sz="2799">
                <a:solidFill>
                  <a:schemeClr val="lt1"/>
                </a:solidFill>
                <a:latin typeface="Quicksand"/>
                <a:ea typeface="Quicksand"/>
                <a:cs typeface="Quicksand"/>
                <a:sym typeface="Quicksand"/>
              </a:rPr>
              <a:t>.</a:t>
            </a:r>
            <a:endParaRPr sz="2799">
              <a:solidFill>
                <a:schemeClr val="lt1"/>
              </a:solidFill>
              <a:latin typeface="Quicksand"/>
              <a:ea typeface="Quicksand"/>
              <a:cs typeface="Quicksand"/>
              <a:sym typeface="Quicksand"/>
            </a:endParaRPr>
          </a:p>
          <a:p>
            <a:pPr indent="0" lvl="0" marL="0" rtl="0" algn="l">
              <a:lnSpc>
                <a:spcPct val="140014"/>
              </a:lnSpc>
              <a:spcBef>
                <a:spcPts val="0"/>
              </a:spcBef>
              <a:spcAft>
                <a:spcPts val="0"/>
              </a:spcAft>
              <a:buNone/>
            </a:pPr>
            <a:r>
              <a:t/>
            </a:r>
            <a:endParaRPr sz="2799">
              <a:solidFill>
                <a:schemeClr val="lt1"/>
              </a:solidFill>
              <a:latin typeface="Quicksand"/>
              <a:ea typeface="Quicksand"/>
              <a:cs typeface="Quicksand"/>
              <a:sym typeface="Quicksand"/>
            </a:endParaRPr>
          </a:p>
          <a:p>
            <a:pPr indent="-406336" lvl="1" marL="914400" rtl="0" algn="l">
              <a:lnSpc>
                <a:spcPct val="140014"/>
              </a:lnSpc>
              <a:spcBef>
                <a:spcPts val="0"/>
              </a:spcBef>
              <a:spcAft>
                <a:spcPts val="0"/>
              </a:spcAft>
              <a:buClr>
                <a:schemeClr val="lt1"/>
              </a:buClr>
              <a:buSzPts val="2799"/>
              <a:buChar char="•"/>
            </a:pPr>
            <a:r>
              <a:rPr lang="en-GB" sz="2799">
                <a:solidFill>
                  <a:schemeClr val="lt1"/>
                </a:solidFill>
                <a:latin typeface="Quicksand"/>
                <a:ea typeface="Quicksand"/>
                <a:cs typeface="Quicksand"/>
                <a:sym typeface="Quicksand"/>
              </a:rPr>
              <a:t>S tým spojené predstavy o hluchote </a:t>
            </a:r>
            <a:r>
              <a:rPr b="1" lang="en-GB" sz="2799">
                <a:solidFill>
                  <a:schemeClr val="lt1"/>
                </a:solidFill>
                <a:latin typeface="Quicksand"/>
                <a:ea typeface="Quicksand"/>
                <a:cs typeface="Quicksand"/>
                <a:sym typeface="Quicksand"/>
              </a:rPr>
              <a:t>charakterizovali</a:t>
            </a:r>
            <a:r>
              <a:rPr lang="en-GB" sz="2799">
                <a:solidFill>
                  <a:schemeClr val="lt1"/>
                </a:solidFill>
                <a:latin typeface="Quicksand"/>
                <a:ea typeface="Quicksand"/>
                <a:cs typeface="Quicksand"/>
                <a:sym typeface="Quicksand"/>
              </a:rPr>
              <a:t> </a:t>
            </a:r>
            <a:r>
              <a:rPr b="1" lang="en-GB" sz="2799">
                <a:solidFill>
                  <a:schemeClr val="lt1"/>
                </a:solidFill>
                <a:latin typeface="Quicksand"/>
                <a:ea typeface="Quicksand"/>
                <a:cs typeface="Quicksand"/>
                <a:sym typeface="Quicksand"/>
              </a:rPr>
              <a:t>obraz</a:t>
            </a:r>
            <a:r>
              <a:rPr lang="en-GB" sz="2799">
                <a:solidFill>
                  <a:schemeClr val="lt1"/>
                </a:solidFill>
                <a:latin typeface="Quicksand"/>
                <a:ea typeface="Quicksand"/>
                <a:cs typeface="Quicksand"/>
                <a:sym typeface="Quicksand"/>
              </a:rPr>
              <a:t> nepočujúcich a ich vzdelávanie.</a:t>
            </a:r>
            <a:endParaRPr sz="2799">
              <a:solidFill>
                <a:schemeClr val="lt1"/>
              </a:solidFill>
              <a:latin typeface="Quicksand"/>
              <a:ea typeface="Quicksand"/>
              <a:cs typeface="Quicksand"/>
              <a:sym typeface="Quicksand"/>
            </a:endParaRPr>
          </a:p>
          <a:p>
            <a:pPr indent="0" lvl="0" marL="914400" marR="0" rtl="0" algn="l">
              <a:lnSpc>
                <a:spcPct val="150000"/>
              </a:lnSpc>
              <a:spcBef>
                <a:spcPts val="0"/>
              </a:spcBef>
              <a:spcAft>
                <a:spcPts val="0"/>
              </a:spcAft>
              <a:buNone/>
            </a:pPr>
            <a:r>
              <a:t/>
            </a:r>
            <a:endParaRPr b="1" sz="3200">
              <a:solidFill>
                <a:schemeClr val="lt1"/>
              </a:solidFill>
              <a:latin typeface="Quicksand"/>
              <a:ea typeface="Quicksand"/>
              <a:cs typeface="Quicksand"/>
              <a:sym typeface="Quicksand"/>
            </a:endParaRPr>
          </a:p>
        </p:txBody>
      </p:sp>
      <p:pic>
        <p:nvPicPr>
          <p:cNvPr descr="undefined" id="276" name="Google Shape;276;g3dac1610bc2_0_1259"/>
          <p:cNvPicPr preferRelativeResize="0"/>
          <p:nvPr/>
        </p:nvPicPr>
        <p:blipFill rotWithShape="1">
          <a:blip r:embed="rId5">
            <a:alphaModFix/>
          </a:blip>
          <a:srcRect b="0" l="0" r="0" t="0"/>
          <a:stretch/>
        </p:blipFill>
        <p:spPr>
          <a:xfrm>
            <a:off x="1453513" y="3228249"/>
            <a:ext cx="5221537" cy="5155248"/>
          </a:xfrm>
          <a:prstGeom prst="rect">
            <a:avLst/>
          </a:prstGeom>
          <a:noFill/>
          <a:ln>
            <a:noFill/>
          </a:ln>
        </p:spPr>
      </p:pic>
      <p:sp>
        <p:nvSpPr>
          <p:cNvPr id="277" name="Google Shape;277;g3dac1610bc2_0_1259"/>
          <p:cNvSpPr txBox="1"/>
          <p:nvPr/>
        </p:nvSpPr>
        <p:spPr>
          <a:xfrm>
            <a:off x="1453513" y="8998743"/>
            <a:ext cx="9851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Foto</a:t>
            </a:r>
            <a:r>
              <a:rPr lang="en-GB" sz="1800">
                <a:solidFill>
                  <a:schemeClr val="lt1"/>
                </a:solidFill>
                <a:latin typeface="Quicksand"/>
                <a:ea typeface="Quicksand"/>
                <a:cs typeface="Quicksand"/>
                <a:sym typeface="Quicksand"/>
              </a:rPr>
              <a:t>: </a:t>
            </a:r>
            <a:r>
              <a:rPr lang="en-GB" sz="1800" u="sng">
                <a:solidFill>
                  <a:schemeClr val="lt1"/>
                </a:solidFill>
                <a:latin typeface="Quicksand"/>
                <a:ea typeface="Quicksand"/>
                <a:cs typeface="Quicksand"/>
                <a:sym typeface="Quicksand"/>
                <a:hlinkClick r:id="rId6">
                  <a:extLst>
                    <a:ext uri="{A12FA001-AC4F-418D-AE19-62706E023703}">
                      <ahyp:hlinkClr val="tx"/>
                    </a:ext>
                  </a:extLst>
                </a:hlinkClick>
              </a:rPr>
              <a:t>https://en.wikipedia.org/wiki/Middle_Ages#/media/File:Cleric-Knight-Workman.jpg</a:t>
            </a:r>
            <a:r>
              <a:rPr lang="en-GB" sz="1800">
                <a:solidFill>
                  <a:schemeClr val="lt1"/>
                </a:solidFill>
                <a:latin typeface="Quicksand"/>
                <a:ea typeface="Quicksand"/>
                <a:cs typeface="Quicksand"/>
                <a:sym typeface="Quicksand"/>
              </a:rPr>
              <a:t> </a:t>
            </a:r>
            <a:endParaRPr/>
          </a:p>
        </p:txBody>
      </p:sp>
      <p:sp>
        <p:nvSpPr>
          <p:cNvPr id="278" name="Google Shape;278;g3dac1610bc2_0_125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g3dac1610bc2_0_125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4" name="Shape 284"/>
        <p:cNvGrpSpPr/>
        <p:nvPr/>
      </p:nvGrpSpPr>
      <p:grpSpPr>
        <a:xfrm>
          <a:off x="0" y="0"/>
          <a:ext cx="0" cy="0"/>
          <a:chOff x="0" y="0"/>
          <a:chExt cx="0" cy="0"/>
        </a:xfrm>
      </p:grpSpPr>
      <p:sp>
        <p:nvSpPr>
          <p:cNvPr id="285" name="Google Shape;285;g3dac1610bc2_0_143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g3dac1610bc2_0_143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7" name="Google Shape;287;g3dac1610bc2_0_1432"/>
          <p:cNvSpPr txBox="1"/>
          <p:nvPr/>
        </p:nvSpPr>
        <p:spPr>
          <a:xfrm>
            <a:off x="1143000" y="220771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Renesancia</a:t>
            </a:r>
            <a:endParaRPr/>
          </a:p>
        </p:txBody>
      </p:sp>
      <p:sp>
        <p:nvSpPr>
          <p:cNvPr id="288" name="Google Shape;288;g3dac1610bc2_0_1432"/>
          <p:cNvSpPr txBox="1"/>
          <p:nvPr/>
        </p:nvSpPr>
        <p:spPr>
          <a:xfrm>
            <a:off x="1143000" y="4094241"/>
            <a:ext cx="16687800" cy="6187800"/>
          </a:xfrm>
          <a:prstGeom prst="rect">
            <a:avLst/>
          </a:prstGeom>
          <a:noFill/>
          <a:ln>
            <a:noFill/>
          </a:ln>
        </p:spPr>
        <p:txBody>
          <a:bodyPr anchorCtr="0" anchor="t" bIns="0" lIns="0" spcFirstLastPara="1" rIns="0" wrap="square" tIns="0">
            <a:spAutoFit/>
          </a:bodyPr>
          <a:lstStyle/>
          <a:p>
            <a:pPr indent="-685800" lvl="0" marL="685800" marR="0" rtl="0" algn="l">
              <a:spcBef>
                <a:spcPts val="0"/>
              </a:spcBef>
              <a:spcAft>
                <a:spcPts val="0"/>
              </a:spcAft>
              <a:buClr>
                <a:schemeClr val="lt1"/>
              </a:buClr>
              <a:buSzPts val="4800"/>
              <a:buFont typeface="Arial"/>
              <a:buChar char="•"/>
            </a:pPr>
            <a:r>
              <a:rPr b="1" lang="en-GB" sz="4800">
                <a:solidFill>
                  <a:schemeClr val="lt1"/>
                </a:solidFill>
                <a:latin typeface="Calibri"/>
                <a:ea typeface="Calibri"/>
                <a:cs typeface="Calibri"/>
                <a:sym typeface="Calibri"/>
              </a:rPr>
              <a:t>s</a:t>
            </a:r>
            <a:r>
              <a:rPr b="1" lang="en-GB" sz="4800">
                <a:solidFill>
                  <a:schemeClr val="lt1"/>
                </a:solidFill>
                <a:latin typeface="Calibri"/>
                <a:ea typeface="Calibri"/>
                <a:cs typeface="Calibri"/>
                <a:sym typeface="Calibri"/>
              </a:rPr>
              <a:t>naha </a:t>
            </a:r>
            <a:r>
              <a:rPr lang="en-GB" sz="4800">
                <a:solidFill>
                  <a:schemeClr val="lt1"/>
                </a:solidFill>
                <a:latin typeface="Calibri"/>
                <a:ea typeface="Calibri"/>
                <a:cs typeface="Calibri"/>
                <a:sym typeface="Calibri"/>
              </a:rPr>
              <a:t>vyvrátiť </a:t>
            </a:r>
            <a:r>
              <a:rPr b="1" lang="en-GB" sz="4800">
                <a:solidFill>
                  <a:schemeClr val="lt1"/>
                </a:solidFill>
                <a:latin typeface="Calibri"/>
                <a:ea typeface="Calibri"/>
                <a:cs typeface="Calibri"/>
                <a:sym typeface="Calibri"/>
              </a:rPr>
              <a:t>Aristotelovu</a:t>
            </a:r>
            <a:r>
              <a:rPr lang="en-GB" sz="4800">
                <a:solidFill>
                  <a:schemeClr val="lt1"/>
                </a:solidFill>
                <a:latin typeface="Calibri"/>
                <a:ea typeface="Calibri"/>
                <a:cs typeface="Calibri"/>
                <a:sym typeface="Calibri"/>
              </a:rPr>
              <a:t> </a:t>
            </a:r>
            <a:r>
              <a:rPr b="1" lang="en-GB" sz="4800">
                <a:solidFill>
                  <a:schemeClr val="lt1"/>
                </a:solidFill>
                <a:latin typeface="Calibri"/>
                <a:ea typeface="Calibri"/>
                <a:cs typeface="Calibri"/>
                <a:sym typeface="Calibri"/>
              </a:rPr>
              <a:t>teóriu</a:t>
            </a:r>
            <a:endParaRPr b="1">
              <a:latin typeface="Calibri"/>
              <a:ea typeface="Calibri"/>
              <a:cs typeface="Calibri"/>
              <a:sym typeface="Calibri"/>
            </a:endParaRPr>
          </a:p>
          <a:p>
            <a:pPr indent="-685800" lvl="0" marL="685800" marR="0" rtl="0" algn="l">
              <a:spcBef>
                <a:spcPts val="0"/>
              </a:spcBef>
              <a:spcAft>
                <a:spcPts val="0"/>
              </a:spcAft>
              <a:buClr>
                <a:schemeClr val="lt1"/>
              </a:buClr>
              <a:buSzPts val="4800"/>
              <a:buFont typeface="Arial"/>
              <a:buChar char="•"/>
            </a:pPr>
            <a:r>
              <a:rPr lang="en-GB" sz="4800">
                <a:solidFill>
                  <a:schemeClr val="lt1"/>
                </a:solidFill>
                <a:latin typeface="Calibri"/>
                <a:ea typeface="Calibri"/>
                <a:cs typeface="Calibri"/>
                <a:sym typeface="Calibri"/>
              </a:rPr>
              <a:t>aktívne pokusy </a:t>
            </a:r>
            <a:r>
              <a:rPr b="1" lang="en-GB" sz="4800">
                <a:solidFill>
                  <a:schemeClr val="lt1"/>
                </a:solidFill>
                <a:latin typeface="Calibri"/>
                <a:ea typeface="Calibri"/>
                <a:cs typeface="Calibri"/>
                <a:sym typeface="Calibri"/>
              </a:rPr>
              <a:t>vzdelávať</a:t>
            </a:r>
            <a:r>
              <a:rPr lang="en-GB" sz="4800">
                <a:solidFill>
                  <a:schemeClr val="lt1"/>
                </a:solidFill>
                <a:latin typeface="Calibri"/>
                <a:ea typeface="Calibri"/>
                <a:cs typeface="Calibri"/>
                <a:sym typeface="Calibri"/>
              </a:rPr>
              <a:t> nepočujúcich, niekedy prostredníctvom posunkovéhé jazyka</a:t>
            </a:r>
            <a:endParaRPr sz="4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4800">
              <a:solidFill>
                <a:schemeClr val="lt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GB" sz="4800">
                <a:solidFill>
                  <a:schemeClr val="lt1"/>
                </a:solidFill>
                <a:latin typeface="Quicksand"/>
                <a:ea typeface="Quicksand"/>
                <a:cs typeface="Quicksand"/>
                <a:sym typeface="Quicksand"/>
              </a:rPr>
              <a:t>Pedagógovia vyvinuli rôzne metódy vyučovania nepočujúcich študentov.</a:t>
            </a:r>
            <a:endParaRPr sz="4800">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4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4800">
              <a:solidFill>
                <a:schemeClr val="lt1"/>
              </a:solidFill>
              <a:latin typeface="Calibri"/>
              <a:ea typeface="Calibri"/>
              <a:cs typeface="Calibri"/>
              <a:sym typeface="Calibri"/>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https://de.wikipedia.org/wiki/Sixtinische_Kapelle#/media/Datei:Creaci%C3%B3n_de_Ad%C3%A1n_(Miguel_%C3%81ngel).jpg</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Bild, Kunst, Mythologie, Bildende Kunst enthält.&#10;&#10;Automatisch generierte Beschreibung" id="289" name="Google Shape;289;g3dac1610bc2_0_1432"/>
          <p:cNvPicPr preferRelativeResize="0"/>
          <p:nvPr/>
        </p:nvPicPr>
        <p:blipFill rotWithShape="1">
          <a:blip r:embed="rId6">
            <a:alphaModFix/>
          </a:blip>
          <a:srcRect b="0" l="0" r="0" t="0"/>
          <a:stretch/>
        </p:blipFill>
        <p:spPr>
          <a:xfrm>
            <a:off x="10422023" y="736322"/>
            <a:ext cx="6481716" cy="2942783"/>
          </a:xfrm>
          <a:prstGeom prst="rect">
            <a:avLst/>
          </a:prstGeom>
          <a:noFill/>
          <a:ln>
            <a:noFill/>
          </a:ln>
        </p:spPr>
      </p:pic>
      <p:sp>
        <p:nvSpPr>
          <p:cNvPr id="290" name="Google Shape;290;g3dac1610bc2_0_14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 name="Google Shape;291;g3dac1610bc2_0_143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6" name="Shape 296"/>
        <p:cNvGrpSpPr/>
        <p:nvPr/>
      </p:nvGrpSpPr>
      <p:grpSpPr>
        <a:xfrm>
          <a:off x="0" y="0"/>
          <a:ext cx="0" cy="0"/>
          <a:chOff x="0" y="0"/>
          <a:chExt cx="0" cy="0"/>
        </a:xfrm>
      </p:grpSpPr>
      <p:sp>
        <p:nvSpPr>
          <p:cNvPr id="297" name="Google Shape;297;g3dac1610bc2_0_169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g3dac1610bc2_0_169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g3dac1610bc2_0_1692"/>
          <p:cNvSpPr txBox="1"/>
          <p:nvPr/>
        </p:nvSpPr>
        <p:spPr>
          <a:xfrm>
            <a:off x="2565541" y="2410607"/>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Renesancia</a:t>
            </a:r>
            <a:endParaRPr/>
          </a:p>
        </p:txBody>
      </p:sp>
      <p:pic>
        <p:nvPicPr>
          <p:cNvPr descr="Ein Bild, das Entwurf, Menschliches Gesicht, Mann, Zeichnung enthält.&#10;&#10;KI-generierte Inhalte können fehlerhaft sein." id="300" name="Google Shape;300;g3dac1610bc2_0_1692"/>
          <p:cNvPicPr preferRelativeResize="0"/>
          <p:nvPr/>
        </p:nvPicPr>
        <p:blipFill rotWithShape="1">
          <a:blip r:embed="rId5">
            <a:alphaModFix/>
          </a:blip>
          <a:srcRect b="0" l="0" r="0" t="0"/>
          <a:stretch/>
        </p:blipFill>
        <p:spPr>
          <a:xfrm>
            <a:off x="11506200" y="2040791"/>
            <a:ext cx="4343400" cy="5212080"/>
          </a:xfrm>
          <a:prstGeom prst="rect">
            <a:avLst/>
          </a:prstGeom>
          <a:noFill/>
          <a:ln>
            <a:noFill/>
          </a:ln>
        </p:spPr>
      </p:pic>
      <p:sp>
        <p:nvSpPr>
          <p:cNvPr id="301" name="Google Shape;301;g3dac1610bc2_0_1692"/>
          <p:cNvSpPr txBox="1"/>
          <p:nvPr/>
        </p:nvSpPr>
        <p:spPr>
          <a:xfrm>
            <a:off x="11154508" y="7351122"/>
            <a:ext cx="5664300" cy="954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lt1"/>
                </a:solidFill>
                <a:latin typeface="Play"/>
                <a:ea typeface="Play"/>
                <a:cs typeface="Play"/>
                <a:sym typeface="Play"/>
              </a:rPr>
              <a:t>Pedro Ponce de Leon</a:t>
            </a:r>
            <a:r>
              <a:rPr lang="en-GB" sz="2800">
                <a:solidFill>
                  <a:schemeClr val="lt1"/>
                </a:solidFill>
                <a:latin typeface="Play"/>
                <a:ea typeface="Play"/>
                <a:cs typeface="Play"/>
                <a:sym typeface="Play"/>
              </a:rPr>
              <a:t> (1500-1584</a:t>
            </a:r>
            <a:r>
              <a:rPr lang="en-GB" sz="2400">
                <a:solidFill>
                  <a:schemeClr val="lt1"/>
                </a:solidFill>
                <a:latin typeface="Play"/>
                <a:ea typeface="Play"/>
                <a:cs typeface="Play"/>
                <a:sym typeface="Play"/>
              </a:rPr>
              <a:t>)</a:t>
            </a:r>
            <a:endParaRPr sz="2400">
              <a:solidFill>
                <a:schemeClr val="lt1"/>
              </a:solidFill>
              <a:latin typeface="Calibri"/>
              <a:ea typeface="Calibri"/>
              <a:cs typeface="Calibri"/>
              <a:sym typeface="Calibri"/>
            </a:endParaRPr>
          </a:p>
        </p:txBody>
      </p:sp>
      <p:sp>
        <p:nvSpPr>
          <p:cNvPr id="302" name="Google Shape;302;g3dac1610bc2_0_1692"/>
          <p:cNvSpPr txBox="1"/>
          <p:nvPr/>
        </p:nvSpPr>
        <p:spPr>
          <a:xfrm>
            <a:off x="2438400" y="4000500"/>
            <a:ext cx="8458200" cy="2308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GB" sz="3600">
                <a:solidFill>
                  <a:schemeClr val="lt1"/>
                </a:solidFill>
                <a:latin typeface="Quicksand"/>
                <a:ea typeface="Quicksand"/>
                <a:cs typeface="Quicksand"/>
                <a:sym typeface="Quicksand"/>
              </a:rPr>
              <a:t>Benediktínsky mních </a:t>
            </a:r>
            <a:r>
              <a:rPr b="1" lang="en-GB" sz="3600">
                <a:solidFill>
                  <a:schemeClr val="lt1"/>
                </a:solidFill>
                <a:latin typeface="Quicksand"/>
                <a:ea typeface="Quicksand"/>
                <a:cs typeface="Quicksand"/>
                <a:sym typeface="Quicksand"/>
              </a:rPr>
              <a:t>Pedro Ponce de Leon </a:t>
            </a:r>
            <a:r>
              <a:rPr lang="en-GB" sz="3600">
                <a:solidFill>
                  <a:schemeClr val="lt1"/>
                </a:solidFill>
                <a:latin typeface="Quicksand"/>
                <a:ea typeface="Quicksand"/>
                <a:cs typeface="Quicksand"/>
                <a:sym typeface="Quicksand"/>
              </a:rPr>
              <a:t>je často považovaný za "prvého učiteľa pre nepočujúcich"</a:t>
            </a:r>
            <a:endParaRPr sz="3600">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3600">
              <a:solidFill>
                <a:schemeClr val="lt1"/>
              </a:solidFill>
              <a:latin typeface="Quicksand"/>
              <a:ea typeface="Quicksand"/>
              <a:cs typeface="Quicksand"/>
              <a:sym typeface="Quicksand"/>
            </a:endParaRPr>
          </a:p>
        </p:txBody>
      </p:sp>
      <p:sp>
        <p:nvSpPr>
          <p:cNvPr id="303" name="Google Shape;303;g3dac1610bc2_0_1692"/>
          <p:cNvSpPr txBox="1"/>
          <p:nvPr/>
        </p:nvSpPr>
        <p:spPr>
          <a:xfrm>
            <a:off x="1066800" y="9555439"/>
            <a:ext cx="10058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6">
                  <a:extLst>
                    <a:ext uri="{A12FA001-AC4F-418D-AE19-62706E023703}">
                      <ahyp:hlinkClr val="tx"/>
                    </a:ext>
                  </a:extLst>
                </a:hlinkClick>
              </a:rPr>
              <a:t>https://en.wikipedia.org/wiki/Pedro_Ponce_de_Le%C3%B3n#/media/File:PedroPoncedeLeon.gif</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sp>
        <p:nvSpPr>
          <p:cNvPr id="304" name="Google Shape;304;g3dac1610bc2_0_169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g3dac1610bc2_0_169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10" name="Shape 310"/>
        <p:cNvGrpSpPr/>
        <p:nvPr/>
      </p:nvGrpSpPr>
      <p:grpSpPr>
        <a:xfrm>
          <a:off x="0" y="0"/>
          <a:ext cx="0" cy="0"/>
          <a:chOff x="0" y="0"/>
          <a:chExt cx="0" cy="0"/>
        </a:xfrm>
      </p:grpSpPr>
      <p:sp>
        <p:nvSpPr>
          <p:cNvPr id="311" name="Google Shape;311;g3dac1610bc2_0_1867"/>
          <p:cNvSpPr txBox="1"/>
          <p:nvPr/>
        </p:nvSpPr>
        <p:spPr>
          <a:xfrm>
            <a:off x="7216654" y="885445"/>
            <a:ext cx="857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3600">
                <a:solidFill>
                  <a:schemeClr val="lt1"/>
                </a:solidFill>
                <a:latin typeface="Anton"/>
                <a:ea typeface="Anton"/>
                <a:cs typeface="Anton"/>
                <a:sym typeface="Anton"/>
              </a:rPr>
              <a:t>Juan Pablo Bonet (1579-1633)</a:t>
            </a:r>
            <a:endParaRPr sz="3600">
              <a:solidFill>
                <a:schemeClr val="lt1"/>
              </a:solidFill>
              <a:latin typeface="Anton"/>
              <a:ea typeface="Anton"/>
              <a:cs typeface="Anton"/>
              <a:sym typeface="Anton"/>
            </a:endParaRPr>
          </a:p>
        </p:txBody>
      </p:sp>
      <p:sp>
        <p:nvSpPr>
          <p:cNvPr id="312" name="Google Shape;312;g3dac1610bc2_0_1867"/>
          <p:cNvSpPr txBox="1"/>
          <p:nvPr/>
        </p:nvSpPr>
        <p:spPr>
          <a:xfrm>
            <a:off x="740945" y="9241001"/>
            <a:ext cx="121920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 https://de.wikipedia.org/wiki/Juan_Pablo_Bonet</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Zdroj</a:t>
            </a:r>
            <a:r>
              <a:rPr lang="en-GB" sz="1800">
                <a:solidFill>
                  <a:schemeClr val="lt1"/>
                </a:solidFill>
                <a:latin typeface="Calibri"/>
                <a:ea typeface="Calibri"/>
                <a:cs typeface="Calibri"/>
                <a:sym typeface="Calibri"/>
              </a:rPr>
              <a:t>: https://deafhistory.eu/index.php/component/zoo/item/1620?Itemid=144                 </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              https://blogs.uoregon.edu/scua/2021/07/29/new-acquisition-seminal-work-on-deaf-education-in-17th-century-spain/</a:t>
            </a:r>
            <a:endParaRPr sz="1800">
              <a:solidFill>
                <a:schemeClr val="lt1"/>
              </a:solidFill>
              <a:latin typeface="Calibri"/>
              <a:ea typeface="Calibri"/>
              <a:cs typeface="Calibri"/>
              <a:sym typeface="Calibri"/>
            </a:endParaRPr>
          </a:p>
        </p:txBody>
      </p:sp>
      <p:pic>
        <p:nvPicPr>
          <p:cNvPr id="313" name="Google Shape;313;g3dac1610bc2_0_1867"/>
          <p:cNvPicPr preferRelativeResize="0"/>
          <p:nvPr/>
        </p:nvPicPr>
        <p:blipFill rotWithShape="1">
          <a:blip r:embed="rId3">
            <a:alphaModFix/>
          </a:blip>
          <a:srcRect b="0" l="0" r="0" t="0"/>
          <a:stretch/>
        </p:blipFill>
        <p:spPr>
          <a:xfrm>
            <a:off x="14325600" y="495300"/>
            <a:ext cx="2893299" cy="3923313"/>
          </a:xfrm>
          <a:prstGeom prst="rect">
            <a:avLst/>
          </a:prstGeom>
          <a:noFill/>
          <a:ln>
            <a:noFill/>
          </a:ln>
        </p:spPr>
      </p:pic>
      <p:pic>
        <p:nvPicPr>
          <p:cNvPr id="314" name="Google Shape;314;g3dac1610bc2_0_1867"/>
          <p:cNvPicPr preferRelativeResize="0"/>
          <p:nvPr/>
        </p:nvPicPr>
        <p:blipFill rotWithShape="1">
          <a:blip r:embed="rId4">
            <a:alphaModFix/>
          </a:blip>
          <a:srcRect b="0" l="0" r="0" t="0"/>
          <a:stretch/>
        </p:blipFill>
        <p:spPr>
          <a:xfrm>
            <a:off x="14325600" y="4743032"/>
            <a:ext cx="2893298" cy="4296979"/>
          </a:xfrm>
          <a:prstGeom prst="rect">
            <a:avLst/>
          </a:prstGeom>
          <a:noFill/>
          <a:ln>
            <a:noFill/>
          </a:ln>
        </p:spPr>
      </p:pic>
      <p:sp>
        <p:nvSpPr>
          <p:cNvPr id="315" name="Google Shape;315;g3dac1610bc2_0_186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6" name="Google Shape;316;g3dac1610bc2_0_186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g3dac1610bc2_0_1867"/>
          <p:cNvSpPr txBox="1"/>
          <p:nvPr/>
        </p:nvSpPr>
        <p:spPr>
          <a:xfrm>
            <a:off x="740945" y="2085697"/>
            <a:ext cx="13584600" cy="6495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1620 -</a:t>
            </a:r>
            <a:r>
              <a:rPr lang="en-GB" sz="3200">
                <a:solidFill>
                  <a:schemeClr val="lt1"/>
                </a:solidFill>
                <a:latin typeface="Quicksand"/>
                <a:ea typeface="Quicksand"/>
                <a:cs typeface="Quicksand"/>
                <a:sym typeface="Quicksand"/>
              </a:rPr>
              <a:t> First book on a manual finger alphabet </a:t>
            </a:r>
            <a:endParaRPr/>
          </a:p>
          <a:p>
            <a:pPr indent="0" lvl="0" marL="0" marR="0" rtl="0" algn="l">
              <a:spcBef>
                <a:spcPts val="0"/>
              </a:spcBef>
              <a:spcAft>
                <a:spcPts val="0"/>
              </a:spcAft>
              <a:buNone/>
            </a:pPr>
            <a:r>
              <a:t/>
            </a:r>
            <a:endParaRPr sz="3200">
              <a:solidFill>
                <a:schemeClr val="lt1"/>
              </a:solidFill>
              <a:latin typeface="Quicksand"/>
              <a:ea typeface="Quicksand"/>
              <a:cs typeface="Quicksand"/>
              <a:sym typeface="Quicksand"/>
            </a:endParaRPr>
          </a:p>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1885 -</a:t>
            </a:r>
            <a:r>
              <a:rPr lang="en-GB" sz="3200">
                <a:solidFill>
                  <a:schemeClr val="lt1"/>
                </a:solidFill>
                <a:latin typeface="Quicksand"/>
                <a:ea typeface="Quicksand"/>
                <a:cs typeface="Quicksand"/>
                <a:sym typeface="Quicksand"/>
              </a:rPr>
              <a:t> English edition → growing interest in deaf education in Europe</a:t>
            </a:r>
            <a:endParaRPr/>
          </a:p>
          <a:p>
            <a:pPr indent="0" lvl="0" marL="0" marR="0" rtl="0" algn="l">
              <a:spcBef>
                <a:spcPts val="0"/>
              </a:spcBef>
              <a:spcAft>
                <a:spcPts val="0"/>
              </a:spcAft>
              <a:buNone/>
            </a:pPr>
            <a:r>
              <a:t/>
            </a:r>
            <a:endParaRPr sz="32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3200">
                <a:solidFill>
                  <a:schemeClr val="lt1"/>
                </a:solidFill>
                <a:latin typeface="Quicksand"/>
                <a:ea typeface="Quicksand"/>
                <a:cs typeface="Quicksand"/>
                <a:sym typeface="Quicksand"/>
              </a:rPr>
              <a:t>Bonet’s method: </a:t>
            </a:r>
            <a:endParaRPr/>
          </a:p>
          <a:p>
            <a:pPr indent="-571500" lvl="0" marL="571500" marR="0" rtl="0" algn="l">
              <a:spcBef>
                <a:spcPts val="0"/>
              </a:spcBef>
              <a:spcAft>
                <a:spcPts val="0"/>
              </a:spcAft>
              <a:buClr>
                <a:schemeClr val="lt1"/>
              </a:buClr>
              <a:buSzPts val="3200"/>
              <a:buFont typeface="Arial"/>
              <a:buChar char="•"/>
            </a:pPr>
            <a:r>
              <a:rPr lang="en-GB" sz="3200">
                <a:solidFill>
                  <a:schemeClr val="lt1"/>
                </a:solidFill>
                <a:latin typeface="Quicksand"/>
                <a:ea typeface="Quicksand"/>
                <a:cs typeface="Quicksand"/>
                <a:sym typeface="Quicksand"/>
              </a:rPr>
              <a:t>Written letters → finger alphabet → articulation of sounds</a:t>
            </a:r>
            <a:endParaRPr/>
          </a:p>
          <a:p>
            <a:pPr indent="-571500" lvl="0" marL="571500" marR="0" rtl="0" algn="l">
              <a:spcBef>
                <a:spcPts val="0"/>
              </a:spcBef>
              <a:spcAft>
                <a:spcPts val="0"/>
              </a:spcAft>
              <a:buClr>
                <a:schemeClr val="lt1"/>
              </a:buClr>
              <a:buSzPts val="3200"/>
              <a:buFont typeface="Arial"/>
              <a:buChar char="•"/>
            </a:pPr>
            <a:r>
              <a:rPr lang="en-GB" sz="3200">
                <a:solidFill>
                  <a:schemeClr val="lt1"/>
                </a:solidFill>
                <a:latin typeface="Quicksand"/>
                <a:ea typeface="Quicksand"/>
                <a:cs typeface="Quicksand"/>
                <a:sym typeface="Quicksand"/>
              </a:rPr>
              <a:t>Lip-reading expected to develop naturally &amp; without assistance</a:t>
            </a:r>
            <a:endParaRPr/>
          </a:p>
          <a:p>
            <a:pPr indent="0" lvl="0" marL="0" marR="0" rtl="0" algn="l">
              <a:spcBef>
                <a:spcPts val="0"/>
              </a:spcBef>
              <a:spcAft>
                <a:spcPts val="0"/>
              </a:spcAft>
              <a:buNone/>
            </a:pPr>
            <a:r>
              <a:t/>
            </a:r>
            <a:endParaRPr sz="32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3200">
                <a:solidFill>
                  <a:schemeClr val="lt1"/>
                </a:solidFill>
                <a:latin typeface="Quicksand"/>
                <a:ea typeface="Quicksand"/>
                <a:cs typeface="Quicksand"/>
                <a:sym typeface="Quicksand"/>
              </a:rPr>
              <a:t>Significance: </a:t>
            </a:r>
            <a:endParaRPr/>
          </a:p>
          <a:p>
            <a:pPr indent="-571500" lvl="0" marL="571500" marR="0" rtl="0" algn="l">
              <a:spcBef>
                <a:spcPts val="0"/>
              </a:spcBef>
              <a:spcAft>
                <a:spcPts val="0"/>
              </a:spcAft>
              <a:buClr>
                <a:schemeClr val="lt1"/>
              </a:buClr>
              <a:buSzPts val="3200"/>
              <a:buFont typeface="Arial"/>
              <a:buChar char="•"/>
            </a:pPr>
            <a:r>
              <a:rPr lang="en-GB" sz="3200">
                <a:solidFill>
                  <a:schemeClr val="lt1"/>
                </a:solidFill>
                <a:latin typeface="Quicksand"/>
                <a:ea typeface="Quicksand"/>
                <a:cs typeface="Quicksand"/>
                <a:sym typeface="Quicksand"/>
              </a:rPr>
              <a:t>Early printed documentation of a finger alphabet</a:t>
            </a:r>
            <a:endParaRPr/>
          </a:p>
          <a:p>
            <a:pPr indent="-571500" lvl="0" marL="571500" marR="0" rtl="0" algn="l">
              <a:spcBef>
                <a:spcPts val="0"/>
              </a:spcBef>
              <a:spcAft>
                <a:spcPts val="0"/>
              </a:spcAft>
              <a:buClr>
                <a:schemeClr val="lt1"/>
              </a:buClr>
              <a:buSzPts val="3200"/>
              <a:buFont typeface="Arial"/>
              <a:buChar char="•"/>
            </a:pPr>
            <a:r>
              <a:rPr b="1" lang="en-GB" sz="3200">
                <a:solidFill>
                  <a:schemeClr val="lt1"/>
                </a:solidFill>
                <a:latin typeface="Quicksand"/>
                <a:ea typeface="Quicksand"/>
                <a:cs typeface="Quicksand"/>
                <a:sym typeface="Quicksand"/>
              </a:rPr>
              <a:t>Influenced</a:t>
            </a:r>
            <a:r>
              <a:rPr lang="en-GB" sz="3200">
                <a:solidFill>
                  <a:schemeClr val="lt1"/>
                </a:solidFill>
                <a:latin typeface="Quicksand"/>
                <a:ea typeface="Quicksand"/>
                <a:cs typeface="Quicksand"/>
                <a:sym typeface="Quicksand"/>
              </a:rPr>
              <a:t> later development of sign languages</a:t>
            </a:r>
            <a:endParaRPr/>
          </a:p>
          <a:p>
            <a:pPr indent="-571500" lvl="0" marL="571500" marR="0" rtl="0" algn="l">
              <a:spcBef>
                <a:spcPts val="0"/>
              </a:spcBef>
              <a:spcAft>
                <a:spcPts val="0"/>
              </a:spcAft>
              <a:buClr>
                <a:schemeClr val="lt1"/>
              </a:buClr>
              <a:buSzPts val="3200"/>
              <a:buFont typeface="Arial"/>
              <a:buChar char="•"/>
            </a:pPr>
            <a:r>
              <a:rPr b="1" lang="en-GB" sz="3200">
                <a:solidFill>
                  <a:schemeClr val="lt1"/>
                </a:solidFill>
                <a:latin typeface="Quicksand"/>
                <a:ea typeface="Quicksand"/>
                <a:cs typeface="Quicksand"/>
                <a:sym typeface="Quicksand"/>
              </a:rPr>
              <a:t>Viewed signs only as a bridge to spoken language, not as an independent language</a:t>
            </a:r>
            <a:endParaRPr b="1" sz="3200">
              <a:solidFill>
                <a:schemeClr val="lt1"/>
              </a:solidFill>
              <a:latin typeface="Quicksand"/>
              <a:ea typeface="Quicksand"/>
              <a:cs typeface="Quicksand"/>
              <a:sym typeface="Quicksand"/>
            </a:endParaRPr>
          </a:p>
        </p:txBody>
      </p:sp>
      <p:sp>
        <p:nvSpPr>
          <p:cNvPr id="318" name="Google Shape;318;g3dac1610bc2_0_1867"/>
          <p:cNvSpPr txBox="1"/>
          <p:nvPr/>
        </p:nvSpPr>
        <p:spPr>
          <a:xfrm>
            <a:off x="3352800" y="360824"/>
            <a:ext cx="13156800" cy="1015800"/>
          </a:xfrm>
          <a:prstGeom prst="rect">
            <a:avLst/>
          </a:prstGeom>
          <a:noFill/>
          <a:ln>
            <a:noFill/>
          </a:ln>
        </p:spPr>
        <p:txBody>
          <a:bodyPr anchorCtr="0" anchor="t" bIns="0" lIns="0" spcFirstLastPara="1" rIns="0" wrap="square" tIns="0">
            <a:spAutoFit/>
          </a:bodyPr>
          <a:lstStyle/>
          <a:p>
            <a:pPr indent="0" lvl="0" marL="0" marR="0" rtl="0" algn="l">
              <a:lnSpc>
                <a:spcPct val="169697"/>
              </a:lnSpc>
              <a:spcBef>
                <a:spcPts val="0"/>
              </a:spcBef>
              <a:spcAft>
                <a:spcPts val="0"/>
              </a:spcAft>
              <a:buNone/>
            </a:pPr>
            <a:r>
              <a:rPr lang="en-GB" sz="6600">
                <a:solidFill>
                  <a:schemeClr val="lt1"/>
                </a:solidFill>
                <a:latin typeface="Anton"/>
                <a:ea typeface="Anton"/>
                <a:cs typeface="Anton"/>
                <a:sym typeface="Anton"/>
              </a:rPr>
              <a:t>Renesancia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3" name="Shape 323"/>
        <p:cNvGrpSpPr/>
        <p:nvPr/>
      </p:nvGrpSpPr>
      <p:grpSpPr>
        <a:xfrm>
          <a:off x="0" y="0"/>
          <a:ext cx="0" cy="0"/>
          <a:chOff x="0" y="0"/>
          <a:chExt cx="0" cy="0"/>
        </a:xfrm>
      </p:grpSpPr>
      <p:sp>
        <p:nvSpPr>
          <p:cNvPr id="324" name="Google Shape;324;g3dac1610bc2_0_204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 name="Google Shape;325;g3dac1610bc2_0_204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6" name="Google Shape;326;g3dac1610bc2_0_2042"/>
          <p:cNvSpPr txBox="1"/>
          <p:nvPr/>
        </p:nvSpPr>
        <p:spPr>
          <a:xfrm>
            <a:off x="2469944" y="220495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Renesancia</a:t>
            </a:r>
            <a:endParaRPr/>
          </a:p>
        </p:txBody>
      </p:sp>
      <p:sp>
        <p:nvSpPr>
          <p:cNvPr id="327" name="Google Shape;327;g3dac1610bc2_0_2042"/>
          <p:cNvSpPr txBox="1"/>
          <p:nvPr/>
        </p:nvSpPr>
        <p:spPr>
          <a:xfrm>
            <a:off x="11400676" y="7409083"/>
            <a:ext cx="68580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Play"/>
                <a:ea typeface="Play"/>
                <a:cs typeface="Play"/>
                <a:sym typeface="Play"/>
              </a:rPr>
              <a:t>Johann Konrad Ammann</a:t>
            </a:r>
            <a:r>
              <a:rPr lang="en-GB" sz="2400">
                <a:solidFill>
                  <a:schemeClr val="lt1"/>
                </a:solidFill>
                <a:latin typeface="Play"/>
                <a:ea typeface="Play"/>
                <a:cs typeface="Play"/>
                <a:sym typeface="Play"/>
              </a:rPr>
              <a:t> (1669-1724)</a:t>
            </a:r>
            <a:endParaRPr sz="2400">
              <a:solidFill>
                <a:schemeClr val="lt1"/>
              </a:solidFill>
              <a:latin typeface="Calibri"/>
              <a:ea typeface="Calibri"/>
              <a:cs typeface="Calibri"/>
              <a:sym typeface="Calibri"/>
            </a:endParaRPr>
          </a:p>
        </p:txBody>
      </p:sp>
      <p:sp>
        <p:nvSpPr>
          <p:cNvPr id="328" name="Google Shape;328;g3dac1610bc2_0_2042"/>
          <p:cNvSpPr txBox="1"/>
          <p:nvPr/>
        </p:nvSpPr>
        <p:spPr>
          <a:xfrm>
            <a:off x="1066800" y="3898900"/>
            <a:ext cx="10769700" cy="3047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Prvý človek, ktorý vynašiel </a:t>
            </a:r>
            <a:r>
              <a:rPr b="1" lang="en-GB" sz="3200">
                <a:solidFill>
                  <a:schemeClr val="lt1"/>
                </a:solidFill>
                <a:latin typeface="Quicksand"/>
                <a:ea typeface="Quicksand"/>
                <a:cs typeface="Quicksand"/>
                <a:sym typeface="Quicksand"/>
              </a:rPr>
              <a:t>ústnu metódu:</a:t>
            </a:r>
            <a:endParaRPr b="1">
              <a:solidFill>
                <a:schemeClr val="lt1"/>
              </a:solidFill>
            </a:endParaRPr>
          </a:p>
          <a:p>
            <a:pPr indent="0" lvl="0" marL="0" rtl="0" algn="l">
              <a:spcBef>
                <a:spcPts val="0"/>
              </a:spcBef>
              <a:spcAft>
                <a:spcPts val="0"/>
              </a:spcAft>
              <a:buClr>
                <a:schemeClr val="dk1"/>
              </a:buClr>
              <a:buFont typeface="Arial"/>
              <a:buNone/>
            </a:pPr>
            <a:r>
              <a:t/>
            </a:r>
            <a:endParaRPr sz="32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3200">
                <a:solidFill>
                  <a:schemeClr val="lt1"/>
                </a:solidFill>
                <a:latin typeface="Quicksand"/>
                <a:ea typeface="Quicksand"/>
                <a:cs typeface="Quicksand"/>
                <a:sym typeface="Quicksand"/>
              </a:rPr>
              <a:t>Johann Konrad Ammann</a:t>
            </a:r>
            <a:endParaRPr>
              <a:solidFill>
                <a:schemeClr val="lt1"/>
              </a:solidFill>
            </a:endParaRPr>
          </a:p>
          <a:p>
            <a:pPr indent="0" lvl="0" marL="0" rtl="0" algn="l">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Švajčiarsko-holandský lekár a pedagóg nepočujúcich </a:t>
            </a:r>
            <a:endParaRPr>
              <a:solidFill>
                <a:schemeClr val="lt1"/>
              </a:solidFill>
            </a:endParaRPr>
          </a:p>
          <a:p>
            <a:pPr indent="0" lvl="0" marL="0" rtl="0" algn="l">
              <a:spcBef>
                <a:spcPts val="0"/>
              </a:spcBef>
              <a:spcAft>
                <a:spcPts val="0"/>
              </a:spcAft>
              <a:buClr>
                <a:schemeClr val="dk1"/>
              </a:buClr>
              <a:buFont typeface="Arial"/>
              <a:buNone/>
            </a:pPr>
            <a:r>
              <a:t/>
            </a:r>
            <a:endParaRPr sz="3200">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3200">
              <a:solidFill>
                <a:schemeClr val="lt1"/>
              </a:solidFill>
              <a:latin typeface="Quicksand"/>
              <a:ea typeface="Quicksand"/>
              <a:cs typeface="Quicksand"/>
              <a:sym typeface="Quicksand"/>
            </a:endParaRPr>
          </a:p>
        </p:txBody>
      </p:sp>
      <p:sp>
        <p:nvSpPr>
          <p:cNvPr id="329" name="Google Shape;329;g3dac1610bc2_0_2042"/>
          <p:cNvSpPr txBox="1"/>
          <p:nvPr/>
        </p:nvSpPr>
        <p:spPr>
          <a:xfrm>
            <a:off x="1066800" y="9555439"/>
            <a:ext cx="10058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https://en.wikipedia.org/wiki/Johann_Konrad_Ammann#/media/File:Amman_J_C.jpg</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Text, Menschliches Gesicht, Porträt, Retrostyle enthält.&#10;&#10;KI-generierte Inhalte können fehlerhaft sein." id="330" name="Google Shape;330;g3dac1610bc2_0_2042"/>
          <p:cNvPicPr preferRelativeResize="0"/>
          <p:nvPr/>
        </p:nvPicPr>
        <p:blipFill rotWithShape="1">
          <a:blip r:embed="rId6">
            <a:alphaModFix/>
          </a:blip>
          <a:srcRect b="0" l="0" r="0" t="0"/>
          <a:stretch/>
        </p:blipFill>
        <p:spPr>
          <a:xfrm>
            <a:off x="11781714" y="2309778"/>
            <a:ext cx="3839286" cy="5062421"/>
          </a:xfrm>
          <a:prstGeom prst="rect">
            <a:avLst/>
          </a:prstGeom>
          <a:noFill/>
          <a:ln>
            <a:noFill/>
          </a:ln>
        </p:spPr>
      </p:pic>
      <p:sp>
        <p:nvSpPr>
          <p:cNvPr id="331" name="Google Shape;331;g3dac1610bc2_0_204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g3dac1610bc2_0_204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7" name="Shape 337"/>
        <p:cNvGrpSpPr/>
        <p:nvPr/>
      </p:nvGrpSpPr>
      <p:grpSpPr>
        <a:xfrm>
          <a:off x="0" y="0"/>
          <a:ext cx="0" cy="0"/>
          <a:chOff x="0" y="0"/>
          <a:chExt cx="0" cy="0"/>
        </a:xfrm>
      </p:grpSpPr>
      <p:sp>
        <p:nvSpPr>
          <p:cNvPr id="338" name="Google Shape;338;g3dac1610bc2_0_230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g3dac1610bc2_0_230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g3dac1610bc2_0_2306"/>
          <p:cNvSpPr txBox="1"/>
          <p:nvPr/>
        </p:nvSpPr>
        <p:spPr>
          <a:xfrm>
            <a:off x="3969776" y="221516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Renesancia</a:t>
            </a:r>
            <a:endParaRPr/>
          </a:p>
        </p:txBody>
      </p:sp>
      <p:sp>
        <p:nvSpPr>
          <p:cNvPr id="341" name="Google Shape;341;g3dac1610bc2_0_2306"/>
          <p:cNvSpPr txBox="1"/>
          <p:nvPr/>
        </p:nvSpPr>
        <p:spPr>
          <a:xfrm>
            <a:off x="11887200" y="7408850"/>
            <a:ext cx="37338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Jacob Rodrigues Pereira</a:t>
            </a:r>
            <a:r>
              <a:rPr lang="en-GB" sz="1800">
                <a:solidFill>
                  <a:schemeClr val="lt1"/>
                </a:solidFill>
                <a:latin typeface="Play"/>
                <a:ea typeface="Play"/>
                <a:cs typeface="Play"/>
                <a:sym typeface="Play"/>
              </a:rPr>
              <a:t> (1715–1780) </a:t>
            </a:r>
            <a:endParaRPr sz="1800">
              <a:solidFill>
                <a:schemeClr val="lt1"/>
              </a:solidFill>
              <a:latin typeface="Calibri"/>
              <a:ea typeface="Calibri"/>
              <a:cs typeface="Calibri"/>
              <a:sym typeface="Calibri"/>
            </a:endParaRPr>
          </a:p>
        </p:txBody>
      </p:sp>
      <p:sp>
        <p:nvSpPr>
          <p:cNvPr id="342" name="Google Shape;342;g3dac1610bc2_0_2306"/>
          <p:cNvSpPr txBox="1"/>
          <p:nvPr/>
        </p:nvSpPr>
        <p:spPr>
          <a:xfrm>
            <a:off x="3963914" y="3805056"/>
            <a:ext cx="6705600" cy="3539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Prvý učiteľ Nepočujúcich:</a:t>
            </a:r>
            <a:endParaRPr>
              <a:solidFill>
                <a:schemeClr val="lt1"/>
              </a:solidFill>
            </a:endParaRPr>
          </a:p>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Jacob Rodrigues Pereira</a:t>
            </a:r>
            <a:endParaRPr>
              <a:solidFill>
                <a:schemeClr val="lt1"/>
              </a:solidFill>
            </a:endParaRPr>
          </a:p>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ústna metóda + posunkový jazyk</a:t>
            </a:r>
            <a:endParaRPr b="1">
              <a:solidFill>
                <a:schemeClr val="lt1"/>
              </a:solidFill>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Francúzsko 1744</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799">
              <a:solidFill>
                <a:schemeClr val="lt1"/>
              </a:solidFill>
              <a:latin typeface="Quicksand"/>
              <a:ea typeface="Quicksand"/>
              <a:cs typeface="Quicksand"/>
              <a:sym typeface="Quicksand"/>
            </a:endParaRPr>
          </a:p>
        </p:txBody>
      </p:sp>
      <p:sp>
        <p:nvSpPr>
          <p:cNvPr id="343" name="Google Shape;343;g3dac1610bc2_0_2306"/>
          <p:cNvSpPr txBox="1"/>
          <p:nvPr/>
        </p:nvSpPr>
        <p:spPr>
          <a:xfrm>
            <a:off x="1066800" y="9555439"/>
            <a:ext cx="10058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https://en.wikipedia.org/wiki/Jacob_Rodrigues_Pereira#/media/File:Jacob_Rodrigues_Pereira.png</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Kleidung, Menschliches Gesicht, Bild, Person enthält.&#10;&#10;KI-generierte Inhalte können fehlerhaft sein." id="344" name="Google Shape;344;g3dac1610bc2_0_2306"/>
          <p:cNvPicPr preferRelativeResize="0"/>
          <p:nvPr/>
        </p:nvPicPr>
        <p:blipFill rotWithShape="1">
          <a:blip r:embed="rId6">
            <a:alphaModFix/>
          </a:blip>
          <a:srcRect b="0" l="0" r="0" t="0"/>
          <a:stretch/>
        </p:blipFill>
        <p:spPr>
          <a:xfrm>
            <a:off x="11790121" y="2153181"/>
            <a:ext cx="4059478" cy="5238693"/>
          </a:xfrm>
          <a:prstGeom prst="rect">
            <a:avLst/>
          </a:prstGeom>
          <a:noFill/>
          <a:ln>
            <a:noFill/>
          </a:ln>
        </p:spPr>
      </p:pic>
      <p:sp>
        <p:nvSpPr>
          <p:cNvPr id="345" name="Google Shape;345;g3dac1610bc2_0_230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g3dac1610bc2_0_230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1" name="Shape 351"/>
        <p:cNvGrpSpPr/>
        <p:nvPr/>
      </p:nvGrpSpPr>
      <p:grpSpPr>
        <a:xfrm>
          <a:off x="0" y="0"/>
          <a:ext cx="0" cy="0"/>
          <a:chOff x="0" y="0"/>
          <a:chExt cx="0" cy="0"/>
        </a:xfrm>
      </p:grpSpPr>
      <p:sp>
        <p:nvSpPr>
          <p:cNvPr id="352" name="Google Shape;352;g3dac1610bc2_0_248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3" name="Google Shape;353;g3dac1610bc2_0_248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g3dac1610bc2_0_2482"/>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Osvietenstvo</a:t>
            </a:r>
            <a:endParaRPr/>
          </a:p>
        </p:txBody>
      </p:sp>
      <p:sp>
        <p:nvSpPr>
          <p:cNvPr id="355" name="Google Shape;355;g3dac1610bc2_0_2482"/>
          <p:cNvSpPr txBox="1"/>
          <p:nvPr/>
        </p:nvSpPr>
        <p:spPr>
          <a:xfrm>
            <a:off x="11887200" y="7408850"/>
            <a:ext cx="46482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Abbé Charles-Michel de l’Épée</a:t>
            </a:r>
            <a:r>
              <a:rPr lang="en-GB" sz="1800">
                <a:solidFill>
                  <a:schemeClr val="lt1"/>
                </a:solidFill>
                <a:latin typeface="Play"/>
                <a:ea typeface="Play"/>
                <a:cs typeface="Play"/>
                <a:sym typeface="Play"/>
              </a:rPr>
              <a:t> (1712-1789)</a:t>
            </a:r>
            <a:endParaRPr sz="1800">
              <a:solidFill>
                <a:schemeClr val="lt1"/>
              </a:solidFill>
              <a:latin typeface="Calibri"/>
              <a:ea typeface="Calibri"/>
              <a:cs typeface="Calibri"/>
              <a:sym typeface="Calibri"/>
            </a:endParaRPr>
          </a:p>
        </p:txBody>
      </p:sp>
      <p:sp>
        <p:nvSpPr>
          <p:cNvPr id="356" name="Google Shape;356;g3dac1610bc2_0_2482"/>
          <p:cNvSpPr txBox="1"/>
          <p:nvPr/>
        </p:nvSpPr>
        <p:spPr>
          <a:xfrm>
            <a:off x="2438400" y="4000500"/>
            <a:ext cx="6705600" cy="4400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"Francúzska metóda</a:t>
            </a:r>
            <a:endParaRPr>
              <a:solidFill>
                <a:schemeClr val="lt1"/>
              </a:solidFill>
            </a:endParaRPr>
          </a:p>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Abbé de l'Épée</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Posunkový jazyk</a:t>
            </a:r>
            <a:endParaRPr>
              <a:solidFill>
                <a:schemeClr val="lt1"/>
              </a:solidFill>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Francúzsky kňaz</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vyučovacia metóda:</a:t>
            </a:r>
            <a:endParaRPr>
              <a:solidFill>
                <a:schemeClr val="lt1"/>
              </a:solidFill>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kombinované gestá, písanie, prstová abeceda a posunky</a:t>
            </a:r>
            <a:endParaRPr b="1"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b="1" sz="2799">
              <a:solidFill>
                <a:schemeClr val="lt1"/>
              </a:solidFill>
              <a:latin typeface="Quicksand"/>
              <a:ea typeface="Quicksand"/>
              <a:cs typeface="Quicksand"/>
              <a:sym typeface="Quicksand"/>
            </a:endParaRPr>
          </a:p>
        </p:txBody>
      </p:sp>
      <p:sp>
        <p:nvSpPr>
          <p:cNvPr id="357" name="Google Shape;357;g3dac1610bc2_0_2482"/>
          <p:cNvSpPr txBox="1"/>
          <p:nvPr/>
        </p:nvSpPr>
        <p:spPr>
          <a:xfrm>
            <a:off x="1066800" y="9005639"/>
            <a:ext cx="100584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https://en.wikipedia.org/wiki/Charles-Michel_de_l%27%C3%89p%C3%A9e#/media/File:Charles-Michel_de_L'%C3%89p%C3%A9e.jpg</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Menschliches Gesicht, Porträt, Kleidung, Person enthält.&#10;&#10;KI-generierte Inhalte können fehlerhaft sein." id="358" name="Google Shape;358;g3dac1610bc2_0_2482"/>
          <p:cNvPicPr preferRelativeResize="0"/>
          <p:nvPr/>
        </p:nvPicPr>
        <p:blipFill rotWithShape="1">
          <a:blip r:embed="rId6">
            <a:alphaModFix/>
          </a:blip>
          <a:srcRect b="0" l="0" r="0" t="0"/>
          <a:stretch/>
        </p:blipFill>
        <p:spPr>
          <a:xfrm>
            <a:off x="11734800" y="1333500"/>
            <a:ext cx="4648202" cy="5972940"/>
          </a:xfrm>
          <a:prstGeom prst="rect">
            <a:avLst/>
          </a:prstGeom>
          <a:noFill/>
          <a:ln>
            <a:noFill/>
          </a:ln>
        </p:spPr>
      </p:pic>
      <p:sp>
        <p:nvSpPr>
          <p:cNvPr id="359" name="Google Shape;359;g3dac1610bc2_0_248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0" name="Google Shape;360;g3dac1610bc2_0_248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5" name="Shape 365"/>
        <p:cNvGrpSpPr/>
        <p:nvPr/>
      </p:nvGrpSpPr>
      <p:grpSpPr>
        <a:xfrm>
          <a:off x="0" y="0"/>
          <a:ext cx="0" cy="0"/>
          <a:chOff x="0" y="0"/>
          <a:chExt cx="0" cy="0"/>
        </a:xfrm>
      </p:grpSpPr>
      <p:sp>
        <p:nvSpPr>
          <p:cNvPr id="366" name="Google Shape;366;g3dac1610bc2_0_257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g3dac1610bc2_0_257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g3dac1610bc2_0_2570"/>
          <p:cNvSpPr txBox="1"/>
          <p:nvPr/>
        </p:nvSpPr>
        <p:spPr>
          <a:xfrm>
            <a:off x="9374416" y="6194323"/>
            <a:ext cx="7707000" cy="2462700"/>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None/>
            </a:pPr>
            <a:r>
              <a:rPr lang="en-GB" sz="4800">
                <a:solidFill>
                  <a:schemeClr val="lt1"/>
                </a:solidFill>
                <a:latin typeface="Anton"/>
                <a:ea typeface="Anton"/>
                <a:cs typeface="Anton"/>
                <a:sym typeface="Anton"/>
              </a:rPr>
              <a:t>Charles-Michel Abbé de l’Épée </a:t>
            </a:r>
            <a:endParaRPr/>
          </a:p>
          <a:p>
            <a:pPr indent="0" lvl="0" marL="0" marR="0" rtl="0" algn="l">
              <a:lnSpc>
                <a:spcPct val="233333"/>
              </a:lnSpc>
              <a:spcBef>
                <a:spcPts val="0"/>
              </a:spcBef>
              <a:spcAft>
                <a:spcPts val="0"/>
              </a:spcAft>
              <a:buNone/>
            </a:pPr>
            <a:r>
              <a:rPr lang="en-GB" sz="4800">
                <a:solidFill>
                  <a:schemeClr val="lt1"/>
                </a:solidFill>
                <a:latin typeface="Anton"/>
                <a:ea typeface="Anton"/>
                <a:cs typeface="Anton"/>
                <a:sym typeface="Anton"/>
              </a:rPr>
              <a:t>(1712-1789)</a:t>
            </a:r>
            <a:endParaRPr sz="4800">
              <a:solidFill>
                <a:schemeClr val="lt1"/>
              </a:solidFill>
              <a:latin typeface="Anton"/>
              <a:ea typeface="Anton"/>
              <a:cs typeface="Anton"/>
              <a:sym typeface="Anton"/>
            </a:endParaRPr>
          </a:p>
        </p:txBody>
      </p:sp>
      <p:sp>
        <p:nvSpPr>
          <p:cNvPr id="369" name="Google Shape;369;g3dac1610bc2_0_2570"/>
          <p:cNvSpPr txBox="1"/>
          <p:nvPr/>
        </p:nvSpPr>
        <p:spPr>
          <a:xfrm>
            <a:off x="927333" y="2026321"/>
            <a:ext cx="7971600" cy="6649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3600">
                <a:solidFill>
                  <a:schemeClr val="lt1"/>
                </a:solidFill>
                <a:latin typeface="Quicksand"/>
                <a:ea typeface="Quicksand"/>
                <a:cs typeface="Quicksand"/>
                <a:sym typeface="Quicksand"/>
              </a:rPr>
              <a:t>1760 a 1771:</a:t>
            </a:r>
            <a:endParaRPr>
              <a:solidFill>
                <a:schemeClr val="lt1"/>
              </a:solidFill>
              <a:latin typeface="Quicksand"/>
              <a:ea typeface="Quicksand"/>
              <a:cs typeface="Quicksand"/>
              <a:sym typeface="Quicksand"/>
            </a:endParaRPr>
          </a:p>
          <a:p>
            <a:pPr indent="0" lvl="0" marL="0" rtl="0" algn="l">
              <a:spcBef>
                <a:spcPts val="0"/>
              </a:spcBef>
              <a:spcAft>
                <a:spcPts val="0"/>
              </a:spcAft>
              <a:buNone/>
            </a:pPr>
            <a:r>
              <a:rPr lang="en-GB" sz="3600">
                <a:solidFill>
                  <a:schemeClr val="lt1"/>
                </a:solidFill>
                <a:latin typeface="Quicksand"/>
                <a:ea typeface="Quicksand"/>
                <a:cs typeface="Quicksand"/>
                <a:sym typeface="Quicksand"/>
              </a:rPr>
              <a:t>Institution Nationale</a:t>
            </a:r>
            <a:endParaRPr>
              <a:solidFill>
                <a:schemeClr val="lt1"/>
              </a:solidFill>
              <a:latin typeface="Quicksand"/>
              <a:ea typeface="Quicksand"/>
              <a:cs typeface="Quicksand"/>
              <a:sym typeface="Quicksand"/>
            </a:endParaRPr>
          </a:p>
          <a:p>
            <a:pPr indent="0" lvl="0" marL="0" rtl="0" algn="l">
              <a:spcBef>
                <a:spcPts val="0"/>
              </a:spcBef>
              <a:spcAft>
                <a:spcPts val="0"/>
              </a:spcAft>
              <a:buNone/>
            </a:pPr>
            <a:r>
              <a:rPr lang="en-GB" sz="3600">
                <a:solidFill>
                  <a:schemeClr val="lt1"/>
                </a:solidFill>
                <a:latin typeface="Quicksand"/>
                <a:ea typeface="Quicksand"/>
                <a:cs typeface="Quicksand"/>
                <a:sym typeface="Quicksand"/>
              </a:rPr>
              <a:t>des Sourds-Muets de Paris</a:t>
            </a:r>
            <a:endParaRPr>
              <a:solidFill>
                <a:schemeClr val="lt1"/>
              </a:solidFill>
              <a:latin typeface="Quicksand"/>
              <a:ea typeface="Quicksand"/>
              <a:cs typeface="Quicksand"/>
              <a:sym typeface="Quicksand"/>
            </a:endParaRPr>
          </a:p>
          <a:p>
            <a:pPr indent="0" lvl="0" marL="0" rtl="0" algn="l">
              <a:spcBef>
                <a:spcPts val="0"/>
              </a:spcBef>
              <a:spcAft>
                <a:spcPts val="0"/>
              </a:spcAft>
              <a:buNone/>
            </a:pPr>
            <a:r>
              <a:t/>
            </a:r>
            <a:endParaRPr sz="3600">
              <a:solidFill>
                <a:schemeClr val="lt1"/>
              </a:solidFill>
              <a:latin typeface="Quicksand"/>
              <a:ea typeface="Quicksand"/>
              <a:cs typeface="Quicksand"/>
              <a:sym typeface="Quicksand"/>
            </a:endParaRPr>
          </a:p>
          <a:p>
            <a:pPr indent="-457200" lvl="0" marL="457200" rtl="0" algn="l">
              <a:spcBef>
                <a:spcPts val="0"/>
              </a:spcBef>
              <a:spcAft>
                <a:spcPts val="0"/>
              </a:spcAft>
              <a:buClr>
                <a:schemeClr val="lt1"/>
              </a:buClr>
              <a:buSzPts val="3600"/>
              <a:buFont typeface="Quicksand"/>
              <a:buChar char="🡪"/>
            </a:pPr>
            <a:r>
              <a:rPr b="1" lang="en-GB" sz="3600">
                <a:solidFill>
                  <a:schemeClr val="lt1"/>
                </a:solidFill>
                <a:latin typeface="Quicksand"/>
                <a:ea typeface="Quicksand"/>
                <a:cs typeface="Quicksand"/>
                <a:sym typeface="Quicksand"/>
              </a:rPr>
              <a:t>prvá škola pre nepočujúcich </a:t>
            </a:r>
            <a:r>
              <a:rPr lang="en-GB" sz="3600">
                <a:solidFill>
                  <a:schemeClr val="lt1"/>
                </a:solidFill>
                <a:latin typeface="Quicksand"/>
                <a:ea typeface="Quicksand"/>
                <a:cs typeface="Quicksand"/>
                <a:sym typeface="Quicksand"/>
              </a:rPr>
              <a:t>na svete</a:t>
            </a:r>
            <a:endParaRPr>
              <a:solidFill>
                <a:schemeClr val="lt1"/>
              </a:solidFill>
              <a:latin typeface="Quicksand"/>
              <a:ea typeface="Quicksand"/>
              <a:cs typeface="Quicksand"/>
              <a:sym typeface="Quicksand"/>
            </a:endParaRPr>
          </a:p>
          <a:p>
            <a:pPr indent="0" lvl="0" marL="0" rtl="0" algn="l">
              <a:spcBef>
                <a:spcPts val="0"/>
              </a:spcBef>
              <a:spcAft>
                <a:spcPts val="0"/>
              </a:spcAft>
              <a:buNone/>
            </a:pPr>
            <a:r>
              <a:t/>
            </a:r>
            <a:endParaRPr sz="3600">
              <a:solidFill>
                <a:schemeClr val="lt1"/>
              </a:solidFill>
              <a:latin typeface="Quicksand"/>
              <a:ea typeface="Quicksand"/>
              <a:cs typeface="Quicksand"/>
              <a:sym typeface="Quicksand"/>
            </a:endParaRPr>
          </a:p>
          <a:p>
            <a:pPr indent="-457200" lvl="0" marL="457200" rtl="0" algn="l">
              <a:spcBef>
                <a:spcPts val="0"/>
              </a:spcBef>
              <a:spcAft>
                <a:spcPts val="0"/>
              </a:spcAft>
              <a:buClr>
                <a:schemeClr val="lt1"/>
              </a:buClr>
              <a:buSzPts val="3600"/>
              <a:buFont typeface="Quicksand"/>
              <a:buChar char="🡪"/>
            </a:pPr>
            <a:r>
              <a:rPr lang="en-GB" sz="3600">
                <a:solidFill>
                  <a:schemeClr val="lt1"/>
                </a:solidFill>
                <a:latin typeface="Quicksand"/>
                <a:ea typeface="Quicksand"/>
                <a:cs typeface="Quicksand"/>
                <a:sym typeface="Quicksand"/>
              </a:rPr>
              <a:t>boli založené školy pre Nepočujúcich a vďaka výučbe v posunkovom jazyku sa nepočujúci v Európe dočkali</a:t>
            </a:r>
            <a:r>
              <a:rPr lang="en-GB">
                <a:solidFill>
                  <a:schemeClr val="lt1"/>
                </a:solidFill>
                <a:latin typeface="Quicksand"/>
                <a:ea typeface="Quicksand"/>
                <a:cs typeface="Quicksand"/>
                <a:sym typeface="Quicksand"/>
              </a:rPr>
              <a:t>  </a:t>
            </a:r>
            <a:r>
              <a:rPr b="1" lang="en-GB" sz="3600">
                <a:solidFill>
                  <a:schemeClr val="lt1"/>
                </a:solidFill>
                <a:latin typeface="Quicksand"/>
                <a:ea typeface="Quicksand"/>
                <a:cs typeface="Quicksand"/>
                <a:sym typeface="Quicksand"/>
              </a:rPr>
              <a:t>"zlatých rokov"</a:t>
            </a:r>
            <a:endParaRPr b="1" sz="3600">
              <a:solidFill>
                <a:schemeClr val="lt1"/>
              </a:solidFill>
              <a:latin typeface="Quicksand"/>
              <a:ea typeface="Quicksand"/>
              <a:cs typeface="Quicksand"/>
              <a:sym typeface="Quicksand"/>
            </a:endParaRPr>
          </a:p>
          <a:p>
            <a:pPr indent="0" lvl="0" marL="457200" marR="0" rtl="0" algn="l">
              <a:spcBef>
                <a:spcPts val="0"/>
              </a:spcBef>
              <a:spcAft>
                <a:spcPts val="0"/>
              </a:spcAft>
              <a:buNone/>
            </a:pPr>
            <a:r>
              <a:t/>
            </a:r>
            <a:endParaRPr b="1" sz="3600">
              <a:solidFill>
                <a:schemeClr val="lt1"/>
              </a:solidFill>
              <a:latin typeface="Calibri"/>
              <a:ea typeface="Calibri"/>
              <a:cs typeface="Calibri"/>
              <a:sym typeface="Calibri"/>
            </a:endParaRPr>
          </a:p>
        </p:txBody>
      </p:sp>
      <p:pic>
        <p:nvPicPr>
          <p:cNvPr descr="Ein Bild, das Kleidung, Bild, Person, Wand enthält.&#10;&#10;KI-generierte Inhalte können fehlerhaft sein." id="370" name="Google Shape;370;g3dac1610bc2_0_2570"/>
          <p:cNvPicPr preferRelativeResize="0"/>
          <p:nvPr/>
        </p:nvPicPr>
        <p:blipFill rotWithShape="1">
          <a:blip r:embed="rId5">
            <a:alphaModFix/>
          </a:blip>
          <a:srcRect b="0" l="0" r="0" t="0"/>
          <a:stretch/>
        </p:blipFill>
        <p:spPr>
          <a:xfrm>
            <a:off x="9144000" y="1366740"/>
            <a:ext cx="7706891" cy="4827584"/>
          </a:xfrm>
          <a:prstGeom prst="rect">
            <a:avLst/>
          </a:prstGeom>
          <a:noFill/>
          <a:ln>
            <a:noFill/>
          </a:ln>
        </p:spPr>
      </p:pic>
      <p:sp>
        <p:nvSpPr>
          <p:cNvPr id="371" name="Google Shape;371;g3dac1610bc2_0_257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g3dac1610bc2_0_257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7" name="Shape 377"/>
        <p:cNvGrpSpPr/>
        <p:nvPr/>
      </p:nvGrpSpPr>
      <p:grpSpPr>
        <a:xfrm>
          <a:off x="0" y="0"/>
          <a:ext cx="0" cy="0"/>
          <a:chOff x="0" y="0"/>
          <a:chExt cx="0" cy="0"/>
        </a:xfrm>
      </p:grpSpPr>
      <p:sp>
        <p:nvSpPr>
          <p:cNvPr id="378" name="Google Shape;378;g3dac1610bc2_0_274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g3dac1610bc2_0_274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g3dac1610bc2_0_2744"/>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Osvietenstvo</a:t>
            </a:r>
            <a:endParaRPr/>
          </a:p>
        </p:txBody>
      </p:sp>
      <p:sp>
        <p:nvSpPr>
          <p:cNvPr id="381" name="Google Shape;381;g3dac1610bc2_0_2744"/>
          <p:cNvSpPr txBox="1"/>
          <p:nvPr/>
        </p:nvSpPr>
        <p:spPr>
          <a:xfrm>
            <a:off x="11887200" y="7408850"/>
            <a:ext cx="4648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Étienne Bonnot de Condillac</a:t>
            </a:r>
            <a:r>
              <a:rPr lang="en-GB" sz="1800">
                <a:solidFill>
                  <a:schemeClr val="lt1"/>
                </a:solidFill>
                <a:latin typeface="Play"/>
                <a:ea typeface="Play"/>
                <a:cs typeface="Play"/>
                <a:sym typeface="Play"/>
              </a:rPr>
              <a:t> (1714-1780)</a:t>
            </a:r>
            <a:endParaRPr sz="1800">
              <a:solidFill>
                <a:schemeClr val="lt1"/>
              </a:solidFill>
              <a:latin typeface="Calibri"/>
              <a:ea typeface="Calibri"/>
              <a:cs typeface="Calibri"/>
              <a:sym typeface="Calibri"/>
            </a:endParaRPr>
          </a:p>
        </p:txBody>
      </p:sp>
      <p:sp>
        <p:nvSpPr>
          <p:cNvPr id="382" name="Google Shape;382;g3dac1610bc2_0_2744"/>
          <p:cNvSpPr txBox="1"/>
          <p:nvPr/>
        </p:nvSpPr>
        <p:spPr>
          <a:xfrm>
            <a:off x="1219200" y="3390900"/>
            <a:ext cx="9372900" cy="5262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Condillac (1714-1780) filozof</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navštevoval hodiny de l'Épéeho</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chválili posunkový jazyk a de l'Épéeho metódu</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diskusie o povahe jazyka vrátane diskusií o používaní posunkového jazyka v porovnaní s orálnymi metódami vo vzdelávaní nepočujúcich</a:t>
            </a:r>
            <a:endParaRPr>
              <a:solidFill>
                <a:schemeClr val="lt1"/>
              </a:solidFill>
            </a:endParaRPr>
          </a:p>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b="1" sz="2799">
              <a:solidFill>
                <a:schemeClr val="lt1"/>
              </a:solidFill>
              <a:latin typeface="Quicksand"/>
              <a:ea typeface="Quicksand"/>
              <a:cs typeface="Quicksand"/>
              <a:sym typeface="Quicksand"/>
            </a:endParaRPr>
          </a:p>
        </p:txBody>
      </p:sp>
      <p:sp>
        <p:nvSpPr>
          <p:cNvPr id="383" name="Google Shape;383;g3dac1610bc2_0_2744"/>
          <p:cNvSpPr txBox="1"/>
          <p:nvPr/>
        </p:nvSpPr>
        <p:spPr>
          <a:xfrm>
            <a:off x="1066800" y="9555439"/>
            <a:ext cx="10820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a:t>
            </a:r>
            <a:r>
              <a:rPr lang="en-GB" sz="1800" u="sng">
                <a:solidFill>
                  <a:srgbClr val="0000FF"/>
                </a:solidFill>
                <a:latin typeface="Calibri"/>
                <a:ea typeface="Calibri"/>
                <a:cs typeface="Calibri"/>
                <a:sym typeface="Calibri"/>
                <a:hlinkClick r:id="rId5">
                  <a:extLst>
                    <a:ext uri="{A12FA001-AC4F-418D-AE19-62706E023703}">
                      <ahyp:hlinkClr val="tx"/>
                    </a:ext>
                  </a:extLst>
                </a:hlinkClick>
              </a:rPr>
              <a:t>https://en.wikipedia.org/wiki/%C3%89tienne_Bonnot_de_Condillac#/media/</a:t>
            </a:r>
            <a:r>
              <a:rPr lang="en-GB" sz="1800" u="sng">
                <a:solidFill>
                  <a:schemeClr val="lt1"/>
                </a:solidFill>
                <a:latin typeface="Calibri"/>
                <a:ea typeface="Calibri"/>
                <a:cs typeface="Calibri"/>
                <a:sym typeface="Calibri"/>
                <a:hlinkClick r:id="rId6">
                  <a:extLst>
                    <a:ext uri="{A12FA001-AC4F-418D-AE19-62706E023703}">
                      <ahyp:hlinkClr val="tx"/>
                    </a:ext>
                  </a:extLst>
                </a:hlinkClick>
              </a:rPr>
              <a:t>File:Etienne_de_Condillac.jpg</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Menschliches Gesicht, Porträt, Oval, Kinn enthält.&#10;&#10;KI-generierte Inhalte können fehlerhaft sein." id="384" name="Google Shape;384;g3dac1610bc2_0_2744"/>
          <p:cNvPicPr preferRelativeResize="0"/>
          <p:nvPr/>
        </p:nvPicPr>
        <p:blipFill rotWithShape="1">
          <a:blip r:embed="rId7">
            <a:alphaModFix/>
          </a:blip>
          <a:srcRect b="0" l="0" r="0" t="0"/>
          <a:stretch/>
        </p:blipFill>
        <p:spPr>
          <a:xfrm>
            <a:off x="11595158" y="1409700"/>
            <a:ext cx="4767652" cy="5816535"/>
          </a:xfrm>
          <a:prstGeom prst="rect">
            <a:avLst/>
          </a:prstGeom>
          <a:noFill/>
          <a:ln>
            <a:noFill/>
          </a:ln>
        </p:spPr>
      </p:pic>
      <p:sp>
        <p:nvSpPr>
          <p:cNvPr id="385" name="Google Shape;385;g3dac1610bc2_0_274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6" name="Google Shape;386;g3dac1610bc2_0_274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1" name="Shape 391"/>
        <p:cNvGrpSpPr/>
        <p:nvPr/>
      </p:nvGrpSpPr>
      <p:grpSpPr>
        <a:xfrm>
          <a:off x="0" y="0"/>
          <a:ext cx="0" cy="0"/>
          <a:chOff x="0" y="0"/>
          <a:chExt cx="0" cy="0"/>
        </a:xfrm>
      </p:grpSpPr>
      <p:sp>
        <p:nvSpPr>
          <p:cNvPr id="392" name="Google Shape;392;g3dac1610bc2_0_2832"/>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g3dac1610bc2_0_2832"/>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g3dac1610bc2_0_2832"/>
          <p:cNvSpPr txBox="1"/>
          <p:nvPr/>
        </p:nvSpPr>
        <p:spPr>
          <a:xfrm>
            <a:off x="1133475" y="3497501"/>
            <a:ext cx="9601200" cy="6587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v rovnakom čase ako de l'Épée:</a:t>
            </a:r>
            <a:endParaRPr>
              <a:solidFill>
                <a:schemeClr val="lt1"/>
              </a:solidFill>
            </a:endParaRPr>
          </a:p>
          <a:p>
            <a:pPr indent="0" lvl="0" marL="0" rtl="0" algn="l">
              <a:spcBef>
                <a:spcPts val="0"/>
              </a:spcBef>
              <a:spcAft>
                <a:spcPts val="0"/>
              </a:spcAft>
              <a:buClr>
                <a:schemeClr val="dk1"/>
              </a:buClr>
              <a:buFont typeface="Arial"/>
              <a:buNone/>
            </a:pPr>
            <a:r>
              <a:t/>
            </a:r>
            <a:endParaRPr sz="32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3200">
                <a:solidFill>
                  <a:schemeClr val="lt1"/>
                </a:solidFill>
                <a:latin typeface="Quicksand"/>
                <a:ea typeface="Quicksand"/>
                <a:cs typeface="Quicksand"/>
                <a:sym typeface="Quicksand"/>
              </a:rPr>
              <a:t>🡪 Samuel Heinicke</a:t>
            </a:r>
            <a:endParaRPr>
              <a:solidFill>
                <a:schemeClr val="lt1"/>
              </a:solidFill>
            </a:endParaRPr>
          </a:p>
          <a:p>
            <a:pPr indent="0" lvl="0" marL="0" rtl="0" algn="l">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Nemecký pedagóg nepočujúcich </a:t>
            </a:r>
            <a:endParaRPr>
              <a:solidFill>
                <a:schemeClr val="lt1"/>
              </a:solidFill>
            </a:endParaRPr>
          </a:p>
          <a:p>
            <a:pPr indent="0" lvl="0" marL="0" rtl="0" algn="l">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začal vyučovať orálnou metódou </a:t>
            </a:r>
            <a:endParaRPr sz="32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 orálna metóda sa stala známou ako </a:t>
            </a:r>
            <a:r>
              <a:rPr b="1" lang="en-GB" sz="3200">
                <a:solidFill>
                  <a:schemeClr val="lt1"/>
                </a:solidFill>
                <a:latin typeface="Quicksand"/>
                <a:ea typeface="Quicksand"/>
                <a:cs typeface="Quicksand"/>
                <a:sym typeface="Quicksand"/>
              </a:rPr>
              <a:t>"nemecká metóda"</a:t>
            </a:r>
            <a:endParaRPr>
              <a:solidFill>
                <a:schemeClr val="lt1"/>
              </a:solidFill>
            </a:endParaRPr>
          </a:p>
          <a:p>
            <a:pPr indent="0" lvl="0" marL="0" rtl="0" algn="l">
              <a:spcBef>
                <a:spcPts val="0"/>
              </a:spcBef>
              <a:spcAft>
                <a:spcPts val="0"/>
              </a:spcAft>
              <a:buClr>
                <a:schemeClr val="dk1"/>
              </a:buClr>
              <a:buFont typeface="Arial"/>
              <a:buNone/>
            </a:pPr>
            <a:br>
              <a:rPr lang="en-GB" sz="3200">
                <a:solidFill>
                  <a:schemeClr val="lt1"/>
                </a:solidFill>
                <a:latin typeface="Quicksand"/>
                <a:ea typeface="Quicksand"/>
                <a:cs typeface="Quicksand"/>
                <a:sym typeface="Quicksand"/>
              </a:rPr>
            </a:br>
            <a:r>
              <a:rPr lang="en-GB" sz="3200">
                <a:solidFill>
                  <a:schemeClr val="lt1"/>
                </a:solidFill>
                <a:latin typeface="Quicksand"/>
                <a:ea typeface="Quicksand"/>
                <a:cs typeface="Quicksand"/>
                <a:sym typeface="Quicksand"/>
              </a:rPr>
              <a:t>🡪</a:t>
            </a:r>
            <a:r>
              <a:rPr b="1" lang="en-GB" sz="3200">
                <a:solidFill>
                  <a:schemeClr val="lt1"/>
                </a:solidFill>
                <a:latin typeface="Quicksand"/>
                <a:ea typeface="Quicksand"/>
                <a:cs typeface="Quicksand"/>
                <a:sym typeface="Quicksand"/>
              </a:rPr>
              <a:t> </a:t>
            </a:r>
            <a:r>
              <a:rPr lang="en-GB" sz="3200">
                <a:solidFill>
                  <a:schemeClr val="lt1"/>
                </a:solidFill>
                <a:latin typeface="Quicksand"/>
                <a:ea typeface="Quicksand"/>
                <a:cs typeface="Quicksand"/>
                <a:sym typeface="Quicksand"/>
              </a:rPr>
              <a:t>kontroverzia medzi </a:t>
            </a:r>
            <a:r>
              <a:rPr b="1" lang="en-GB" sz="3200">
                <a:solidFill>
                  <a:schemeClr val="lt1"/>
                </a:solidFill>
                <a:latin typeface="Quicksand"/>
                <a:ea typeface="Quicksand"/>
                <a:cs typeface="Quicksand"/>
                <a:sym typeface="Quicksand"/>
              </a:rPr>
              <a:t>Heinicke a de l'Épée "Spor o metódu" </a:t>
            </a:r>
            <a:endParaRPr b="1" sz="32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3200">
                <a:solidFill>
                  <a:schemeClr val="lt1"/>
                </a:solidFill>
                <a:latin typeface="Quicksand"/>
                <a:ea typeface="Quicksand"/>
                <a:cs typeface="Quicksand"/>
                <a:sym typeface="Quicksand"/>
              </a:rPr>
              <a:t>🡪 trvá dodnes.</a:t>
            </a:r>
            <a:endParaRPr sz="3200">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799">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2400">
                <a:solidFill>
                  <a:schemeClr val="lt1"/>
                </a:solidFill>
                <a:latin typeface="Calibri"/>
                <a:ea typeface="Calibri"/>
                <a:cs typeface="Calibri"/>
                <a:sym typeface="Calibri"/>
              </a:rPr>
              <a:t>Foto</a:t>
            </a:r>
            <a:r>
              <a:rPr lang="en-GB" sz="2400">
                <a:solidFill>
                  <a:schemeClr val="lt1"/>
                </a:solidFill>
                <a:latin typeface="Calibri"/>
                <a:ea typeface="Calibri"/>
                <a:cs typeface="Calibri"/>
                <a:sym typeface="Calibri"/>
              </a:rPr>
              <a:t>: </a:t>
            </a:r>
            <a:r>
              <a:rPr lang="en-GB" sz="2400" u="sng">
                <a:solidFill>
                  <a:schemeClr val="lt1"/>
                </a:solidFill>
                <a:latin typeface="Calibri"/>
                <a:ea typeface="Calibri"/>
                <a:cs typeface="Calibri"/>
                <a:sym typeface="Calibri"/>
                <a:hlinkClick r:id="rId5">
                  <a:extLst>
                    <a:ext uri="{A12FA001-AC4F-418D-AE19-62706E023703}">
                      <ahyp:hlinkClr val="tx"/>
                    </a:ext>
                  </a:extLst>
                </a:hlinkClick>
              </a:rPr>
              <a:t>https://deafhistory.eu/index.php/component/zoo/item/samuel-heinicke-de</a:t>
            </a:r>
            <a:r>
              <a:rPr lang="en-GB" sz="2400">
                <a:solidFill>
                  <a:schemeClr val="lt1"/>
                </a:solidFill>
                <a:latin typeface="Calibri"/>
                <a:ea typeface="Calibri"/>
                <a:cs typeface="Calibri"/>
                <a:sym typeface="Calibri"/>
              </a:rPr>
              <a:t> </a:t>
            </a:r>
            <a:endParaRPr>
              <a:solidFill>
                <a:schemeClr val="lt1"/>
              </a:solidFill>
            </a:endParaRPr>
          </a:p>
        </p:txBody>
      </p:sp>
      <p:sp>
        <p:nvSpPr>
          <p:cNvPr id="395" name="Google Shape;395;g3dac1610bc2_0_2832"/>
          <p:cNvSpPr txBox="1"/>
          <p:nvPr/>
        </p:nvSpPr>
        <p:spPr>
          <a:xfrm>
            <a:off x="1110029" y="1998561"/>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Kontroverzné metódy</a:t>
            </a:r>
            <a:endParaRPr sz="8000">
              <a:solidFill>
                <a:schemeClr val="lt1"/>
              </a:solidFill>
              <a:latin typeface="Anton"/>
              <a:ea typeface="Anton"/>
              <a:cs typeface="Anton"/>
              <a:sym typeface="Anton"/>
            </a:endParaRPr>
          </a:p>
        </p:txBody>
      </p:sp>
      <p:pic>
        <p:nvPicPr>
          <p:cNvPr id="396" name="Google Shape;396;g3dac1610bc2_0_2832"/>
          <p:cNvPicPr preferRelativeResize="0"/>
          <p:nvPr/>
        </p:nvPicPr>
        <p:blipFill rotWithShape="1">
          <a:blip r:embed="rId6">
            <a:alphaModFix/>
          </a:blip>
          <a:srcRect b="0" l="0" r="0" t="0"/>
          <a:stretch/>
        </p:blipFill>
        <p:spPr>
          <a:xfrm>
            <a:off x="12573000" y="1181100"/>
            <a:ext cx="4100547" cy="5758989"/>
          </a:xfrm>
          <a:prstGeom prst="rect">
            <a:avLst/>
          </a:prstGeom>
          <a:noFill/>
          <a:ln>
            <a:noFill/>
          </a:ln>
        </p:spPr>
      </p:pic>
      <p:sp>
        <p:nvSpPr>
          <p:cNvPr id="397" name="Google Shape;397;g3dac1610bc2_0_2832"/>
          <p:cNvSpPr txBox="1"/>
          <p:nvPr/>
        </p:nvSpPr>
        <p:spPr>
          <a:xfrm>
            <a:off x="12868275" y="7045014"/>
            <a:ext cx="4286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Samuel Heinicke </a:t>
            </a:r>
            <a:r>
              <a:rPr lang="en-GB" sz="1800">
                <a:solidFill>
                  <a:schemeClr val="lt1"/>
                </a:solidFill>
                <a:latin typeface="Play"/>
                <a:ea typeface="Play"/>
                <a:cs typeface="Play"/>
                <a:sym typeface="Play"/>
              </a:rPr>
              <a:t>(1727-1790)</a:t>
            </a:r>
            <a:endParaRPr sz="1800">
              <a:solidFill>
                <a:schemeClr val="lt1"/>
              </a:solidFill>
              <a:latin typeface="Play"/>
              <a:ea typeface="Play"/>
              <a:cs typeface="Play"/>
              <a:sym typeface="Play"/>
            </a:endParaRPr>
          </a:p>
        </p:txBody>
      </p:sp>
      <p:sp>
        <p:nvSpPr>
          <p:cNvPr id="398" name="Google Shape;398;g3dac1610bc2_0_28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g3dac1610bc2_0_283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4" name="Shape 404"/>
        <p:cNvGrpSpPr/>
        <p:nvPr/>
      </p:nvGrpSpPr>
      <p:grpSpPr>
        <a:xfrm>
          <a:off x="0" y="0"/>
          <a:ext cx="0" cy="0"/>
          <a:chOff x="0" y="0"/>
          <a:chExt cx="0" cy="0"/>
        </a:xfrm>
      </p:grpSpPr>
      <p:sp>
        <p:nvSpPr>
          <p:cNvPr id="405" name="Google Shape;405;g3dac1610bc2_0_300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g3dac1610bc2_0_300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 name="Google Shape;407;g3dac1610bc2_0_3007"/>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Osvietenstvo</a:t>
            </a:r>
            <a:endParaRPr/>
          </a:p>
        </p:txBody>
      </p:sp>
      <p:sp>
        <p:nvSpPr>
          <p:cNvPr id="408" name="Google Shape;408;g3dac1610bc2_0_3007"/>
          <p:cNvSpPr txBox="1"/>
          <p:nvPr/>
        </p:nvSpPr>
        <p:spPr>
          <a:xfrm>
            <a:off x="12192000" y="7332344"/>
            <a:ext cx="4648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Thomas Braidwood</a:t>
            </a:r>
            <a:r>
              <a:rPr lang="en-GB" sz="1800">
                <a:solidFill>
                  <a:schemeClr val="lt1"/>
                </a:solidFill>
                <a:latin typeface="Play"/>
                <a:ea typeface="Play"/>
                <a:cs typeface="Play"/>
                <a:sym typeface="Play"/>
              </a:rPr>
              <a:t> (1730–1806) </a:t>
            </a:r>
            <a:endParaRPr sz="1800">
              <a:solidFill>
                <a:schemeClr val="lt1"/>
              </a:solidFill>
              <a:latin typeface="Calibri"/>
              <a:ea typeface="Calibri"/>
              <a:cs typeface="Calibri"/>
              <a:sym typeface="Calibri"/>
            </a:endParaRPr>
          </a:p>
        </p:txBody>
      </p:sp>
      <p:sp>
        <p:nvSpPr>
          <p:cNvPr id="409" name="Google Shape;409;g3dac1610bc2_0_3007"/>
          <p:cNvSpPr txBox="1"/>
          <p:nvPr/>
        </p:nvSpPr>
        <p:spPr>
          <a:xfrm>
            <a:off x="2390775" y="3574964"/>
            <a:ext cx="7543800" cy="4831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GB" sz="2799">
                <a:solidFill>
                  <a:schemeClr val="lt1"/>
                </a:solidFill>
                <a:latin typeface="Quicksand"/>
                <a:ea typeface="Quicksand"/>
                <a:cs typeface="Quicksand"/>
                <a:sym typeface="Quicksand"/>
              </a:rPr>
              <a:t>Thomas Braidwood </a:t>
            </a:r>
            <a:r>
              <a:rPr lang="en-GB" sz="2799">
                <a:solidFill>
                  <a:schemeClr val="lt1"/>
                </a:solidFill>
                <a:latin typeface="Quicksand"/>
                <a:ea typeface="Quicksand"/>
                <a:cs typeface="Quicksand"/>
                <a:sym typeface="Quicksand"/>
              </a:rPr>
              <a:t>(1730-1806)</a:t>
            </a:r>
            <a:endParaRPr>
              <a:solidFill>
                <a:schemeClr val="lt1"/>
              </a:solidFill>
            </a:endParaRPr>
          </a:p>
          <a:p>
            <a:pPr indent="0" lvl="0" marL="0" rtl="0" algn="l">
              <a:spcBef>
                <a:spcPts val="0"/>
              </a:spcBef>
              <a:spcAft>
                <a:spcPts val="0"/>
              </a:spcAft>
              <a:buNone/>
            </a:pPr>
            <a:r>
              <a:rPr lang="en-GB" sz="2799">
                <a:solidFill>
                  <a:schemeClr val="lt1"/>
                </a:solidFill>
                <a:latin typeface="Quicksand"/>
                <a:ea typeface="Quicksand"/>
                <a:cs typeface="Quicksand"/>
                <a:sym typeface="Quicksand"/>
              </a:rPr>
              <a:t>Škótsky pedagóg: priekopník vzdelávania nepočujúcich</a:t>
            </a:r>
            <a:endParaRPr>
              <a:solidFill>
                <a:schemeClr val="lt1"/>
              </a:solidFill>
            </a:endParaRPr>
          </a:p>
          <a:p>
            <a:pPr indent="0" lvl="0" marL="0" rtl="0" algn="l">
              <a:spcBef>
                <a:spcPts val="0"/>
              </a:spcBef>
              <a:spcAft>
                <a:spcPts val="0"/>
              </a:spcAft>
              <a:buNone/>
            </a:pPr>
            <a:r>
              <a:t/>
            </a:r>
            <a:endParaRPr sz="2799">
              <a:solidFill>
                <a:schemeClr val="lt1"/>
              </a:solidFill>
              <a:latin typeface="Quicksand"/>
              <a:ea typeface="Quicksand"/>
              <a:cs typeface="Quicksand"/>
              <a:sym typeface="Quicksand"/>
            </a:endParaRPr>
          </a:p>
          <a:p>
            <a:pPr indent="-406336" lvl="0" marL="457200" rtl="0" algn="l">
              <a:spcBef>
                <a:spcPts val="0"/>
              </a:spcBef>
              <a:spcAft>
                <a:spcPts val="0"/>
              </a:spcAft>
              <a:buClr>
                <a:schemeClr val="lt1"/>
              </a:buClr>
              <a:buSzPts val="2799"/>
              <a:buFont typeface="Noto Sans Symbols"/>
              <a:buChar char="🡪"/>
            </a:pPr>
            <a:r>
              <a:rPr lang="en-GB" sz="2799">
                <a:solidFill>
                  <a:schemeClr val="lt1"/>
                </a:solidFill>
                <a:latin typeface="Quicksand"/>
                <a:ea typeface="Quicksand"/>
                <a:cs typeface="Quicksand"/>
                <a:sym typeface="Quicksand"/>
              </a:rPr>
              <a:t>založil </a:t>
            </a:r>
            <a:r>
              <a:rPr b="1" lang="en-GB" sz="2799">
                <a:solidFill>
                  <a:schemeClr val="lt1"/>
                </a:solidFill>
                <a:latin typeface="Quicksand"/>
                <a:ea typeface="Quicksand"/>
                <a:cs typeface="Quicksand"/>
                <a:sym typeface="Quicksand"/>
              </a:rPr>
              <a:t>Braidwood's Academy for the Deaf and Dumb = </a:t>
            </a:r>
            <a:r>
              <a:rPr lang="en-GB" sz="2799">
                <a:solidFill>
                  <a:schemeClr val="lt1"/>
                </a:solidFill>
                <a:latin typeface="Quicksand"/>
                <a:ea typeface="Quicksand"/>
                <a:cs typeface="Quicksand"/>
                <a:sym typeface="Quicksand"/>
              </a:rPr>
              <a:t>prvá škola svojho druhu v Británii.</a:t>
            </a:r>
            <a:endParaRPr>
              <a:solidFill>
                <a:schemeClr val="lt1"/>
              </a:solidFill>
            </a:endParaRPr>
          </a:p>
          <a:p>
            <a:pPr indent="-279464" lvl="0" marL="457200" rtl="0" algn="l">
              <a:spcBef>
                <a:spcPts val="0"/>
              </a:spcBef>
              <a:spcAft>
                <a:spcPts val="0"/>
              </a:spcAft>
              <a:buNone/>
            </a:pPr>
            <a:r>
              <a:t/>
            </a:r>
            <a:endParaRPr sz="2799">
              <a:solidFill>
                <a:schemeClr val="lt1"/>
              </a:solidFill>
              <a:latin typeface="Quicksand"/>
              <a:ea typeface="Quicksand"/>
              <a:cs typeface="Quicksand"/>
              <a:sym typeface="Quicksand"/>
            </a:endParaRPr>
          </a:p>
          <a:p>
            <a:pPr indent="-406336" lvl="0" marL="457200" rtl="0" algn="l">
              <a:spcBef>
                <a:spcPts val="0"/>
              </a:spcBef>
              <a:spcAft>
                <a:spcPts val="0"/>
              </a:spcAft>
              <a:buClr>
                <a:schemeClr val="lt1"/>
              </a:buClr>
              <a:buSzPts val="2799"/>
              <a:buFont typeface="Noto Sans Symbols"/>
              <a:buChar char="🡪"/>
            </a:pPr>
            <a:r>
              <a:rPr lang="en-GB" sz="2799">
                <a:solidFill>
                  <a:schemeClr val="lt1"/>
                </a:solidFill>
                <a:latin typeface="Quicksand"/>
                <a:ea typeface="Quicksand"/>
                <a:cs typeface="Quicksand"/>
                <a:sym typeface="Quicksand"/>
              </a:rPr>
              <a:t>Jeho metódy sa zameriavali na učenie nepočujúcich študentov hovoriť a čítať z pier: </a:t>
            </a:r>
            <a:r>
              <a:rPr b="1" lang="en-GB" sz="2799">
                <a:solidFill>
                  <a:schemeClr val="lt1"/>
                </a:solidFill>
                <a:latin typeface="Quicksand"/>
                <a:ea typeface="Quicksand"/>
                <a:cs typeface="Quicksand"/>
                <a:sym typeface="Quicksand"/>
              </a:rPr>
              <a:t>oralizmus</a:t>
            </a:r>
            <a:endParaRPr b="1" sz="2799">
              <a:solidFill>
                <a:schemeClr val="lt1"/>
              </a:solidFill>
              <a:latin typeface="Quicksand"/>
              <a:ea typeface="Quicksand"/>
              <a:cs typeface="Quicksand"/>
              <a:sym typeface="Quicksand"/>
            </a:endParaRPr>
          </a:p>
        </p:txBody>
      </p:sp>
      <p:sp>
        <p:nvSpPr>
          <p:cNvPr id="410" name="Google Shape;410;g3dac1610bc2_0_3007"/>
          <p:cNvSpPr txBox="1"/>
          <p:nvPr/>
        </p:nvSpPr>
        <p:spPr>
          <a:xfrm>
            <a:off x="1066800" y="9555439"/>
            <a:ext cx="10820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https://deafhistory.eu/index.php/component/zoo/item/17</a:t>
            </a:r>
            <a:endParaRPr sz="1800">
              <a:solidFill>
                <a:schemeClr val="lt1"/>
              </a:solidFill>
              <a:latin typeface="Calibri"/>
              <a:ea typeface="Calibri"/>
              <a:cs typeface="Calibri"/>
              <a:sym typeface="Calibri"/>
            </a:endParaRPr>
          </a:p>
        </p:txBody>
      </p:sp>
      <p:pic>
        <p:nvPicPr>
          <p:cNvPr descr="Ein Bild, das Porträt, Menschliches Gesicht, Entwurf, Kleidung enthält.&#10;&#10;KI-generierte Inhalte können fehlerhaft sein." id="411" name="Google Shape;411;g3dac1610bc2_0_3007"/>
          <p:cNvPicPr preferRelativeResize="0"/>
          <p:nvPr/>
        </p:nvPicPr>
        <p:blipFill rotWithShape="1">
          <a:blip r:embed="rId6">
            <a:alphaModFix/>
          </a:blip>
          <a:srcRect b="0" l="0" r="0" t="0"/>
          <a:stretch/>
        </p:blipFill>
        <p:spPr>
          <a:xfrm>
            <a:off x="12039600" y="1638300"/>
            <a:ext cx="3857625" cy="5657850"/>
          </a:xfrm>
          <a:prstGeom prst="rect">
            <a:avLst/>
          </a:prstGeom>
          <a:noFill/>
          <a:ln>
            <a:noFill/>
          </a:ln>
        </p:spPr>
      </p:pic>
      <p:sp>
        <p:nvSpPr>
          <p:cNvPr id="412" name="Google Shape;412;g3dac1610bc2_0_300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3" name="Google Shape;413;g3dac1610bc2_0_300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7" name="Shape 417"/>
        <p:cNvGrpSpPr/>
        <p:nvPr/>
      </p:nvGrpSpPr>
      <p:grpSpPr>
        <a:xfrm>
          <a:off x="0" y="0"/>
          <a:ext cx="0" cy="0"/>
          <a:chOff x="0" y="0"/>
          <a:chExt cx="0" cy="0"/>
        </a:xfrm>
      </p:grpSpPr>
      <p:sp>
        <p:nvSpPr>
          <p:cNvPr id="418" name="Google Shape;418;g3dac1610bc2_0_318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g3dac1610bc2_0_318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g3dac1610bc2_0_3181"/>
          <p:cNvSpPr txBox="1"/>
          <p:nvPr/>
        </p:nvSpPr>
        <p:spPr>
          <a:xfrm>
            <a:off x="4038600" y="651925"/>
            <a:ext cx="141288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Francúzsko: prvá škola pre Nepočujúcich v Paríži</a:t>
            </a:r>
            <a:endParaRPr>
              <a:solidFill>
                <a:schemeClr val="dk1"/>
              </a:solidFill>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pic>
        <p:nvPicPr>
          <p:cNvPr id="421" name="Google Shape;421;g3dac1610bc2_0_3181"/>
          <p:cNvPicPr preferRelativeResize="0"/>
          <p:nvPr/>
        </p:nvPicPr>
        <p:blipFill rotWithShape="1">
          <a:blip r:embed="rId5">
            <a:alphaModFix/>
          </a:blip>
          <a:srcRect b="0" l="0" r="0" t="0"/>
          <a:stretch/>
        </p:blipFill>
        <p:spPr>
          <a:xfrm>
            <a:off x="4038600" y="3966239"/>
            <a:ext cx="6248400" cy="4686300"/>
          </a:xfrm>
          <a:prstGeom prst="rect">
            <a:avLst/>
          </a:prstGeom>
          <a:noFill/>
          <a:ln>
            <a:noFill/>
          </a:ln>
        </p:spPr>
      </p:pic>
      <p:sp>
        <p:nvSpPr>
          <p:cNvPr id="422" name="Google Shape;422;g3dac1610bc2_0_3181"/>
          <p:cNvSpPr txBox="1"/>
          <p:nvPr/>
        </p:nvSpPr>
        <p:spPr>
          <a:xfrm>
            <a:off x="4038600" y="8716278"/>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GB" sz="1800">
                <a:solidFill>
                  <a:schemeClr val="lt1"/>
                </a:solidFill>
                <a:latin typeface="Play"/>
                <a:ea typeface="Play"/>
                <a:cs typeface="Play"/>
                <a:sym typeface="Play"/>
              </a:rPr>
              <a:t>Foto</a:t>
            </a:r>
            <a:r>
              <a:rPr lang="en-GB" sz="1800">
                <a:solidFill>
                  <a:schemeClr val="lt1"/>
                </a:solidFill>
                <a:latin typeface="Play"/>
                <a:ea typeface="Play"/>
                <a:cs typeface="Play"/>
                <a:sym typeface="Play"/>
              </a:rPr>
              <a:t>: Wikipedia</a:t>
            </a:r>
            <a:endParaRPr sz="1800">
              <a:solidFill>
                <a:schemeClr val="lt1"/>
              </a:solidFill>
              <a:latin typeface="Play"/>
              <a:ea typeface="Play"/>
              <a:cs typeface="Play"/>
              <a:sym typeface="Play"/>
            </a:endParaRPr>
          </a:p>
        </p:txBody>
      </p:sp>
      <p:sp>
        <p:nvSpPr>
          <p:cNvPr id="423" name="Google Shape;423;g3dac1610bc2_0_3181"/>
          <p:cNvSpPr txBox="1"/>
          <p:nvPr/>
        </p:nvSpPr>
        <p:spPr>
          <a:xfrm>
            <a:off x="10972800" y="6134100"/>
            <a:ext cx="57150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3600" u="none" cap="none" strike="noStrike">
                <a:solidFill>
                  <a:schemeClr val="lt1"/>
                </a:solidFill>
                <a:latin typeface="Calibri"/>
                <a:ea typeface="Calibri"/>
                <a:cs typeface="Calibri"/>
                <a:sym typeface="Calibri"/>
              </a:rPr>
              <a:t>L’Institut National de Jeunes Sourds de Paris</a:t>
            </a:r>
            <a:br>
              <a:rPr b="0" i="0" lang="en-GB" sz="3600" u="none" cap="none" strike="noStrike">
                <a:solidFill>
                  <a:schemeClr val="lt1"/>
                </a:solidFill>
                <a:latin typeface="Calibri"/>
                <a:ea typeface="Calibri"/>
                <a:cs typeface="Calibri"/>
                <a:sym typeface="Calibri"/>
              </a:rPr>
            </a:br>
            <a:r>
              <a:rPr b="0" i="0" lang="en-GB" sz="3600" u="none" cap="none" strike="noStrike">
                <a:solidFill>
                  <a:schemeClr val="lt1"/>
                </a:solidFill>
                <a:latin typeface="Calibri"/>
                <a:ea typeface="Calibri"/>
                <a:cs typeface="Calibri"/>
                <a:sym typeface="Calibri"/>
              </a:rPr>
              <a:t>(</a:t>
            </a:r>
            <a:r>
              <a:rPr lang="en-GB" sz="3600">
                <a:solidFill>
                  <a:schemeClr val="lt1"/>
                </a:solidFill>
                <a:latin typeface="Calibri"/>
                <a:ea typeface="Calibri"/>
                <a:cs typeface="Calibri"/>
                <a:sym typeface="Calibri"/>
              </a:rPr>
              <a:t>Inštitút pre Nepočujúcu mládež, Paríž</a:t>
            </a:r>
            <a:r>
              <a:rPr b="0" i="0" lang="en-GB" sz="3600" u="none" cap="none" strike="noStrike">
                <a:solidFill>
                  <a:schemeClr val="lt1"/>
                </a:solidFill>
                <a:latin typeface="Calibri"/>
                <a:ea typeface="Calibri"/>
                <a:cs typeface="Calibri"/>
                <a:sym typeface="Calibri"/>
              </a:rPr>
              <a:t>).</a:t>
            </a:r>
            <a:endParaRPr sz="1800">
              <a:solidFill>
                <a:schemeClr val="lt1"/>
              </a:solidFill>
              <a:latin typeface="Calibri"/>
              <a:ea typeface="Calibri"/>
              <a:cs typeface="Calibri"/>
              <a:sym typeface="Calibri"/>
            </a:endParaRPr>
          </a:p>
        </p:txBody>
      </p:sp>
      <p:sp>
        <p:nvSpPr>
          <p:cNvPr id="424" name="Google Shape;424;g3dac1610bc2_0_318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g3dac1610bc2_0_318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9" name="Shape 429"/>
        <p:cNvGrpSpPr/>
        <p:nvPr/>
      </p:nvGrpSpPr>
      <p:grpSpPr>
        <a:xfrm>
          <a:off x="0" y="0"/>
          <a:ext cx="0" cy="0"/>
          <a:chOff x="0" y="0"/>
          <a:chExt cx="0" cy="0"/>
        </a:xfrm>
      </p:grpSpPr>
      <p:sp>
        <p:nvSpPr>
          <p:cNvPr id="430" name="Google Shape;430;g3dac1610bc2_0_3353"/>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1" name="Google Shape;431;g3dac1610bc2_0_335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2" name="Google Shape;432;g3dac1610bc2_0_3353"/>
          <p:cNvSpPr txBox="1"/>
          <p:nvPr/>
        </p:nvSpPr>
        <p:spPr>
          <a:xfrm>
            <a:off x="3610308" y="731109"/>
            <a:ext cx="142206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Najstaršia škola pre Nepočujúcich v Nemecku (Sasko / Heinicke)</a:t>
            </a:r>
            <a:endParaRPr>
              <a:solidFill>
                <a:schemeClr val="dk1"/>
              </a:solidFill>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pic>
        <p:nvPicPr>
          <p:cNvPr id="433" name="Google Shape;433;g3dac1610bc2_0_3353"/>
          <p:cNvPicPr preferRelativeResize="0"/>
          <p:nvPr/>
        </p:nvPicPr>
        <p:blipFill rotWithShape="1">
          <a:blip r:embed="rId5">
            <a:alphaModFix/>
          </a:blip>
          <a:srcRect b="0" l="0" r="0" t="0"/>
          <a:stretch/>
        </p:blipFill>
        <p:spPr>
          <a:xfrm>
            <a:off x="3610308" y="3733253"/>
            <a:ext cx="6573519" cy="4930140"/>
          </a:xfrm>
          <a:prstGeom prst="rect">
            <a:avLst/>
          </a:prstGeom>
          <a:noFill/>
          <a:ln>
            <a:noFill/>
          </a:ln>
        </p:spPr>
      </p:pic>
      <p:sp>
        <p:nvSpPr>
          <p:cNvPr id="434" name="Google Shape;434;g3dac1610bc2_0_3353"/>
          <p:cNvSpPr txBox="1"/>
          <p:nvPr/>
        </p:nvSpPr>
        <p:spPr>
          <a:xfrm>
            <a:off x="3581733" y="8882853"/>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GB" sz="1800">
                <a:solidFill>
                  <a:schemeClr val="lt1"/>
                </a:solidFill>
                <a:latin typeface="Play"/>
                <a:ea typeface="Play"/>
                <a:cs typeface="Play"/>
                <a:sym typeface="Play"/>
              </a:rPr>
              <a:t>Foto</a:t>
            </a:r>
            <a:r>
              <a:rPr lang="en-GB" sz="1800">
                <a:solidFill>
                  <a:schemeClr val="lt1"/>
                </a:solidFill>
                <a:latin typeface="Play"/>
                <a:ea typeface="Play"/>
                <a:cs typeface="Play"/>
                <a:sym typeface="Play"/>
              </a:rPr>
              <a:t>: Wikipedia</a:t>
            </a:r>
            <a:endParaRPr sz="1800">
              <a:solidFill>
                <a:schemeClr val="lt1"/>
              </a:solidFill>
              <a:latin typeface="Play"/>
              <a:ea typeface="Play"/>
              <a:cs typeface="Play"/>
              <a:sym typeface="Play"/>
            </a:endParaRPr>
          </a:p>
        </p:txBody>
      </p:sp>
      <p:sp>
        <p:nvSpPr>
          <p:cNvPr id="435" name="Google Shape;435;g3dac1610bc2_0_3353"/>
          <p:cNvSpPr txBox="1"/>
          <p:nvPr/>
        </p:nvSpPr>
        <p:spPr>
          <a:xfrm>
            <a:off x="11049000" y="4251627"/>
            <a:ext cx="5562600" cy="5079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600">
                <a:solidFill>
                  <a:schemeClr val="lt1"/>
                </a:solidFill>
                <a:latin typeface="Calibri"/>
                <a:ea typeface="Calibri"/>
                <a:cs typeface="Calibri"/>
                <a:sym typeface="Calibri"/>
              </a:rPr>
              <a:t>Sächsische Landesschule mit dem Förderschwerpunkt Hören, Förderzentrum Samuel Heinicke</a:t>
            </a:r>
            <a:br>
              <a:rPr lang="en-GB" sz="3600">
                <a:solidFill>
                  <a:schemeClr val="lt1"/>
                </a:solidFill>
                <a:latin typeface="Calibri"/>
                <a:ea typeface="Calibri"/>
                <a:cs typeface="Calibri"/>
                <a:sym typeface="Calibri"/>
              </a:rPr>
            </a:br>
            <a:r>
              <a:rPr lang="en-GB" sz="3600">
                <a:solidFill>
                  <a:schemeClr val="lt1"/>
                </a:solidFill>
                <a:latin typeface="Calibri"/>
                <a:ea typeface="Calibri"/>
                <a:cs typeface="Calibri"/>
                <a:sym typeface="Calibri"/>
              </a:rPr>
              <a:t>(</a:t>
            </a:r>
            <a:r>
              <a:rPr lang="en-GB" sz="3600">
                <a:solidFill>
                  <a:schemeClr val="lt1"/>
                </a:solidFill>
                <a:latin typeface="Calibri"/>
                <a:ea typeface="Calibri"/>
                <a:cs typeface="Calibri"/>
                <a:sym typeface="Calibri"/>
              </a:rPr>
              <a:t>Saská štátna škola so zameraním na sluchové postihnutie, Centrum podpory Samuela Heinickeho</a:t>
            </a:r>
            <a:r>
              <a:rPr lang="en-GB" sz="3600">
                <a:solidFill>
                  <a:schemeClr val="lt1"/>
                </a:solidFill>
                <a:latin typeface="Calibri"/>
                <a:ea typeface="Calibri"/>
                <a:cs typeface="Calibri"/>
                <a:sym typeface="Calibri"/>
              </a:rPr>
              <a:t>)</a:t>
            </a:r>
            <a:endParaRPr sz="3600">
              <a:solidFill>
                <a:schemeClr val="lt1"/>
              </a:solidFill>
              <a:latin typeface="Calibri"/>
              <a:ea typeface="Calibri"/>
              <a:cs typeface="Calibri"/>
              <a:sym typeface="Calibri"/>
            </a:endParaRPr>
          </a:p>
        </p:txBody>
      </p:sp>
      <p:sp>
        <p:nvSpPr>
          <p:cNvPr id="436" name="Google Shape;436;g3dac1610bc2_0_335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7" name="Google Shape;437;g3dac1610bc2_0_335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1" name="Shape 441"/>
        <p:cNvGrpSpPr/>
        <p:nvPr/>
      </p:nvGrpSpPr>
      <p:grpSpPr>
        <a:xfrm>
          <a:off x="0" y="0"/>
          <a:ext cx="0" cy="0"/>
          <a:chOff x="0" y="0"/>
          <a:chExt cx="0" cy="0"/>
        </a:xfrm>
      </p:grpSpPr>
      <p:sp>
        <p:nvSpPr>
          <p:cNvPr id="442" name="Google Shape;442;g3dac1610bc2_0_352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3" name="Google Shape;443;g3dac1610bc2_0_352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g3dac1610bc2_0_3524"/>
          <p:cNvSpPr txBox="1"/>
          <p:nvPr/>
        </p:nvSpPr>
        <p:spPr>
          <a:xfrm>
            <a:off x="3251200" y="888400"/>
            <a:ext cx="148086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Viedeň: Inštitút pre hluchonemých Jozefa II. – rok 1779</a:t>
            </a:r>
            <a:endParaRPr>
              <a:solidFill>
                <a:schemeClr val="dk1"/>
              </a:solidFill>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pic>
        <p:nvPicPr>
          <p:cNvPr descr="Ein Bild, das Text, Gebäude, draußen, Pferd enthält.&#10;&#10;Automatisch generierte Beschreibung" id="445" name="Google Shape;445;g3dac1610bc2_0_3524"/>
          <p:cNvPicPr preferRelativeResize="0"/>
          <p:nvPr/>
        </p:nvPicPr>
        <p:blipFill rotWithShape="1">
          <a:blip r:embed="rId5">
            <a:alphaModFix/>
          </a:blip>
          <a:srcRect b="0" l="0" r="0" t="0"/>
          <a:stretch/>
        </p:blipFill>
        <p:spPr>
          <a:xfrm>
            <a:off x="3962400" y="3873650"/>
            <a:ext cx="5515618" cy="5129525"/>
          </a:xfrm>
          <a:prstGeom prst="rect">
            <a:avLst/>
          </a:prstGeom>
          <a:noFill/>
          <a:ln>
            <a:noFill/>
          </a:ln>
        </p:spPr>
      </p:pic>
      <p:sp>
        <p:nvSpPr>
          <p:cNvPr id="446" name="Google Shape;446;g3dac1610bc2_0_3524"/>
          <p:cNvSpPr txBox="1"/>
          <p:nvPr/>
        </p:nvSpPr>
        <p:spPr>
          <a:xfrm>
            <a:off x="3962400" y="9213932"/>
            <a:ext cx="9144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https://www.geschichtewiki.wien.gv.at/Taubstummeninstitut</a:t>
            </a:r>
            <a:endParaRPr/>
          </a:p>
        </p:txBody>
      </p:sp>
      <p:sp>
        <p:nvSpPr>
          <p:cNvPr id="447" name="Google Shape;447;g3dac1610bc2_0_352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g3dac1610bc2_0_352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2" name="Shape 452"/>
        <p:cNvGrpSpPr/>
        <p:nvPr/>
      </p:nvGrpSpPr>
      <p:grpSpPr>
        <a:xfrm>
          <a:off x="0" y="0"/>
          <a:ext cx="0" cy="0"/>
          <a:chOff x="0" y="0"/>
          <a:chExt cx="0" cy="0"/>
        </a:xfrm>
      </p:grpSpPr>
      <p:sp>
        <p:nvSpPr>
          <p:cNvPr id="453" name="Google Shape;453;g3dac1610bc2_0_360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g3dac1610bc2_0_360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g3dac1610bc2_0_3609"/>
          <p:cNvSpPr txBox="1"/>
          <p:nvPr/>
        </p:nvSpPr>
        <p:spPr>
          <a:xfrm>
            <a:off x="1066800" y="2114433"/>
            <a:ext cx="16567200" cy="67212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n-GB" sz="4300" u="sng">
                <a:solidFill>
                  <a:schemeClr val="lt1"/>
                </a:solidFill>
                <a:latin typeface="Anton"/>
                <a:ea typeface="Anton"/>
                <a:cs typeface="Anton"/>
                <a:sym typeface="Anton"/>
              </a:rPr>
              <a:t>Založenie </a:t>
            </a:r>
            <a:r>
              <a:rPr b="1" lang="en-GB" sz="4300" u="sng">
                <a:solidFill>
                  <a:schemeClr val="lt1"/>
                </a:solidFill>
                <a:latin typeface="Anton"/>
                <a:ea typeface="Anton"/>
                <a:cs typeface="Anton"/>
                <a:sym typeface="Anton"/>
              </a:rPr>
              <a:t>„Taubstummeninstitutu“ za vlády Márie Terézie a Jozefa II.:</a:t>
            </a:r>
            <a:r>
              <a:rPr lang="en-GB" sz="4300" u="sng">
                <a:solidFill>
                  <a:schemeClr val="lt1"/>
                </a:solidFill>
                <a:latin typeface="Anton"/>
                <a:ea typeface="Anton"/>
                <a:cs typeface="Anton"/>
                <a:sym typeface="Anton"/>
              </a:rPr>
              <a:t> </a:t>
            </a:r>
            <a:endParaRPr sz="4300" u="sng">
              <a:solidFill>
                <a:schemeClr val="lt1"/>
              </a:solidFill>
              <a:latin typeface="Anton"/>
              <a:ea typeface="Anton"/>
              <a:cs typeface="Anton"/>
              <a:sym typeface="Anton"/>
            </a:endParaRPr>
          </a:p>
          <a:p>
            <a:pPr indent="0" lvl="0" marL="0" rtl="0" algn="l">
              <a:lnSpc>
                <a:spcPct val="150000"/>
              </a:lnSpc>
              <a:spcBef>
                <a:spcPts val="0"/>
              </a:spcBef>
              <a:spcAft>
                <a:spcPts val="0"/>
              </a:spcAft>
              <a:buClr>
                <a:schemeClr val="dk1"/>
              </a:buClr>
              <a:buFont typeface="Arial"/>
              <a:buNone/>
            </a:pPr>
            <a:r>
              <a:rPr lang="en-GB" sz="4300">
                <a:solidFill>
                  <a:schemeClr val="lt1"/>
                </a:solidFill>
                <a:latin typeface="Quicksand"/>
                <a:ea typeface="Quicksand"/>
                <a:cs typeface="Quicksand"/>
                <a:sym typeface="Quicksand"/>
              </a:rPr>
              <a:t>Cisár Jozef II. (1741–1790) navštívil Paríž počas vlády svojej matky Márie Terézie (1717–1780) a prezrel si </a:t>
            </a:r>
            <a:r>
              <a:rPr b="1" lang="en-GB" sz="4300">
                <a:solidFill>
                  <a:schemeClr val="lt1"/>
                </a:solidFill>
                <a:latin typeface="Quicksand"/>
                <a:ea typeface="Quicksand"/>
                <a:cs typeface="Quicksand"/>
                <a:sym typeface="Quicksand"/>
              </a:rPr>
              <a:t>školu pre nepočujúcich, ktorú založil abbé Charles-Michel de l'Épée</a:t>
            </a:r>
            <a:r>
              <a:rPr lang="en-GB" sz="4300">
                <a:solidFill>
                  <a:schemeClr val="lt1"/>
                </a:solidFill>
                <a:latin typeface="Quicksand"/>
                <a:ea typeface="Quicksand"/>
                <a:cs typeface="Quicksand"/>
                <a:sym typeface="Quicksand"/>
              </a:rPr>
              <a:t>. Po návrate do Viedne poveril Jozef II. Johanna Friedricha Storka (1746–1823), aby založil podobnú inštitúciu. </a:t>
            </a:r>
            <a:endParaRPr>
              <a:solidFill>
                <a:schemeClr val="dk1"/>
              </a:solidFill>
              <a:latin typeface="Quicksand"/>
              <a:ea typeface="Quicksand"/>
              <a:cs typeface="Quicksand"/>
              <a:sym typeface="Quicksand"/>
            </a:endParaRPr>
          </a:p>
          <a:p>
            <a:pPr indent="0" lvl="0" marL="0" marR="0" rtl="0" algn="l">
              <a:lnSpc>
                <a:spcPct val="150000"/>
              </a:lnSpc>
              <a:spcBef>
                <a:spcPts val="800"/>
              </a:spcBef>
              <a:spcAft>
                <a:spcPts val="0"/>
              </a:spcAft>
              <a:buNone/>
            </a:pPr>
            <a:r>
              <a:t/>
            </a:r>
            <a:endParaRPr sz="4300" u="sng">
              <a:solidFill>
                <a:schemeClr val="lt1"/>
              </a:solidFill>
              <a:latin typeface="Anton"/>
              <a:ea typeface="Anton"/>
              <a:cs typeface="Anton"/>
              <a:sym typeface="Anton"/>
            </a:endParaRPr>
          </a:p>
        </p:txBody>
      </p:sp>
      <p:sp>
        <p:nvSpPr>
          <p:cNvPr id="456" name="Google Shape;456;g3dac1610bc2_0_360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g3dac1610bc2_0_360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1" name="Shape 461"/>
        <p:cNvGrpSpPr/>
        <p:nvPr/>
      </p:nvGrpSpPr>
      <p:grpSpPr>
        <a:xfrm>
          <a:off x="0" y="0"/>
          <a:ext cx="0" cy="0"/>
          <a:chOff x="0" y="0"/>
          <a:chExt cx="0" cy="0"/>
        </a:xfrm>
      </p:grpSpPr>
      <p:sp>
        <p:nvSpPr>
          <p:cNvPr id="462" name="Google Shape;462;g3dac1610bc2_0_377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g3dac1610bc2_0_377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g3dac1610bc2_0_3779"/>
          <p:cNvSpPr txBox="1"/>
          <p:nvPr/>
        </p:nvSpPr>
        <p:spPr>
          <a:xfrm>
            <a:off x="3658241" y="667646"/>
            <a:ext cx="13156800" cy="9234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None/>
            </a:pPr>
            <a:r>
              <a:rPr lang="en-GB" sz="6000">
                <a:solidFill>
                  <a:schemeClr val="lt1"/>
                </a:solidFill>
                <a:latin typeface="Anton"/>
                <a:ea typeface="Anton"/>
                <a:cs typeface="Anton"/>
                <a:sym typeface="Anton"/>
              </a:rPr>
              <a:t>Viedeň</a:t>
            </a:r>
            <a:r>
              <a:rPr lang="en-GB" sz="6000">
                <a:solidFill>
                  <a:schemeClr val="lt1"/>
                </a:solidFill>
                <a:latin typeface="Anton"/>
                <a:ea typeface="Anton"/>
                <a:cs typeface="Anton"/>
                <a:sym typeface="Anton"/>
              </a:rPr>
              <a:t>: Josefsplatz</a:t>
            </a:r>
            <a:endParaRPr sz="6000">
              <a:solidFill>
                <a:schemeClr val="lt1"/>
              </a:solidFill>
              <a:latin typeface="Anton"/>
              <a:ea typeface="Anton"/>
              <a:cs typeface="Anton"/>
              <a:sym typeface="Anton"/>
            </a:endParaRPr>
          </a:p>
        </p:txBody>
      </p:sp>
      <p:sp>
        <p:nvSpPr>
          <p:cNvPr id="465" name="Google Shape;465;g3dac1610bc2_0_3779"/>
          <p:cNvSpPr txBox="1"/>
          <p:nvPr/>
        </p:nvSpPr>
        <p:spPr>
          <a:xfrm>
            <a:off x="3648409" y="8610488"/>
            <a:ext cx="9144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 https://www.geschichtewiki.wien.gv.at/Josefsplatz</a:t>
            </a:r>
            <a:endParaRPr/>
          </a:p>
        </p:txBody>
      </p:sp>
      <p:pic>
        <p:nvPicPr>
          <p:cNvPr descr="Ein Bild, das draußen, Gebäude, Himmel, Regierungsgebäude enthält.&#10;&#10;KI-generierte Inhalte können fehlerhaft sein." id="466" name="Google Shape;466;g3dac1610bc2_0_3779"/>
          <p:cNvPicPr preferRelativeResize="0"/>
          <p:nvPr/>
        </p:nvPicPr>
        <p:blipFill rotWithShape="1">
          <a:blip r:embed="rId5">
            <a:alphaModFix/>
          </a:blip>
          <a:srcRect b="0" l="0" r="0" t="0"/>
          <a:stretch/>
        </p:blipFill>
        <p:spPr>
          <a:xfrm>
            <a:off x="914400" y="2574819"/>
            <a:ext cx="7772400" cy="5831673"/>
          </a:xfrm>
          <a:prstGeom prst="rect">
            <a:avLst/>
          </a:prstGeom>
          <a:noFill/>
          <a:ln>
            <a:noFill/>
          </a:ln>
        </p:spPr>
      </p:pic>
      <p:pic>
        <p:nvPicPr>
          <p:cNvPr id="467" name="Google Shape;467;g3dac1610bc2_0_3779"/>
          <p:cNvPicPr preferRelativeResize="0"/>
          <p:nvPr/>
        </p:nvPicPr>
        <p:blipFill rotWithShape="1">
          <a:blip r:embed="rId6">
            <a:alphaModFix/>
          </a:blip>
          <a:srcRect b="0" l="0" r="0" t="0"/>
          <a:stretch/>
        </p:blipFill>
        <p:spPr>
          <a:xfrm>
            <a:off x="11582400" y="1843607"/>
            <a:ext cx="4750283" cy="3798817"/>
          </a:xfrm>
          <a:prstGeom prst="rect">
            <a:avLst/>
          </a:prstGeom>
          <a:noFill/>
          <a:ln>
            <a:noFill/>
          </a:ln>
        </p:spPr>
      </p:pic>
      <p:pic>
        <p:nvPicPr>
          <p:cNvPr id="468" name="Google Shape;468;g3dac1610bc2_0_3779"/>
          <p:cNvPicPr preferRelativeResize="0"/>
          <p:nvPr/>
        </p:nvPicPr>
        <p:blipFill rotWithShape="1">
          <a:blip r:embed="rId7">
            <a:alphaModFix/>
          </a:blip>
          <a:srcRect b="0" l="0" r="0" t="0"/>
          <a:stretch/>
        </p:blipFill>
        <p:spPr>
          <a:xfrm>
            <a:off x="11582400" y="5827910"/>
            <a:ext cx="4750282" cy="3162299"/>
          </a:xfrm>
          <a:prstGeom prst="rect">
            <a:avLst/>
          </a:prstGeom>
          <a:noFill/>
          <a:ln>
            <a:noFill/>
          </a:ln>
        </p:spPr>
      </p:pic>
      <p:sp>
        <p:nvSpPr>
          <p:cNvPr id="469" name="Google Shape;469;g3dac1610bc2_0_377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0" name="Google Shape;470;g3dac1610bc2_0_377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5" name="Shape 475"/>
        <p:cNvGrpSpPr/>
        <p:nvPr/>
      </p:nvGrpSpPr>
      <p:grpSpPr>
        <a:xfrm>
          <a:off x="0" y="0"/>
          <a:ext cx="0" cy="0"/>
          <a:chOff x="0" y="0"/>
          <a:chExt cx="0" cy="0"/>
        </a:xfrm>
      </p:grpSpPr>
      <p:sp>
        <p:nvSpPr>
          <p:cNvPr id="476" name="Google Shape;476;g3dac1610bc2_0_3953"/>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7" name="Google Shape;477;g3dac1610bc2_0_395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g3dac1610bc2_0_3953"/>
          <p:cNvSpPr txBox="1"/>
          <p:nvPr/>
        </p:nvSpPr>
        <p:spPr>
          <a:xfrm>
            <a:off x="914400" y="9551991"/>
            <a:ext cx="9144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Zdroj</a:t>
            </a:r>
            <a:r>
              <a:rPr lang="en-GB" sz="1800">
                <a:solidFill>
                  <a:schemeClr val="lt1"/>
                </a:solidFill>
                <a:latin typeface="Calibri"/>
                <a:ea typeface="Calibri"/>
                <a:cs typeface="Calibri"/>
                <a:sym typeface="Calibri"/>
              </a:rPr>
              <a:t>: http://www.viennatouristguide.at/Ring/Denkmal_Bild/z_josefII.htm</a:t>
            </a:r>
            <a:endParaRPr/>
          </a:p>
        </p:txBody>
      </p:sp>
      <p:pic>
        <p:nvPicPr>
          <p:cNvPr id="479" name="Google Shape;479;g3dac1610bc2_0_3953"/>
          <p:cNvPicPr preferRelativeResize="0"/>
          <p:nvPr/>
        </p:nvPicPr>
        <p:blipFill rotWithShape="1">
          <a:blip r:embed="rId5">
            <a:alphaModFix/>
          </a:blip>
          <a:srcRect b="0" l="0" r="0" t="0"/>
          <a:stretch/>
        </p:blipFill>
        <p:spPr>
          <a:xfrm>
            <a:off x="914400" y="2933700"/>
            <a:ext cx="7744086" cy="5155298"/>
          </a:xfrm>
          <a:prstGeom prst="rect">
            <a:avLst/>
          </a:prstGeom>
          <a:noFill/>
          <a:ln>
            <a:noFill/>
          </a:ln>
        </p:spPr>
      </p:pic>
      <p:sp>
        <p:nvSpPr>
          <p:cNvPr id="480" name="Google Shape;480;g3dac1610bc2_0_3953"/>
          <p:cNvSpPr txBox="1"/>
          <p:nvPr/>
        </p:nvSpPr>
        <p:spPr>
          <a:xfrm>
            <a:off x="9067800" y="2933699"/>
            <a:ext cx="8839200" cy="581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b="1" lang="en-GB" sz="2400">
                <a:solidFill>
                  <a:schemeClr val="lt1"/>
                </a:solidFill>
                <a:latin typeface="Quicksand"/>
                <a:ea typeface="Quicksand"/>
                <a:cs typeface="Quicksand"/>
                <a:sym typeface="Quicksand"/>
              </a:rPr>
              <a:t>Cisár Jozef II. odstraňuje obväzy z uší a úst dvoch hluchonemých osôb</a:t>
            </a:r>
            <a:endParaRPr>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sz="24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400">
                <a:solidFill>
                  <a:schemeClr val="lt1"/>
                </a:solidFill>
                <a:latin typeface="Quicksand"/>
                <a:ea typeface="Quicksand"/>
                <a:cs typeface="Quicksand"/>
                <a:sym typeface="Quicksand"/>
              </a:rPr>
              <a:t>V roku 1779 bol založený </a:t>
            </a:r>
            <a:r>
              <a:rPr b="1" lang="en-GB" sz="2400">
                <a:solidFill>
                  <a:schemeClr val="lt1"/>
                </a:solidFill>
                <a:latin typeface="Quicksand"/>
                <a:ea typeface="Quicksand"/>
                <a:cs typeface="Quicksand"/>
                <a:sym typeface="Quicksand"/>
              </a:rPr>
              <a:t>Inštitút pre Nepočujúcich </a:t>
            </a:r>
            <a:r>
              <a:rPr lang="en-GB" sz="2400">
                <a:solidFill>
                  <a:schemeClr val="lt1"/>
                </a:solidFill>
                <a:latin typeface="Quicksand"/>
                <a:ea typeface="Quicksand"/>
                <a:cs typeface="Quicksand"/>
                <a:sym typeface="Quicksand"/>
              </a:rPr>
              <a:t>(popri Tereziáne).</a:t>
            </a:r>
            <a:endParaRPr>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sz="24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400">
                <a:solidFill>
                  <a:schemeClr val="lt1"/>
                </a:solidFill>
                <a:latin typeface="Quicksand"/>
                <a:ea typeface="Quicksand"/>
                <a:cs typeface="Quicksand"/>
                <a:sym typeface="Quicksand"/>
              </a:rPr>
              <a:t>Na reliéfe sú zobrazené alegórie predstavujúce vzdelávací potenciál nepočujúcich:</a:t>
            </a:r>
            <a:endParaRPr>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sz="2400">
              <a:solidFill>
                <a:schemeClr val="lt1"/>
              </a:solidFill>
              <a:latin typeface="Quicksand"/>
              <a:ea typeface="Quicksand"/>
              <a:cs typeface="Quicksand"/>
              <a:sym typeface="Quicksand"/>
            </a:endParaRPr>
          </a:p>
          <a:p>
            <a:pPr indent="-152400" lvl="0" marL="0" rtl="0" algn="l">
              <a:spcBef>
                <a:spcPts val="0"/>
              </a:spcBef>
              <a:spcAft>
                <a:spcPts val="0"/>
              </a:spcAft>
              <a:buClr>
                <a:schemeClr val="lt1"/>
              </a:buClr>
              <a:buSzPts val="2400"/>
              <a:buFont typeface="Quicksand"/>
              <a:buChar char="•"/>
            </a:pPr>
            <a:r>
              <a:rPr lang="en-GB" sz="2400">
                <a:solidFill>
                  <a:schemeClr val="lt1"/>
                </a:solidFill>
                <a:latin typeface="Quicksand"/>
                <a:ea typeface="Quicksand"/>
                <a:cs typeface="Quicksand"/>
                <a:sym typeface="Quicksand"/>
              </a:rPr>
              <a:t> Na stole za cisárom stojí kalamár s brkom.</a:t>
            </a:r>
            <a:endParaRPr>
              <a:solidFill>
                <a:schemeClr val="lt1"/>
              </a:solidFill>
              <a:latin typeface="Quicksand"/>
              <a:ea typeface="Quicksand"/>
              <a:cs typeface="Quicksand"/>
              <a:sym typeface="Quicksand"/>
            </a:endParaRPr>
          </a:p>
          <a:p>
            <a:pPr indent="-152400" lvl="0" marL="0" rtl="0" algn="l">
              <a:spcBef>
                <a:spcPts val="0"/>
              </a:spcBef>
              <a:spcAft>
                <a:spcPts val="0"/>
              </a:spcAft>
              <a:buClr>
                <a:schemeClr val="lt1"/>
              </a:buClr>
              <a:buSzPts val="2400"/>
              <a:buFont typeface="Quicksand"/>
              <a:buChar char="•"/>
            </a:pPr>
            <a:r>
              <a:rPr lang="en-GB" sz="2400">
                <a:solidFill>
                  <a:schemeClr val="lt1"/>
                </a:solidFill>
                <a:latin typeface="Quicksand"/>
                <a:ea typeface="Quicksand"/>
                <a:cs typeface="Quicksand"/>
                <a:sym typeface="Quicksand"/>
              </a:rPr>
              <a:t> Na zemi leží kniha.</a:t>
            </a:r>
            <a:endParaRPr>
              <a:solidFill>
                <a:schemeClr val="lt1"/>
              </a:solidFill>
              <a:latin typeface="Quicksand"/>
              <a:ea typeface="Quicksand"/>
              <a:cs typeface="Quicksand"/>
              <a:sym typeface="Quicksand"/>
            </a:endParaRPr>
          </a:p>
          <a:p>
            <a:pPr indent="-152400" lvl="0" marL="0" rtl="0" algn="l">
              <a:spcBef>
                <a:spcPts val="0"/>
              </a:spcBef>
              <a:spcAft>
                <a:spcPts val="0"/>
              </a:spcAft>
              <a:buClr>
                <a:schemeClr val="lt1"/>
              </a:buClr>
              <a:buSzPts val="2400"/>
              <a:buFont typeface="Quicksand"/>
              <a:buChar char="•"/>
            </a:pPr>
            <a:r>
              <a:rPr lang="en-GB" sz="2400">
                <a:solidFill>
                  <a:schemeClr val="lt1"/>
                </a:solidFill>
                <a:latin typeface="Quicksand"/>
                <a:ea typeface="Quicksand"/>
                <a:cs typeface="Quicksand"/>
                <a:sym typeface="Quicksand"/>
              </a:rPr>
              <a:t> Dieťa drží bridlicu s písmenom "A" a pod ňou ruka predvádza príslušnú prstovú abecedu.</a:t>
            </a:r>
            <a:endParaRPr>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sz="18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b="1" sz="2400">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b="1" sz="2400">
              <a:solidFill>
                <a:schemeClr val="lt1"/>
              </a:solidFill>
              <a:latin typeface="Calibri"/>
              <a:ea typeface="Calibri"/>
              <a:cs typeface="Calibri"/>
              <a:sym typeface="Calibri"/>
            </a:endParaRPr>
          </a:p>
        </p:txBody>
      </p:sp>
      <p:sp>
        <p:nvSpPr>
          <p:cNvPr id="481" name="Google Shape;481;g3dac1610bc2_0_3953"/>
          <p:cNvSpPr txBox="1"/>
          <p:nvPr/>
        </p:nvSpPr>
        <p:spPr>
          <a:xfrm>
            <a:off x="3962400" y="193569"/>
            <a:ext cx="13156800" cy="9234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None/>
            </a:pPr>
            <a:r>
              <a:rPr lang="en-GB" sz="6000">
                <a:solidFill>
                  <a:schemeClr val="lt1"/>
                </a:solidFill>
                <a:latin typeface="Anton"/>
                <a:ea typeface="Anton"/>
                <a:cs typeface="Anton"/>
                <a:sym typeface="Anton"/>
              </a:rPr>
              <a:t>Viedeň</a:t>
            </a:r>
            <a:r>
              <a:rPr lang="en-GB" sz="6000">
                <a:solidFill>
                  <a:schemeClr val="lt1"/>
                </a:solidFill>
                <a:latin typeface="Anton"/>
                <a:ea typeface="Anton"/>
                <a:cs typeface="Anton"/>
                <a:sym typeface="Anton"/>
              </a:rPr>
              <a:t>: Josefsplatz</a:t>
            </a:r>
            <a:endParaRPr sz="6000">
              <a:solidFill>
                <a:schemeClr val="lt1"/>
              </a:solidFill>
              <a:latin typeface="Anton"/>
              <a:ea typeface="Anton"/>
              <a:cs typeface="Anton"/>
              <a:sym typeface="Anton"/>
            </a:endParaRPr>
          </a:p>
        </p:txBody>
      </p:sp>
      <p:sp>
        <p:nvSpPr>
          <p:cNvPr id="482" name="Google Shape;482;g3dac1610bc2_0_395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3" name="Google Shape;483;g3dac1610bc2_0_395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8" name="Shape 488"/>
        <p:cNvGrpSpPr/>
        <p:nvPr/>
      </p:nvGrpSpPr>
      <p:grpSpPr>
        <a:xfrm>
          <a:off x="0" y="0"/>
          <a:ext cx="0" cy="0"/>
          <a:chOff x="0" y="0"/>
          <a:chExt cx="0" cy="0"/>
        </a:xfrm>
      </p:grpSpPr>
      <p:sp>
        <p:nvSpPr>
          <p:cNvPr id="489" name="Google Shape;489;g3dac1610bc2_0_404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g3dac1610bc2_0_404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1" name="Google Shape;491;g3dac1610bc2_0_4040"/>
          <p:cNvSpPr txBox="1"/>
          <p:nvPr/>
        </p:nvSpPr>
        <p:spPr>
          <a:xfrm>
            <a:off x="1225062" y="1959058"/>
            <a:ext cx="131568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Devätnáste storočie</a:t>
            </a:r>
            <a:endParaRPr>
              <a:solidFill>
                <a:schemeClr val="lt1"/>
              </a:solidFill>
            </a:endParaRPr>
          </a:p>
          <a:p>
            <a:pPr indent="0" lvl="0" marL="0" rtl="0" algn="l">
              <a:lnSpc>
                <a:spcPct val="140000"/>
              </a:lnSpc>
              <a:spcBef>
                <a:spcPts val="0"/>
              </a:spcBef>
              <a:spcAft>
                <a:spcPts val="0"/>
              </a:spcAft>
              <a:buClr>
                <a:schemeClr val="dk1"/>
              </a:buClr>
              <a:buFont typeface="Arial"/>
              <a:buNone/>
            </a:pPr>
            <a:r>
              <a:t/>
            </a:r>
            <a:endParaRPr sz="8000">
              <a:solidFill>
                <a:schemeClr val="lt1"/>
              </a:solidFill>
              <a:latin typeface="Anton"/>
              <a:ea typeface="Anton"/>
              <a:cs typeface="Anton"/>
              <a:sym typeface="Anton"/>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sp>
        <p:nvSpPr>
          <p:cNvPr id="492" name="Google Shape;492;g3dac1610bc2_0_4040"/>
          <p:cNvSpPr txBox="1"/>
          <p:nvPr/>
        </p:nvSpPr>
        <p:spPr>
          <a:xfrm>
            <a:off x="11914414" y="7051222"/>
            <a:ext cx="46482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Thomas Hopkins Gallaudet </a:t>
            </a:r>
            <a:r>
              <a:rPr lang="en-GB" sz="1800">
                <a:solidFill>
                  <a:schemeClr val="lt1"/>
                </a:solidFill>
                <a:latin typeface="Play"/>
                <a:ea typeface="Play"/>
                <a:cs typeface="Play"/>
                <a:sym typeface="Play"/>
              </a:rPr>
              <a:t>(1787-1851) a </a:t>
            </a:r>
            <a:r>
              <a:rPr b="1" lang="en-GB" sz="1800">
                <a:solidFill>
                  <a:schemeClr val="lt1"/>
                </a:solidFill>
                <a:latin typeface="Play"/>
                <a:ea typeface="Play"/>
                <a:cs typeface="Play"/>
                <a:sym typeface="Play"/>
              </a:rPr>
              <a:t>Alice Cogswellová </a:t>
            </a:r>
            <a:r>
              <a:rPr lang="en-GB" sz="1800">
                <a:solidFill>
                  <a:schemeClr val="lt1"/>
                </a:solidFill>
                <a:latin typeface="Play"/>
                <a:ea typeface="Play"/>
                <a:cs typeface="Play"/>
                <a:sym typeface="Play"/>
              </a:rPr>
              <a:t>(1805-1830)</a:t>
            </a:r>
            <a:endParaRPr sz="1800">
              <a:solidFill>
                <a:schemeClr val="lt1"/>
              </a:solidFill>
              <a:latin typeface="Calibri"/>
              <a:ea typeface="Calibri"/>
              <a:cs typeface="Calibri"/>
              <a:sym typeface="Calibri"/>
            </a:endParaRPr>
          </a:p>
        </p:txBody>
      </p:sp>
      <p:sp>
        <p:nvSpPr>
          <p:cNvPr id="493" name="Google Shape;493;g3dac1610bc2_0_4040"/>
          <p:cNvSpPr txBox="1"/>
          <p:nvPr/>
        </p:nvSpPr>
        <p:spPr>
          <a:xfrm>
            <a:off x="1219200" y="3390900"/>
            <a:ext cx="9601200" cy="5693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GB" sz="2799">
                <a:solidFill>
                  <a:schemeClr val="lt1"/>
                </a:solidFill>
                <a:latin typeface="Quicksand"/>
                <a:ea typeface="Quicksand"/>
                <a:cs typeface="Quicksand"/>
                <a:sym typeface="Quicksand"/>
              </a:rPr>
              <a:t>V roku 1815 sa americký duchovný </a:t>
            </a:r>
            <a:r>
              <a:rPr b="1" lang="en-GB" sz="2799">
                <a:solidFill>
                  <a:schemeClr val="lt1"/>
                </a:solidFill>
                <a:latin typeface="Quicksand"/>
                <a:ea typeface="Quicksand"/>
                <a:cs typeface="Quicksand"/>
                <a:sym typeface="Quicksand"/>
              </a:rPr>
              <a:t>Thomas Hopkins Gallaudet</a:t>
            </a:r>
            <a:r>
              <a:rPr lang="en-GB" sz="2799">
                <a:solidFill>
                  <a:schemeClr val="lt1"/>
                </a:solidFill>
                <a:latin typeface="Quicksand"/>
                <a:ea typeface="Quicksand"/>
                <a:cs typeface="Quicksand"/>
                <a:sym typeface="Quicksand"/>
              </a:rPr>
              <a:t> zoznámil s deväťročnou nepočujúcou dcérou svojho suseda, </a:t>
            </a:r>
            <a:r>
              <a:rPr b="1" lang="en-GB" sz="2799">
                <a:solidFill>
                  <a:schemeClr val="lt1"/>
                </a:solidFill>
                <a:latin typeface="Quicksand"/>
                <a:ea typeface="Quicksand"/>
                <a:cs typeface="Quicksand"/>
                <a:sym typeface="Quicksand"/>
              </a:rPr>
              <a:t>Alice Cogswellovou</a:t>
            </a:r>
            <a:r>
              <a:rPr lang="en-GB" sz="2799">
                <a:solidFill>
                  <a:schemeClr val="lt1"/>
                </a:solidFill>
                <a:latin typeface="Quicksand"/>
                <a:ea typeface="Quicksand"/>
                <a:cs typeface="Quicksand"/>
                <a:sym typeface="Quicksand"/>
              </a:rPr>
              <a:t>.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Pozoroval, že Alice sa hrá oddelene od ostatných detí, preto sa pokúsil nájsť spôsoby komunikácie a začal ju učiť tak, že písal názvy predmetov a kreslil obrázky paličkou do hliny.</a:t>
            </a:r>
            <a:endParaRPr>
              <a:solidFill>
                <a:schemeClr val="lt1"/>
              </a:solidFill>
            </a:endParaRPr>
          </a:p>
          <a:p>
            <a:pPr indent="0" lvl="0" marL="0" rtl="0" algn="l">
              <a:spcBef>
                <a:spcPts val="0"/>
              </a:spcBef>
              <a:spcAft>
                <a:spcPts val="0"/>
              </a:spcAft>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Keďže v Amerike neexistovali školy pre nepočujúcich, Gallaudet odcestoval do Európy, aby našiel vhodnú metódu vzdelávania.</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799">
              <a:solidFill>
                <a:schemeClr val="lt1"/>
              </a:solidFill>
              <a:latin typeface="Quicksand"/>
              <a:ea typeface="Quicksand"/>
              <a:cs typeface="Quicksand"/>
              <a:sym typeface="Quicksand"/>
            </a:endParaRPr>
          </a:p>
        </p:txBody>
      </p:sp>
      <p:sp>
        <p:nvSpPr>
          <p:cNvPr id="494" name="Google Shape;494;g3dac1610bc2_0_4040"/>
          <p:cNvSpPr txBox="1"/>
          <p:nvPr/>
        </p:nvSpPr>
        <p:spPr>
          <a:xfrm>
            <a:off x="1066800" y="9555439"/>
            <a:ext cx="10820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https://americacomesalive.com/alice-cogswell-bright-child-who-inspired-education-for-deaf-in-u-s/</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Baum, draußen, Menschliches Gesicht, Monument enthält.&#10;&#10;KI-generierte Inhalte können fehlerhaft sein." id="495" name="Google Shape;495;g3dac1610bc2_0_4040"/>
          <p:cNvPicPr preferRelativeResize="0"/>
          <p:nvPr/>
        </p:nvPicPr>
        <p:blipFill rotWithShape="1">
          <a:blip r:embed="rId6">
            <a:alphaModFix/>
          </a:blip>
          <a:srcRect b="0" l="0" r="0" t="0"/>
          <a:stretch/>
        </p:blipFill>
        <p:spPr>
          <a:xfrm>
            <a:off x="10983686" y="2308325"/>
            <a:ext cx="6096000" cy="4572000"/>
          </a:xfrm>
          <a:prstGeom prst="rect">
            <a:avLst/>
          </a:prstGeom>
          <a:noFill/>
          <a:ln>
            <a:noFill/>
          </a:ln>
        </p:spPr>
      </p:pic>
      <p:sp>
        <p:nvSpPr>
          <p:cNvPr id="496" name="Google Shape;496;g3dac1610bc2_0_404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7" name="Google Shape;497;g3dac1610bc2_0_404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2" name="Shape 502"/>
        <p:cNvGrpSpPr/>
        <p:nvPr/>
      </p:nvGrpSpPr>
      <p:grpSpPr>
        <a:xfrm>
          <a:off x="0" y="0"/>
          <a:ext cx="0" cy="0"/>
          <a:chOff x="0" y="0"/>
          <a:chExt cx="0" cy="0"/>
        </a:xfrm>
      </p:grpSpPr>
      <p:sp>
        <p:nvSpPr>
          <p:cNvPr id="503" name="Google Shape;503;g3dac1610bc2_0_42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g3dac1610bc2_0_42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g3dac1610bc2_0_4218"/>
          <p:cNvSpPr txBox="1"/>
          <p:nvPr/>
        </p:nvSpPr>
        <p:spPr>
          <a:xfrm>
            <a:off x="1430783" y="1859159"/>
            <a:ext cx="131568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Devätnáste storočie</a:t>
            </a:r>
            <a:endParaRPr>
              <a:solidFill>
                <a:schemeClr val="lt1"/>
              </a:solidFill>
            </a:endParaRPr>
          </a:p>
          <a:p>
            <a:pPr indent="0" lvl="0" marL="0" rtl="0" algn="l">
              <a:lnSpc>
                <a:spcPct val="140000"/>
              </a:lnSpc>
              <a:spcBef>
                <a:spcPts val="0"/>
              </a:spcBef>
              <a:spcAft>
                <a:spcPts val="0"/>
              </a:spcAft>
              <a:buClr>
                <a:schemeClr val="dk1"/>
              </a:buClr>
              <a:buFont typeface="Arial"/>
              <a:buNone/>
            </a:pPr>
            <a:r>
              <a:t/>
            </a:r>
            <a:endParaRPr sz="8000">
              <a:solidFill>
                <a:schemeClr val="lt1"/>
              </a:solidFill>
              <a:latin typeface="Anton"/>
              <a:ea typeface="Anton"/>
              <a:cs typeface="Anton"/>
              <a:sym typeface="Anton"/>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sp>
        <p:nvSpPr>
          <p:cNvPr id="506" name="Google Shape;506;g3dac1610bc2_0_4218"/>
          <p:cNvSpPr txBox="1"/>
          <p:nvPr/>
        </p:nvSpPr>
        <p:spPr>
          <a:xfrm>
            <a:off x="10208690" y="7081447"/>
            <a:ext cx="4648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Thomas Hopkins Gallaudet </a:t>
            </a:r>
            <a:r>
              <a:rPr lang="en-GB" sz="1800">
                <a:solidFill>
                  <a:schemeClr val="lt1"/>
                </a:solidFill>
                <a:latin typeface="Play"/>
                <a:ea typeface="Play"/>
                <a:cs typeface="Play"/>
                <a:sym typeface="Play"/>
              </a:rPr>
              <a:t>(1787-1851)</a:t>
            </a:r>
            <a:endParaRPr sz="1800">
              <a:solidFill>
                <a:schemeClr val="lt1"/>
              </a:solidFill>
              <a:latin typeface="Calibri"/>
              <a:ea typeface="Calibri"/>
              <a:cs typeface="Calibri"/>
              <a:sym typeface="Calibri"/>
            </a:endParaRPr>
          </a:p>
        </p:txBody>
      </p:sp>
      <p:sp>
        <p:nvSpPr>
          <p:cNvPr id="507" name="Google Shape;507;g3dac1610bc2_0_4218"/>
          <p:cNvSpPr txBox="1"/>
          <p:nvPr/>
        </p:nvSpPr>
        <p:spPr>
          <a:xfrm>
            <a:off x="1219200" y="3390900"/>
            <a:ext cx="8534400" cy="5262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Gallaudet odišiel do Paríža, kde sa zoznámil s </a:t>
            </a:r>
            <a:r>
              <a:rPr b="1" lang="en-GB" sz="2799">
                <a:solidFill>
                  <a:schemeClr val="lt1"/>
                </a:solidFill>
                <a:latin typeface="Quicksand"/>
                <a:ea typeface="Quicksand"/>
                <a:cs typeface="Quicksand"/>
                <a:sym typeface="Quicksand"/>
              </a:rPr>
              <a:t>Laurentom Clercom, </a:t>
            </a:r>
            <a:r>
              <a:rPr lang="en-GB" sz="2799">
                <a:solidFill>
                  <a:schemeClr val="lt1"/>
                </a:solidFill>
                <a:latin typeface="Quicksand"/>
                <a:ea typeface="Quicksand"/>
                <a:cs typeface="Quicksand"/>
                <a:sym typeface="Quicksand"/>
              </a:rPr>
              <a:t>nepočujúcim učiteľom v škole založenej de l'Épéem.</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vyučovacia metódu založená na posunkovom jazyku,</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Clerc učil Gallaudeta posunkový jazyk,</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Gallaudet ho učil angličtinu.</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799">
              <a:solidFill>
                <a:schemeClr val="lt1"/>
              </a:solidFill>
              <a:latin typeface="Quicksand"/>
              <a:ea typeface="Quicksand"/>
              <a:cs typeface="Quicksand"/>
              <a:sym typeface="Quicksand"/>
            </a:endParaRPr>
          </a:p>
        </p:txBody>
      </p:sp>
      <p:sp>
        <p:nvSpPr>
          <p:cNvPr id="508" name="Google Shape;508;g3dac1610bc2_0_4218"/>
          <p:cNvSpPr txBox="1"/>
          <p:nvPr/>
        </p:nvSpPr>
        <p:spPr>
          <a:xfrm>
            <a:off x="1066800" y="9001441"/>
            <a:ext cx="108204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Fotky</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https://upload.wikimedia.org/wikipedia/commons/4/41/Thomas_hopkins_gallaudet_posthumous_oil_painting_by_george_f_wright_1851.jpg</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GB" sz="1800" u="sng">
                <a:solidFill>
                  <a:schemeClr val="lt1"/>
                </a:solidFill>
                <a:latin typeface="Calibri"/>
                <a:ea typeface="Calibri"/>
                <a:cs typeface="Calibri"/>
                <a:sym typeface="Calibri"/>
                <a:hlinkClick r:id="rId6">
                  <a:extLst>
                    <a:ext uri="{A12FA001-AC4F-418D-AE19-62706E023703}">
                      <ahyp:hlinkClr val="tx"/>
                    </a:ext>
                  </a:extLst>
                </a:hlinkClick>
              </a:rPr>
              <a:t>https://deafhistory.eu/index.php/component/zoo/item/laurent-clerc-2</a:t>
            </a:r>
            <a:r>
              <a:rPr lang="en-GB" sz="1800">
                <a:solidFill>
                  <a:schemeClr val="lt1"/>
                </a:solidFill>
                <a:latin typeface="Calibri"/>
                <a:ea typeface="Calibri"/>
                <a:cs typeface="Calibri"/>
                <a:sym typeface="Calibri"/>
              </a:rPr>
              <a:t> </a:t>
            </a:r>
            <a:endParaRPr>
              <a:solidFill>
                <a:schemeClr val="lt1"/>
              </a:solidFill>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descr="Ein Bild, das Person, Menschliches Gesicht, Kleidung, Porträt enthält.&#10;&#10;KI-generierte Inhalte können fehlerhaft sein." id="509" name="Google Shape;509;g3dac1610bc2_0_4218"/>
          <p:cNvPicPr preferRelativeResize="0"/>
          <p:nvPr/>
        </p:nvPicPr>
        <p:blipFill rotWithShape="1">
          <a:blip r:embed="rId7">
            <a:alphaModFix/>
          </a:blip>
          <a:srcRect b="0" l="0" r="0" t="0"/>
          <a:stretch/>
        </p:blipFill>
        <p:spPr>
          <a:xfrm>
            <a:off x="14336399" y="3091681"/>
            <a:ext cx="3337838" cy="3946066"/>
          </a:xfrm>
          <a:prstGeom prst="rect">
            <a:avLst/>
          </a:prstGeom>
          <a:noFill/>
          <a:ln>
            <a:noFill/>
          </a:ln>
        </p:spPr>
      </p:pic>
      <p:pic>
        <p:nvPicPr>
          <p:cNvPr descr="Ein Bild, das Porträt, Menschliches Gesicht, Entwurf, Mann enthält.&#10;&#10;KI-generierte Inhalte können fehlerhaft sein." id="510" name="Google Shape;510;g3dac1610bc2_0_4218"/>
          <p:cNvPicPr preferRelativeResize="0"/>
          <p:nvPr/>
        </p:nvPicPr>
        <p:blipFill rotWithShape="1">
          <a:blip r:embed="rId8">
            <a:alphaModFix/>
          </a:blip>
          <a:srcRect b="0" l="0" r="0" t="0"/>
          <a:stretch/>
        </p:blipFill>
        <p:spPr>
          <a:xfrm>
            <a:off x="10524510" y="3091681"/>
            <a:ext cx="3355596" cy="3946066"/>
          </a:xfrm>
          <a:prstGeom prst="rect">
            <a:avLst/>
          </a:prstGeom>
          <a:noFill/>
          <a:ln>
            <a:noFill/>
          </a:ln>
        </p:spPr>
      </p:pic>
      <p:sp>
        <p:nvSpPr>
          <p:cNvPr id="511" name="Google Shape;511;g3dac1610bc2_0_4218"/>
          <p:cNvSpPr txBox="1"/>
          <p:nvPr/>
        </p:nvSpPr>
        <p:spPr>
          <a:xfrm>
            <a:off x="14605286" y="7081447"/>
            <a:ext cx="3085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Laurent Clerc </a:t>
            </a:r>
            <a:r>
              <a:rPr lang="en-GB" sz="1800">
                <a:solidFill>
                  <a:schemeClr val="lt1"/>
                </a:solidFill>
                <a:latin typeface="Play"/>
                <a:ea typeface="Play"/>
                <a:cs typeface="Play"/>
                <a:sym typeface="Play"/>
              </a:rPr>
              <a:t>(1785-1869)</a:t>
            </a:r>
            <a:endParaRPr sz="1800">
              <a:solidFill>
                <a:schemeClr val="lt1"/>
              </a:solidFill>
              <a:latin typeface="Calibri"/>
              <a:ea typeface="Calibri"/>
              <a:cs typeface="Calibri"/>
              <a:sym typeface="Calibri"/>
            </a:endParaRPr>
          </a:p>
        </p:txBody>
      </p:sp>
      <p:sp>
        <p:nvSpPr>
          <p:cNvPr id="512" name="Google Shape;512;g3dac1610bc2_0_42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3" name="Google Shape;513;g3dac1610bc2_0_421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18" name="Shape 518"/>
        <p:cNvGrpSpPr/>
        <p:nvPr/>
      </p:nvGrpSpPr>
      <p:grpSpPr>
        <a:xfrm>
          <a:off x="0" y="0"/>
          <a:ext cx="0" cy="0"/>
          <a:chOff x="0" y="0"/>
          <a:chExt cx="0" cy="0"/>
        </a:xfrm>
      </p:grpSpPr>
      <p:sp>
        <p:nvSpPr>
          <p:cNvPr id="519" name="Google Shape;519;g3dac1610bc2_0_439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0" name="Google Shape;520;g3dac1610bc2_0_439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g3dac1610bc2_0_4396"/>
          <p:cNvSpPr txBox="1"/>
          <p:nvPr/>
        </p:nvSpPr>
        <p:spPr>
          <a:xfrm>
            <a:off x="1236785" y="1822981"/>
            <a:ext cx="131568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Devätnáste storočie</a:t>
            </a:r>
            <a:endParaRPr>
              <a:solidFill>
                <a:schemeClr val="lt1"/>
              </a:solidFill>
            </a:endParaRPr>
          </a:p>
          <a:p>
            <a:pPr indent="0" lvl="0" marL="0" rtl="0" algn="l">
              <a:lnSpc>
                <a:spcPct val="140000"/>
              </a:lnSpc>
              <a:spcBef>
                <a:spcPts val="0"/>
              </a:spcBef>
              <a:spcAft>
                <a:spcPts val="0"/>
              </a:spcAft>
              <a:buClr>
                <a:schemeClr val="dk1"/>
              </a:buClr>
              <a:buFont typeface="Arial"/>
              <a:buNone/>
            </a:pPr>
            <a:r>
              <a:t/>
            </a:r>
            <a:endParaRPr sz="8000">
              <a:solidFill>
                <a:schemeClr val="lt1"/>
              </a:solidFill>
              <a:latin typeface="Anton"/>
              <a:ea typeface="Anton"/>
              <a:cs typeface="Anton"/>
              <a:sym typeface="Anton"/>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sp>
        <p:nvSpPr>
          <p:cNvPr id="522" name="Google Shape;522;g3dac1610bc2_0_4396"/>
          <p:cNvSpPr txBox="1"/>
          <p:nvPr/>
        </p:nvSpPr>
        <p:spPr>
          <a:xfrm>
            <a:off x="10372221" y="7316151"/>
            <a:ext cx="71628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Thomas Hopkins Gallaudet </a:t>
            </a:r>
            <a:r>
              <a:rPr lang="en-GB" sz="1800">
                <a:solidFill>
                  <a:schemeClr val="lt1"/>
                </a:solidFill>
                <a:latin typeface="Play"/>
                <a:ea typeface="Play"/>
                <a:cs typeface="Play"/>
                <a:sym typeface="Play"/>
              </a:rPr>
              <a:t>(1787-1851) a  </a:t>
            </a:r>
            <a:r>
              <a:rPr b="1" lang="en-GB" sz="1800">
                <a:solidFill>
                  <a:schemeClr val="lt1"/>
                </a:solidFill>
                <a:latin typeface="Play"/>
                <a:ea typeface="Play"/>
                <a:cs typeface="Play"/>
                <a:sym typeface="Play"/>
              </a:rPr>
              <a:t>Alice Cogswellová </a:t>
            </a:r>
            <a:r>
              <a:rPr lang="en-GB" sz="1800">
                <a:solidFill>
                  <a:schemeClr val="lt1"/>
                </a:solidFill>
                <a:latin typeface="Play"/>
                <a:ea typeface="Play"/>
                <a:cs typeface="Play"/>
                <a:sym typeface="Play"/>
              </a:rPr>
              <a:t>(1805-1830)</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Play"/>
              <a:ea typeface="Play"/>
              <a:cs typeface="Play"/>
              <a:sym typeface="Play"/>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g3dac1610bc2_0_4396"/>
          <p:cNvSpPr txBox="1"/>
          <p:nvPr/>
        </p:nvSpPr>
        <p:spPr>
          <a:xfrm>
            <a:off x="1219200" y="3390900"/>
            <a:ext cx="8667000" cy="5693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GB" sz="2799">
                <a:solidFill>
                  <a:schemeClr val="lt1"/>
                </a:solidFill>
                <a:latin typeface="Quicksand"/>
                <a:ea typeface="Quicksand"/>
                <a:cs typeface="Quicksand"/>
                <a:sym typeface="Quicksand"/>
              </a:rPr>
              <a:t>1</a:t>
            </a:r>
            <a:r>
              <a:rPr lang="en-GB" sz="2799">
                <a:solidFill>
                  <a:schemeClr val="lt1"/>
                </a:solidFill>
                <a:latin typeface="Quicksand"/>
                <a:ea typeface="Quicksand"/>
                <a:cs typeface="Quicksand"/>
                <a:sym typeface="Quicksand"/>
              </a:rPr>
              <a:t>817: Americká škola pre Nepočujúcich v Hartforde</a:t>
            </a:r>
            <a:endParaRPr>
              <a:solidFill>
                <a:schemeClr val="lt1"/>
              </a:solidFill>
            </a:endParaRPr>
          </a:p>
          <a:p>
            <a:pPr indent="0" lvl="0" marL="0" rtl="0" algn="l">
              <a:spcBef>
                <a:spcPts val="0"/>
              </a:spcBef>
              <a:spcAft>
                <a:spcPts val="0"/>
              </a:spcAft>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None/>
            </a:pPr>
            <a:r>
              <a:rPr lang="en-GB" sz="2799">
                <a:solidFill>
                  <a:schemeClr val="lt1"/>
                </a:solidFill>
                <a:latin typeface="Quicksand"/>
                <a:ea typeface="Quicksand"/>
                <a:cs typeface="Quicksand"/>
                <a:sym typeface="Quicksand"/>
              </a:rPr>
              <a:t>Clerc priniesol do Ameriky Francúzsky posunkový jazyk:</a:t>
            </a:r>
            <a:endParaRPr sz="2799">
              <a:solidFill>
                <a:schemeClr val="lt1"/>
              </a:solidFill>
              <a:latin typeface="Quicksand"/>
              <a:ea typeface="Quicksand"/>
              <a:cs typeface="Quicksand"/>
              <a:sym typeface="Quicksand"/>
            </a:endParaRPr>
          </a:p>
          <a:p>
            <a:pPr indent="0" lvl="0" marL="0" rtl="0" algn="l">
              <a:spcBef>
                <a:spcPts val="0"/>
              </a:spcBef>
              <a:spcAft>
                <a:spcPts val="0"/>
              </a:spcAft>
              <a:buNone/>
            </a:pPr>
            <a:r>
              <a:t/>
            </a:r>
            <a:endParaRPr sz="2799">
              <a:solidFill>
                <a:schemeClr val="lt1"/>
              </a:solidFill>
              <a:latin typeface="Quicksand"/>
              <a:ea typeface="Quicksand"/>
              <a:cs typeface="Quicksand"/>
              <a:sym typeface="Quicksand"/>
            </a:endParaRPr>
          </a:p>
          <a:p>
            <a:pPr indent="-406336" lvl="0" marL="457200" rtl="0" algn="l">
              <a:spcBef>
                <a:spcPts val="0"/>
              </a:spcBef>
              <a:spcAft>
                <a:spcPts val="0"/>
              </a:spcAft>
              <a:buClr>
                <a:schemeClr val="lt1"/>
              </a:buClr>
              <a:buSzPts val="2799"/>
              <a:buFont typeface="Noto Sans Symbols"/>
              <a:buChar char="🡪"/>
            </a:pPr>
            <a:r>
              <a:rPr lang="en-GB" sz="2799">
                <a:solidFill>
                  <a:schemeClr val="lt1"/>
                </a:solidFill>
                <a:latin typeface="Quicksand"/>
                <a:ea typeface="Quicksand"/>
                <a:cs typeface="Quicksand"/>
                <a:sym typeface="Quicksand"/>
              </a:rPr>
              <a:t>rýchlo zmiešaný s americkým posunkovým jazykom</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a:t>
            </a:r>
            <a:endParaRPr>
              <a:solidFill>
                <a:schemeClr val="lt1"/>
              </a:solidFill>
            </a:endParaRPr>
          </a:p>
          <a:p>
            <a:pPr indent="-406336" lvl="0" marL="457200" rtl="0" algn="l">
              <a:spcBef>
                <a:spcPts val="0"/>
              </a:spcBef>
              <a:spcAft>
                <a:spcPts val="0"/>
              </a:spcAft>
              <a:buClr>
                <a:schemeClr val="lt1"/>
              </a:buClr>
              <a:buSzPts val="2799"/>
              <a:buFont typeface="Noto Sans Symbols"/>
              <a:buChar char="🡪"/>
            </a:pPr>
            <a:r>
              <a:rPr b="1" lang="en-GB" sz="2799">
                <a:solidFill>
                  <a:schemeClr val="lt1"/>
                </a:solidFill>
                <a:latin typeface="Quicksand"/>
                <a:ea typeface="Quicksand"/>
                <a:cs typeface="Quicksand"/>
                <a:sym typeface="Quicksand"/>
              </a:rPr>
              <a:t>Americký posunkový jazyk (ASL)</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GB" sz="2799">
                <a:solidFill>
                  <a:schemeClr val="lt1"/>
                </a:solidFill>
                <a:latin typeface="Quicksand"/>
                <a:ea typeface="Quicksand"/>
                <a:cs typeface="Quicksand"/>
                <a:sym typeface="Quicksand"/>
              </a:rPr>
              <a:t>medzi francúzskym posunkovým jazykom (LSF) a ASL pretrvávajú veľké podobnosti.</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799">
              <a:solidFill>
                <a:schemeClr val="lt1"/>
              </a:solidFill>
              <a:latin typeface="Quicksand"/>
              <a:ea typeface="Quicksand"/>
              <a:cs typeface="Quicksand"/>
              <a:sym typeface="Quicksand"/>
            </a:endParaRPr>
          </a:p>
        </p:txBody>
      </p:sp>
      <p:sp>
        <p:nvSpPr>
          <p:cNvPr id="524" name="Google Shape;524;g3dac1610bc2_0_4396"/>
          <p:cNvSpPr txBox="1"/>
          <p:nvPr/>
        </p:nvSpPr>
        <p:spPr>
          <a:xfrm>
            <a:off x="1066800" y="9555439"/>
            <a:ext cx="10820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https://abilitymagazine.com/gallaudet-universitys-virtual-challenge/</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draußen, Skulptur, Baum, Himmel enthält.&#10;&#10;KI-generierte Inhalte können fehlerhaft sein." id="525" name="Google Shape;525;g3dac1610bc2_0_4396"/>
          <p:cNvPicPr preferRelativeResize="0"/>
          <p:nvPr/>
        </p:nvPicPr>
        <p:blipFill rotWithShape="1">
          <a:blip r:embed="rId6">
            <a:alphaModFix/>
          </a:blip>
          <a:srcRect b="0" l="0" r="0" t="0"/>
          <a:stretch/>
        </p:blipFill>
        <p:spPr>
          <a:xfrm>
            <a:off x="10152642" y="2171700"/>
            <a:ext cx="7601958" cy="5067972"/>
          </a:xfrm>
          <a:prstGeom prst="rect">
            <a:avLst/>
          </a:prstGeom>
          <a:noFill/>
          <a:ln>
            <a:noFill/>
          </a:ln>
        </p:spPr>
      </p:pic>
      <p:sp>
        <p:nvSpPr>
          <p:cNvPr id="526" name="Google Shape;526;g3dac1610bc2_0_439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7" name="Google Shape;527;g3dac1610bc2_0_439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2" name="Shape 532"/>
        <p:cNvGrpSpPr/>
        <p:nvPr/>
      </p:nvGrpSpPr>
      <p:grpSpPr>
        <a:xfrm>
          <a:off x="0" y="0"/>
          <a:ext cx="0" cy="0"/>
          <a:chOff x="0" y="0"/>
          <a:chExt cx="0" cy="0"/>
        </a:xfrm>
      </p:grpSpPr>
      <p:pic>
        <p:nvPicPr>
          <p:cNvPr descr="Ein Bild, das Gebäude, draußen, Himmel, Haus enthält.&#10;&#10;KI-generierte Inhalte können fehlerhaft sein." id="533" name="Google Shape;533;g3dac1610bc2_0_4574"/>
          <p:cNvPicPr preferRelativeResize="0"/>
          <p:nvPr/>
        </p:nvPicPr>
        <p:blipFill rotWithShape="1">
          <a:blip r:embed="rId3">
            <a:alphaModFix/>
          </a:blip>
          <a:srcRect b="0" l="0" r="0" t="0"/>
          <a:stretch/>
        </p:blipFill>
        <p:spPr>
          <a:xfrm>
            <a:off x="10562475" y="4555520"/>
            <a:ext cx="5289567" cy="4592212"/>
          </a:xfrm>
          <a:prstGeom prst="rect">
            <a:avLst/>
          </a:prstGeom>
          <a:noFill/>
          <a:ln>
            <a:noFill/>
          </a:ln>
        </p:spPr>
      </p:pic>
      <p:sp>
        <p:nvSpPr>
          <p:cNvPr id="534" name="Google Shape;534;g3dac1610bc2_0_457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5" name="Google Shape;535;g3dac1610bc2_0_457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6" name="Google Shape;536;g3dac1610bc2_0_4574"/>
          <p:cNvSpPr txBox="1"/>
          <p:nvPr/>
        </p:nvSpPr>
        <p:spPr>
          <a:xfrm>
            <a:off x="2269939" y="1340235"/>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Nineteenth century</a:t>
            </a:r>
            <a:endParaRPr/>
          </a:p>
        </p:txBody>
      </p:sp>
      <p:sp>
        <p:nvSpPr>
          <p:cNvPr id="537" name="Google Shape;537;g3dac1610bc2_0_4574"/>
          <p:cNvSpPr txBox="1"/>
          <p:nvPr/>
        </p:nvSpPr>
        <p:spPr>
          <a:xfrm>
            <a:off x="14113375" y="4445962"/>
            <a:ext cx="38208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Play"/>
                <a:ea typeface="Play"/>
                <a:cs typeface="Play"/>
                <a:sym typeface="Play"/>
              </a:rPr>
              <a:t>Edward Miner Gallaudet </a:t>
            </a:r>
            <a:r>
              <a:rPr lang="en-GB" sz="1800">
                <a:solidFill>
                  <a:schemeClr val="lt1"/>
                </a:solidFill>
                <a:latin typeface="Play"/>
                <a:ea typeface="Play"/>
                <a:cs typeface="Play"/>
                <a:sym typeface="Play"/>
              </a:rPr>
              <a:t>(1837-1917)</a:t>
            </a:r>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8" name="Google Shape;538;g3dac1610bc2_0_4574"/>
          <p:cNvSpPr txBox="1"/>
          <p:nvPr/>
        </p:nvSpPr>
        <p:spPr>
          <a:xfrm>
            <a:off x="2190597" y="2814618"/>
            <a:ext cx="8015400" cy="6985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V roku </a:t>
            </a:r>
            <a:r>
              <a:rPr b="1" lang="en-GB" sz="2799">
                <a:solidFill>
                  <a:schemeClr val="lt1"/>
                </a:solidFill>
                <a:latin typeface="Quicksand"/>
                <a:ea typeface="Quicksand"/>
                <a:cs typeface="Quicksand"/>
                <a:sym typeface="Quicksand"/>
              </a:rPr>
              <a:t>1864</a:t>
            </a:r>
            <a:r>
              <a:rPr lang="en-GB" sz="2799">
                <a:solidFill>
                  <a:schemeClr val="lt1"/>
                </a:solidFill>
                <a:latin typeface="Quicksand"/>
                <a:ea typeface="Quicksand"/>
                <a:cs typeface="Quicksand"/>
                <a:sym typeface="Quicksand"/>
              </a:rPr>
              <a:t> prijal Kongres zákon, ktorým povýšil "Kolumbijský ústav pre Nepočujúcich"</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Washington: </a:t>
            </a:r>
            <a:r>
              <a:rPr lang="en-GB" sz="2799">
                <a:solidFill>
                  <a:schemeClr val="lt1"/>
                </a:solidFill>
                <a:latin typeface="Quicksand"/>
                <a:ea typeface="Quicksand"/>
                <a:cs typeface="Quicksand"/>
                <a:sym typeface="Quicksand"/>
              </a:rPr>
              <a:t>Národná vysoká škola pre Nepočujúcich.</a:t>
            </a:r>
            <a:endParaRPr>
              <a:solidFill>
                <a:schemeClr val="lt1"/>
              </a:solidFill>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Bola to prvá inštitúcia vyššieho vzdelávania</a:t>
            </a:r>
            <a:endParaRPr>
              <a:solidFill>
                <a:schemeClr val="lt1"/>
              </a:solidFill>
            </a:endParaRPr>
          </a:p>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Edward Miner Gallaudet:</a:t>
            </a:r>
            <a:r>
              <a:rPr lang="en-GB" sz="2799">
                <a:solidFill>
                  <a:schemeClr val="lt1"/>
                </a:solidFill>
                <a:latin typeface="Quicksand"/>
                <a:ea typeface="Quicksand"/>
                <a:cs typeface="Quicksand"/>
                <a:sym typeface="Quicksand"/>
              </a:rPr>
              <a:t> syn Thomasa Hopkinsa Gallaudeta sa stal jej prvým prezidentom</a:t>
            </a:r>
            <a:endParaRPr>
              <a:solidFill>
                <a:schemeClr val="lt1"/>
              </a:solidFill>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 </a:t>
            </a:r>
            <a:endParaRPr>
              <a:solidFill>
                <a:schemeClr val="lt1"/>
              </a:solidFill>
            </a:endParaRPr>
          </a:p>
          <a:p>
            <a:pPr indent="0" lvl="0" marL="0" rtl="0" algn="l">
              <a:spcBef>
                <a:spcPts val="0"/>
              </a:spcBef>
              <a:spcAft>
                <a:spcPts val="0"/>
              </a:spcAft>
              <a:buClr>
                <a:schemeClr val="dk1"/>
              </a:buClr>
              <a:buFont typeface="Arial"/>
              <a:buNone/>
            </a:pPr>
            <a:r>
              <a:rPr lang="en-GB" sz="2799">
                <a:solidFill>
                  <a:schemeClr val="lt1"/>
                </a:solidFill>
                <a:latin typeface="Quicksand"/>
                <a:ea typeface="Quicksand"/>
                <a:cs typeface="Quicksand"/>
                <a:sym typeface="Quicksand"/>
              </a:rPr>
              <a:t>Dnes slávna </a:t>
            </a:r>
            <a:r>
              <a:rPr b="1" lang="en-GB" sz="2799">
                <a:solidFill>
                  <a:schemeClr val="lt1"/>
                </a:solidFill>
                <a:latin typeface="Quicksand"/>
                <a:ea typeface="Quicksand"/>
                <a:cs typeface="Quicksand"/>
                <a:sym typeface="Quicksand"/>
              </a:rPr>
              <a:t>Gallaudetova univerzita,</a:t>
            </a:r>
            <a:r>
              <a:rPr lang="en-GB" sz="2799">
                <a:solidFill>
                  <a:schemeClr val="lt1"/>
                </a:solidFill>
                <a:latin typeface="Quicksand"/>
                <a:ea typeface="Quicksand"/>
                <a:cs typeface="Quicksand"/>
                <a:sym typeface="Quicksand"/>
              </a:rPr>
              <a:t> jediná univerzita na svete určená predovšetkým pre Nepočujúcich študentov.</a:t>
            </a:r>
            <a:endParaRPr>
              <a:solidFill>
                <a:schemeClr val="lt1"/>
              </a:solidFill>
            </a:endParaRPr>
          </a:p>
          <a:p>
            <a:pPr indent="0" lvl="0" marL="0" rtl="0" algn="l">
              <a:spcBef>
                <a:spcPts val="0"/>
              </a:spcBef>
              <a:spcAft>
                <a:spcPts val="0"/>
              </a:spcAft>
              <a:buClr>
                <a:schemeClr val="dk1"/>
              </a:buClr>
              <a:buFont typeface="Arial"/>
              <a:buNone/>
            </a:pPr>
            <a:r>
              <a:t/>
            </a:r>
            <a:endParaRPr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799">
              <a:solidFill>
                <a:schemeClr val="lt1"/>
              </a:solidFill>
              <a:latin typeface="Quicksand"/>
              <a:ea typeface="Quicksand"/>
              <a:cs typeface="Quicksand"/>
              <a:sym typeface="Quicksand"/>
            </a:endParaRPr>
          </a:p>
        </p:txBody>
      </p:sp>
      <p:sp>
        <p:nvSpPr>
          <p:cNvPr id="539" name="Google Shape;539;g3dac1610bc2_0_4574"/>
          <p:cNvSpPr txBox="1"/>
          <p:nvPr/>
        </p:nvSpPr>
        <p:spPr>
          <a:xfrm>
            <a:off x="533399" y="8634807"/>
            <a:ext cx="84114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Fotky</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6">
                  <a:extLst>
                    <a:ext uri="{A12FA001-AC4F-418D-AE19-62706E023703}">
                      <ahyp:hlinkClr val="tx"/>
                    </a:ext>
                  </a:extLst>
                </a:hlinkClick>
              </a:rPr>
              <a:t>https://de.wikipedia.org/wiki/Gallaudet_University#/media/Datei:College_Hall,_Gallaudet_University.jpg</a:t>
            </a:r>
            <a:br>
              <a:rPr lang="en-GB" sz="1800">
                <a:solidFill>
                  <a:schemeClr val="lt1"/>
                </a:solidFill>
                <a:latin typeface="Calibri"/>
                <a:ea typeface="Calibri"/>
                <a:cs typeface="Calibri"/>
                <a:sym typeface="Calibri"/>
              </a:rPr>
            </a:br>
            <a:r>
              <a:rPr lang="en-GB" sz="1800" u="sng">
                <a:solidFill>
                  <a:schemeClr val="lt1"/>
                </a:solidFill>
                <a:latin typeface="Calibri"/>
                <a:ea typeface="Calibri"/>
                <a:cs typeface="Calibri"/>
                <a:sym typeface="Calibri"/>
                <a:hlinkClick r:id="rId7">
                  <a:extLst>
                    <a:ext uri="{A12FA001-AC4F-418D-AE19-62706E023703}">
                      <ahyp:hlinkClr val="tx"/>
                    </a:ext>
                  </a:extLst>
                </a:hlinkClick>
              </a:rPr>
              <a:t>https://de.wikipedia.org/wiki/Edward_Miner_Gallaudet#/media/Datei:Edward_Miner_Gallaudet_-_Brady-Handy.jpg</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sp>
        <p:nvSpPr>
          <p:cNvPr id="540" name="Google Shape;540;g3dac1610bc2_0_4574"/>
          <p:cNvSpPr txBox="1"/>
          <p:nvPr/>
        </p:nvSpPr>
        <p:spPr>
          <a:xfrm>
            <a:off x="10612827" y="9221447"/>
            <a:ext cx="3733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lt1"/>
                </a:solidFill>
                <a:latin typeface="Calibri"/>
                <a:ea typeface="Calibri"/>
                <a:cs typeface="Calibri"/>
                <a:sym typeface="Calibri"/>
              </a:rPr>
              <a:t>College Hall, Gallaudetova Univerzita</a:t>
            </a:r>
            <a:endParaRPr/>
          </a:p>
        </p:txBody>
      </p:sp>
      <p:pic>
        <p:nvPicPr>
          <p:cNvPr descr="Ein Bild, das Kleidung, Person, Menschliches Gesicht, Mann enthält.&#10;&#10;KI-generierte Inhalte können fehlerhaft sein." id="541" name="Google Shape;541;g3dac1610bc2_0_4574"/>
          <p:cNvPicPr preferRelativeResize="0"/>
          <p:nvPr/>
        </p:nvPicPr>
        <p:blipFill rotWithShape="1">
          <a:blip r:embed="rId8">
            <a:alphaModFix/>
          </a:blip>
          <a:srcRect b="0" l="0" r="0" t="0"/>
          <a:stretch/>
        </p:blipFill>
        <p:spPr>
          <a:xfrm>
            <a:off x="14346627" y="174865"/>
            <a:ext cx="3354386" cy="4251684"/>
          </a:xfrm>
          <a:prstGeom prst="rect">
            <a:avLst/>
          </a:prstGeom>
          <a:noFill/>
          <a:ln>
            <a:noFill/>
          </a:ln>
        </p:spPr>
      </p:pic>
      <p:sp>
        <p:nvSpPr>
          <p:cNvPr id="542" name="Google Shape;542;g3dac1610bc2_0_457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3" name="Google Shape;543;g3dac1610bc2_0_457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47" name="Shape 547"/>
        <p:cNvGrpSpPr/>
        <p:nvPr/>
      </p:nvGrpSpPr>
      <p:grpSpPr>
        <a:xfrm>
          <a:off x="0" y="0"/>
          <a:ext cx="0" cy="0"/>
          <a:chOff x="0" y="0"/>
          <a:chExt cx="0" cy="0"/>
        </a:xfrm>
      </p:grpSpPr>
      <p:grpSp>
        <p:nvGrpSpPr>
          <p:cNvPr id="548" name="Google Shape;548;g3dac1610bc2_0_4750"/>
          <p:cNvGrpSpPr/>
          <p:nvPr/>
        </p:nvGrpSpPr>
        <p:grpSpPr>
          <a:xfrm>
            <a:off x="14260155" y="-232423"/>
            <a:ext cx="4033715" cy="11251486"/>
            <a:chOff x="0" y="-57150"/>
            <a:chExt cx="769602" cy="2766600"/>
          </a:xfrm>
        </p:grpSpPr>
        <p:sp>
          <p:nvSpPr>
            <p:cNvPr id="549" name="Google Shape;549;g3dac1610bc2_0_475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0" name="Google Shape;550;g3dac1610bc2_0_475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51" name="Google Shape;551;g3dac1610bc2_0_475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g3dac1610bc2_0_475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3" name="Google Shape;553;g3dac1610bc2_0_4750"/>
          <p:cNvSpPr txBox="1"/>
          <p:nvPr/>
        </p:nvSpPr>
        <p:spPr>
          <a:xfrm>
            <a:off x="1143000" y="4456869"/>
            <a:ext cx="12243600" cy="4802400"/>
          </a:xfrm>
          <a:prstGeom prst="rect">
            <a:avLst/>
          </a:prstGeom>
          <a:noFill/>
          <a:ln>
            <a:noFill/>
          </a:ln>
        </p:spPr>
        <p:txBody>
          <a:bodyPr anchorCtr="0" anchor="t" bIns="0" lIns="0" spcFirstLastPara="1" rIns="0" wrap="square" tIns="0">
            <a:spAutoFit/>
          </a:bodyPr>
          <a:lstStyle/>
          <a:p>
            <a:pPr indent="0" lvl="0" marL="0" rtl="0" algn="l">
              <a:lnSpc>
                <a:spcPct val="127272"/>
              </a:lnSpc>
              <a:spcBef>
                <a:spcPts val="0"/>
              </a:spcBef>
              <a:spcAft>
                <a:spcPts val="0"/>
              </a:spcAft>
              <a:buClr>
                <a:schemeClr val="dk1"/>
              </a:buClr>
              <a:buFont typeface="Arial"/>
              <a:buNone/>
            </a:pPr>
            <a:r>
              <a:rPr lang="en-GB" sz="8800">
                <a:solidFill>
                  <a:schemeClr val="lt1"/>
                </a:solidFill>
                <a:latin typeface="Anton"/>
                <a:ea typeface="Anton"/>
                <a:cs typeface="Anton"/>
                <a:sym typeface="Anton"/>
              </a:rPr>
              <a:t>Škola pre Nepočujúcich – Časová os</a:t>
            </a:r>
            <a:endParaRPr sz="8800">
              <a:solidFill>
                <a:schemeClr val="lt1"/>
              </a:solidFill>
              <a:latin typeface="Anton"/>
              <a:ea typeface="Anton"/>
              <a:cs typeface="Anton"/>
              <a:sym typeface="Anton"/>
            </a:endParaRPr>
          </a:p>
          <a:p>
            <a:pPr indent="0" lvl="0" marL="0" marR="0" rtl="0" algn="l">
              <a:lnSpc>
                <a:spcPct val="127272"/>
              </a:lnSpc>
              <a:spcBef>
                <a:spcPts val="0"/>
              </a:spcBef>
              <a:spcAft>
                <a:spcPts val="0"/>
              </a:spcAft>
              <a:buNone/>
            </a:pPr>
            <a:r>
              <a:t/>
            </a:r>
            <a:endParaRPr sz="8800">
              <a:solidFill>
                <a:schemeClr val="lt1"/>
              </a:solidFill>
              <a:latin typeface="Anton"/>
              <a:ea typeface="Anton"/>
              <a:cs typeface="Anton"/>
              <a:sym typeface="Anton"/>
            </a:endParaRPr>
          </a:p>
        </p:txBody>
      </p:sp>
      <p:sp>
        <p:nvSpPr>
          <p:cNvPr id="554" name="Google Shape;554;g3dac1610bc2_0_4750"/>
          <p:cNvSpPr txBox="1"/>
          <p:nvPr/>
        </p:nvSpPr>
        <p:spPr>
          <a:xfrm>
            <a:off x="304800" y="9860004"/>
            <a:ext cx="9851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Foto</a:t>
            </a:r>
            <a:r>
              <a:rPr lang="en-GB" sz="1800">
                <a:solidFill>
                  <a:schemeClr val="lt1"/>
                </a:solidFill>
                <a:latin typeface="Quicksand"/>
                <a:ea typeface="Quicksand"/>
                <a:cs typeface="Quicksand"/>
                <a:sym typeface="Quicksand"/>
              </a:rPr>
              <a:t>: Book: The History of Deaf People: A Source Book</a:t>
            </a:r>
            <a:endParaRPr/>
          </a:p>
        </p:txBody>
      </p:sp>
      <p:sp>
        <p:nvSpPr>
          <p:cNvPr id="555" name="Google Shape;555;g3dac1610bc2_0_475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59" name="Shape 559"/>
        <p:cNvGrpSpPr/>
        <p:nvPr/>
      </p:nvGrpSpPr>
      <p:grpSpPr>
        <a:xfrm>
          <a:off x="0" y="0"/>
          <a:ext cx="0" cy="0"/>
          <a:chOff x="0" y="0"/>
          <a:chExt cx="0" cy="0"/>
        </a:xfrm>
      </p:grpSpPr>
      <p:sp>
        <p:nvSpPr>
          <p:cNvPr id="560" name="Google Shape;560;g3dac1610bc2_0_4921"/>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g3dac1610bc2_0_49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g3dac1610bc2_0_4921"/>
          <p:cNvSpPr txBox="1"/>
          <p:nvPr/>
        </p:nvSpPr>
        <p:spPr>
          <a:xfrm>
            <a:off x="3429000" y="153033"/>
            <a:ext cx="14465400" cy="4279200"/>
          </a:xfrm>
          <a:prstGeom prst="rect">
            <a:avLst/>
          </a:prstGeom>
          <a:noFill/>
          <a:ln>
            <a:noFill/>
          </a:ln>
        </p:spPr>
        <p:txBody>
          <a:bodyPr anchorCtr="0" anchor="t" bIns="0" lIns="0" spcFirstLastPara="1" rIns="0" wrap="square" tIns="0">
            <a:spAutoFit/>
          </a:bodyPr>
          <a:lstStyle/>
          <a:p>
            <a:pPr indent="0" lvl="0" marL="0" rtl="0" algn="l">
              <a:lnSpc>
                <a:spcPct val="207407"/>
              </a:lnSpc>
              <a:spcBef>
                <a:spcPts val="0"/>
              </a:spcBef>
              <a:spcAft>
                <a:spcPts val="0"/>
              </a:spcAft>
              <a:buClr>
                <a:schemeClr val="dk1"/>
              </a:buClr>
              <a:buFont typeface="Arial"/>
              <a:buNone/>
            </a:pPr>
            <a:r>
              <a:rPr lang="en-GB" sz="5400">
                <a:solidFill>
                  <a:schemeClr val="lt1"/>
                </a:solidFill>
                <a:latin typeface="Anton"/>
                <a:ea typeface="Anton"/>
                <a:cs typeface="Anton"/>
                <a:sym typeface="Anton"/>
              </a:rPr>
              <a:t>Škola pre nepočujúcich - časová os</a:t>
            </a:r>
            <a:endParaRPr sz="5400">
              <a:solidFill>
                <a:schemeClr val="lt1"/>
              </a:solidFill>
              <a:latin typeface="Anton"/>
              <a:ea typeface="Anton"/>
              <a:cs typeface="Anton"/>
              <a:sym typeface="Anton"/>
            </a:endParaRPr>
          </a:p>
          <a:p>
            <a:pPr indent="0" lvl="0" marL="0" rtl="0" algn="l">
              <a:lnSpc>
                <a:spcPct val="207407"/>
              </a:lnSpc>
              <a:spcBef>
                <a:spcPts val="0"/>
              </a:spcBef>
              <a:spcAft>
                <a:spcPts val="0"/>
              </a:spcAft>
              <a:buClr>
                <a:schemeClr val="dk1"/>
              </a:buClr>
              <a:buFont typeface="Arial"/>
              <a:buNone/>
            </a:pPr>
            <a:r>
              <a:t/>
            </a:r>
            <a:endParaRPr sz="5400">
              <a:solidFill>
                <a:schemeClr val="lt1"/>
              </a:solidFill>
              <a:latin typeface="Anton"/>
              <a:ea typeface="Anton"/>
              <a:cs typeface="Anton"/>
              <a:sym typeface="Anton"/>
            </a:endParaRPr>
          </a:p>
          <a:p>
            <a:pPr indent="0" lvl="0" marL="0" marR="0" rtl="0" algn="l">
              <a:lnSpc>
                <a:spcPct val="207407"/>
              </a:lnSpc>
              <a:spcBef>
                <a:spcPts val="0"/>
              </a:spcBef>
              <a:spcAft>
                <a:spcPts val="0"/>
              </a:spcAft>
              <a:buNone/>
            </a:pPr>
            <a:r>
              <a:t/>
            </a:r>
            <a:endParaRPr sz="5400">
              <a:solidFill>
                <a:schemeClr val="lt1"/>
              </a:solidFill>
              <a:latin typeface="Anton"/>
              <a:ea typeface="Anton"/>
              <a:cs typeface="Anton"/>
              <a:sym typeface="Anton"/>
            </a:endParaRPr>
          </a:p>
        </p:txBody>
      </p:sp>
      <p:pic>
        <p:nvPicPr>
          <p:cNvPr descr="Ein Bild, das Diagramm, Text, Reihe, Karte enthält.&#10;&#10;KI-generierte Inhalte können fehlerhaft sein." id="563" name="Google Shape;563;g3dac1610bc2_0_4921"/>
          <p:cNvPicPr preferRelativeResize="0"/>
          <p:nvPr/>
        </p:nvPicPr>
        <p:blipFill rotWithShape="1">
          <a:blip r:embed="rId5">
            <a:alphaModFix/>
          </a:blip>
          <a:srcRect b="0" l="0" r="0" t="0"/>
          <a:stretch/>
        </p:blipFill>
        <p:spPr>
          <a:xfrm>
            <a:off x="2831229" y="1224923"/>
            <a:ext cx="11963400" cy="8610427"/>
          </a:xfrm>
          <a:prstGeom prst="rect">
            <a:avLst/>
          </a:prstGeom>
          <a:noFill/>
          <a:ln>
            <a:noFill/>
          </a:ln>
        </p:spPr>
      </p:pic>
      <p:sp>
        <p:nvSpPr>
          <p:cNvPr id="564" name="Google Shape;564;g3dac1610bc2_0_4921"/>
          <p:cNvSpPr txBox="1"/>
          <p:nvPr/>
        </p:nvSpPr>
        <p:spPr>
          <a:xfrm>
            <a:off x="304800" y="9860004"/>
            <a:ext cx="9851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Foto</a:t>
            </a:r>
            <a:r>
              <a:rPr lang="en-GB" sz="1800">
                <a:solidFill>
                  <a:schemeClr val="lt1"/>
                </a:solidFill>
                <a:latin typeface="Quicksand"/>
                <a:ea typeface="Quicksand"/>
                <a:cs typeface="Quicksand"/>
                <a:sym typeface="Quicksand"/>
              </a:rPr>
              <a:t>: Book: The History of Deaf People: A Source Book</a:t>
            </a:r>
            <a:endParaRPr/>
          </a:p>
        </p:txBody>
      </p:sp>
      <p:sp>
        <p:nvSpPr>
          <p:cNvPr id="565" name="Google Shape;565;g3dac1610bc2_0_49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66" name="Google Shape;566;g3dac1610bc2_0_49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70" name="Shape 570"/>
        <p:cNvGrpSpPr/>
        <p:nvPr/>
      </p:nvGrpSpPr>
      <p:grpSpPr>
        <a:xfrm>
          <a:off x="0" y="0"/>
          <a:ext cx="0" cy="0"/>
          <a:chOff x="0" y="0"/>
          <a:chExt cx="0" cy="0"/>
        </a:xfrm>
      </p:grpSpPr>
      <p:sp>
        <p:nvSpPr>
          <p:cNvPr id="571" name="Google Shape;571;g3dac1610bc2_0_509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72" name="Google Shape;572;g3dac1610bc2_0_509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g3dac1610bc2_0_5090"/>
          <p:cNvSpPr txBox="1"/>
          <p:nvPr/>
        </p:nvSpPr>
        <p:spPr>
          <a:xfrm>
            <a:off x="304800" y="9860004"/>
            <a:ext cx="9851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Foto</a:t>
            </a:r>
            <a:r>
              <a:rPr lang="en-GB" sz="1800">
                <a:solidFill>
                  <a:schemeClr val="lt1"/>
                </a:solidFill>
                <a:latin typeface="Quicksand"/>
                <a:ea typeface="Quicksand"/>
                <a:cs typeface="Quicksand"/>
                <a:sym typeface="Quicksand"/>
              </a:rPr>
              <a:t>: Book: The History of Deaf People: A Source Book</a:t>
            </a:r>
            <a:endParaRPr/>
          </a:p>
        </p:txBody>
      </p:sp>
      <p:pic>
        <p:nvPicPr>
          <p:cNvPr descr="Ein Bild, das Text, Screenshot, Karte enthält.&#10;&#10;KI-generierte Inhalte können fehlerhaft sein." id="574" name="Google Shape;574;g3dac1610bc2_0_5090"/>
          <p:cNvPicPr preferRelativeResize="0"/>
          <p:nvPr/>
        </p:nvPicPr>
        <p:blipFill rotWithShape="1">
          <a:blip r:embed="rId5">
            <a:alphaModFix/>
          </a:blip>
          <a:srcRect b="0" l="0" r="0" t="0"/>
          <a:stretch/>
        </p:blipFill>
        <p:spPr>
          <a:xfrm>
            <a:off x="3583415" y="543475"/>
            <a:ext cx="11827304" cy="8801100"/>
          </a:xfrm>
          <a:prstGeom prst="rect">
            <a:avLst/>
          </a:prstGeom>
          <a:noFill/>
          <a:ln>
            <a:noFill/>
          </a:ln>
        </p:spPr>
      </p:pic>
      <p:sp>
        <p:nvSpPr>
          <p:cNvPr id="575" name="Google Shape;575;g3dac1610bc2_0_509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g3dac1610bc2_0_509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1" name="Shape 581"/>
        <p:cNvGrpSpPr/>
        <p:nvPr/>
      </p:nvGrpSpPr>
      <p:grpSpPr>
        <a:xfrm>
          <a:off x="0" y="0"/>
          <a:ext cx="0" cy="0"/>
          <a:chOff x="0" y="0"/>
          <a:chExt cx="0" cy="0"/>
        </a:xfrm>
      </p:grpSpPr>
      <p:sp>
        <p:nvSpPr>
          <p:cNvPr id="582" name="Google Shape;582;g3dac1610bc2_0_526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83" name="Google Shape;583;g3dac1610bc2_0_526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g3dac1610bc2_0_5260"/>
          <p:cNvSpPr txBox="1"/>
          <p:nvPr/>
        </p:nvSpPr>
        <p:spPr>
          <a:xfrm>
            <a:off x="1371600" y="1995672"/>
            <a:ext cx="131568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Kontroverzné metódy</a:t>
            </a:r>
            <a:endParaRPr>
              <a:solidFill>
                <a:schemeClr val="lt1"/>
              </a:solidFill>
            </a:endParaRPr>
          </a:p>
          <a:p>
            <a:pPr indent="0" lvl="0" marL="0" rtl="0" algn="l">
              <a:lnSpc>
                <a:spcPct val="140000"/>
              </a:lnSpc>
              <a:spcBef>
                <a:spcPts val="0"/>
              </a:spcBef>
              <a:spcAft>
                <a:spcPts val="0"/>
              </a:spcAft>
              <a:buClr>
                <a:schemeClr val="dk1"/>
              </a:buClr>
              <a:buFont typeface="Arial"/>
              <a:buNone/>
            </a:pPr>
            <a:r>
              <a:t/>
            </a:r>
            <a:endParaRPr sz="8000">
              <a:solidFill>
                <a:schemeClr val="lt1"/>
              </a:solidFill>
              <a:latin typeface="Anton"/>
              <a:ea typeface="Anton"/>
              <a:cs typeface="Anton"/>
              <a:sym typeface="Anton"/>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sp>
        <p:nvSpPr>
          <p:cNvPr id="585" name="Google Shape;585;g3dac1610bc2_0_5260"/>
          <p:cNvSpPr txBox="1"/>
          <p:nvPr/>
        </p:nvSpPr>
        <p:spPr>
          <a:xfrm>
            <a:off x="1219200" y="3390900"/>
            <a:ext cx="7391400" cy="6985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a:t>
            </a:r>
            <a:r>
              <a:rPr b="1" i="1" lang="en-GB" sz="2799">
                <a:solidFill>
                  <a:schemeClr val="lt1"/>
                </a:solidFill>
                <a:latin typeface="Quicksand"/>
                <a:ea typeface="Quicksand"/>
                <a:cs typeface="Quicksand"/>
                <a:sym typeface="Quicksand"/>
              </a:rPr>
              <a:t>Takto veľký impulz vzdelávania a emancipácie nepočujúcich, ktorý sa šíril Francúzskom v rokoch 1770 až 1820, pokračoval vo svojom triumfálnom pochode v Spojených štátoch, kde mal vplyv až do roku 1870. [...] Ale potom - a to je zlomový bod v dejinách - sa všetko obrátilo, všetko sa obrátilo proti posunkovému jazyku, proti jeho používaniu nepočujúcimi a pre nepočujúcich a v priebehu dvadsiatich rokov bolo dielo celého storočia zmarené."</a:t>
            </a:r>
            <a:endParaRPr>
              <a:solidFill>
                <a:schemeClr val="lt1"/>
              </a:solidFill>
            </a:endParaRPr>
          </a:p>
          <a:p>
            <a:pPr indent="0" lvl="0" marL="0" rtl="0" algn="l">
              <a:spcBef>
                <a:spcPts val="0"/>
              </a:spcBef>
              <a:spcAft>
                <a:spcPts val="0"/>
              </a:spcAft>
              <a:buClr>
                <a:schemeClr val="dk1"/>
              </a:buClr>
              <a:buFont typeface="Arial"/>
              <a:buNone/>
            </a:pPr>
            <a:r>
              <a:rPr b="1" lang="en-GB" sz="2799">
                <a:solidFill>
                  <a:schemeClr val="lt1"/>
                </a:solidFill>
                <a:latin typeface="Quicksand"/>
                <a:ea typeface="Quicksand"/>
                <a:cs typeface="Quicksand"/>
                <a:sym typeface="Quicksand"/>
              </a:rPr>
              <a:t>(Oliver Sacks 49)</a:t>
            </a:r>
            <a:endParaRPr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b="1"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b="1" sz="2799">
              <a:solidFill>
                <a:schemeClr val="lt1"/>
              </a:solidFill>
              <a:latin typeface="Quicksand"/>
              <a:ea typeface="Quicksand"/>
              <a:cs typeface="Quicksand"/>
              <a:sym typeface="Quicksand"/>
            </a:endParaRPr>
          </a:p>
        </p:txBody>
      </p:sp>
      <p:sp>
        <p:nvSpPr>
          <p:cNvPr id="586" name="Google Shape;586;g3dac1610bc2_0_5260"/>
          <p:cNvSpPr txBox="1"/>
          <p:nvPr/>
        </p:nvSpPr>
        <p:spPr>
          <a:xfrm>
            <a:off x="9299812" y="3387752"/>
            <a:ext cx="7391400" cy="5693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i="1" lang="en-GB" sz="2799">
                <a:solidFill>
                  <a:schemeClr val="lt1"/>
                </a:solidFill>
                <a:latin typeface="Quicksand"/>
                <a:ea typeface="Quicksand"/>
                <a:cs typeface="Quicksand"/>
                <a:sym typeface="Quicksand"/>
              </a:rPr>
              <a:t>Takmer 200 rokov sa medzi rodičmi a učiteľmi nepočujúcich rozvíjalo oralistické protihnutie. "To, čo sa stalo s nepočujúcimi a ich posunkovým jazykom, bolo vlastne súčasťou všeobecného (a ak chcete, aj politického) hnutia tej doby: viktoriánskej tendencie k potláčaniu a konformizmu, k netolerancii menšín a ich zvykov, či už náboženských, jazykových alebo etnických."</a:t>
            </a:r>
            <a:endParaRPr>
              <a:solidFill>
                <a:schemeClr val="lt1"/>
              </a:solidFill>
            </a:endParaRPr>
          </a:p>
          <a:p>
            <a:pPr indent="0" lvl="0" marL="0" rtl="0" algn="l">
              <a:spcBef>
                <a:spcPts val="0"/>
              </a:spcBef>
              <a:spcAft>
                <a:spcPts val="0"/>
              </a:spcAft>
              <a:buClr>
                <a:schemeClr val="dk1"/>
              </a:buClr>
              <a:buFont typeface="Arial"/>
              <a:buNone/>
            </a:pPr>
            <a:r>
              <a:rPr b="1" i="1" lang="en-GB" sz="2799">
                <a:solidFill>
                  <a:schemeClr val="lt1"/>
                </a:solidFill>
                <a:latin typeface="Quicksand"/>
                <a:ea typeface="Quicksand"/>
                <a:cs typeface="Quicksand"/>
                <a:sym typeface="Quicksand"/>
              </a:rPr>
              <a:t>(Sacks 49)</a:t>
            </a:r>
            <a:endParaRPr b="1" i="1" sz="2799">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b="1" i="1" sz="2799">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b="1" i="1" sz="2799">
              <a:solidFill>
                <a:schemeClr val="lt1"/>
              </a:solidFill>
              <a:latin typeface="Quicksand"/>
              <a:ea typeface="Quicksand"/>
              <a:cs typeface="Quicksand"/>
              <a:sym typeface="Quicksand"/>
            </a:endParaRPr>
          </a:p>
        </p:txBody>
      </p:sp>
      <p:sp>
        <p:nvSpPr>
          <p:cNvPr id="587" name="Google Shape;587;g3dac1610bc2_0_526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88" name="Google Shape;588;g3dac1610bc2_0_526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3" name="Shape 593"/>
        <p:cNvGrpSpPr/>
        <p:nvPr/>
      </p:nvGrpSpPr>
      <p:grpSpPr>
        <a:xfrm>
          <a:off x="0" y="0"/>
          <a:ext cx="0" cy="0"/>
          <a:chOff x="0" y="0"/>
          <a:chExt cx="0" cy="0"/>
        </a:xfrm>
      </p:grpSpPr>
      <p:sp>
        <p:nvSpPr>
          <p:cNvPr id="594" name="Google Shape;594;g3dac1610bc2_0_5433"/>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g3dac1610bc2_0_543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6" name="Google Shape;596;g3dac1610bc2_0_5433"/>
          <p:cNvSpPr txBox="1"/>
          <p:nvPr/>
        </p:nvSpPr>
        <p:spPr>
          <a:xfrm>
            <a:off x="1513858" y="5356625"/>
            <a:ext cx="8909100" cy="307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b="1" lang="en-GB" sz="4000">
                <a:solidFill>
                  <a:schemeClr val="lt1"/>
                </a:solidFill>
                <a:latin typeface="Quicksand"/>
                <a:ea typeface="Quicksand"/>
                <a:cs typeface="Quicksand"/>
                <a:sym typeface="Quicksand"/>
              </a:rPr>
              <a:t>Milánsky kongres </a:t>
            </a:r>
            <a:r>
              <a:rPr lang="en-GB" sz="4000">
                <a:solidFill>
                  <a:schemeClr val="lt1"/>
                </a:solidFill>
                <a:latin typeface="Quicksand"/>
                <a:ea typeface="Quicksand"/>
                <a:cs typeface="Quicksand"/>
                <a:sym typeface="Quicksand"/>
              </a:rPr>
              <a:t> znamenal začiatok šírenia </a:t>
            </a:r>
            <a:endParaRPr>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t/>
            </a:r>
            <a:endParaRPr b="1" sz="4000">
              <a:solidFill>
                <a:schemeClr val="lt1"/>
              </a:solidFill>
              <a:latin typeface="Quicksand"/>
              <a:ea typeface="Quicksand"/>
              <a:cs typeface="Quicksand"/>
              <a:sym typeface="Quicksand"/>
            </a:endParaRPr>
          </a:p>
          <a:p>
            <a:pPr indent="0" lvl="0" marL="0" rtl="0" algn="l">
              <a:spcBef>
                <a:spcPts val="0"/>
              </a:spcBef>
              <a:spcAft>
                <a:spcPts val="0"/>
              </a:spcAft>
              <a:buNone/>
            </a:pPr>
            <a:r>
              <a:rPr b="1" lang="en-GB" sz="4000">
                <a:solidFill>
                  <a:schemeClr val="lt1"/>
                </a:solidFill>
                <a:latin typeface="Quicksand"/>
                <a:ea typeface="Quicksand"/>
                <a:cs typeface="Quicksand"/>
                <a:sym typeface="Quicksand"/>
              </a:rPr>
              <a:t>oralizmu v školách pre nepočujúcich </a:t>
            </a:r>
            <a:r>
              <a:rPr lang="en-GB" sz="4000">
                <a:solidFill>
                  <a:schemeClr val="lt1"/>
                </a:solidFill>
                <a:latin typeface="Quicksand"/>
                <a:ea typeface="Quicksand"/>
                <a:cs typeface="Quicksand"/>
                <a:sym typeface="Quicksand"/>
              </a:rPr>
              <a:t>v</a:t>
            </a:r>
            <a:r>
              <a:rPr lang="en-GB">
                <a:solidFill>
                  <a:schemeClr val="lt1"/>
                </a:solidFill>
                <a:latin typeface="Quicksand"/>
                <a:ea typeface="Quicksand"/>
                <a:cs typeface="Quicksand"/>
                <a:sym typeface="Quicksand"/>
              </a:rPr>
              <a:t> </a:t>
            </a:r>
            <a:r>
              <a:rPr lang="en-GB" sz="4000">
                <a:solidFill>
                  <a:schemeClr val="lt1"/>
                </a:solidFill>
                <a:latin typeface="Quicksand"/>
                <a:ea typeface="Quicksand"/>
                <a:cs typeface="Quicksand"/>
                <a:sym typeface="Quicksand"/>
              </a:rPr>
              <a:t>Európe a Spojených štátoch</a:t>
            </a:r>
            <a:endParaRPr sz="4000">
              <a:solidFill>
                <a:schemeClr val="lt1"/>
              </a:solidFill>
              <a:latin typeface="Calibri"/>
              <a:ea typeface="Calibri"/>
              <a:cs typeface="Calibri"/>
              <a:sym typeface="Calibri"/>
            </a:endParaRPr>
          </a:p>
        </p:txBody>
      </p:sp>
      <p:sp>
        <p:nvSpPr>
          <p:cNvPr id="597" name="Google Shape;597;g3dac1610bc2_0_5433"/>
          <p:cNvSpPr txBox="1"/>
          <p:nvPr/>
        </p:nvSpPr>
        <p:spPr>
          <a:xfrm>
            <a:off x="1371600" y="1951350"/>
            <a:ext cx="9467100" cy="2955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None/>
            </a:pPr>
            <a:r>
              <a:rPr lang="en-GB" sz="8000">
                <a:solidFill>
                  <a:schemeClr val="lt1"/>
                </a:solidFill>
                <a:latin typeface="Anton"/>
                <a:ea typeface="Anton"/>
                <a:cs typeface="Anton"/>
                <a:sym typeface="Anton"/>
              </a:rPr>
              <a:t>Milánska konferencia 1880</a:t>
            </a:r>
            <a:endParaRPr sz="8000">
              <a:solidFill>
                <a:schemeClr val="lt1"/>
              </a:solidFill>
              <a:latin typeface="Anton"/>
              <a:ea typeface="Anton"/>
              <a:cs typeface="Anton"/>
              <a:sym typeface="Anton"/>
            </a:endParaRPr>
          </a:p>
        </p:txBody>
      </p:sp>
      <p:pic>
        <p:nvPicPr>
          <p:cNvPr descr="Ein Bild, das Text, Zeitung, Zeitungspapier, Veröffentlichung enthält.&#10;&#10;KI-generierte Inhalte können fehlerhaft sein." id="598" name="Google Shape;598;g3dac1610bc2_0_5433"/>
          <p:cNvPicPr preferRelativeResize="0"/>
          <p:nvPr/>
        </p:nvPicPr>
        <p:blipFill rotWithShape="1">
          <a:blip r:embed="rId5">
            <a:alphaModFix/>
          </a:blip>
          <a:srcRect b="0" l="0" r="0" t="0"/>
          <a:stretch/>
        </p:blipFill>
        <p:spPr>
          <a:xfrm>
            <a:off x="10972800" y="2004210"/>
            <a:ext cx="5815758" cy="7159843"/>
          </a:xfrm>
          <a:prstGeom prst="rect">
            <a:avLst/>
          </a:prstGeom>
          <a:noFill/>
          <a:ln>
            <a:noFill/>
          </a:ln>
        </p:spPr>
      </p:pic>
      <p:sp>
        <p:nvSpPr>
          <p:cNvPr id="599" name="Google Shape;599;g3dac1610bc2_0_5433"/>
          <p:cNvSpPr txBox="1"/>
          <p:nvPr/>
        </p:nvSpPr>
        <p:spPr>
          <a:xfrm>
            <a:off x="1117212" y="9551533"/>
            <a:ext cx="8172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Foto</a:t>
            </a:r>
            <a:r>
              <a:rPr lang="en-GB" sz="1800">
                <a:solidFill>
                  <a:schemeClr val="lt1"/>
                </a:solidFill>
                <a:latin typeface="Calibri"/>
                <a:ea typeface="Calibri"/>
                <a:cs typeface="Calibri"/>
                <a:sym typeface="Calibri"/>
              </a:rPr>
              <a:t>: </a:t>
            </a:r>
            <a:r>
              <a:rPr lang="en-GB" sz="1800" u="sng">
                <a:solidFill>
                  <a:schemeClr val="lt1"/>
                </a:solidFill>
                <a:latin typeface="Calibri"/>
                <a:ea typeface="Calibri"/>
                <a:cs typeface="Calibri"/>
                <a:sym typeface="Calibri"/>
                <a:hlinkClick r:id="rId6">
                  <a:extLst>
                    <a:ext uri="{A12FA001-AC4F-418D-AE19-62706E023703}">
                      <ahyp:hlinkClr val="tx"/>
                    </a:ext>
                  </a:extLst>
                </a:hlinkClick>
              </a:rPr>
              <a:t>https://deafhistory.eu/index.php/component/zoo/item/1880?Itemid=144</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sp>
        <p:nvSpPr>
          <p:cNvPr id="600" name="Google Shape;600;g3dac1610bc2_0_54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g3dac1610bc2_0_543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5" name="Shape 605"/>
        <p:cNvGrpSpPr/>
        <p:nvPr/>
      </p:nvGrpSpPr>
      <p:grpSpPr>
        <a:xfrm>
          <a:off x="0" y="0"/>
          <a:ext cx="0" cy="0"/>
          <a:chOff x="0" y="0"/>
          <a:chExt cx="0" cy="0"/>
        </a:xfrm>
      </p:grpSpPr>
      <p:sp>
        <p:nvSpPr>
          <p:cNvPr id="606" name="Google Shape;606;g3dac1610bc2_0_5604"/>
          <p:cNvSpPr/>
          <p:nvPr/>
        </p:nvSpPr>
        <p:spPr>
          <a:xfrm>
            <a:off x="0" y="0"/>
            <a:ext cx="3499765" cy="10288692"/>
          </a:xfrm>
          <a:custGeom>
            <a:rect b="b" l="l" r="r" t="t"/>
            <a:pathLst>
              <a:path extrusionOk="0" h="2709333" w="769602">
                <a:moveTo>
                  <a:pt x="0" y="0"/>
                </a:moveTo>
                <a:lnTo>
                  <a:pt x="769602" y="0"/>
                </a:lnTo>
                <a:lnTo>
                  <a:pt x="769602" y="2709333"/>
                </a:lnTo>
                <a:lnTo>
                  <a:pt x="0" y="2709333"/>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g3dac1610bc2_0_560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08" name="Google Shape;608;g3dac1610bc2_0_560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9" name="Google Shape;609;g3dac1610bc2_0_5604"/>
          <p:cNvSpPr txBox="1"/>
          <p:nvPr/>
        </p:nvSpPr>
        <p:spPr>
          <a:xfrm>
            <a:off x="4114800" y="2400300"/>
            <a:ext cx="13156800" cy="4679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GB" sz="8000">
                <a:solidFill>
                  <a:schemeClr val="lt1"/>
                </a:solidFill>
                <a:latin typeface="Anton"/>
                <a:ea typeface="Anton"/>
                <a:cs typeface="Anton"/>
                <a:sym typeface="Anton"/>
              </a:rPr>
              <a:t>Vzdelávanie Nepočujúcich v dnešnej Európe</a:t>
            </a:r>
            <a:endParaRPr>
              <a:solidFill>
                <a:schemeClr val="dk1"/>
              </a:solidFill>
            </a:endParaRPr>
          </a:p>
          <a:p>
            <a:pPr indent="0" lvl="0" marL="0" marR="0" rtl="0" algn="l">
              <a:lnSpc>
                <a:spcPct val="140000"/>
              </a:lnSpc>
              <a:spcBef>
                <a:spcPts val="0"/>
              </a:spcBef>
              <a:spcAft>
                <a:spcPts val="0"/>
              </a:spcAft>
              <a:buNone/>
            </a:pPr>
            <a:r>
              <a:t/>
            </a:r>
            <a:endParaRPr sz="8000">
              <a:solidFill>
                <a:schemeClr val="lt1"/>
              </a:solidFill>
              <a:latin typeface="Anton"/>
              <a:ea typeface="Anton"/>
              <a:cs typeface="Anton"/>
              <a:sym typeface="Anton"/>
            </a:endParaRPr>
          </a:p>
        </p:txBody>
      </p:sp>
      <p:sp>
        <p:nvSpPr>
          <p:cNvPr id="610" name="Google Shape;610;g3dac1610bc2_0_560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1" name="Google Shape;611;g3dac1610bc2_0_560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5" name="Shape 615"/>
        <p:cNvGrpSpPr/>
        <p:nvPr/>
      </p:nvGrpSpPr>
      <p:grpSpPr>
        <a:xfrm>
          <a:off x="0" y="0"/>
          <a:ext cx="0" cy="0"/>
          <a:chOff x="0" y="0"/>
          <a:chExt cx="0" cy="0"/>
        </a:xfrm>
      </p:grpSpPr>
      <p:sp>
        <p:nvSpPr>
          <p:cNvPr id="616" name="Google Shape;616;g3dac1610bc2_0_5688"/>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7" name="Google Shape;617;g3dac1610bc2_0_568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618" name="Google Shape;618;g3dac1610bc2_0_5688"/>
          <p:cNvGrpSpPr/>
          <p:nvPr/>
        </p:nvGrpSpPr>
        <p:grpSpPr>
          <a:xfrm>
            <a:off x="700097" y="8089463"/>
            <a:ext cx="16887971" cy="967632"/>
            <a:chOff x="685800" y="1880587"/>
            <a:chExt cx="16592623" cy="1019204"/>
          </a:xfrm>
        </p:grpSpPr>
        <p:pic>
          <p:nvPicPr>
            <p:cNvPr id="619" name="Google Shape;619;g3dac1610bc2_0_5688"/>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620" name="Google Shape;620;g3dac1610bc2_0_5688"/>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621" name="Google Shape;621;g3dac1610bc2_0_5688"/>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622" name="Google Shape;622;g3dac1610bc2_0_5688"/>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623" name="Google Shape;623;g3dac1610bc2_0_5688"/>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624" name="Google Shape;624;g3dac1610bc2_0_5688"/>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625" name="Google Shape;625;g3dac1610bc2_0_5688"/>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626" name="Google Shape;626;g3dac1610bc2_0_568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7" name="Google Shape;627;g3dac1610bc2_0_5688"/>
          <p:cNvSpPr txBox="1"/>
          <p:nvPr/>
        </p:nvSpPr>
        <p:spPr>
          <a:xfrm>
            <a:off x="3774472" y="402761"/>
            <a:ext cx="13990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Typy škôl v Európe</a:t>
            </a:r>
            <a:endParaRPr sz="8000">
              <a:solidFill>
                <a:schemeClr val="lt1"/>
              </a:solidFill>
              <a:latin typeface="Anton"/>
              <a:ea typeface="Anton"/>
              <a:cs typeface="Anton"/>
              <a:sym typeface="Anton"/>
            </a:endParaRPr>
          </a:p>
        </p:txBody>
      </p:sp>
      <p:sp>
        <p:nvSpPr>
          <p:cNvPr id="628" name="Google Shape;628;g3dac1610bc2_0_568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29" name="Google Shape;629;g3dac1610bc2_0_5688"/>
          <p:cNvGrpSpPr/>
          <p:nvPr/>
        </p:nvGrpSpPr>
        <p:grpSpPr>
          <a:xfrm>
            <a:off x="178493" y="3683539"/>
            <a:ext cx="17596376" cy="4309800"/>
            <a:chOff x="451616" y="4504408"/>
            <a:chExt cx="17596376" cy="4309800"/>
          </a:xfrm>
        </p:grpSpPr>
        <p:sp>
          <p:nvSpPr>
            <p:cNvPr id="630" name="Google Shape;630;g3dac1610bc2_0_5688"/>
            <p:cNvSpPr txBox="1"/>
            <p:nvPr/>
          </p:nvSpPr>
          <p:spPr>
            <a:xfrm>
              <a:off x="451616" y="4504408"/>
              <a:ext cx="5175600" cy="3078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4000">
                  <a:solidFill>
                    <a:schemeClr val="lt1"/>
                  </a:solidFill>
                  <a:latin typeface="Calibri"/>
                  <a:ea typeface="Calibri"/>
                  <a:cs typeface="Calibri"/>
                  <a:sym typeface="Calibri"/>
                </a:rPr>
                <a:t>a)</a:t>
              </a:r>
              <a:endParaRPr/>
            </a:p>
            <a:p>
              <a:pPr indent="0" lvl="0" marL="0" marR="0" rtl="0" algn="ctr">
                <a:spcBef>
                  <a:spcPts val="0"/>
                </a:spcBef>
                <a:spcAft>
                  <a:spcPts val="0"/>
                </a:spcAft>
                <a:buNone/>
              </a:pPr>
              <a:r>
                <a:rPr b="1" lang="en-GB" sz="4000">
                  <a:solidFill>
                    <a:schemeClr val="lt1"/>
                  </a:solidFill>
                  <a:latin typeface="Calibri"/>
                  <a:ea typeface="Calibri"/>
                  <a:cs typeface="Calibri"/>
                  <a:sym typeface="Calibri"/>
                </a:rPr>
                <a:t>„Školy pre nepočujúcich“</a:t>
              </a:r>
              <a:br>
                <a:rPr lang="en-GB" sz="4000">
                  <a:solidFill>
                    <a:schemeClr val="lt1"/>
                  </a:solidFill>
                  <a:latin typeface="Calibri"/>
                  <a:ea typeface="Calibri"/>
                  <a:cs typeface="Calibri"/>
                  <a:sym typeface="Calibri"/>
                </a:rPr>
              </a:br>
              <a:r>
                <a:rPr lang="en-GB" sz="4000">
                  <a:solidFill>
                    <a:schemeClr val="lt1"/>
                  </a:solidFill>
                  <a:latin typeface="Calibri"/>
                  <a:ea typeface="Calibri"/>
                  <a:cs typeface="Calibri"/>
                  <a:sym typeface="Calibri"/>
                </a:rPr>
                <a:t>Jazyk výučby: prevažne posunkový jazyk</a:t>
              </a:r>
              <a:endParaRPr/>
            </a:p>
          </p:txBody>
        </p:sp>
        <p:sp>
          <p:nvSpPr>
            <p:cNvPr id="631" name="Google Shape;631;g3dac1610bc2_0_5688"/>
            <p:cNvSpPr txBox="1"/>
            <p:nvPr/>
          </p:nvSpPr>
          <p:spPr>
            <a:xfrm>
              <a:off x="6433801" y="4504408"/>
              <a:ext cx="5420400" cy="43098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4000">
                  <a:solidFill>
                    <a:schemeClr val="lt1"/>
                  </a:solidFill>
                  <a:latin typeface="Calibri"/>
                  <a:ea typeface="Calibri"/>
                  <a:cs typeface="Calibri"/>
                  <a:sym typeface="Calibri"/>
                </a:rPr>
                <a:t>b)</a:t>
              </a:r>
              <a:endParaRPr/>
            </a:p>
            <a:p>
              <a:pPr indent="0" lvl="0" marL="0" marR="0" rtl="0" algn="ctr">
                <a:spcBef>
                  <a:spcPts val="0"/>
                </a:spcBef>
                <a:spcAft>
                  <a:spcPts val="0"/>
                </a:spcAft>
                <a:buNone/>
              </a:pPr>
              <a:r>
                <a:rPr b="1" lang="en-GB" sz="4000">
                  <a:solidFill>
                    <a:schemeClr val="lt1"/>
                  </a:solidFill>
                  <a:latin typeface="Calibri"/>
                  <a:ea typeface="Calibri"/>
                  <a:cs typeface="Calibri"/>
                  <a:sym typeface="Calibri"/>
                </a:rPr>
                <a:t>Špecializované školy so zmiešaným vyučovacím jazykom </a:t>
              </a:r>
              <a:endParaRPr/>
            </a:p>
            <a:p>
              <a:pPr indent="0" lvl="0" marL="0" marR="0" rtl="0" algn="ctr">
                <a:spcBef>
                  <a:spcPts val="0"/>
                </a:spcBef>
                <a:spcAft>
                  <a:spcPts val="0"/>
                </a:spcAft>
                <a:buNone/>
              </a:pPr>
              <a:r>
                <a:rPr lang="en-GB" sz="4000">
                  <a:solidFill>
                    <a:schemeClr val="lt1"/>
                  </a:solidFill>
                  <a:latin typeface="Calibri"/>
                  <a:ea typeface="Calibri"/>
                  <a:cs typeface="Calibri"/>
                  <a:sym typeface="Calibri"/>
                </a:rPr>
                <a:t>(posunkový jazyk, hovorený jazyk, čítanie z pier)</a:t>
              </a:r>
              <a:endParaRPr/>
            </a:p>
          </p:txBody>
        </p:sp>
        <p:sp>
          <p:nvSpPr>
            <p:cNvPr id="632" name="Google Shape;632;g3dac1610bc2_0_5688"/>
            <p:cNvSpPr txBox="1"/>
            <p:nvPr/>
          </p:nvSpPr>
          <p:spPr>
            <a:xfrm>
              <a:off x="12332992" y="4504408"/>
              <a:ext cx="5715000" cy="3078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4000">
                  <a:solidFill>
                    <a:schemeClr val="lt1"/>
                  </a:solidFill>
                  <a:latin typeface="Calibri"/>
                  <a:ea typeface="Calibri"/>
                  <a:cs typeface="Calibri"/>
                  <a:sym typeface="Calibri"/>
                </a:rPr>
                <a:t>c)</a:t>
              </a:r>
              <a:endParaRPr/>
            </a:p>
            <a:p>
              <a:pPr indent="0" lvl="0" marL="0" marR="0" rtl="0" algn="ctr">
                <a:spcBef>
                  <a:spcPts val="0"/>
                </a:spcBef>
                <a:spcAft>
                  <a:spcPts val="0"/>
                </a:spcAft>
                <a:buNone/>
              </a:pPr>
              <a:r>
                <a:rPr b="1" lang="en-GB" sz="4000">
                  <a:solidFill>
                    <a:schemeClr val="lt1"/>
                  </a:solidFill>
                  <a:latin typeface="Calibri"/>
                  <a:ea typeface="Calibri"/>
                  <a:cs typeface="Calibri"/>
                  <a:sym typeface="Calibri"/>
                </a:rPr>
                <a:t>Inkluzívne/integračné prístupy </a:t>
              </a:r>
              <a:br>
                <a:rPr lang="en-GB" sz="4000">
                  <a:solidFill>
                    <a:schemeClr val="lt1"/>
                  </a:solidFill>
                  <a:latin typeface="Calibri"/>
                  <a:ea typeface="Calibri"/>
                  <a:cs typeface="Calibri"/>
                  <a:sym typeface="Calibri"/>
                </a:rPr>
              </a:br>
              <a:r>
                <a:rPr lang="en-GB" sz="4000">
                  <a:solidFill>
                    <a:schemeClr val="lt1"/>
                  </a:solidFill>
                  <a:latin typeface="Calibri"/>
                  <a:ea typeface="Calibri"/>
                  <a:cs typeface="Calibri"/>
                  <a:sym typeface="Calibri"/>
                </a:rPr>
                <a:t>– žiaci navštevujú „bežné“ školy s podporou </a:t>
              </a:r>
              <a:endParaRPr/>
            </a:p>
          </p:txBody>
        </p:sp>
      </p:grpSp>
      <p:sp>
        <p:nvSpPr>
          <p:cNvPr id="633" name="Google Shape;633;g3dac1610bc2_0_5688"/>
          <p:cNvSpPr txBox="1"/>
          <p:nvPr/>
        </p:nvSpPr>
        <p:spPr>
          <a:xfrm>
            <a:off x="3314974" y="1732125"/>
            <a:ext cx="14273100" cy="132360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lt1"/>
              </a:buClr>
              <a:buSzPts val="4000"/>
              <a:buFont typeface="Arial"/>
              <a:buChar char="•"/>
            </a:pPr>
            <a:r>
              <a:rPr lang="en-GB" sz="4000">
                <a:solidFill>
                  <a:schemeClr val="lt1"/>
                </a:solidFill>
                <a:latin typeface="Quicksand"/>
                <a:ea typeface="Quicksand"/>
                <a:cs typeface="Quicksand"/>
                <a:sym typeface="Quicksand"/>
              </a:rPr>
              <a:t>Rôzne typy škôl v jednotlivých krajinách a regiónoch</a:t>
            </a:r>
            <a:endParaRPr/>
          </a:p>
          <a:p>
            <a:pPr indent="-457200" lvl="0" marL="457200" marR="0" rtl="0" algn="l">
              <a:spcBef>
                <a:spcPts val="0"/>
              </a:spcBef>
              <a:spcAft>
                <a:spcPts val="0"/>
              </a:spcAft>
              <a:buClr>
                <a:schemeClr val="lt1"/>
              </a:buClr>
              <a:buSzPts val="4000"/>
              <a:buFont typeface="Arial"/>
              <a:buChar char="•"/>
            </a:pPr>
            <a:r>
              <a:rPr lang="en-GB" sz="4000">
                <a:solidFill>
                  <a:schemeClr val="lt1"/>
                </a:solidFill>
                <a:latin typeface="Quicksand"/>
                <a:ea typeface="Quicksand"/>
                <a:cs typeface="Quicksand"/>
                <a:sym typeface="Quicksand"/>
              </a:rPr>
              <a:t>TRI hlavné modely: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7" name="Shape 637"/>
        <p:cNvGrpSpPr/>
        <p:nvPr/>
      </p:nvGrpSpPr>
      <p:grpSpPr>
        <a:xfrm>
          <a:off x="0" y="0"/>
          <a:ext cx="0" cy="0"/>
          <a:chOff x="0" y="0"/>
          <a:chExt cx="0" cy="0"/>
        </a:xfrm>
      </p:grpSpPr>
      <p:sp>
        <p:nvSpPr>
          <p:cNvPr id="638" name="Google Shape;638;g3dac1610bc2_0_5792"/>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9" name="Google Shape;639;g3dac1610bc2_0_579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640" name="Google Shape;640;g3dac1610bc2_0_5792"/>
          <p:cNvGrpSpPr/>
          <p:nvPr/>
        </p:nvGrpSpPr>
        <p:grpSpPr>
          <a:xfrm>
            <a:off x="700097" y="8089463"/>
            <a:ext cx="16887971" cy="967632"/>
            <a:chOff x="685800" y="1880587"/>
            <a:chExt cx="16592623" cy="1019204"/>
          </a:xfrm>
        </p:grpSpPr>
        <p:pic>
          <p:nvPicPr>
            <p:cNvPr id="641" name="Google Shape;641;g3dac1610bc2_0_5792"/>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642" name="Google Shape;642;g3dac1610bc2_0_5792"/>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643" name="Google Shape;643;g3dac1610bc2_0_5792"/>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644" name="Google Shape;644;g3dac1610bc2_0_5792"/>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645" name="Google Shape;645;g3dac1610bc2_0_5792"/>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646" name="Google Shape;646;g3dac1610bc2_0_5792"/>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647" name="Google Shape;647;g3dac1610bc2_0_5792"/>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648" name="Google Shape;648;g3dac1610bc2_0_5792"/>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9" name="Google Shape;649;g3dac1610bc2_0_5792"/>
          <p:cNvSpPr txBox="1"/>
          <p:nvPr/>
        </p:nvSpPr>
        <p:spPr>
          <a:xfrm>
            <a:off x="1388900" y="1651725"/>
            <a:ext cx="165597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Trend smerom k inkluzívnemu vzdelávaniu</a:t>
            </a:r>
            <a:endParaRPr sz="8000">
              <a:solidFill>
                <a:schemeClr val="lt1"/>
              </a:solidFill>
              <a:latin typeface="Anton"/>
              <a:ea typeface="Anton"/>
              <a:cs typeface="Anton"/>
              <a:sym typeface="Anton"/>
            </a:endParaRPr>
          </a:p>
        </p:txBody>
      </p:sp>
      <p:sp>
        <p:nvSpPr>
          <p:cNvPr id="650" name="Google Shape;650;g3dac1610bc2_0_579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1" name="Google Shape;651;g3dac1610bc2_0_5792"/>
          <p:cNvSpPr txBox="1"/>
          <p:nvPr/>
        </p:nvSpPr>
        <p:spPr>
          <a:xfrm>
            <a:off x="1224667" y="4672467"/>
            <a:ext cx="16559700" cy="341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5400">
                <a:solidFill>
                  <a:schemeClr val="lt1"/>
                </a:solidFill>
                <a:latin typeface="Quicksand"/>
                <a:ea typeface="Quicksand"/>
                <a:cs typeface="Quicksand"/>
                <a:sym typeface="Quicksand"/>
              </a:rPr>
              <a:t>-&gt; Svedčí o spoločenských, vedeckých a vzdelávacích zmenách, ktoré </a:t>
            </a:r>
            <a:r>
              <a:rPr b="1" lang="en-GB" sz="5400">
                <a:solidFill>
                  <a:schemeClr val="lt1"/>
                </a:solidFill>
                <a:latin typeface="Quicksand"/>
                <a:ea typeface="Quicksand"/>
                <a:cs typeface="Quicksand"/>
                <a:sym typeface="Quicksand"/>
              </a:rPr>
              <a:t>ovplyvnili vnímanie a podporu nepočujúcich ľudí</a:t>
            </a:r>
            <a:r>
              <a:rPr lang="en-GB" sz="5400">
                <a:solidFill>
                  <a:schemeClr val="lt1"/>
                </a:solidFill>
                <a:latin typeface="Quicksand"/>
                <a:ea typeface="Quicksand"/>
                <a:cs typeface="Quicksand"/>
                <a:sym typeface="Quicksand"/>
              </a:rPr>
              <a:t> v spoločnosti </a:t>
            </a:r>
            <a:br>
              <a:rPr lang="en-GB" sz="5400">
                <a:solidFill>
                  <a:schemeClr val="lt1"/>
                </a:solidFill>
                <a:latin typeface="Quicksand"/>
                <a:ea typeface="Quicksand"/>
                <a:cs typeface="Quicksand"/>
                <a:sym typeface="Quicksand"/>
              </a:rPr>
            </a:br>
            <a:endParaRPr sz="5400">
              <a:solidFill>
                <a:schemeClr val="lt1"/>
              </a:solidFill>
              <a:latin typeface="Quicksand"/>
              <a:ea typeface="Quicksand"/>
              <a:cs typeface="Quicksand"/>
              <a:sym typeface="Quicksa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55" name="Shape 655"/>
        <p:cNvGrpSpPr/>
        <p:nvPr/>
      </p:nvGrpSpPr>
      <p:grpSpPr>
        <a:xfrm>
          <a:off x="0" y="0"/>
          <a:ext cx="0" cy="0"/>
          <a:chOff x="0" y="0"/>
          <a:chExt cx="0" cy="0"/>
        </a:xfrm>
      </p:grpSpPr>
      <p:sp>
        <p:nvSpPr>
          <p:cNvPr id="656" name="Google Shape;656;g3dac1610bc2_0_5888"/>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57" name="Google Shape;657;g3dac1610bc2_0_588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658" name="Google Shape;658;g3dac1610bc2_0_5888"/>
          <p:cNvGrpSpPr/>
          <p:nvPr/>
        </p:nvGrpSpPr>
        <p:grpSpPr>
          <a:xfrm>
            <a:off x="700097" y="8089463"/>
            <a:ext cx="16887971" cy="967632"/>
            <a:chOff x="685800" y="1880587"/>
            <a:chExt cx="16592623" cy="1019204"/>
          </a:xfrm>
        </p:grpSpPr>
        <p:pic>
          <p:nvPicPr>
            <p:cNvPr id="659" name="Google Shape;659;g3dac1610bc2_0_5888"/>
            <p:cNvPicPr preferRelativeResize="0"/>
            <p:nvPr/>
          </p:nvPicPr>
          <p:blipFill rotWithShape="1">
            <a:blip r:embed="rId5">
              <a:alphaModFix amt="45000"/>
            </a:blip>
            <a:srcRect b="0" l="0" r="0" t="0"/>
            <a:stretch/>
          </p:blipFill>
          <p:spPr>
            <a:xfrm>
              <a:off x="685800" y="1982410"/>
              <a:ext cx="1353538" cy="904163"/>
            </a:xfrm>
            <a:prstGeom prst="rect">
              <a:avLst/>
            </a:prstGeom>
            <a:noFill/>
            <a:ln>
              <a:noFill/>
            </a:ln>
          </p:spPr>
        </p:pic>
        <p:pic>
          <p:nvPicPr>
            <p:cNvPr id="660" name="Google Shape;660;g3dac1610bc2_0_5888"/>
            <p:cNvPicPr preferRelativeResize="0"/>
            <p:nvPr/>
          </p:nvPicPr>
          <p:blipFill rotWithShape="1">
            <a:blip r:embed="rId6">
              <a:alphaModFix amt="45000"/>
            </a:blip>
            <a:srcRect b="0" l="0" r="0" t="0"/>
            <a:stretch/>
          </p:blipFill>
          <p:spPr>
            <a:xfrm>
              <a:off x="5652468" y="1962248"/>
              <a:ext cx="1403507" cy="937543"/>
            </a:xfrm>
            <a:prstGeom prst="rect">
              <a:avLst/>
            </a:prstGeom>
            <a:noFill/>
            <a:ln>
              <a:noFill/>
            </a:ln>
          </p:spPr>
        </p:pic>
        <p:pic>
          <p:nvPicPr>
            <p:cNvPr id="661" name="Google Shape;661;g3dac1610bc2_0_5888"/>
            <p:cNvPicPr preferRelativeResize="0"/>
            <p:nvPr/>
          </p:nvPicPr>
          <p:blipFill rotWithShape="1">
            <a:blip r:embed="rId7">
              <a:alphaModFix amt="45000"/>
            </a:blip>
            <a:srcRect b="0" l="0" r="0" t="0"/>
            <a:stretch/>
          </p:blipFill>
          <p:spPr>
            <a:xfrm>
              <a:off x="3086705" y="1939965"/>
              <a:ext cx="1518396" cy="911037"/>
            </a:xfrm>
            <a:prstGeom prst="rect">
              <a:avLst/>
            </a:prstGeom>
            <a:noFill/>
            <a:ln>
              <a:noFill/>
            </a:ln>
          </p:spPr>
        </p:pic>
        <p:pic>
          <p:nvPicPr>
            <p:cNvPr id="662" name="Google Shape;662;g3dac1610bc2_0_5888"/>
            <p:cNvPicPr preferRelativeResize="0"/>
            <p:nvPr/>
          </p:nvPicPr>
          <p:blipFill rotWithShape="1">
            <a:blip r:embed="rId8">
              <a:alphaModFix amt="45000"/>
            </a:blip>
            <a:srcRect b="0" l="0" r="0" t="0"/>
            <a:stretch/>
          </p:blipFill>
          <p:spPr>
            <a:xfrm>
              <a:off x="13066575" y="1880587"/>
              <a:ext cx="1621786" cy="1018482"/>
            </a:xfrm>
            <a:prstGeom prst="rect">
              <a:avLst/>
            </a:prstGeom>
            <a:noFill/>
            <a:ln>
              <a:noFill/>
            </a:ln>
          </p:spPr>
        </p:pic>
        <p:pic>
          <p:nvPicPr>
            <p:cNvPr id="663" name="Google Shape;663;g3dac1610bc2_0_5888"/>
            <p:cNvPicPr preferRelativeResize="0"/>
            <p:nvPr/>
          </p:nvPicPr>
          <p:blipFill rotWithShape="1">
            <a:blip r:embed="rId9">
              <a:alphaModFix amt="45000"/>
            </a:blip>
            <a:srcRect b="0" l="0" r="0" t="0"/>
            <a:stretch/>
          </p:blipFill>
          <p:spPr>
            <a:xfrm>
              <a:off x="10579459" y="1894723"/>
              <a:ext cx="1439749" cy="961752"/>
            </a:xfrm>
            <a:prstGeom prst="rect">
              <a:avLst/>
            </a:prstGeom>
            <a:noFill/>
            <a:ln>
              <a:noFill/>
            </a:ln>
          </p:spPr>
        </p:pic>
        <p:pic>
          <p:nvPicPr>
            <p:cNvPr id="664" name="Google Shape;664;g3dac1610bc2_0_5888"/>
            <p:cNvPicPr preferRelativeResize="0"/>
            <p:nvPr/>
          </p:nvPicPr>
          <p:blipFill rotWithShape="1">
            <a:blip r:embed="rId10">
              <a:alphaModFix amt="45000"/>
            </a:blip>
            <a:srcRect b="0" l="0" r="0" t="0"/>
            <a:stretch/>
          </p:blipFill>
          <p:spPr>
            <a:xfrm>
              <a:off x="8103342" y="1944664"/>
              <a:ext cx="1428750" cy="954405"/>
            </a:xfrm>
            <a:prstGeom prst="rect">
              <a:avLst/>
            </a:prstGeom>
            <a:noFill/>
            <a:ln>
              <a:noFill/>
            </a:ln>
          </p:spPr>
        </p:pic>
        <p:pic>
          <p:nvPicPr>
            <p:cNvPr id="665" name="Google Shape;665;g3dac1610bc2_0_5888"/>
            <p:cNvPicPr preferRelativeResize="0"/>
            <p:nvPr/>
          </p:nvPicPr>
          <p:blipFill rotWithShape="1">
            <a:blip r:embed="rId11">
              <a:alphaModFix amt="45000"/>
            </a:blip>
            <a:srcRect b="0" l="0" r="0" t="0"/>
            <a:stretch/>
          </p:blipFill>
          <p:spPr>
            <a:xfrm>
              <a:off x="15771484" y="1946839"/>
              <a:ext cx="1506939" cy="904163"/>
            </a:xfrm>
            <a:prstGeom prst="rect">
              <a:avLst/>
            </a:prstGeom>
            <a:noFill/>
            <a:ln>
              <a:noFill/>
            </a:ln>
          </p:spPr>
        </p:pic>
      </p:grpSp>
      <p:sp>
        <p:nvSpPr>
          <p:cNvPr id="666" name="Google Shape;666;g3dac1610bc2_0_588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7" name="Google Shape;667;g3dac1610bc2_0_5888"/>
          <p:cNvSpPr txBox="1"/>
          <p:nvPr/>
        </p:nvSpPr>
        <p:spPr>
          <a:xfrm>
            <a:off x="3916414" y="384109"/>
            <a:ext cx="114099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Prístupy v rámci Európy</a:t>
            </a:r>
            <a:endParaRPr sz="8000">
              <a:solidFill>
                <a:schemeClr val="lt1"/>
              </a:solidFill>
              <a:latin typeface="Anton"/>
              <a:ea typeface="Anton"/>
              <a:cs typeface="Anton"/>
              <a:sym typeface="Anton"/>
            </a:endParaRPr>
          </a:p>
        </p:txBody>
      </p:sp>
      <p:sp>
        <p:nvSpPr>
          <p:cNvPr id="668" name="Google Shape;668;g3dac1610bc2_0_588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69" name="Google Shape;669;g3dac1610bc2_0_5888"/>
          <p:cNvGrpSpPr/>
          <p:nvPr/>
        </p:nvGrpSpPr>
        <p:grpSpPr>
          <a:xfrm>
            <a:off x="178493" y="3683539"/>
            <a:ext cx="17596376" cy="2709000"/>
            <a:chOff x="451616" y="4504408"/>
            <a:chExt cx="17596376" cy="2709000"/>
          </a:xfrm>
        </p:grpSpPr>
        <p:sp>
          <p:nvSpPr>
            <p:cNvPr id="670" name="Google Shape;670;g3dac1610bc2_0_5888"/>
            <p:cNvSpPr txBox="1"/>
            <p:nvPr/>
          </p:nvSpPr>
          <p:spPr>
            <a:xfrm>
              <a:off x="451616" y="4504408"/>
              <a:ext cx="5175600" cy="27090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4000">
                  <a:solidFill>
                    <a:schemeClr val="lt1"/>
                  </a:solidFill>
                  <a:latin typeface="Calibri"/>
                  <a:ea typeface="Calibri"/>
                  <a:cs typeface="Calibri"/>
                  <a:sym typeface="Calibri"/>
                </a:rPr>
                <a:t>a)</a:t>
              </a:r>
              <a:endParaRPr/>
            </a:p>
            <a:p>
              <a:pPr indent="0" lvl="0" marL="0" marR="0" rtl="0" algn="ctr">
                <a:spcBef>
                  <a:spcPts val="0"/>
                </a:spcBef>
                <a:spcAft>
                  <a:spcPts val="0"/>
                </a:spcAft>
                <a:buNone/>
              </a:pPr>
              <a:r>
                <a:rPr b="1" lang="en-GB" sz="4000">
                  <a:solidFill>
                    <a:schemeClr val="lt1"/>
                  </a:solidFill>
                  <a:latin typeface="Calibri"/>
                  <a:ea typeface="Calibri"/>
                  <a:cs typeface="Calibri"/>
                  <a:sym typeface="Calibri"/>
                </a:rPr>
                <a:t>Posunkový jazyk</a:t>
              </a:r>
              <a:endParaRPr b="1" sz="4000">
                <a:solidFill>
                  <a:schemeClr val="lt1"/>
                </a:solidFill>
                <a:latin typeface="Calibri"/>
                <a:ea typeface="Calibri"/>
                <a:cs typeface="Calibri"/>
                <a:sym typeface="Calibri"/>
              </a:endParaRPr>
            </a:p>
            <a:p>
              <a:pPr indent="0" lvl="0" marL="0" marR="0" rtl="0" algn="ctr">
                <a:spcBef>
                  <a:spcPts val="0"/>
                </a:spcBef>
                <a:spcAft>
                  <a:spcPts val="0"/>
                </a:spcAft>
                <a:buNone/>
              </a:pPr>
              <a:r>
                <a:rPr b="1" lang="en-GB" sz="3200">
                  <a:solidFill>
                    <a:schemeClr val="lt1"/>
                  </a:solidFill>
                  <a:latin typeface="Calibri"/>
                  <a:ea typeface="Calibri"/>
                  <a:cs typeface="Calibri"/>
                  <a:sym typeface="Calibri"/>
                </a:rPr>
                <a:t>(považovaný za neoddeliteľnú súčasť kultúry a identity nepočujúcich)</a:t>
              </a:r>
              <a:endParaRPr sz="4000">
                <a:solidFill>
                  <a:schemeClr val="lt1"/>
                </a:solidFill>
                <a:latin typeface="Calibri"/>
                <a:ea typeface="Calibri"/>
                <a:cs typeface="Calibri"/>
                <a:sym typeface="Calibri"/>
              </a:endParaRPr>
            </a:p>
          </p:txBody>
        </p:sp>
        <p:sp>
          <p:nvSpPr>
            <p:cNvPr id="671" name="Google Shape;671;g3dac1610bc2_0_5888"/>
            <p:cNvSpPr txBox="1"/>
            <p:nvPr/>
          </p:nvSpPr>
          <p:spPr>
            <a:xfrm>
              <a:off x="6433801" y="4504408"/>
              <a:ext cx="5420400" cy="23397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4000">
                  <a:solidFill>
                    <a:schemeClr val="lt1"/>
                  </a:solidFill>
                  <a:latin typeface="Calibri"/>
                  <a:ea typeface="Calibri"/>
                  <a:cs typeface="Calibri"/>
                  <a:sym typeface="Calibri"/>
                </a:rPr>
                <a:t>b)</a:t>
              </a:r>
              <a:endParaRPr/>
            </a:p>
            <a:p>
              <a:pPr indent="0" lvl="0" marL="0" marR="0" rtl="0" algn="ctr">
                <a:spcBef>
                  <a:spcPts val="0"/>
                </a:spcBef>
                <a:spcAft>
                  <a:spcPts val="0"/>
                </a:spcAft>
                <a:buNone/>
              </a:pPr>
              <a:r>
                <a:rPr b="1" lang="en-GB" sz="4000">
                  <a:solidFill>
                    <a:schemeClr val="lt1"/>
                  </a:solidFill>
                  <a:latin typeface="Calibri"/>
                  <a:ea typeface="Calibri"/>
                  <a:cs typeface="Calibri"/>
                  <a:sym typeface="Calibri"/>
                </a:rPr>
                <a:t>Bimodálno-bilingválna pedagogika</a:t>
              </a:r>
              <a:endParaRPr/>
            </a:p>
            <a:p>
              <a:pPr indent="0" lvl="0" marL="0" marR="0" rtl="0" algn="ctr">
                <a:spcBef>
                  <a:spcPts val="0"/>
                </a:spcBef>
                <a:spcAft>
                  <a:spcPts val="0"/>
                </a:spcAft>
                <a:buNone/>
              </a:pPr>
              <a:r>
                <a:rPr b="1" lang="en-GB" sz="3200">
                  <a:solidFill>
                    <a:schemeClr val="lt1"/>
                  </a:solidFill>
                  <a:latin typeface="Calibri"/>
                  <a:ea typeface="Calibri"/>
                  <a:cs typeface="Calibri"/>
                  <a:sym typeface="Calibri"/>
                </a:rPr>
                <a:t>(oba jazyky sa učia súčasne)</a:t>
              </a:r>
              <a:endParaRPr sz="3200">
                <a:solidFill>
                  <a:schemeClr val="lt1"/>
                </a:solidFill>
                <a:latin typeface="Calibri"/>
                <a:ea typeface="Calibri"/>
                <a:cs typeface="Calibri"/>
                <a:sym typeface="Calibri"/>
              </a:endParaRPr>
            </a:p>
          </p:txBody>
        </p:sp>
        <p:sp>
          <p:nvSpPr>
            <p:cNvPr id="672" name="Google Shape;672;g3dac1610bc2_0_5888"/>
            <p:cNvSpPr txBox="1"/>
            <p:nvPr/>
          </p:nvSpPr>
          <p:spPr>
            <a:xfrm>
              <a:off x="12332992" y="4504408"/>
              <a:ext cx="5715000" cy="24627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4000">
                  <a:solidFill>
                    <a:schemeClr val="lt1"/>
                  </a:solidFill>
                  <a:latin typeface="Calibri"/>
                  <a:ea typeface="Calibri"/>
                  <a:cs typeface="Calibri"/>
                  <a:sym typeface="Calibri"/>
                </a:rPr>
                <a:t>c)</a:t>
              </a:r>
              <a:endParaRPr/>
            </a:p>
            <a:p>
              <a:pPr indent="0" lvl="0" marL="0" marR="0" rtl="0" algn="ctr">
                <a:spcBef>
                  <a:spcPts val="0"/>
                </a:spcBef>
                <a:spcAft>
                  <a:spcPts val="0"/>
                </a:spcAft>
                <a:buNone/>
              </a:pPr>
              <a:r>
                <a:rPr b="1" lang="en-GB" sz="4000">
                  <a:solidFill>
                    <a:schemeClr val="lt1"/>
                  </a:solidFill>
                  <a:latin typeface="Calibri"/>
                  <a:ea typeface="Calibri"/>
                  <a:cs typeface="Calibri"/>
                  <a:sym typeface="Calibri"/>
                </a:rPr>
                <a:t>Oralizmus</a:t>
              </a:r>
              <a:r>
                <a:rPr b="1" lang="en-GB" sz="4000">
                  <a:solidFill>
                    <a:schemeClr val="lt1"/>
                  </a:solidFill>
                  <a:latin typeface="Calibri"/>
                  <a:ea typeface="Calibri"/>
                  <a:cs typeface="Calibri"/>
                  <a:sym typeface="Calibri"/>
                </a:rPr>
                <a:t> / hovorený jazyk</a:t>
              </a:r>
              <a:br>
                <a:rPr lang="en-GB" sz="4000">
                  <a:solidFill>
                    <a:schemeClr val="lt1"/>
                  </a:solidFill>
                  <a:latin typeface="Calibri"/>
                  <a:ea typeface="Calibri"/>
                  <a:cs typeface="Calibri"/>
                  <a:sym typeface="Calibri"/>
                </a:rPr>
              </a:br>
              <a:endParaRPr sz="4000">
                <a:solidFill>
                  <a:schemeClr val="lt1"/>
                </a:solidFill>
                <a:latin typeface="Calibri"/>
                <a:ea typeface="Calibri"/>
                <a:cs typeface="Calibri"/>
                <a:sym typeface="Calibri"/>
              </a:endParaRPr>
            </a:p>
          </p:txBody>
        </p:sp>
      </p:grpSp>
      <p:sp>
        <p:nvSpPr>
          <p:cNvPr id="673" name="Google Shape;673;g3dac1610bc2_0_5888"/>
          <p:cNvSpPr txBox="1"/>
          <p:nvPr/>
        </p:nvSpPr>
        <p:spPr>
          <a:xfrm>
            <a:off x="3314974" y="1732125"/>
            <a:ext cx="14273100" cy="132360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lt1"/>
              </a:buClr>
              <a:buSzPts val="4000"/>
              <a:buFont typeface="Arial"/>
              <a:buChar char="•"/>
            </a:pPr>
            <a:r>
              <a:rPr lang="en-GB" sz="4000">
                <a:solidFill>
                  <a:schemeClr val="lt1"/>
                </a:solidFill>
                <a:latin typeface="Quicksand"/>
                <a:ea typeface="Quicksand"/>
                <a:cs typeface="Quicksand"/>
                <a:sym typeface="Quicksand"/>
              </a:rPr>
              <a:t>Rozdielne prístupy v jednotlivých krajinách a regiónoch</a:t>
            </a:r>
            <a:endParaRPr/>
          </a:p>
          <a:p>
            <a:pPr indent="-457200" lvl="0" marL="457200" marR="0" rtl="0" algn="l">
              <a:spcBef>
                <a:spcPts val="0"/>
              </a:spcBef>
              <a:spcAft>
                <a:spcPts val="0"/>
              </a:spcAft>
              <a:buClr>
                <a:schemeClr val="lt1"/>
              </a:buClr>
              <a:buSzPts val="4000"/>
              <a:buFont typeface="Arial"/>
              <a:buChar char="•"/>
            </a:pPr>
            <a:r>
              <a:rPr lang="en-GB" sz="4000">
                <a:solidFill>
                  <a:schemeClr val="lt1"/>
                </a:solidFill>
                <a:latin typeface="Quicksand"/>
                <a:ea typeface="Quicksand"/>
                <a:cs typeface="Quicksand"/>
                <a:sym typeface="Quicksand"/>
              </a:rPr>
              <a:t>TRI hlavné modely: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77" name="Shape 677"/>
        <p:cNvGrpSpPr/>
        <p:nvPr/>
      </p:nvGrpSpPr>
      <p:grpSpPr>
        <a:xfrm>
          <a:off x="0" y="0"/>
          <a:ext cx="0" cy="0"/>
          <a:chOff x="0" y="0"/>
          <a:chExt cx="0" cy="0"/>
        </a:xfrm>
      </p:grpSpPr>
      <p:sp>
        <p:nvSpPr>
          <p:cNvPr id="678" name="Google Shape;678;g3dac1610bc2_0_5992"/>
          <p:cNvSpPr/>
          <p:nvPr/>
        </p:nvSpPr>
        <p:spPr>
          <a:xfrm>
            <a:off x="13944600" y="-26377"/>
            <a:ext cx="4342479" cy="10288692"/>
          </a:xfrm>
          <a:custGeom>
            <a:rect b="b" l="l" r="r" t="t"/>
            <a:pathLst>
              <a:path extrusionOk="0" h="2709333" w="769602">
                <a:moveTo>
                  <a:pt x="0" y="0"/>
                </a:moveTo>
                <a:lnTo>
                  <a:pt x="769602" y="0"/>
                </a:lnTo>
                <a:lnTo>
                  <a:pt x="769602" y="2709333"/>
                </a:lnTo>
                <a:lnTo>
                  <a:pt x="0" y="2709333"/>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9" name="Google Shape;679;g3dac1610bc2_0_5992"/>
          <p:cNvSpPr/>
          <p:nvPr/>
        </p:nvSpPr>
        <p:spPr>
          <a:xfrm>
            <a:off x="14431915" y="918210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0" name="Google Shape;680;g3dac1610bc2_0_5992"/>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1" name="Google Shape;681;g3dac1610bc2_0_5992"/>
          <p:cNvSpPr txBox="1"/>
          <p:nvPr/>
        </p:nvSpPr>
        <p:spPr>
          <a:xfrm>
            <a:off x="2565541" y="262890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Ďakujeme!</a:t>
            </a:r>
            <a:endParaRPr/>
          </a:p>
        </p:txBody>
      </p:sp>
      <p:sp>
        <p:nvSpPr>
          <p:cNvPr id="682" name="Google Shape;682;g3dac1610bc2_0_599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6" name="Shape 686"/>
        <p:cNvGrpSpPr/>
        <p:nvPr/>
      </p:nvGrpSpPr>
      <p:grpSpPr>
        <a:xfrm>
          <a:off x="0" y="0"/>
          <a:ext cx="0" cy="0"/>
          <a:chOff x="0" y="0"/>
          <a:chExt cx="0" cy="0"/>
        </a:xfrm>
      </p:grpSpPr>
      <p:sp>
        <p:nvSpPr>
          <p:cNvPr id="687" name="Google Shape;687;g3dac1610bc2_0_607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8" name="Google Shape;688;g3dac1610bc2_0_607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9" name="Google Shape;689;g3dac1610bc2_0_6075"/>
          <p:cNvSpPr txBox="1"/>
          <p:nvPr/>
        </p:nvSpPr>
        <p:spPr>
          <a:xfrm>
            <a:off x="2133600" y="247650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Zdroje</a:t>
            </a:r>
            <a:endParaRPr/>
          </a:p>
        </p:txBody>
      </p:sp>
      <p:sp>
        <p:nvSpPr>
          <p:cNvPr id="690" name="Google Shape;690;g3dac1610bc2_0_6075"/>
          <p:cNvSpPr txBox="1"/>
          <p:nvPr/>
        </p:nvSpPr>
        <p:spPr>
          <a:xfrm>
            <a:off x="2133600" y="4135880"/>
            <a:ext cx="14782800" cy="452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lt1"/>
                </a:solidFill>
                <a:latin typeface="Quicksand"/>
                <a:ea typeface="Quicksand"/>
                <a:cs typeface="Quicksand"/>
                <a:sym typeface="Quicksand"/>
              </a:rPr>
              <a:t>Dotter, F./Jarmer, H./Huber, L. (2019): Die Relikte von Oralismus und Behindertendiskriminierung in Österreich. In: Schmidt, M./Werner, A. (Hg.): Zwischen Fremdbestimmung und Autonomie. Neue Impulse zur Gehörlosengeschichte in Deutschland, Österreich und der Schweiz. Bielefeld: transcript, S. 371-421.</a:t>
            </a:r>
            <a:endParaRPr/>
          </a:p>
          <a:p>
            <a:pPr indent="0" lvl="0" marL="0" marR="0" rtl="0" algn="l">
              <a:spcBef>
                <a:spcPts val="0"/>
              </a:spcBef>
              <a:spcAft>
                <a:spcPts val="0"/>
              </a:spcAft>
              <a:buNone/>
            </a:pPr>
            <a:r>
              <a:rPr lang="en-GB" sz="2400">
                <a:solidFill>
                  <a:schemeClr val="lt1"/>
                </a:solidFill>
                <a:latin typeface="Quicksand"/>
                <a:ea typeface="Quicksand"/>
                <a:cs typeface="Quicksand"/>
                <a:sym typeface="Quicksand"/>
              </a:rPr>
              <a:t>(title of the article: „The relicts of oralism and discrimination against disabled people“, title of the book: „ Between heteronomy and autonomy. New impulses for the history of the deaf in Germany, Austria and Switzerland”)</a:t>
            </a:r>
            <a:endParaRPr/>
          </a:p>
          <a:p>
            <a:pPr indent="0" lvl="0" marL="0" marR="0" rtl="0" algn="l">
              <a:spcBef>
                <a:spcPts val="0"/>
              </a:spcBef>
              <a:spcAft>
                <a:spcPts val="0"/>
              </a:spcAft>
              <a:buNone/>
            </a:pPr>
            <a:r>
              <a:t/>
            </a:r>
            <a:endParaRPr sz="24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2400">
                <a:solidFill>
                  <a:schemeClr val="lt1"/>
                </a:solidFill>
                <a:latin typeface="Quicksand"/>
                <a:ea typeface="Quicksand"/>
                <a:cs typeface="Quicksand"/>
                <a:sym typeface="Quicksand"/>
              </a:rPr>
              <a:t>Monaghan, L. (2016): Deaf Education History. Milan 1880. In: In: Gertz, G./Boudreault, P. (Hg.): The Sage Deaf Studies Encyclopedia. Los Angeles: SAGE, S. 173-177.</a:t>
            </a:r>
            <a:endParaRPr/>
          </a:p>
          <a:p>
            <a:pPr indent="0" lvl="0" marL="0" marR="0" rtl="0" algn="l">
              <a:spcBef>
                <a:spcPts val="0"/>
              </a:spcBef>
              <a:spcAft>
                <a:spcPts val="0"/>
              </a:spcAft>
              <a:buNone/>
            </a:pPr>
            <a:r>
              <a:t/>
            </a:r>
            <a:endParaRPr sz="24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2400">
                <a:solidFill>
                  <a:schemeClr val="lt1"/>
                </a:solidFill>
                <a:latin typeface="Quicksand"/>
                <a:ea typeface="Quicksand"/>
                <a:cs typeface="Quicksand"/>
                <a:sym typeface="Quicksand"/>
              </a:rPr>
              <a:t>Nieves, B. (2016): Deaf Education History. Pre-1880. In: Gertz, G./Boudreault, P. (Hg.): The Sage Deaf Studies Encyclopedia. Los Angeles: SAGE, S. 182-186.</a:t>
            </a:r>
            <a:endParaRPr/>
          </a:p>
        </p:txBody>
      </p:sp>
      <p:sp>
        <p:nvSpPr>
          <p:cNvPr id="691" name="Google Shape;691;g3dac1610bc2_0_607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92" name="Google Shape;692;g3dac1610bc2_0_607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