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
      <p:font typeface="Quicksand SemiBold"/>
      <p:regular r:id="rId32"/>
      <p:bold r:id="rId33"/>
    </p:embeddedFont>
    <p:embeddedFont>
      <p:font typeface="Quicksand Medium"/>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6" roundtripDataSignature="AMtx7mh6t6L1DYHYpP+cWtuXN3h5I4/o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33" Type="http://schemas.openxmlformats.org/officeDocument/2006/relationships/font" Target="fonts/QuicksandSemiBold-bold.fntdata"/><Relationship Id="rId10" Type="http://schemas.openxmlformats.org/officeDocument/2006/relationships/slide" Target="slides/slide5.xml"/><Relationship Id="rId32" Type="http://schemas.openxmlformats.org/officeDocument/2006/relationships/font" Target="fonts/QuicksandSemiBold-regular.fntdata"/><Relationship Id="rId13" Type="http://schemas.openxmlformats.org/officeDocument/2006/relationships/slide" Target="slides/slide8.xml"/><Relationship Id="rId35" Type="http://schemas.openxmlformats.org/officeDocument/2006/relationships/font" Target="fonts/QuicksandMedium-bold.fntdata"/><Relationship Id="rId12" Type="http://schemas.openxmlformats.org/officeDocument/2006/relationships/slide" Target="slides/slide7.xml"/><Relationship Id="rId34" Type="http://schemas.openxmlformats.org/officeDocument/2006/relationships/font" Target="fonts/QuicksandMedium-regular.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68722f70c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68722f70c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23359fc75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QUESTION</a:t>
            </a:r>
            <a:endParaRPr/>
          </a:p>
        </p:txBody>
      </p:sp>
      <p:sp>
        <p:nvSpPr>
          <p:cNvPr id="116" name="Google Shape;116;g323359fc75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23359fc75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 name="Google Shape;135;g323359fc758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78b4ddf6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578b4ddf6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23359fc758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g323359fc758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2764944dc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2764944dc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2764944dc3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g32764944dc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2764944dc3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32764944dc3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23359fc758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g323359fc758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6138d5d41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36138d5d41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6aac512fb4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g36aac512fb4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6aac512fb4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g36aac512fb4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a50dcd015a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g2a50dcd015a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6aac512fb4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0" name="Google Shape;320;g36aac512fb4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6aac512fb4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36aac512fb4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6aac512fb4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1" name="Google Shape;361;g36aac512fb4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3d092b2bc7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super deafy quiet place</a:t>
            </a:r>
            <a:endParaRPr/>
          </a:p>
        </p:txBody>
      </p:sp>
      <p:sp>
        <p:nvSpPr>
          <p:cNvPr id="373" name="Google Shape;373;g33d092b2bc7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a4f855e5c5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4" name="Google Shape;384;g2a4f855e5c5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5" name="Google Shape;39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6138d5d411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8" name="Google Shape;408;g36138d5d411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6" name="Google Shape;41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3.png"/><Relationship Id="rId6" Type="http://schemas.openxmlformats.org/officeDocument/2006/relationships/hyperlink" Target="http://www.youtube.com/watch?v=t8MEYmiPZ6c" TargetMode="External"/><Relationship Id="rId7"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6.png"/><Relationship Id="rId9" Type="http://schemas.openxmlformats.org/officeDocument/2006/relationships/image" Target="../media/image15.jpg"/><Relationship Id="rId5" Type="http://schemas.openxmlformats.org/officeDocument/2006/relationships/image" Target="../media/image14.png"/><Relationship Id="rId6" Type="http://schemas.openxmlformats.org/officeDocument/2006/relationships/hyperlink" Target="https://youtu.be/6TwV4uCrDhY?si=aOU1lI92UTQPm8PN" TargetMode="External"/><Relationship Id="rId7" Type="http://schemas.openxmlformats.org/officeDocument/2006/relationships/hyperlink" Target="https://www.youtube.com/@InstitutLumiere" TargetMode="External"/><Relationship Id="rId8" Type="http://schemas.openxmlformats.org/officeDocument/2006/relationships/hyperlink" Target="http://www.youtube.com/watch?v=6TwV4uCrDh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hyperlink" Target="http://www.youtube.com/watch?v=T_59fB_gJ0Y" TargetMode="External"/><Relationship Id="rId6" Type="http://schemas.openxmlformats.org/officeDocument/2006/relationships/image" Target="../media/image4.jpg"/><Relationship Id="rId7"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hyperlink" Target="https://youtu.be/XITbj3NTLUQ" TargetMode="External"/><Relationship Id="rId6" Type="http://schemas.openxmlformats.org/officeDocument/2006/relationships/image" Target="../media/image8.png"/><Relationship Id="rId7" Type="http://schemas.openxmlformats.org/officeDocument/2006/relationships/hyperlink" Target="https://www.youtube.com/watch?v=wrBf9WAjRsg" TargetMode="External"/><Relationship Id="rId8"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hyperlink" Target="http://www.youtube.com/watch?v=J9rhrS6A9YI" TargetMode="External"/><Relationship Id="rId6" Type="http://schemas.openxmlformats.org/officeDocument/2006/relationships/image" Target="../media/image9.jpg"/><Relationship Id="rId7" Type="http://schemas.openxmlformats.org/officeDocument/2006/relationships/hyperlink" Target="https://youtu.be/J9rhrS6A9YI?si=vO_kYEnyePyc4r8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hyperlink" Target="https://media.gallaudet.edu/media/Moving+Pictures%2C+Moving+HandsA++The+Story+of+Ernest+Marshall/1_9enr1u7k" TargetMode="External"/><Relationship Id="rId7" Type="http://schemas.openxmlformats.org/officeDocument/2006/relationships/image" Target="../media/image13.png"/><Relationship Id="rId8" Type="http://schemas.openxmlformats.org/officeDocument/2006/relationships/hyperlink" Target="https://vimeo.com/ondemand/charleskraue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1.jpg"/><Relationship Id="rId5"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43.png"/><Relationship Id="rId6" Type="http://schemas.openxmlformats.org/officeDocument/2006/relationships/image" Target="../media/image16.png"/><Relationship Id="rId7" Type="http://schemas.openxmlformats.org/officeDocument/2006/relationships/image" Target="../media/image18.jpg"/></Relationships>
</file>

<file path=ppt/slides/_rels/slide15.xml.rels><?xml version="1.0" encoding="UTF-8" standalone="yes"?><Relationships xmlns="http://schemas.openxmlformats.org/package/2006/relationships"><Relationship Id="rId11" Type="http://schemas.openxmlformats.org/officeDocument/2006/relationships/hyperlink" Target="https://www.signlightff.org/" TargetMode="External"/><Relationship Id="rId10" Type="http://schemas.openxmlformats.org/officeDocument/2006/relationships/image" Target="../media/image23.jpg"/><Relationship Id="rId13" Type="http://schemas.openxmlformats.org/officeDocument/2006/relationships/hyperlink" Target="https://www.iidff.org/" TargetMode="External"/><Relationship Id="rId12" Type="http://schemas.openxmlformats.org/officeDocument/2006/relationships/image" Target="../media/image26.jp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hyperlink" Target="https://deaffest.co.uk/" TargetMode="External"/><Relationship Id="rId9" Type="http://schemas.openxmlformats.org/officeDocument/2006/relationships/hyperlink" Target="https://www.deafspotlight.org/sdff" TargetMode="External"/><Relationship Id="rId15" Type="http://schemas.openxmlformats.org/officeDocument/2006/relationships/hyperlink" Target="https://www.facebook.com/DeafRocFilmFest/" TargetMode="External"/><Relationship Id="rId14" Type="http://schemas.openxmlformats.org/officeDocument/2006/relationships/image" Target="../media/image39.jpg"/><Relationship Id="rId17" Type="http://schemas.openxmlformats.org/officeDocument/2006/relationships/hyperlink" Target="https://deafcinema.org/en/main/" TargetMode="External"/><Relationship Id="rId16" Type="http://schemas.openxmlformats.org/officeDocument/2006/relationships/image" Target="../media/image19.jpg"/><Relationship Id="rId5" Type="http://schemas.openxmlformats.org/officeDocument/2006/relationships/image" Target="../media/image30.jpg"/><Relationship Id="rId19" Type="http://schemas.openxmlformats.org/officeDocument/2006/relationships/image" Target="../media/image14.png"/><Relationship Id="rId6" Type="http://schemas.openxmlformats.org/officeDocument/2006/relationships/hyperlink" Target="https://shuwanomachi.jp/english/about.html" TargetMode="External"/><Relationship Id="rId18" Type="http://schemas.openxmlformats.org/officeDocument/2006/relationships/image" Target="../media/image25.jpg"/><Relationship Id="rId7" Type="http://schemas.openxmlformats.org/officeDocument/2006/relationships/image" Target="../media/image20.jpg"/><Relationship Id="rId8" Type="http://schemas.openxmlformats.org/officeDocument/2006/relationships/image" Target="../media/image21.jpg"/></Relationships>
</file>

<file path=ppt/slides/_rels/slide16.xml.rels><?xml version="1.0" encoding="UTF-8" standalone="yes"?><Relationships xmlns="http://schemas.openxmlformats.org/package/2006/relationships"><Relationship Id="rId11" Type="http://schemas.openxmlformats.org/officeDocument/2006/relationships/hyperlink" Target="https://lumotv.co.uk/watch/deaf-funny" TargetMode="External"/><Relationship Id="rId10" Type="http://schemas.openxmlformats.org/officeDocument/2006/relationships/image" Target="../media/image37.png"/><Relationship Id="rId13" Type="http://schemas.openxmlformats.org/officeDocument/2006/relationships/hyperlink" Target="https://youtu.be/I5Uw2z73Su4" TargetMode="External"/><Relationship Id="rId12" Type="http://schemas.openxmlformats.org/officeDocument/2006/relationships/image" Target="../media/image40.jp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4.png"/><Relationship Id="rId9" Type="http://schemas.openxmlformats.org/officeDocument/2006/relationships/hyperlink" Target="https://youtu.be/O2MHGVZP-_A?si=7zr2t1yL2TUJyk2d" TargetMode="External"/><Relationship Id="rId14" Type="http://schemas.openxmlformats.org/officeDocument/2006/relationships/image" Target="../media/image22.jpg"/><Relationship Id="rId5" Type="http://schemas.openxmlformats.org/officeDocument/2006/relationships/hyperlink" Target="https://lumotv.co.uk/watch/small-world-series-1" TargetMode="External"/><Relationship Id="rId6" Type="http://schemas.openxmlformats.org/officeDocument/2006/relationships/image" Target="../media/image27.png"/><Relationship Id="rId7" Type="http://schemas.openxmlformats.org/officeDocument/2006/relationships/hyperlink" Target="https://lumotv.co.uk/watch/zoom-focus-end" TargetMode="External"/><Relationship Id="rId8" Type="http://schemas.openxmlformats.org/officeDocument/2006/relationships/image" Target="../media/image2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46.png"/><Relationship Id="rId6" Type="http://schemas.openxmlformats.org/officeDocument/2006/relationships/image" Target="../media/image44.png"/><Relationship Id="rId7" Type="http://schemas.openxmlformats.org/officeDocument/2006/relationships/image" Target="../media/image28.jpg"/><Relationship Id="rId8" Type="http://schemas.openxmlformats.org/officeDocument/2006/relationships/image" Target="../media/image3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3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38.png"/><Relationship Id="rId6" Type="http://schemas.openxmlformats.org/officeDocument/2006/relationships/image" Target="../media/image33.png"/><Relationship Id="rId7" Type="http://schemas.openxmlformats.org/officeDocument/2006/relationships/image" Target="../media/image32.png"/><Relationship Id="rId8" Type="http://schemas.openxmlformats.org/officeDocument/2006/relationships/image" Target="../media/image34.png"/></Relationships>
</file>

<file path=ppt/slides/_rels/slide22.xml.rels><?xml version="1.0" encoding="UTF-8" standalone="yes"?><Relationships xmlns="http://schemas.openxmlformats.org/package/2006/relationships"><Relationship Id="rId11" Type="http://schemas.openxmlformats.org/officeDocument/2006/relationships/hyperlink" Target="https://www.nad.org/2013/08/12/veditz-day-august-13th-2013/" TargetMode="External"/><Relationship Id="rId10" Type="http://schemas.openxmlformats.org/officeDocument/2006/relationships/hyperlink" Target="https://www.watershed.co.uk/articles/130-years-deaf-people-and-moving-image-coming-full-circle" TargetMode="External"/><Relationship Id="rId12" Type="http://schemas.openxmlformats.org/officeDocument/2006/relationships/hyperlink" Target="https://jaivirdi.com/2020/07/19/dhs-episode-11/"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48.png"/><Relationship Id="rId9" Type="http://schemas.openxmlformats.org/officeDocument/2006/relationships/hyperlink" Target="http://www.introductiontodeafculture.com/intro-to-deaf-culture.html" TargetMode="External"/><Relationship Id="rId5" Type="http://schemas.openxmlformats.org/officeDocument/2006/relationships/image" Target="../media/image6.png"/><Relationship Id="rId6" Type="http://schemas.openxmlformats.org/officeDocument/2006/relationships/hyperlink" Target="https://archive.org/details/demeny_phonoscope_1892" TargetMode="External"/><Relationship Id="rId7" Type="http://schemas.openxmlformats.org/officeDocument/2006/relationships/hyperlink" Target="https://heartdeaf.com/heart/content/timelines/cinema/timeline.html" TargetMode="External"/><Relationship Id="rId8" Type="http://schemas.openxmlformats.org/officeDocument/2006/relationships/hyperlink" Target="https://doi.org/10.4135/9781483346489.n56" TargetMode="External"/></Relationships>
</file>

<file path=ppt/slides/_rels/slide23.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49.png"/><Relationship Id="rId13" Type="http://schemas.openxmlformats.org/officeDocument/2006/relationships/hyperlink" Target="https://deafstudies.eu" TargetMode="External"/><Relationship Id="rId12" Type="http://schemas.openxmlformats.org/officeDocument/2006/relationships/image" Target="../media/image47.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14.png"/><Relationship Id="rId9" Type="http://schemas.openxmlformats.org/officeDocument/2006/relationships/image" Target="../media/image45.png"/><Relationship Id="rId5" Type="http://schemas.openxmlformats.org/officeDocument/2006/relationships/image" Target="../media/image52.png"/><Relationship Id="rId6" Type="http://schemas.openxmlformats.org/officeDocument/2006/relationships/image" Target="../media/image42.png"/><Relationship Id="rId7" Type="http://schemas.openxmlformats.org/officeDocument/2006/relationships/image" Target="../media/image41.png"/><Relationship Id="rId8"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43250" y="4056950"/>
            <a:ext cx="14616600" cy="1493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9700" u="none" cap="none" strike="noStrike">
                <a:solidFill>
                  <a:srgbClr val="FFFFFF"/>
                </a:solidFill>
                <a:latin typeface="Anton"/>
                <a:ea typeface="Anton"/>
                <a:cs typeface="Anton"/>
                <a:sym typeface="Anton"/>
              </a:rPr>
              <a:t>Kinematografia Nepočujúcich</a:t>
            </a:r>
            <a:endParaRPr b="0" i="0" sz="9700" u="none" cap="none" strike="noStrike">
              <a:solidFill>
                <a:srgbClr val="FFFFFF"/>
              </a:solidFill>
              <a:latin typeface="Anton"/>
              <a:ea typeface="Anton"/>
              <a:cs typeface="Anton"/>
              <a:sym typeface="Anton"/>
            </a:endParaRPr>
          </a:p>
        </p:txBody>
      </p:sp>
      <p:sp>
        <p:nvSpPr>
          <p:cNvPr id="90" name="Google Shape;90;p1"/>
          <p:cNvSpPr txBox="1"/>
          <p:nvPr/>
        </p:nvSpPr>
        <p:spPr>
          <a:xfrm>
            <a:off x="3443254" y="5651080"/>
            <a:ext cx="11401500" cy="75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900" u="none" cap="none" strike="noStrike">
                <a:solidFill>
                  <a:srgbClr val="FFFFFF"/>
                </a:solidFill>
                <a:latin typeface="Quicksand"/>
                <a:ea typeface="Quicksand"/>
                <a:cs typeface="Quicksand"/>
                <a:sym typeface="Quicksand"/>
              </a:rPr>
              <a:t>Umenie a literatúra Nepočujúcich</a:t>
            </a:r>
            <a:endParaRPr b="0" i="0" sz="49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187913"/>
            <a:ext cx="8667900" cy="1477500"/>
          </a:xfrm>
          <a:prstGeom prst="rect">
            <a:avLst/>
          </a:prstGeom>
          <a:noFill/>
          <a:ln>
            <a:noFill/>
          </a:ln>
        </p:spPr>
        <p:txBody>
          <a:bodyPr anchorCtr="0" anchor="t" bIns="0" lIns="0" spcFirstLastPara="1" rIns="0" wrap="square" tIns="0">
            <a:spAutoFit/>
          </a:bodyPr>
          <a:lstStyle/>
          <a:p>
            <a:pPr indent="0" lvl="0" marL="0" rtl="0" algn="l">
              <a:lnSpc>
                <a:spcPct val="140017"/>
              </a:lnSpc>
              <a:spcBef>
                <a:spcPts val="0"/>
              </a:spcBef>
              <a:spcAft>
                <a:spcPts val="0"/>
              </a:spcAft>
              <a:buClr>
                <a:schemeClr val="dk1"/>
              </a:buClr>
              <a:buSzPts val="2299"/>
              <a:buFont typeface="Arial"/>
              <a:buNone/>
            </a:pPr>
            <a:r>
              <a:rPr lang="en-US" sz="3999">
                <a:solidFill>
                  <a:schemeClr val="lt1"/>
                </a:solidFill>
                <a:latin typeface="Quicksand"/>
                <a:ea typeface="Quicksand"/>
                <a:cs typeface="Quicksand"/>
                <a:sym typeface="Quicksand"/>
              </a:rPr>
              <a:t>Deaf Studies workshop</a:t>
            </a:r>
            <a:endParaRPr sz="3100">
              <a:solidFill>
                <a:schemeClr val="dk1"/>
              </a:solidFill>
            </a:endParaRPr>
          </a:p>
          <a:p>
            <a:pPr indent="0" lvl="0" marL="0" marR="0" rtl="0" algn="l">
              <a:lnSpc>
                <a:spcPct val="140017"/>
              </a:lnSpc>
              <a:spcBef>
                <a:spcPts val="0"/>
              </a:spcBef>
              <a:spcAft>
                <a:spcPts val="0"/>
              </a:spcAft>
              <a:buClr>
                <a:srgbClr val="000000"/>
              </a:buClr>
              <a:buSzPts val="2299"/>
              <a:buFont typeface="Arial"/>
              <a:buNone/>
            </a:pPr>
            <a:r>
              <a:t/>
            </a:r>
            <a:endParaRPr sz="3999">
              <a:solidFill>
                <a:srgbClr val="FFFFFF"/>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736975" y="3541625"/>
            <a:ext cx="13077000" cy="3842400"/>
          </a:xfrm>
          <a:prstGeom prst="rect">
            <a:avLst/>
          </a:prstGeom>
          <a:noFill/>
          <a:ln>
            <a:noFill/>
          </a:ln>
        </p:spPr>
        <p:txBody>
          <a:bodyPr anchorCtr="0" anchor="t" bIns="0" lIns="0" spcFirstLastPara="1" rIns="0" wrap="square" tIns="0">
            <a:spAutoFit/>
          </a:bodyPr>
          <a:lstStyle/>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Čo vieme o kinematografii Nepočujúcich?</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Čo je kinematografia Nepočujúcich a jej história</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Vytvor storyboard pre film Nepočujúcich</a:t>
            </a:r>
            <a:endParaRPr b="0" i="0" sz="4800" u="none" cap="none" strike="noStrike">
              <a:solidFill>
                <a:srgbClr val="000000"/>
              </a:solidFill>
              <a:latin typeface="Arial"/>
              <a:ea typeface="Arial"/>
              <a:cs typeface="Arial"/>
              <a:sym typeface="Arial"/>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lang="en-US" sz="8000">
                <a:solidFill>
                  <a:srgbClr val="FFFFFF"/>
                </a:solidFill>
                <a:latin typeface="Anton"/>
                <a:ea typeface="Anton"/>
                <a:cs typeface="Anton"/>
                <a:sym typeface="Anton"/>
              </a:rPr>
              <a:t>Index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6" name="Shape 106"/>
        <p:cNvGrpSpPr/>
        <p:nvPr/>
      </p:nvGrpSpPr>
      <p:grpSpPr>
        <a:xfrm>
          <a:off x="0" y="0"/>
          <a:ext cx="0" cy="0"/>
          <a:chOff x="0" y="0"/>
          <a:chExt cx="0" cy="0"/>
        </a:xfrm>
      </p:grpSpPr>
      <p:grpSp>
        <p:nvGrpSpPr>
          <p:cNvPr id="107" name="Google Shape;107;g3268722f70c_0_99"/>
          <p:cNvGrpSpPr/>
          <p:nvPr/>
        </p:nvGrpSpPr>
        <p:grpSpPr>
          <a:xfrm>
            <a:off x="0" y="-216993"/>
            <a:ext cx="2922102" cy="10504504"/>
            <a:chOff x="0" y="-57150"/>
            <a:chExt cx="769602" cy="2766600"/>
          </a:xfrm>
        </p:grpSpPr>
        <p:sp>
          <p:nvSpPr>
            <p:cNvPr id="108" name="Google Shape;108;g3268722f70c_0_9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68722f70c_0_9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68722f70c_0_9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68722f70c_0_99"/>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68722f70c_0_99"/>
          <p:cNvSpPr txBox="1"/>
          <p:nvPr/>
        </p:nvSpPr>
        <p:spPr>
          <a:xfrm>
            <a:off x="2925525" y="2332042"/>
            <a:ext cx="15366000" cy="5615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9600" u="none" cap="none" strike="noStrike">
                <a:solidFill>
                  <a:srgbClr val="FFFFFF"/>
                </a:solidFill>
                <a:latin typeface="Anton"/>
                <a:ea typeface="Anton"/>
                <a:cs typeface="Anton"/>
                <a:sym typeface="Anton"/>
              </a:rPr>
              <a:t>Čo vieme </a:t>
            </a:r>
            <a:br>
              <a:rPr b="0" i="0" lang="en-US" sz="9600" u="none" cap="none" strike="noStrike">
                <a:solidFill>
                  <a:srgbClr val="FFFFFF"/>
                </a:solidFill>
                <a:latin typeface="Anton"/>
                <a:ea typeface="Anton"/>
                <a:cs typeface="Anton"/>
                <a:sym typeface="Anton"/>
              </a:rPr>
            </a:br>
            <a:r>
              <a:rPr b="0" i="0" lang="en-US" sz="9600" u="none" cap="none" strike="noStrike">
                <a:solidFill>
                  <a:srgbClr val="FFFFFF"/>
                </a:solidFill>
                <a:latin typeface="Anton"/>
                <a:ea typeface="Anton"/>
                <a:cs typeface="Anton"/>
                <a:sym typeface="Anton"/>
              </a:rPr>
              <a:t>o kinematografii Nepočujúcich?</a:t>
            </a:r>
            <a:endParaRPr b="0" i="0" sz="9600" u="none" cap="none" strike="noStrike">
              <a:solidFill>
                <a:srgbClr val="000000"/>
              </a:solidFill>
              <a:latin typeface="Arial"/>
              <a:ea typeface="Arial"/>
              <a:cs typeface="Arial"/>
              <a:sym typeface="Arial"/>
            </a:endParaRPr>
          </a:p>
        </p:txBody>
      </p:sp>
      <p:sp>
        <p:nvSpPr>
          <p:cNvPr id="113" name="Google Shape;113;g3268722f70c_0_99"/>
          <p:cNvSpPr txBox="1"/>
          <p:nvPr/>
        </p:nvSpPr>
        <p:spPr>
          <a:xfrm>
            <a:off x="265275" y="1953375"/>
            <a:ext cx="2544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 Nepočujúcich</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7" name="Shape 117"/>
        <p:cNvGrpSpPr/>
        <p:nvPr/>
      </p:nvGrpSpPr>
      <p:grpSpPr>
        <a:xfrm>
          <a:off x="0" y="0"/>
          <a:ext cx="0" cy="0"/>
          <a:chOff x="0" y="0"/>
          <a:chExt cx="0" cy="0"/>
        </a:xfrm>
      </p:grpSpPr>
      <p:grpSp>
        <p:nvGrpSpPr>
          <p:cNvPr id="118" name="Google Shape;118;g323359fc758_0_0"/>
          <p:cNvGrpSpPr/>
          <p:nvPr/>
        </p:nvGrpSpPr>
        <p:grpSpPr>
          <a:xfrm>
            <a:off x="0" y="-216993"/>
            <a:ext cx="2922102" cy="10504504"/>
            <a:chOff x="0" y="-57150"/>
            <a:chExt cx="769602" cy="2766600"/>
          </a:xfrm>
        </p:grpSpPr>
        <p:sp>
          <p:nvSpPr>
            <p:cNvPr id="119" name="Google Shape;119;g323359fc758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3359fc758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g323359fc758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23359fc758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g323359fc758_0_0"/>
          <p:cNvSpPr txBox="1"/>
          <p:nvPr/>
        </p:nvSpPr>
        <p:spPr>
          <a:xfrm>
            <a:off x="3601325" y="410050"/>
            <a:ext cx="14686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Pred kinematografiou: fonoskop</a:t>
            </a:r>
            <a:endParaRPr b="0" i="0" sz="8000" u="none" cap="none" strike="noStrike">
              <a:solidFill>
                <a:srgbClr val="FFFFFF"/>
              </a:solidFill>
              <a:latin typeface="Anton"/>
              <a:ea typeface="Anton"/>
              <a:cs typeface="Anton"/>
              <a:sym typeface="Anton"/>
            </a:endParaRPr>
          </a:p>
        </p:txBody>
      </p:sp>
      <p:sp>
        <p:nvSpPr>
          <p:cNvPr id="124" name="Google Shape;124;g323359fc758_0_0"/>
          <p:cNvSpPr txBox="1"/>
          <p:nvPr/>
        </p:nvSpPr>
        <p:spPr>
          <a:xfrm>
            <a:off x="3538550" y="1887150"/>
            <a:ext cx="8814900" cy="400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lang="en-US" sz="3000">
                <a:solidFill>
                  <a:schemeClr val="lt1"/>
                </a:solidFill>
                <a:latin typeface="Quicksand Medium"/>
                <a:ea typeface="Quicksand Medium"/>
                <a:cs typeface="Quicksand Medium"/>
                <a:sym typeface="Quicksand Medium"/>
              </a:rPr>
              <a:t>V roku</a:t>
            </a:r>
            <a:r>
              <a:rPr b="0" i="0" lang="en-US" sz="3000" u="none" cap="none" strike="noStrike">
                <a:solidFill>
                  <a:schemeClr val="lt1"/>
                </a:solidFill>
                <a:latin typeface="Quicksand Medium"/>
                <a:ea typeface="Quicksand Medium"/>
                <a:cs typeface="Quicksand Medium"/>
                <a:sym typeface="Quicksand Medium"/>
              </a:rPr>
              <a:t> </a:t>
            </a:r>
            <a:r>
              <a:rPr b="1" i="0" lang="en-US" sz="3000" u="none" cap="none" strike="noStrike">
                <a:solidFill>
                  <a:schemeClr val="lt1"/>
                </a:solidFill>
                <a:latin typeface="Quicksand"/>
                <a:ea typeface="Quicksand"/>
                <a:cs typeface="Quicksand"/>
                <a:sym typeface="Quicksand"/>
              </a:rPr>
              <a:t>1891</a:t>
            </a:r>
            <a:r>
              <a:rPr b="0" i="0" lang="en-US" sz="3000" u="none" cap="none" strike="noStrike">
                <a:solidFill>
                  <a:schemeClr val="lt1"/>
                </a:solidFill>
                <a:latin typeface="Quicksand Medium"/>
                <a:ea typeface="Quicksand Medium"/>
                <a:cs typeface="Quicksand Medium"/>
                <a:sym typeface="Quicksand Medium"/>
              </a:rPr>
              <a:t>, </a:t>
            </a:r>
            <a:r>
              <a:rPr b="1" i="0" lang="en-US" sz="3000" u="none" cap="none" strike="noStrike">
                <a:solidFill>
                  <a:schemeClr val="lt1"/>
                </a:solidFill>
                <a:latin typeface="Quicksand"/>
                <a:ea typeface="Quicksand"/>
                <a:cs typeface="Quicksand"/>
                <a:sym typeface="Quicksand"/>
              </a:rPr>
              <a:t>Georges Demenÿ</a:t>
            </a:r>
            <a:r>
              <a:rPr b="0" i="0" lang="en-US" sz="3000" u="none" cap="none" strike="noStrike">
                <a:solidFill>
                  <a:schemeClr val="lt1"/>
                </a:solidFill>
                <a:latin typeface="Quicksand Medium"/>
                <a:ea typeface="Quicksand Medium"/>
                <a:cs typeface="Quicksand Medium"/>
                <a:sym typeface="Quicksand Medium"/>
              </a:rPr>
              <a:t> (1850–1917) vytvoril ako prvý </a:t>
            </a:r>
            <a:r>
              <a:rPr b="1" i="0" lang="en-US" sz="3000" u="none" cap="none" strike="noStrike">
                <a:solidFill>
                  <a:schemeClr val="lt1"/>
                </a:solidFill>
                <a:latin typeface="Quicksand"/>
                <a:ea typeface="Quicksand"/>
                <a:cs typeface="Quicksand"/>
                <a:sym typeface="Quicksand"/>
              </a:rPr>
              <a:t>detail (close-up)</a:t>
            </a:r>
            <a:r>
              <a:rPr b="0" i="0" lang="en-US" sz="3000" u="none" cap="none" strike="noStrike">
                <a:solidFill>
                  <a:schemeClr val="lt1"/>
                </a:solidFill>
                <a:latin typeface="Quicksand Medium"/>
                <a:ea typeface="Quicksand Medium"/>
                <a:cs typeface="Quicksand Medium"/>
                <a:sym typeface="Quicksand Medium"/>
              </a:rPr>
              <a:t> </a:t>
            </a:r>
            <a:r>
              <a:rPr lang="en-US" sz="3000">
                <a:solidFill>
                  <a:schemeClr val="lt1"/>
                </a:solidFill>
                <a:latin typeface="Quicksand Medium"/>
                <a:ea typeface="Quicksand Medium"/>
                <a:cs typeface="Quicksand Medium"/>
                <a:sym typeface="Quicksand Medium"/>
              </a:rPr>
              <a:t>a</a:t>
            </a:r>
            <a:r>
              <a:rPr b="0" i="0" lang="en-US" sz="3000" u="none" cap="none" strike="noStrike">
                <a:solidFill>
                  <a:schemeClr val="lt1"/>
                </a:solidFill>
                <a:latin typeface="Quicksand Medium"/>
                <a:ea typeface="Quicksand Medium"/>
                <a:cs typeface="Quicksand Medium"/>
                <a:sym typeface="Quicksand Medium"/>
              </a:rPr>
              <a:t> </a:t>
            </a:r>
            <a:r>
              <a:rPr b="1" i="0" lang="en-US" sz="3000" u="none" cap="none" strike="noStrike">
                <a:solidFill>
                  <a:schemeClr val="lt1"/>
                </a:solidFill>
                <a:latin typeface="Quicksand"/>
                <a:ea typeface="Quicksand"/>
                <a:cs typeface="Quicksand"/>
                <a:sym typeface="Quicksand"/>
              </a:rPr>
              <a:t>prvý pohyblivý obraz </a:t>
            </a:r>
            <a:r>
              <a:rPr b="0" i="0" lang="en-US" sz="3000" u="none" cap="none" strike="noStrike">
                <a:solidFill>
                  <a:schemeClr val="lt1"/>
                </a:solidFill>
                <a:latin typeface="Quicksand Medium"/>
                <a:ea typeface="Quicksand Medium"/>
                <a:cs typeface="Quicksand Medium"/>
                <a:sym typeface="Quicksand Medium"/>
              </a:rPr>
              <a:t>určený pre </a:t>
            </a:r>
            <a:r>
              <a:rPr lang="en-US" sz="3000">
                <a:solidFill>
                  <a:schemeClr val="lt1"/>
                </a:solidFill>
                <a:latin typeface="Quicksand Medium"/>
                <a:ea typeface="Quicksand Medium"/>
                <a:cs typeface="Quicksand Medium"/>
                <a:sym typeface="Quicksand Medium"/>
              </a:rPr>
              <a:t>N</a:t>
            </a:r>
            <a:r>
              <a:rPr b="0" i="0" lang="en-US" sz="3000" u="none" cap="none" strike="noStrike">
                <a:solidFill>
                  <a:schemeClr val="lt1"/>
                </a:solidFill>
                <a:latin typeface="Quicksand Medium"/>
                <a:ea typeface="Quicksand Medium"/>
                <a:cs typeface="Quicksand Medium"/>
                <a:sym typeface="Quicksand Medium"/>
              </a:rPr>
              <a:t>epočujúce publikum.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1000"/>
              </a:spcBef>
              <a:spcAft>
                <a:spcPts val="1000"/>
              </a:spcAft>
              <a:buClr>
                <a:srgbClr val="000000"/>
              </a:buClr>
              <a:buSzPts val="3200"/>
              <a:buFont typeface="Arial"/>
              <a:buNone/>
            </a:pPr>
            <a:r>
              <a:rPr b="0" i="0" lang="en-US" sz="3000" u="none" cap="none" strike="noStrike">
                <a:solidFill>
                  <a:schemeClr val="lt1"/>
                </a:solidFill>
                <a:latin typeface="Quicksand Medium"/>
                <a:ea typeface="Quicksand Medium"/>
                <a:cs typeface="Quicksand Medium"/>
                <a:sym typeface="Quicksand Medium"/>
              </a:rPr>
              <a:t>Pomocou svojho </a:t>
            </a:r>
            <a:r>
              <a:rPr b="1" i="0" lang="en-US" sz="3000" u="none" cap="none" strike="noStrike">
                <a:solidFill>
                  <a:schemeClr val="lt1"/>
                </a:solidFill>
                <a:latin typeface="Quicksand"/>
                <a:ea typeface="Quicksand"/>
                <a:cs typeface="Quicksand"/>
                <a:sym typeface="Quicksand"/>
              </a:rPr>
              <a:t>fonoskopa</a:t>
            </a:r>
            <a:r>
              <a:rPr b="0" i="0" lang="en-US" sz="3000" u="none" cap="none" strike="noStrike">
                <a:solidFill>
                  <a:schemeClr val="lt1"/>
                </a:solidFill>
                <a:latin typeface="Quicksand Medium"/>
                <a:ea typeface="Quicksand Medium"/>
                <a:cs typeface="Quicksand Medium"/>
                <a:sym typeface="Quicksand Medium"/>
              </a:rPr>
              <a:t>, zariadenia zobrazujúceho až 24 chronofotografií, vytvoril jednosekvenčný záznam na rotujúcom sklenom disku. </a:t>
            </a:r>
            <a:endParaRPr b="0" i="0" sz="3000" u="none" cap="none" strike="noStrike">
              <a:solidFill>
                <a:schemeClr val="lt1"/>
              </a:solidFill>
              <a:latin typeface="Quicksand Medium"/>
              <a:ea typeface="Quicksand Medium"/>
              <a:cs typeface="Quicksand Medium"/>
              <a:sym typeface="Quicksand Medium"/>
            </a:endParaRPr>
          </a:p>
        </p:txBody>
      </p:sp>
      <p:pic>
        <p:nvPicPr>
          <p:cNvPr id="125" name="Google Shape;125;g323359fc758_0_0"/>
          <p:cNvPicPr preferRelativeResize="0"/>
          <p:nvPr/>
        </p:nvPicPr>
        <p:blipFill rotWithShape="1">
          <a:blip r:embed="rId5">
            <a:alphaModFix/>
          </a:blip>
          <a:srcRect b="0" l="0" r="0" t="0"/>
          <a:stretch/>
        </p:blipFill>
        <p:spPr>
          <a:xfrm>
            <a:off x="12353375" y="1826050"/>
            <a:ext cx="5599675" cy="3892600"/>
          </a:xfrm>
          <a:prstGeom prst="rect">
            <a:avLst/>
          </a:prstGeom>
          <a:noFill/>
          <a:ln>
            <a:noFill/>
          </a:ln>
        </p:spPr>
      </p:pic>
      <p:sp>
        <p:nvSpPr>
          <p:cNvPr id="126" name="Google Shape;126;g323359fc758_0_0"/>
          <p:cNvSpPr txBox="1"/>
          <p:nvPr/>
        </p:nvSpPr>
        <p:spPr>
          <a:xfrm>
            <a:off x="14493750" y="5718650"/>
            <a:ext cx="34593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1400"/>
              <a:buFont typeface="Arial"/>
              <a:buNone/>
            </a:pPr>
            <a:r>
              <a:rPr b="0" i="0" lang="en-US" sz="1400" u="none" cap="none" strike="noStrike">
                <a:solidFill>
                  <a:srgbClr val="FFFFFF"/>
                </a:solidFill>
                <a:latin typeface="Quicksand Medium"/>
                <a:ea typeface="Quicksand Medium"/>
                <a:cs typeface="Quicksand Medium"/>
                <a:sym typeface="Quicksand Medium"/>
              </a:rPr>
              <a:t>http://precinemahistory.net/1890.htm</a:t>
            </a:r>
            <a:endParaRPr b="0" i="0" sz="1400" u="none" cap="none" strike="noStrike">
              <a:solidFill>
                <a:srgbClr val="FFFFFF"/>
              </a:solidFill>
              <a:latin typeface="Quicksand Medium"/>
              <a:ea typeface="Quicksand Medium"/>
              <a:cs typeface="Quicksand Medium"/>
              <a:sym typeface="Quicksand Medium"/>
            </a:endParaRPr>
          </a:p>
        </p:txBody>
      </p:sp>
      <p:pic>
        <p:nvPicPr>
          <p:cNvPr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id="127" name="Google Shape;127;g323359fc758_0_0" title="Je vous aime (1891) Demenÿ">
            <a:hlinkClick r:id="rId6"/>
          </p:cNvPr>
          <p:cNvPicPr preferRelativeResize="0"/>
          <p:nvPr/>
        </p:nvPicPr>
        <p:blipFill rotWithShape="1">
          <a:blip r:embed="rId7">
            <a:alphaModFix/>
          </a:blip>
          <a:srcRect b="0" l="0" r="0" t="0"/>
          <a:stretch/>
        </p:blipFill>
        <p:spPr>
          <a:xfrm>
            <a:off x="3253625" y="6241994"/>
            <a:ext cx="6596475" cy="3710506"/>
          </a:xfrm>
          <a:prstGeom prst="rect">
            <a:avLst/>
          </a:prstGeom>
          <a:noFill/>
          <a:ln>
            <a:noFill/>
          </a:ln>
        </p:spPr>
      </p:pic>
      <p:sp>
        <p:nvSpPr>
          <p:cNvPr id="128" name="Google Shape;128;g323359fc758_0_0"/>
          <p:cNvSpPr txBox="1"/>
          <p:nvPr/>
        </p:nvSpPr>
        <p:spPr>
          <a:xfrm>
            <a:off x="10582775" y="6218583"/>
            <a:ext cx="70989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Cieľom bolo využiť pohyblivé obrazy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ako nástroj na výučbu </a:t>
            </a:r>
            <a:r>
              <a:rPr lang="en-US" sz="3000">
                <a:solidFill>
                  <a:schemeClr val="lt1"/>
                </a:solidFill>
                <a:latin typeface="Quicksand Medium"/>
                <a:ea typeface="Quicksand Medium"/>
                <a:cs typeface="Quicksand Medium"/>
                <a:sym typeface="Quicksand Medium"/>
              </a:rPr>
              <a:t>N</a:t>
            </a:r>
            <a:r>
              <a:rPr b="0" i="0" lang="en-US" sz="3000" u="none" cap="none" strike="noStrike">
                <a:solidFill>
                  <a:schemeClr val="lt1"/>
                </a:solidFill>
                <a:latin typeface="Quicksand Medium"/>
                <a:ea typeface="Quicksand Medium"/>
                <a:cs typeface="Quicksand Medium"/>
                <a:sym typeface="Quicksand Medium"/>
              </a:rPr>
              <a:t>epočujúcich žiakov</a:t>
            </a:r>
            <a:r>
              <a:rPr lang="en-US" sz="3000">
                <a:solidFill>
                  <a:schemeClr val="lt1"/>
                </a:solidFill>
                <a:latin typeface="Quicksand Medium"/>
                <a:ea typeface="Quicksand Medium"/>
                <a:cs typeface="Quicksand Medium"/>
                <a:sym typeface="Quicksand Medium"/>
              </a:rPr>
              <a:t> </a:t>
            </a:r>
            <a:r>
              <a:rPr b="0" i="0" lang="en-US" sz="3000" u="none" cap="none" strike="noStrike">
                <a:solidFill>
                  <a:schemeClr val="lt1"/>
                </a:solidFill>
                <a:latin typeface="Quicksand Medium"/>
                <a:ea typeface="Quicksand Medium"/>
                <a:cs typeface="Quicksand Medium"/>
                <a:sym typeface="Quicksand Medium"/>
              </a:rPr>
              <a:t>odzeraniu a hovoreniu.</a:t>
            </a:r>
            <a:endParaRPr b="0" i="0" sz="3000" u="none" cap="none" strike="noStrike">
              <a:solidFill>
                <a:schemeClr val="lt1"/>
              </a:solidFill>
              <a:latin typeface="Quicksand Medium"/>
              <a:ea typeface="Quicksand Medium"/>
              <a:cs typeface="Quicksand Medium"/>
              <a:sym typeface="Quicksand Medium"/>
            </a:endParaRPr>
          </a:p>
        </p:txBody>
      </p:sp>
      <p:sp>
        <p:nvSpPr>
          <p:cNvPr id="129" name="Google Shape;129;g323359fc758_0_0"/>
          <p:cNvSpPr txBox="1"/>
          <p:nvPr/>
        </p:nvSpPr>
        <p:spPr>
          <a:xfrm>
            <a:off x="9850100" y="9525275"/>
            <a:ext cx="6163200" cy="53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"Je vous aime"</a:t>
            </a:r>
            <a:r>
              <a:rPr b="0" i="0" lang="en-US" sz="2300" u="none" cap="none" strike="noStrike">
                <a:solidFill>
                  <a:schemeClr val="lt1"/>
                </a:solidFill>
                <a:latin typeface="Quicksand Medium"/>
                <a:ea typeface="Quicksand Medium"/>
                <a:cs typeface="Quicksand Medium"/>
                <a:sym typeface="Quicksand Medium"/>
              </a:rPr>
              <a:t> („Milujem vás“)</a:t>
            </a:r>
            <a:endParaRPr b="0" i="0" sz="1000" u="none" cap="none" strike="noStrike">
              <a:solidFill>
                <a:srgbClr val="000000"/>
              </a:solidFill>
              <a:latin typeface="Arial"/>
              <a:ea typeface="Arial"/>
              <a:cs typeface="Arial"/>
              <a:sym typeface="Arial"/>
            </a:endParaRPr>
          </a:p>
        </p:txBody>
      </p:sp>
      <p:sp>
        <p:nvSpPr>
          <p:cNvPr id="130" name="Google Shape;130;g323359fc758_0_0"/>
          <p:cNvSpPr txBox="1"/>
          <p:nvPr/>
        </p:nvSpPr>
        <p:spPr>
          <a:xfrm>
            <a:off x="11316150" y="7857728"/>
            <a:ext cx="58338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Rané využitie vizuálnej technológie vo vzdelávaní Nepočujúcich.</a:t>
            </a:r>
            <a:endParaRPr b="0" i="0" sz="3000" u="none" cap="none" strike="noStrike">
              <a:solidFill>
                <a:srgbClr val="000000"/>
              </a:solidFill>
              <a:latin typeface="Arial"/>
              <a:ea typeface="Arial"/>
              <a:cs typeface="Arial"/>
              <a:sym typeface="Arial"/>
            </a:endParaRPr>
          </a:p>
        </p:txBody>
      </p:sp>
      <p:sp>
        <p:nvSpPr>
          <p:cNvPr id="131" name="Google Shape;131;g323359fc758_0_0"/>
          <p:cNvSpPr txBox="1"/>
          <p:nvPr/>
        </p:nvSpPr>
        <p:spPr>
          <a:xfrm>
            <a:off x="4857855" y="5595500"/>
            <a:ext cx="60705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1" lang="en-US" sz="3000" u="none" cap="none" strike="noStrike">
                <a:solidFill>
                  <a:schemeClr val="lt1"/>
                </a:solidFill>
                <a:latin typeface="Quicksand"/>
                <a:ea typeface="Quicksand"/>
                <a:cs typeface="Quicksand"/>
                <a:sym typeface="Quicksand"/>
              </a:rPr>
              <a:t>Hovoriace fotografie</a:t>
            </a:r>
            <a:endParaRPr b="1" i="1" sz="3000" u="none" cap="none" strike="noStrike">
              <a:solidFill>
                <a:schemeClr val="lt1"/>
              </a:solidFill>
              <a:latin typeface="Quicksand"/>
              <a:ea typeface="Quicksand"/>
              <a:cs typeface="Quicksand"/>
              <a:sym typeface="Quicksand"/>
            </a:endParaRPr>
          </a:p>
        </p:txBody>
      </p:sp>
      <p:sp>
        <p:nvSpPr>
          <p:cNvPr id="132" name="Google Shape;132;g323359fc758_0_0"/>
          <p:cNvSpPr txBox="1"/>
          <p:nvPr/>
        </p:nvSpPr>
        <p:spPr>
          <a:xfrm>
            <a:off x="377150" y="1953375"/>
            <a:ext cx="2544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 Nepočujúcich</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6" name="Shape 136"/>
        <p:cNvGrpSpPr/>
        <p:nvPr/>
      </p:nvGrpSpPr>
      <p:grpSpPr>
        <a:xfrm>
          <a:off x="0" y="0"/>
          <a:ext cx="0" cy="0"/>
          <a:chOff x="0" y="0"/>
          <a:chExt cx="0" cy="0"/>
        </a:xfrm>
      </p:grpSpPr>
      <p:pic>
        <p:nvPicPr>
          <p:cNvPr id="137" name="Google Shape;137;g323359fc758_0_10"/>
          <p:cNvPicPr preferRelativeResize="0"/>
          <p:nvPr/>
        </p:nvPicPr>
        <p:blipFill rotWithShape="1">
          <a:blip r:embed="rId3">
            <a:alphaModFix/>
          </a:blip>
          <a:srcRect b="0" l="0" r="0" t="0"/>
          <a:stretch/>
        </p:blipFill>
        <p:spPr>
          <a:xfrm>
            <a:off x="2696175" y="-496500"/>
            <a:ext cx="4916015" cy="6613200"/>
          </a:xfrm>
          <a:prstGeom prst="rect">
            <a:avLst/>
          </a:prstGeom>
          <a:noFill/>
          <a:ln>
            <a:noFill/>
          </a:ln>
        </p:spPr>
      </p:pic>
      <p:grpSp>
        <p:nvGrpSpPr>
          <p:cNvPr id="138" name="Google Shape;138;g323359fc758_0_10"/>
          <p:cNvGrpSpPr/>
          <p:nvPr/>
        </p:nvGrpSpPr>
        <p:grpSpPr>
          <a:xfrm>
            <a:off x="0" y="-216993"/>
            <a:ext cx="2922102" cy="10504504"/>
            <a:chOff x="0" y="-57150"/>
            <a:chExt cx="769602" cy="2766600"/>
          </a:xfrm>
        </p:grpSpPr>
        <p:sp>
          <p:nvSpPr>
            <p:cNvPr id="139" name="Google Shape;139;g323359fc758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g323359fc758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1" name="Google Shape;141;g323359fc758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g323359fc758_0_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g323359fc758_0_10"/>
          <p:cNvSpPr txBox="1"/>
          <p:nvPr/>
        </p:nvSpPr>
        <p:spPr>
          <a:xfrm>
            <a:off x="7878475" y="163900"/>
            <a:ext cx="6697500" cy="11820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000000"/>
              </a:buClr>
              <a:buSzPts val="5900"/>
              <a:buFont typeface="Arial"/>
              <a:buNone/>
            </a:pPr>
            <a:r>
              <a:rPr b="1" i="0" lang="en-US" sz="4600" u="none" cap="none" strike="noStrike">
                <a:solidFill>
                  <a:srgbClr val="FFFFFF"/>
                </a:solidFill>
                <a:latin typeface="Quicksand"/>
                <a:ea typeface="Quicksand"/>
                <a:cs typeface="Quicksand"/>
                <a:sym typeface="Quicksand"/>
              </a:rPr>
              <a:t>December 1895</a:t>
            </a:r>
            <a:endParaRPr b="1" i="0" sz="4600" u="none" cap="none" strike="noStrike">
              <a:solidFill>
                <a:srgbClr val="FFFFFF"/>
              </a:solidFill>
              <a:latin typeface="Quicksand"/>
              <a:ea typeface="Quicksand"/>
              <a:cs typeface="Quicksand"/>
              <a:sym typeface="Quicksand"/>
            </a:endParaRPr>
          </a:p>
        </p:txBody>
      </p:sp>
      <p:sp>
        <p:nvSpPr>
          <p:cNvPr id="144" name="Google Shape;144;g323359fc758_0_10"/>
          <p:cNvSpPr txBox="1"/>
          <p:nvPr/>
        </p:nvSpPr>
        <p:spPr>
          <a:xfrm>
            <a:off x="7763425" y="2537000"/>
            <a:ext cx="102819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Prví, ktorí premietali pohyblivé obrázky platiacemu publiku v Paríži. </a:t>
            </a:r>
            <a:endParaRPr b="0" i="0" sz="3000" u="none" cap="none" strike="noStrike">
              <a:solidFill>
                <a:schemeClr val="lt1"/>
              </a:solidFill>
              <a:latin typeface="Quicksand Medium"/>
              <a:ea typeface="Quicksand Medium"/>
              <a:cs typeface="Quicksand Medium"/>
              <a:sym typeface="Quicksand Medium"/>
            </a:endParaRPr>
          </a:p>
        </p:txBody>
      </p:sp>
      <p:sp>
        <p:nvSpPr>
          <p:cNvPr id="145" name="Google Shape;145;g323359fc758_0_10"/>
          <p:cNvSpPr txBox="1"/>
          <p:nvPr/>
        </p:nvSpPr>
        <p:spPr>
          <a:xfrm>
            <a:off x="7763425" y="1297250"/>
            <a:ext cx="57372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900"/>
              <a:buFont typeface="Arial"/>
              <a:buNone/>
            </a:pPr>
            <a:r>
              <a:rPr b="0" i="0" lang="en-US" sz="5800" u="none" cap="none" strike="noStrike">
                <a:solidFill>
                  <a:srgbClr val="F7F1D5"/>
                </a:solidFill>
                <a:latin typeface="Anton"/>
                <a:ea typeface="Anton"/>
                <a:cs typeface="Anton"/>
                <a:sym typeface="Anton"/>
              </a:rPr>
              <a:t>Bratia Lumièrovci</a:t>
            </a:r>
            <a:endParaRPr b="0" i="0" sz="4200" u="none" cap="none" strike="noStrike">
              <a:solidFill>
                <a:srgbClr val="F7F1D5"/>
              </a:solidFill>
              <a:latin typeface="Anton"/>
              <a:ea typeface="Anton"/>
              <a:cs typeface="Anton"/>
              <a:sym typeface="Anton"/>
            </a:endParaRPr>
          </a:p>
        </p:txBody>
      </p:sp>
      <p:sp>
        <p:nvSpPr>
          <p:cNvPr id="146" name="Google Shape;146;g323359fc758_0_10"/>
          <p:cNvSpPr txBox="1"/>
          <p:nvPr/>
        </p:nvSpPr>
        <p:spPr>
          <a:xfrm>
            <a:off x="3139525" y="6541875"/>
            <a:ext cx="4623900" cy="295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Použili vlastný vynález –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cinematograph, ktorý bol súčasne kamerou,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projektorom a filmovou tlačiarňou v jednom.</a:t>
            </a:r>
            <a:endParaRPr b="0" i="0" sz="1400" u="none" cap="none" strike="noStrike">
              <a:solidFill>
                <a:srgbClr val="000000"/>
              </a:solidFill>
              <a:latin typeface="Arial"/>
              <a:ea typeface="Arial"/>
              <a:cs typeface="Arial"/>
              <a:sym typeface="Arial"/>
            </a:endParaRPr>
          </a:p>
        </p:txBody>
      </p:sp>
      <p:sp>
        <p:nvSpPr>
          <p:cNvPr id="147" name="Google Shape;147;g323359fc758_0_10"/>
          <p:cNvSpPr txBox="1"/>
          <p:nvPr/>
        </p:nvSpPr>
        <p:spPr>
          <a:xfrm>
            <a:off x="377150" y="1953375"/>
            <a:ext cx="2544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Nepočujúcich</a:t>
            </a:r>
            <a:endParaRPr sz="3200">
              <a:solidFill>
                <a:srgbClr val="F7F1D5"/>
              </a:solidFill>
              <a:latin typeface="Anton"/>
              <a:ea typeface="Anton"/>
              <a:cs typeface="Anton"/>
              <a:sym typeface="Anton"/>
            </a:endParaRPr>
          </a:p>
        </p:txBody>
      </p:sp>
      <p:sp>
        <p:nvSpPr>
          <p:cNvPr id="148" name="Google Shape;148;g323359fc758_0_10"/>
          <p:cNvSpPr txBox="1"/>
          <p:nvPr/>
        </p:nvSpPr>
        <p:spPr>
          <a:xfrm>
            <a:off x="8152325" y="8494834"/>
            <a:ext cx="8572200" cy="1077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2400" u="sng" cap="none" strike="noStrike">
                <a:solidFill>
                  <a:srgbClr val="F7F1D5"/>
                </a:solidFill>
                <a:latin typeface="Quicksand Medium"/>
                <a:ea typeface="Quicksand Medium"/>
                <a:cs typeface="Quicksand Medium"/>
                <a:sym typeface="Quicksand Medium"/>
                <a:hlinkClick r:id="rId6">
                  <a:extLst>
                    <a:ext uri="{A12FA001-AC4F-418D-AE19-62706E023703}">
                      <ahyp:hlinkClr val="tx"/>
                    </a:ext>
                  </a:extLst>
                </a:hlinkClick>
              </a:rPr>
              <a:t>La Sortie de l'Usine Lumière à Lyon (1895)</a:t>
            </a:r>
            <a:r>
              <a:rPr b="0" i="0" lang="en-US" sz="2400" u="none" cap="none" strike="noStrike">
                <a:solidFill>
                  <a:schemeClr val="lt1"/>
                </a:solidFill>
                <a:latin typeface="Quicksand Medium"/>
                <a:ea typeface="Quicksand Medium"/>
                <a:cs typeface="Quicksand Medium"/>
                <a:sym typeface="Quicksand Medium"/>
              </a:rPr>
              <a:t>, </a:t>
            </a:r>
            <a:r>
              <a:rPr b="0" i="0" lang="en-US" sz="2400" u="none" cap="none" strike="noStrike">
                <a:solidFill>
                  <a:schemeClr val="lt1"/>
                </a:solidFill>
                <a:uFill>
                  <a:noFill/>
                </a:uFill>
                <a:latin typeface="Quicksand Medium"/>
                <a:ea typeface="Quicksand Medium"/>
                <a:cs typeface="Quicksand Medium"/>
                <a:sym typeface="Quicksand Medium"/>
                <a:hlinkClick r:id="rId7">
                  <a:extLst>
                    <a:ext uri="{A12FA001-AC4F-418D-AE19-62706E023703}">
                      <ahyp:hlinkClr val="tx"/>
                    </a:ext>
                  </a:extLst>
                </a:hlinkClick>
              </a:rPr>
              <a:t>Institut Lumière</a:t>
            </a:r>
            <a:r>
              <a:rPr b="0" i="0" lang="en-US" sz="2400" u="none" cap="none" strike="noStrike">
                <a:solidFill>
                  <a:schemeClr val="lt1"/>
                </a:solidFill>
                <a:latin typeface="Quicksand Medium"/>
                <a:ea typeface="Quicksand Medium"/>
                <a:cs typeface="Quicksand Medium"/>
                <a:sym typeface="Quicksand Medium"/>
              </a:rPr>
              <a:t>, iba 45 sekúnd dlhý.</a:t>
            </a:r>
            <a:endParaRPr b="0" i="0" sz="2400" u="none" cap="none" strike="noStrike">
              <a:solidFill>
                <a:schemeClr val="lt1"/>
              </a:solidFill>
              <a:latin typeface="Quicksand Medium"/>
              <a:ea typeface="Quicksand Medium"/>
              <a:cs typeface="Quicksand Medium"/>
              <a:sym typeface="Quicksand Medium"/>
            </a:endParaRPr>
          </a:p>
        </p:txBody>
      </p:sp>
      <p:pic>
        <p:nvPicPr>
          <p:cNvPr descr=" " id="149" name="Google Shape;149;g323359fc758_0_10" title="La Sortie de l'Usine Lumière à Lyon (le Premier Film) (1895)">
            <a:hlinkClick r:id="rId8"/>
          </p:cNvPr>
          <p:cNvPicPr preferRelativeResize="0"/>
          <p:nvPr/>
        </p:nvPicPr>
        <p:blipFill rotWithShape="1">
          <a:blip r:embed="rId9">
            <a:alphaModFix/>
          </a:blip>
          <a:srcRect b="0" l="0" r="0" t="0"/>
          <a:stretch/>
        </p:blipFill>
        <p:spPr>
          <a:xfrm>
            <a:off x="8709375" y="4048338"/>
            <a:ext cx="7458089" cy="419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grpSp>
        <p:nvGrpSpPr>
          <p:cNvPr id="154" name="Google Shape;154;g3578b4ddf66_0_0"/>
          <p:cNvGrpSpPr/>
          <p:nvPr/>
        </p:nvGrpSpPr>
        <p:grpSpPr>
          <a:xfrm>
            <a:off x="0" y="-216993"/>
            <a:ext cx="2922102" cy="10504504"/>
            <a:chOff x="0" y="-57150"/>
            <a:chExt cx="769602" cy="2766600"/>
          </a:xfrm>
        </p:grpSpPr>
        <p:sp>
          <p:nvSpPr>
            <p:cNvPr id="155" name="Google Shape;155;g3578b4ddf66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578b4ddf66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7" name="Google Shape;157;g3578b4ddf66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578b4ddf66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g3578b4ddf66_0_0"/>
          <p:cNvSpPr txBox="1"/>
          <p:nvPr/>
        </p:nvSpPr>
        <p:spPr>
          <a:xfrm>
            <a:off x="3750789" y="410800"/>
            <a:ext cx="8205900" cy="310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600" u="none" cap="none" strike="noStrike">
                <a:solidFill>
                  <a:schemeClr val="lt1"/>
                </a:solidFill>
                <a:latin typeface="Quicksand"/>
                <a:ea typeface="Quicksand"/>
                <a:cs typeface="Quicksand"/>
                <a:sym typeface="Quicksand"/>
              </a:rPr>
              <a:t>1902</a:t>
            </a:r>
            <a:endParaRPr b="1" i="0" sz="4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chemeClr val="dk1"/>
              </a:buClr>
              <a:buSzPts val="1100"/>
              <a:buFont typeface="Arial"/>
              <a:buNone/>
            </a:pPr>
            <a:r>
              <a:rPr b="0" i="0" lang="en-US" sz="3600" u="none" cap="none" strike="noStrike">
                <a:solidFill>
                  <a:schemeClr val="lt1"/>
                </a:solidFill>
                <a:latin typeface="Quicksand Medium"/>
                <a:ea typeface="Quicksand Medium"/>
                <a:cs typeface="Quicksand Medium"/>
                <a:sym typeface="Quicksand Medium"/>
              </a:rPr>
              <a:t>prvý </a:t>
            </a:r>
            <a:r>
              <a:rPr b="1" i="0" lang="en-US" sz="3600" u="none" cap="none" strike="noStrike">
                <a:solidFill>
                  <a:schemeClr val="lt1"/>
                </a:solidFill>
                <a:latin typeface="Quicksand"/>
                <a:ea typeface="Quicksand"/>
                <a:cs typeface="Quicksand"/>
                <a:sym typeface="Quicksand"/>
              </a:rPr>
              <a:t>zaznamenaný výskyt posunkového jazyka</a:t>
            </a:r>
            <a:r>
              <a:rPr b="0" i="0" lang="en-US" sz="3600" u="none" cap="none" strike="noStrike">
                <a:solidFill>
                  <a:schemeClr val="lt1"/>
                </a:solidFill>
                <a:latin typeface="Quicksand Medium"/>
                <a:ea typeface="Quicksand Medium"/>
                <a:cs typeface="Quicksand Medium"/>
                <a:sym typeface="Quicksand Medium"/>
              </a:rPr>
              <a:t> (ASL) vo filme: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„Nepočujúca dievčina recituje národnú hymnu ‘</a:t>
            </a:r>
            <a:r>
              <a:rPr b="0" i="1" lang="en-US" sz="3600" u="none" cap="none" strike="noStrike">
                <a:solidFill>
                  <a:schemeClr val="lt1"/>
                </a:solidFill>
                <a:latin typeface="Quicksand Medium"/>
                <a:ea typeface="Quicksand Medium"/>
                <a:cs typeface="Quicksand Medium"/>
                <a:sym typeface="Quicksand Medium"/>
              </a:rPr>
              <a:t>The Star-Spangled Banner (Hymna USA)</a:t>
            </a:r>
            <a:r>
              <a:rPr b="0" i="0" lang="en-US" sz="3600" u="none" cap="none" strike="noStrike">
                <a:solidFill>
                  <a:schemeClr val="lt1"/>
                </a:solidFill>
                <a:latin typeface="Quicksand Medium"/>
                <a:ea typeface="Quicksand Medium"/>
                <a:cs typeface="Quicksand Medium"/>
                <a:sym typeface="Quicksand Medium"/>
              </a:rPr>
              <a:t>'“</a:t>
            </a:r>
            <a:endParaRPr b="0" i="0" sz="3600" u="none" cap="none" strike="noStrike">
              <a:solidFill>
                <a:schemeClr val="lt1"/>
              </a:solidFill>
              <a:latin typeface="Quicksand Medium"/>
              <a:ea typeface="Quicksand Medium"/>
              <a:cs typeface="Quicksand Medium"/>
              <a:sym typeface="Quicksand Medium"/>
            </a:endParaRPr>
          </a:p>
        </p:txBody>
      </p:sp>
      <p:sp>
        <p:nvSpPr>
          <p:cNvPr id="160" name="Google Shape;160;g3578b4ddf66_0_0"/>
          <p:cNvSpPr txBox="1"/>
          <p:nvPr/>
        </p:nvSpPr>
        <p:spPr>
          <a:xfrm>
            <a:off x="377150" y="1953375"/>
            <a:ext cx="2544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 Nepočujúcich</a:t>
            </a:r>
            <a:endParaRPr b="0" i="0" sz="3200" u="none" cap="none" strike="noStrike">
              <a:solidFill>
                <a:srgbClr val="F7F1D5"/>
              </a:solidFill>
              <a:latin typeface="Anton"/>
              <a:ea typeface="Anton"/>
              <a:cs typeface="Anton"/>
              <a:sym typeface="Anton"/>
            </a:endParaRPr>
          </a:p>
        </p:txBody>
      </p:sp>
      <p:pic>
        <p:nvPicPr>
          <p:cNvPr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id="161" name="Google Shape;161;g3578b4ddf66_0_0" title="Deaf Mute Girl Reciting &quot;Star Spangled Banner&quot; (1901)">
            <a:hlinkClick r:id="rId5"/>
          </p:cNvPr>
          <p:cNvPicPr preferRelativeResize="0"/>
          <p:nvPr/>
        </p:nvPicPr>
        <p:blipFill rotWithShape="1">
          <a:blip r:embed="rId6">
            <a:alphaModFix/>
          </a:blip>
          <a:srcRect b="0" l="0" r="0" t="0"/>
          <a:stretch/>
        </p:blipFill>
        <p:spPr>
          <a:xfrm>
            <a:off x="12265520" y="624575"/>
            <a:ext cx="5322706" cy="2994025"/>
          </a:xfrm>
          <a:prstGeom prst="rect">
            <a:avLst/>
          </a:prstGeom>
          <a:noFill/>
          <a:ln>
            <a:noFill/>
          </a:ln>
        </p:spPr>
      </p:pic>
      <p:sp>
        <p:nvSpPr>
          <p:cNvPr id="162" name="Google Shape;162;g3578b4ddf66_0_0"/>
          <p:cNvSpPr txBox="1"/>
          <p:nvPr/>
        </p:nvSpPr>
        <p:spPr>
          <a:xfrm>
            <a:off x="7451400" y="3876700"/>
            <a:ext cx="10602600" cy="6230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600" u="none" cap="none" strike="noStrike">
                <a:solidFill>
                  <a:schemeClr val="lt1"/>
                </a:solidFill>
                <a:latin typeface="Quicksand"/>
                <a:ea typeface="Quicksand"/>
                <a:cs typeface="Quicksand"/>
                <a:sym typeface="Quicksand"/>
              </a:rPr>
              <a:t>1910–1921</a:t>
            </a:r>
            <a:endParaRPr b="1" i="0" sz="4600" u="none" cap="none" strike="noStrike">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Clr>
                <a:schemeClr val="dk1"/>
              </a:buClr>
              <a:buSzPts val="1100"/>
              <a:buFont typeface="Arial"/>
              <a:buNone/>
            </a:pPr>
            <a:r>
              <a:rPr b="0" i="0" lang="en-US" sz="3400" u="none" cap="none" strike="noStrike">
                <a:solidFill>
                  <a:schemeClr val="lt1"/>
                </a:solidFill>
                <a:latin typeface="Quicksand Medium"/>
                <a:ea typeface="Quicksand Medium"/>
                <a:cs typeface="Quicksand Medium"/>
                <a:sym typeface="Quicksand Medium"/>
              </a:rPr>
              <a:t>Národná asociácia Nepočujúcich (</a:t>
            </a:r>
            <a:r>
              <a:rPr b="1" i="0" lang="en-US" sz="3400" u="none" cap="none" strike="noStrike">
                <a:solidFill>
                  <a:schemeClr val="lt1"/>
                </a:solidFill>
                <a:latin typeface="Quicksand Medium"/>
                <a:ea typeface="Quicksand Medium"/>
                <a:cs typeface="Quicksand Medium"/>
                <a:sym typeface="Quicksand Medium"/>
              </a:rPr>
              <a:t>National Association of the Deaf, NAD)</a:t>
            </a:r>
            <a:r>
              <a:rPr b="0" i="0" lang="en-US" sz="3400" u="none" cap="none" strike="noStrike">
                <a:solidFill>
                  <a:schemeClr val="lt1"/>
                </a:solidFill>
                <a:latin typeface="Quicksand Medium"/>
                <a:ea typeface="Quicksand Medium"/>
                <a:cs typeface="Quicksand Medium"/>
                <a:sym typeface="Quicksand Medium"/>
              </a:rPr>
              <a:t> v Spojených štátoch amerických spustila </a:t>
            </a:r>
            <a:r>
              <a:rPr b="1" i="0" lang="en-US" sz="3400" u="none" cap="none" strike="noStrike">
                <a:solidFill>
                  <a:schemeClr val="lt1"/>
                </a:solidFill>
                <a:latin typeface="Quicksand Medium"/>
                <a:ea typeface="Quicksand Medium"/>
                <a:cs typeface="Quicksand Medium"/>
                <a:sym typeface="Quicksand Medium"/>
              </a:rPr>
              <a:t>filmový projekt</a:t>
            </a:r>
            <a:r>
              <a:rPr b="0" i="0" lang="en-US" sz="3400" u="none" cap="none" strike="noStrike">
                <a:solidFill>
                  <a:schemeClr val="lt1"/>
                </a:solidFill>
                <a:latin typeface="Quicksand Medium"/>
                <a:ea typeface="Quicksand Medium"/>
                <a:cs typeface="Quicksand Medium"/>
                <a:sym typeface="Quicksand Medium"/>
              </a:rPr>
              <a:t>, a produkovala niekoľko krátkych filmov v rokoch 1910 až 1921.</a:t>
            </a:r>
            <a:br>
              <a:rPr b="0" i="0" lang="en-US" sz="3400" u="none" cap="none" strike="noStrike">
                <a:solidFill>
                  <a:schemeClr val="lt1"/>
                </a:solidFill>
                <a:latin typeface="Quicksand Medium"/>
                <a:ea typeface="Quicksand Medium"/>
                <a:cs typeface="Quicksand Medium"/>
                <a:sym typeface="Quicksand Medium"/>
              </a:rPr>
            </a:br>
            <a:r>
              <a:rPr b="0" i="0" lang="en-US" sz="3400" u="none" cap="none" strike="noStrike">
                <a:solidFill>
                  <a:schemeClr val="lt1"/>
                </a:solidFill>
                <a:latin typeface="Quicksand Medium"/>
                <a:ea typeface="Quicksand Medium"/>
                <a:cs typeface="Quicksand Medium"/>
                <a:sym typeface="Quicksand Medium"/>
              </a:rPr>
              <a:t>Tieto filmy obsahovali </a:t>
            </a:r>
            <a:r>
              <a:rPr b="1" i="0" lang="en-US" sz="3400" u="none" cap="none" strike="noStrike">
                <a:solidFill>
                  <a:schemeClr val="lt1"/>
                </a:solidFill>
                <a:latin typeface="Quicksand Medium"/>
                <a:ea typeface="Quicksand Medium"/>
                <a:cs typeface="Quicksand Medium"/>
                <a:sym typeface="Quicksand Medium"/>
              </a:rPr>
              <a:t>prednášky, vystúpenia a kázne</a:t>
            </a:r>
            <a:r>
              <a:rPr b="0" i="0" lang="en-US" sz="3400" u="none" cap="none" strike="noStrike">
                <a:solidFill>
                  <a:schemeClr val="lt1"/>
                </a:solidFill>
                <a:latin typeface="Quicksand Medium"/>
                <a:ea typeface="Quicksand Medium"/>
                <a:cs typeface="Quicksand Medium"/>
                <a:sym typeface="Quicksand Medium"/>
              </a:rPr>
              <a:t> zamerané na </a:t>
            </a:r>
            <a:r>
              <a:rPr b="1" i="0" lang="en-US" sz="3400" u="none" cap="none" strike="noStrike">
                <a:solidFill>
                  <a:schemeClr val="lt1"/>
                </a:solidFill>
                <a:latin typeface="Quicksand Medium"/>
                <a:ea typeface="Quicksand Medium"/>
                <a:cs typeface="Quicksand Medium"/>
                <a:sym typeface="Quicksand Medium"/>
              </a:rPr>
              <a:t>zachovanie a propagáciu amerického posunkového jazyka (ASL)</a:t>
            </a:r>
            <a:r>
              <a:rPr b="0" i="0" lang="en-US" sz="3400" u="none" cap="none" strike="noStrike">
                <a:solidFill>
                  <a:schemeClr val="lt1"/>
                </a:solidFill>
                <a:latin typeface="Quicksand Medium"/>
                <a:ea typeface="Quicksand Medium"/>
                <a:cs typeface="Quicksand Medium"/>
                <a:sym typeface="Quicksand Medium"/>
              </a:rPr>
              <a:t> a obhajobu práv Nepočujúcich.</a:t>
            </a:r>
            <a:endParaRPr b="0" i="0" sz="6200" u="none" cap="none" strike="noStrike">
              <a:solidFill>
                <a:schemeClr val="lt1"/>
              </a:solidFill>
              <a:latin typeface="Quicksand"/>
              <a:ea typeface="Quicksand"/>
              <a:cs typeface="Quicksand"/>
              <a:sym typeface="Quicksand"/>
            </a:endParaRPr>
          </a:p>
        </p:txBody>
      </p:sp>
      <p:pic>
        <p:nvPicPr>
          <p:cNvPr id="163" name="Google Shape;163;g3578b4ddf66_0_0"/>
          <p:cNvPicPr preferRelativeResize="0"/>
          <p:nvPr/>
        </p:nvPicPr>
        <p:blipFill rotWithShape="1">
          <a:blip r:embed="rId7">
            <a:alphaModFix/>
          </a:blip>
          <a:srcRect b="0" l="0" r="0" t="0"/>
          <a:stretch/>
        </p:blipFill>
        <p:spPr>
          <a:xfrm>
            <a:off x="3584900" y="4315525"/>
            <a:ext cx="3203700" cy="4281434"/>
          </a:xfrm>
          <a:prstGeom prst="rect">
            <a:avLst/>
          </a:prstGeom>
          <a:noFill/>
          <a:ln>
            <a:noFill/>
          </a:ln>
        </p:spPr>
      </p:pic>
      <p:sp>
        <p:nvSpPr>
          <p:cNvPr id="164" name="Google Shape;164;g3578b4ddf66_0_0"/>
          <p:cNvSpPr txBox="1"/>
          <p:nvPr/>
        </p:nvSpPr>
        <p:spPr>
          <a:xfrm>
            <a:off x="3279500" y="8758475"/>
            <a:ext cx="3814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800"/>
              <a:buFont typeface="Arial"/>
              <a:buNone/>
            </a:pPr>
            <a:r>
              <a:rPr b="1" i="0" lang="en-US" sz="3000" u="none" cap="none" strike="noStrike">
                <a:solidFill>
                  <a:schemeClr val="lt1"/>
                </a:solidFill>
                <a:latin typeface="Quicksand"/>
                <a:ea typeface="Quicksand"/>
                <a:cs typeface="Quicksand"/>
                <a:sym typeface="Quicksand"/>
              </a:rPr>
              <a:t>GEORGE W. VEDITZ </a:t>
            </a:r>
            <a:r>
              <a:rPr b="0" i="0" lang="en-US" sz="3000" u="none" cap="none" strike="noStrike">
                <a:solidFill>
                  <a:schemeClr val="lt1"/>
                </a:solidFill>
                <a:latin typeface="Quicksand Medium"/>
                <a:ea typeface="Quicksand Medium"/>
                <a:cs typeface="Quicksand Medium"/>
                <a:sym typeface="Quicksand Medium"/>
              </a:rPr>
              <a:t>Predseda NAD (1904–1910)</a:t>
            </a:r>
            <a:endParaRPr b="0" i="0" sz="3000" u="none" cap="none" strike="noStrike">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8" name="Shape 168"/>
        <p:cNvGrpSpPr/>
        <p:nvPr/>
      </p:nvGrpSpPr>
      <p:grpSpPr>
        <a:xfrm>
          <a:off x="0" y="0"/>
          <a:ext cx="0" cy="0"/>
          <a:chOff x="0" y="0"/>
          <a:chExt cx="0" cy="0"/>
        </a:xfrm>
      </p:grpSpPr>
      <p:grpSp>
        <p:nvGrpSpPr>
          <p:cNvPr id="169" name="Google Shape;169;g323359fc758_0_21"/>
          <p:cNvGrpSpPr/>
          <p:nvPr/>
        </p:nvGrpSpPr>
        <p:grpSpPr>
          <a:xfrm>
            <a:off x="0" y="-216993"/>
            <a:ext cx="2922102" cy="10504504"/>
            <a:chOff x="0" y="-57150"/>
            <a:chExt cx="769602" cy="2766600"/>
          </a:xfrm>
        </p:grpSpPr>
        <p:sp>
          <p:nvSpPr>
            <p:cNvPr id="170" name="Google Shape;170;g323359fc758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g323359fc758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2" name="Google Shape;172;g323359fc758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g323359fc758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4" name="Google Shape;174;g323359fc758_0_21">
            <a:hlinkClick r:id="rId5"/>
          </p:cNvPr>
          <p:cNvPicPr preferRelativeResize="0"/>
          <p:nvPr/>
        </p:nvPicPr>
        <p:blipFill rotWithShape="1">
          <a:blip r:embed="rId6">
            <a:alphaModFix/>
          </a:blip>
          <a:srcRect b="0" l="0" r="0" t="0"/>
          <a:stretch/>
        </p:blipFill>
        <p:spPr>
          <a:xfrm>
            <a:off x="3387781" y="411248"/>
            <a:ext cx="11512433" cy="5124425"/>
          </a:xfrm>
          <a:prstGeom prst="rect">
            <a:avLst/>
          </a:prstGeom>
          <a:noFill/>
          <a:ln>
            <a:noFill/>
          </a:ln>
        </p:spPr>
      </p:pic>
      <p:sp>
        <p:nvSpPr>
          <p:cNvPr id="175" name="Google Shape;175;g323359fc758_0_21"/>
          <p:cNvSpPr txBox="1"/>
          <p:nvPr/>
        </p:nvSpPr>
        <p:spPr>
          <a:xfrm>
            <a:off x="15164500" y="411250"/>
            <a:ext cx="31236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1" lang="en-US" sz="3400" u="none" cap="none" strike="noStrike">
                <a:solidFill>
                  <a:schemeClr val="lt1"/>
                </a:solidFill>
                <a:latin typeface="Quicksand"/>
                <a:ea typeface="Quicksand"/>
                <a:cs typeface="Quicksand"/>
                <a:sym typeface="Quicksand"/>
              </a:rPr>
              <a:t>Zachovanie posunkového jazyka</a:t>
            </a:r>
            <a:endParaRPr b="1" i="1" sz="3400">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900"/>
              <a:buFont typeface="Arial"/>
              <a:buNone/>
            </a:pPr>
            <a:r>
              <a:rPr b="0" i="0" lang="en-US" sz="3400" u="none" cap="none" strike="noStrike">
                <a:solidFill>
                  <a:schemeClr val="lt1"/>
                </a:solidFill>
                <a:latin typeface="Quicksand Medium"/>
                <a:ea typeface="Quicksand Medium"/>
                <a:cs typeface="Quicksand Medium"/>
                <a:sym typeface="Quicksand Medium"/>
              </a:rPr>
              <a:t>(1913)</a:t>
            </a:r>
            <a:endParaRPr b="0" i="0" sz="3400" u="none" cap="none" strike="noStrike">
              <a:solidFill>
                <a:schemeClr val="lt1"/>
              </a:solidFill>
              <a:latin typeface="Quicksand Medium"/>
              <a:ea typeface="Quicksand Medium"/>
              <a:cs typeface="Quicksand Medium"/>
              <a:sym typeface="Quicksand Medium"/>
            </a:endParaRPr>
          </a:p>
        </p:txBody>
      </p:sp>
      <p:sp>
        <p:nvSpPr>
          <p:cNvPr id="176" name="Google Shape;176;g323359fc758_0_21"/>
          <p:cNvSpPr txBox="1"/>
          <p:nvPr/>
        </p:nvSpPr>
        <p:spPr>
          <a:xfrm>
            <a:off x="3493425" y="7496313"/>
            <a:ext cx="140634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3600" u="none" cap="none" strike="noStrike">
                <a:solidFill>
                  <a:schemeClr val="lt1"/>
                </a:solidFill>
                <a:latin typeface="Quicksand"/>
                <a:ea typeface="Quicksand"/>
                <a:cs typeface="Quicksand"/>
                <a:sym typeface="Quicksand"/>
              </a:rPr>
              <a:t>Film ako ideálny a mocný nástroj Nepočujúcich na oslavu a zachovanie dedičstva posunkového jazyka.</a:t>
            </a:r>
            <a:endParaRPr b="1" i="0" sz="3600" u="none" cap="none" strike="noStrike">
              <a:solidFill>
                <a:schemeClr val="lt1"/>
              </a:solidFill>
              <a:latin typeface="Quicksand"/>
              <a:ea typeface="Quicksand"/>
              <a:cs typeface="Quicksand"/>
              <a:sym typeface="Quicksand"/>
            </a:endParaRPr>
          </a:p>
        </p:txBody>
      </p:sp>
      <p:sp>
        <p:nvSpPr>
          <p:cNvPr id="177" name="Google Shape;177;g323359fc758_0_21"/>
          <p:cNvSpPr txBox="1"/>
          <p:nvPr/>
        </p:nvSpPr>
        <p:spPr>
          <a:xfrm>
            <a:off x="3387775" y="5869500"/>
            <a:ext cx="141690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US" sz="3600" u="none" cap="none" strike="noStrike">
                <a:solidFill>
                  <a:schemeClr val="lt1"/>
                </a:solidFill>
                <a:latin typeface="Quicksand Medium"/>
                <a:ea typeface="Quicksand Medium"/>
                <a:cs typeface="Quicksand Medium"/>
                <a:sym typeface="Quicksand Medium"/>
              </a:rPr>
              <a:t>Tento film mal brániť posunkový jazyk v reakcii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na nástup oralizmu po Milánskom kongrese.</a:t>
            </a:r>
            <a:endParaRPr b="0" i="0" sz="3600" u="none" cap="none" strike="noStrike">
              <a:solidFill>
                <a:schemeClr val="lt1"/>
              </a:solidFill>
              <a:latin typeface="Quicksand Medium"/>
              <a:ea typeface="Quicksand Medium"/>
              <a:cs typeface="Quicksand Medium"/>
              <a:sym typeface="Quicksand Medium"/>
            </a:endParaRPr>
          </a:p>
        </p:txBody>
      </p:sp>
      <p:sp>
        <p:nvSpPr>
          <p:cNvPr id="178" name="Google Shape;178;g323359fc758_0_21"/>
          <p:cNvSpPr txBox="1"/>
          <p:nvPr/>
        </p:nvSpPr>
        <p:spPr>
          <a:xfrm>
            <a:off x="125550" y="1953375"/>
            <a:ext cx="27513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a:t>
            </a:r>
            <a:r>
              <a:rPr lang="en-US" sz="3200">
                <a:solidFill>
                  <a:srgbClr val="F7F1D5"/>
                </a:solidFill>
                <a:latin typeface="Anton"/>
                <a:ea typeface="Anton"/>
                <a:cs typeface="Anton"/>
                <a:sym typeface="Anton"/>
              </a:rPr>
              <a:t> </a:t>
            </a:r>
            <a:r>
              <a:rPr b="0" i="0" lang="en-US" sz="3200" u="none" cap="none" strike="noStrike">
                <a:solidFill>
                  <a:srgbClr val="F7F1D5"/>
                </a:solidFill>
                <a:latin typeface="Anton"/>
                <a:ea typeface="Anton"/>
                <a:cs typeface="Anton"/>
                <a:sym typeface="Anton"/>
              </a:rPr>
              <a:t>N</a:t>
            </a:r>
            <a:r>
              <a:rPr lang="en-US" sz="3200">
                <a:solidFill>
                  <a:srgbClr val="F7F1D5"/>
                </a:solidFill>
                <a:latin typeface="Anton"/>
                <a:ea typeface="Anton"/>
                <a:cs typeface="Anton"/>
                <a:sym typeface="Anton"/>
              </a:rPr>
              <a:t>e</a:t>
            </a:r>
            <a:r>
              <a:rPr b="0" i="0" lang="en-US" sz="3200" u="none" cap="none" strike="noStrike">
                <a:solidFill>
                  <a:srgbClr val="F7F1D5"/>
                </a:solidFill>
                <a:latin typeface="Anton"/>
                <a:ea typeface="Anton"/>
                <a:cs typeface="Anton"/>
                <a:sym typeface="Anton"/>
              </a:rPr>
              <a:t>počujúcich</a:t>
            </a:r>
            <a:endParaRPr b="0" i="0" sz="3200" u="none" cap="none" strike="noStrike">
              <a:solidFill>
                <a:srgbClr val="F7F1D5"/>
              </a:solidFill>
              <a:latin typeface="Anton"/>
              <a:ea typeface="Anton"/>
              <a:cs typeface="Anton"/>
              <a:sym typeface="Anton"/>
            </a:endParaRPr>
          </a:p>
        </p:txBody>
      </p:sp>
      <p:pic>
        <p:nvPicPr>
          <p:cNvPr descr="YouTube-icon.png" id="179" name="Google Shape;179;g323359fc758_0_21">
            <a:hlinkClick r:id="rId7"/>
          </p:cNvPr>
          <p:cNvPicPr preferRelativeResize="0"/>
          <p:nvPr/>
        </p:nvPicPr>
        <p:blipFill rotWithShape="1">
          <a:blip r:embed="rId8">
            <a:alphaModFix/>
          </a:blip>
          <a:srcRect b="0" l="0" r="0" t="0"/>
          <a:stretch/>
        </p:blipFill>
        <p:spPr>
          <a:xfrm>
            <a:off x="15974529" y="3337900"/>
            <a:ext cx="1085650" cy="1085600"/>
          </a:xfrm>
          <a:prstGeom prst="rect">
            <a:avLst/>
          </a:prstGeom>
          <a:noFill/>
          <a:ln>
            <a:noFill/>
          </a:ln>
        </p:spPr>
      </p:pic>
      <p:sp>
        <p:nvSpPr>
          <p:cNvPr id="180" name="Google Shape;180;g323359fc758_0_21"/>
          <p:cNvSpPr txBox="1"/>
          <p:nvPr/>
        </p:nvSpPr>
        <p:spPr>
          <a:xfrm>
            <a:off x="15327300" y="4258000"/>
            <a:ext cx="2499600" cy="63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2800" u="none" cap="none" strike="noStrike">
                <a:solidFill>
                  <a:schemeClr val="lt1"/>
                </a:solidFill>
                <a:latin typeface="Quicksand"/>
                <a:ea typeface="Quicksand"/>
                <a:cs typeface="Quicksand"/>
                <a:sym typeface="Quicksand"/>
              </a:rPr>
              <a:t>Celé video</a:t>
            </a:r>
            <a:endParaRPr b="0" i="0" sz="2800" u="none" cap="none" strike="noStrike">
              <a:solidFill>
                <a:schemeClr val="lt1"/>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4" name="Shape 184"/>
        <p:cNvGrpSpPr/>
        <p:nvPr/>
      </p:nvGrpSpPr>
      <p:grpSpPr>
        <a:xfrm>
          <a:off x="0" y="0"/>
          <a:ext cx="0" cy="0"/>
          <a:chOff x="0" y="0"/>
          <a:chExt cx="0" cy="0"/>
        </a:xfrm>
      </p:grpSpPr>
      <p:grpSp>
        <p:nvGrpSpPr>
          <p:cNvPr id="185" name="Google Shape;185;g32764944dc3_0_0"/>
          <p:cNvGrpSpPr/>
          <p:nvPr/>
        </p:nvGrpSpPr>
        <p:grpSpPr>
          <a:xfrm>
            <a:off x="0" y="-216993"/>
            <a:ext cx="2922102" cy="10504504"/>
            <a:chOff x="0" y="-57150"/>
            <a:chExt cx="769602" cy="2766600"/>
          </a:xfrm>
        </p:grpSpPr>
        <p:sp>
          <p:nvSpPr>
            <p:cNvPr id="186" name="Google Shape;186;g32764944dc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2764944dc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g32764944dc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2764944dc3_0_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g32764944dc3_0_0"/>
          <p:cNvSpPr txBox="1"/>
          <p:nvPr/>
        </p:nvSpPr>
        <p:spPr>
          <a:xfrm>
            <a:off x="3724200" y="408750"/>
            <a:ext cx="114906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Nemý film </a:t>
            </a:r>
            <a:r>
              <a:rPr b="1" i="0" lang="en-US" sz="5000" u="none" cap="none" strike="noStrike">
                <a:solidFill>
                  <a:schemeClr val="lt1"/>
                </a:solidFill>
                <a:latin typeface="Quicksand"/>
                <a:ea typeface="Quicksand"/>
                <a:cs typeface="Quicksand"/>
                <a:sym typeface="Quicksand"/>
              </a:rPr>
              <a:t>(1910. – 1920. roky)</a:t>
            </a:r>
            <a:endParaRPr b="1" i="0" sz="3000" u="none" cap="none" strike="noStrike">
              <a:solidFill>
                <a:schemeClr val="dk1"/>
              </a:solidFill>
              <a:latin typeface="Arial"/>
              <a:ea typeface="Arial"/>
              <a:cs typeface="Arial"/>
              <a:sym typeface="Arial"/>
            </a:endParaRPr>
          </a:p>
        </p:txBody>
      </p:sp>
      <p:sp>
        <p:nvSpPr>
          <p:cNvPr id="191" name="Google Shape;191;g32764944dc3_0_0"/>
          <p:cNvSpPr txBox="1"/>
          <p:nvPr/>
        </p:nvSpPr>
        <p:spPr>
          <a:xfrm>
            <a:off x="10873675" y="5128675"/>
            <a:ext cx="5968800" cy="16746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300"/>
              <a:buFont typeface="Arial"/>
              <a:buNone/>
            </a:pPr>
            <a:r>
              <a:rPr b="1" i="0" lang="en-US" sz="4400" u="none" cap="none" strike="noStrike">
                <a:solidFill>
                  <a:srgbClr val="F7F1D5"/>
                </a:solidFill>
                <a:latin typeface="Quicksand"/>
                <a:ea typeface="Quicksand"/>
                <a:cs typeface="Quicksand"/>
                <a:sym typeface="Quicksand"/>
              </a:rPr>
              <a:t>Granville Redmond (1871–1935)</a:t>
            </a:r>
            <a:endParaRPr b="1" i="0" sz="4400" u="none" cap="none" strike="noStrike">
              <a:solidFill>
                <a:srgbClr val="F7F1D5"/>
              </a:solidFill>
              <a:latin typeface="Quicksand"/>
              <a:ea typeface="Quicksand"/>
              <a:cs typeface="Quicksand"/>
              <a:sym typeface="Quicksand"/>
            </a:endParaRPr>
          </a:p>
        </p:txBody>
      </p:sp>
      <p:pic>
        <p:nvPicPr>
          <p:cNvPr id="192" name="Google Shape;192;g32764944dc3_0_0"/>
          <p:cNvPicPr preferRelativeResize="0"/>
          <p:nvPr/>
        </p:nvPicPr>
        <p:blipFill rotWithShape="1">
          <a:blip r:embed="rId5">
            <a:alphaModFix/>
          </a:blip>
          <a:srcRect b="2372" l="0" r="1604" t="0"/>
          <a:stretch/>
        </p:blipFill>
        <p:spPr>
          <a:xfrm>
            <a:off x="3362750" y="5025850"/>
            <a:ext cx="5968799" cy="4461000"/>
          </a:xfrm>
          <a:prstGeom prst="rect">
            <a:avLst/>
          </a:prstGeom>
          <a:noFill/>
          <a:ln>
            <a:noFill/>
          </a:ln>
        </p:spPr>
      </p:pic>
      <p:sp>
        <p:nvSpPr>
          <p:cNvPr id="193" name="Google Shape;193;g32764944dc3_0_0"/>
          <p:cNvSpPr txBox="1"/>
          <p:nvPr/>
        </p:nvSpPr>
        <p:spPr>
          <a:xfrm>
            <a:off x="9975025" y="7004150"/>
            <a:ext cx="77661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Bol nepočujúcim krajinárskym maliarom, spolupracoval s Charliem Chaplinom a v rokoch 1918 až 1931 sa objavil v niektorých jeho filmoch.</a:t>
            </a:r>
            <a:endParaRPr b="0" i="0" sz="3400" u="none" cap="none" strike="noStrike">
              <a:solidFill>
                <a:schemeClr val="lt1"/>
              </a:solidFill>
              <a:latin typeface="Quicksand Medium"/>
              <a:ea typeface="Quicksand Medium"/>
              <a:cs typeface="Quicksand Medium"/>
              <a:sym typeface="Quicksand Medium"/>
            </a:endParaRPr>
          </a:p>
        </p:txBody>
      </p:sp>
      <p:sp>
        <p:nvSpPr>
          <p:cNvPr id="194" name="Google Shape;194;g32764944dc3_0_0"/>
          <p:cNvSpPr txBox="1"/>
          <p:nvPr/>
        </p:nvSpPr>
        <p:spPr>
          <a:xfrm>
            <a:off x="3484550" y="1931225"/>
            <a:ext cx="145752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V období nemého filmu sa pre </a:t>
            </a:r>
            <a:r>
              <a:rPr lang="en-US" sz="3600">
                <a:solidFill>
                  <a:schemeClr val="lt1"/>
                </a:solidFill>
                <a:latin typeface="Quicksand Medium"/>
                <a:ea typeface="Quicksand Medium"/>
                <a:cs typeface="Quicksand Medium"/>
                <a:sym typeface="Quicksand Medium"/>
              </a:rPr>
              <a:t>N</a:t>
            </a:r>
            <a:r>
              <a:rPr b="0" i="0" lang="en-US" sz="3600" u="none" cap="none" strike="noStrike">
                <a:solidFill>
                  <a:schemeClr val="lt1"/>
                </a:solidFill>
                <a:latin typeface="Quicksand Medium"/>
                <a:ea typeface="Quicksand Medium"/>
                <a:cs typeface="Quicksand Medium"/>
                <a:sym typeface="Quicksand Medium"/>
              </a:rPr>
              <a:t>epočujúcich hercov otvorili nové pracovné príležitosti vďaka ich výrazným vizuálnym schopnostiam. </a:t>
            </a:r>
            <a:endParaRPr b="0" i="0" sz="3600" u="none" cap="none" strike="noStrike">
              <a:solidFill>
                <a:schemeClr val="lt1"/>
              </a:solidFill>
              <a:latin typeface="Quicksand Medium"/>
              <a:ea typeface="Quicksand Medium"/>
              <a:cs typeface="Quicksand Medium"/>
              <a:sym typeface="Quicksand Medium"/>
            </a:endParaRPr>
          </a:p>
        </p:txBody>
      </p:sp>
      <p:sp>
        <p:nvSpPr>
          <p:cNvPr id="195" name="Google Shape;195;g32764944dc3_0_0"/>
          <p:cNvSpPr txBox="1"/>
          <p:nvPr/>
        </p:nvSpPr>
        <p:spPr>
          <a:xfrm>
            <a:off x="377150" y="1953375"/>
            <a:ext cx="2544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 Nepočujúcich</a:t>
            </a:r>
            <a:endParaRPr b="0" i="0" sz="3200" u="none" cap="none" strike="noStrike">
              <a:solidFill>
                <a:srgbClr val="F7F1D5"/>
              </a:solidFill>
              <a:latin typeface="Anton"/>
              <a:ea typeface="Anton"/>
              <a:cs typeface="Anton"/>
              <a:sym typeface="Anton"/>
            </a:endParaRPr>
          </a:p>
        </p:txBody>
      </p:sp>
      <p:sp>
        <p:nvSpPr>
          <p:cNvPr id="196" name="Google Shape;196;g32764944dc3_0_0"/>
          <p:cNvSpPr txBox="1"/>
          <p:nvPr/>
        </p:nvSpPr>
        <p:spPr>
          <a:xfrm>
            <a:off x="3484550" y="3421450"/>
            <a:ext cx="139671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Často hrali vo filmoch, dokonca stvárnili počujúce postavy a niekedy pracovali popri svetoznámych režiséroch.</a:t>
            </a:r>
            <a:endParaRPr b="0" i="0" sz="3600" u="none" cap="none" strike="noStrike">
              <a:solidFill>
                <a:schemeClr val="lt1"/>
              </a:solidFill>
              <a:latin typeface="Quicksand Medium"/>
              <a:ea typeface="Quicksand Medium"/>
              <a:cs typeface="Quicksand Medium"/>
              <a:sym typeface="Quicksand Medium"/>
            </a:endParaRPr>
          </a:p>
        </p:txBody>
      </p:sp>
      <p:sp>
        <p:nvSpPr>
          <p:cNvPr id="197" name="Google Shape;197;g32764944dc3_0_0"/>
          <p:cNvSpPr txBox="1"/>
          <p:nvPr/>
        </p:nvSpPr>
        <p:spPr>
          <a:xfrm>
            <a:off x="3362750" y="9507150"/>
            <a:ext cx="63231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a:ea typeface="Quicksand"/>
                <a:cs typeface="Quicksand"/>
                <a:sym typeface="Quicksand"/>
              </a:rPr>
              <a:t>Chaplin sa rozpráva v posunkovom jazyku s Redmondom</a:t>
            </a:r>
            <a:br>
              <a:rPr b="0" i="0" lang="en-US" sz="1800" u="none" cap="none" strike="noStrike">
                <a:solidFill>
                  <a:schemeClr val="lt1"/>
                </a:solidFill>
                <a:latin typeface="Quicksand"/>
                <a:ea typeface="Quicksand"/>
                <a:cs typeface="Quicksand"/>
                <a:sym typeface="Quicksand"/>
              </a:rPr>
            </a:br>
            <a:r>
              <a:rPr b="0" i="0" lang="en-US" sz="1800" u="none" cap="none" strike="noStrike">
                <a:solidFill>
                  <a:schemeClr val="lt1"/>
                </a:solidFill>
                <a:latin typeface="Quicksand"/>
                <a:ea typeface="Quicksand"/>
                <a:cs typeface="Quicksand"/>
                <a:sym typeface="Quicksand"/>
              </a:rPr>
              <a:t>v </a:t>
            </a:r>
            <a:r>
              <a:rPr b="0" i="1" lang="en-US" sz="1800" u="none" cap="none" strike="noStrike">
                <a:solidFill>
                  <a:schemeClr val="lt1"/>
                </a:solidFill>
                <a:latin typeface="Quicksand"/>
                <a:ea typeface="Quicksand"/>
                <a:cs typeface="Quicksand"/>
                <a:sym typeface="Quicksand"/>
              </a:rPr>
              <a:t>The Silent Worker</a:t>
            </a:r>
            <a:r>
              <a:rPr b="0" i="0" lang="en-US" sz="1800" u="none" cap="none" strike="noStrike">
                <a:solidFill>
                  <a:schemeClr val="lt1"/>
                </a:solidFill>
                <a:latin typeface="Quicksand"/>
                <a:ea typeface="Quicksand"/>
                <a:cs typeface="Quicksand"/>
                <a:sym typeface="Quicksand"/>
              </a:rPr>
              <a:t>, 1918, Vol 30, No. 9, P. 154</a:t>
            </a:r>
            <a:endParaRPr b="0" i="0" sz="2200" u="none" cap="none" strike="noStrike">
              <a:solidFill>
                <a:schemeClr val="lt1"/>
              </a:solidFill>
              <a:latin typeface="Quicksand"/>
              <a:ea typeface="Quicksand"/>
              <a:cs typeface="Quicksand"/>
              <a:sym typeface="Quicksa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1" name="Shape 201"/>
        <p:cNvGrpSpPr/>
        <p:nvPr/>
      </p:nvGrpSpPr>
      <p:grpSpPr>
        <a:xfrm>
          <a:off x="0" y="0"/>
          <a:ext cx="0" cy="0"/>
          <a:chOff x="0" y="0"/>
          <a:chExt cx="0" cy="0"/>
        </a:xfrm>
      </p:grpSpPr>
      <p:grpSp>
        <p:nvGrpSpPr>
          <p:cNvPr id="202" name="Google Shape;202;g32764944dc3_0_35"/>
          <p:cNvGrpSpPr/>
          <p:nvPr/>
        </p:nvGrpSpPr>
        <p:grpSpPr>
          <a:xfrm>
            <a:off x="0" y="-216993"/>
            <a:ext cx="2922102" cy="10504504"/>
            <a:chOff x="0" y="-57150"/>
            <a:chExt cx="769602" cy="2766600"/>
          </a:xfrm>
        </p:grpSpPr>
        <p:sp>
          <p:nvSpPr>
            <p:cNvPr id="203" name="Google Shape;203;g32764944dc3_0_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2764944dc3_0_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5" name="Google Shape;205;g32764944dc3_0_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g32764944dc3_0_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g32764944dc3_0_35"/>
          <p:cNvSpPr txBox="1"/>
          <p:nvPr/>
        </p:nvSpPr>
        <p:spPr>
          <a:xfrm>
            <a:off x="10661100" y="4210913"/>
            <a:ext cx="7312800" cy="3694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Medzi rokmi 1927 a 1930 bol do kinematografie zavedený </a:t>
            </a:r>
            <a:r>
              <a:rPr b="1" lang="en-US" sz="3800">
                <a:solidFill>
                  <a:schemeClr val="lt1"/>
                </a:solidFill>
                <a:latin typeface="Quicksand"/>
                <a:ea typeface="Quicksand"/>
                <a:cs typeface="Quicksand"/>
                <a:sym typeface="Quicksand"/>
              </a:rPr>
              <a:t>zvuk</a:t>
            </a:r>
            <a:r>
              <a:rPr b="0" i="0" lang="en-US" sz="3800" u="none" cap="none" strike="noStrike">
                <a:solidFill>
                  <a:schemeClr val="lt1"/>
                </a:solidFill>
                <a:latin typeface="Quicksand Medium"/>
                <a:ea typeface="Quicksand Medium"/>
                <a:cs typeface="Quicksand Medium"/>
                <a:sym typeface="Quicksand Medium"/>
              </a:rPr>
              <a:t>, čo predstavovalo prelomovú zmenu, ktorá zásadne zmenila spôsob tvorby a vnímania filmov.</a:t>
            </a:r>
            <a:endParaRPr b="0" i="0" sz="3800" u="none" cap="none" strike="noStrike">
              <a:solidFill>
                <a:schemeClr val="lt1"/>
              </a:solidFill>
              <a:latin typeface="Quicksand Medium"/>
              <a:ea typeface="Quicksand Medium"/>
              <a:cs typeface="Quicksand Medium"/>
              <a:sym typeface="Quicksand Medium"/>
            </a:endParaRPr>
          </a:p>
        </p:txBody>
      </p:sp>
      <p:sp>
        <p:nvSpPr>
          <p:cNvPr id="208" name="Google Shape;208;g32764944dc3_0_35"/>
          <p:cNvSpPr txBox="1"/>
          <p:nvPr/>
        </p:nvSpPr>
        <p:spPr>
          <a:xfrm>
            <a:off x="3499250" y="473700"/>
            <a:ext cx="144747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US" sz="6800" u="none" cap="none" strike="noStrike">
                <a:solidFill>
                  <a:schemeClr val="lt1"/>
                </a:solidFill>
                <a:latin typeface="Anton"/>
                <a:ea typeface="Anton"/>
                <a:cs typeface="Anton"/>
                <a:sym typeface="Anton"/>
              </a:rPr>
              <a:t>Nástup zvukovej technológie</a:t>
            </a:r>
            <a:endParaRPr b="0" i="0" sz="68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rgbClr val="000000"/>
              </a:buClr>
              <a:buSzPts val="6000"/>
              <a:buFont typeface="Arial"/>
              <a:buNone/>
            </a:pPr>
            <a:r>
              <a:rPr b="0" i="0" lang="en-US" sz="6800" u="none" cap="none" strike="noStrike">
                <a:solidFill>
                  <a:schemeClr val="lt1"/>
                </a:solidFill>
                <a:latin typeface="Anton"/>
                <a:ea typeface="Anton"/>
                <a:cs typeface="Anton"/>
                <a:sym typeface="Anton"/>
              </a:rPr>
              <a:t>Zvukové filmy („talkies“)</a:t>
            </a:r>
            <a:endParaRPr b="0" i="0" sz="6800" u="none" cap="none" strike="noStrike">
              <a:solidFill>
                <a:schemeClr val="lt1"/>
              </a:solidFill>
              <a:latin typeface="Anton"/>
              <a:ea typeface="Anton"/>
              <a:cs typeface="Anton"/>
              <a:sym typeface="Anton"/>
            </a:endParaRPr>
          </a:p>
        </p:txBody>
      </p:sp>
      <p:sp>
        <p:nvSpPr>
          <p:cNvPr id="209" name="Google Shape;209;g32764944dc3_0_35"/>
          <p:cNvSpPr txBox="1"/>
          <p:nvPr/>
        </p:nvSpPr>
        <p:spPr>
          <a:xfrm>
            <a:off x="3499250" y="8800613"/>
            <a:ext cx="10264200" cy="769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chemeClr val="lt1"/>
                </a:solidFill>
                <a:latin typeface="Quicksand"/>
                <a:ea typeface="Quicksand"/>
                <a:cs typeface="Quicksand"/>
                <a:sym typeface="Quicksand"/>
              </a:rPr>
              <a:t>Nepočujúci prestali byť považovaní za vhodných.</a:t>
            </a:r>
            <a:endParaRPr b="1" i="0" sz="3800" u="none" cap="none" strike="noStrike">
              <a:solidFill>
                <a:schemeClr val="lt1"/>
              </a:solidFill>
              <a:latin typeface="Quicksand"/>
              <a:ea typeface="Quicksand"/>
              <a:cs typeface="Quicksand"/>
              <a:sym typeface="Quicksand"/>
            </a:endParaRPr>
          </a:p>
        </p:txBody>
      </p:sp>
      <p:sp>
        <p:nvSpPr>
          <p:cNvPr id="210" name="Google Shape;210;g32764944dc3_0_35"/>
          <p:cNvSpPr txBox="1"/>
          <p:nvPr/>
        </p:nvSpPr>
        <p:spPr>
          <a:xfrm>
            <a:off x="12439750" y="2015175"/>
            <a:ext cx="5374200" cy="18471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Radikálna zmena </a:t>
            </a:r>
            <a:endParaRPr b="1" i="0" sz="3600" u="none" cap="none" strike="noStrike">
              <a:solidFill>
                <a:schemeClr val="dk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samotného konceptu kinematografie.</a:t>
            </a:r>
            <a:endParaRPr b="1" i="0" sz="3600" u="none" cap="none" strike="noStrike">
              <a:solidFill>
                <a:schemeClr val="dk1"/>
              </a:solidFill>
              <a:latin typeface="Quicksand"/>
              <a:ea typeface="Quicksand"/>
              <a:cs typeface="Quicksand"/>
              <a:sym typeface="Quicksand"/>
            </a:endParaRPr>
          </a:p>
        </p:txBody>
      </p:sp>
      <p:sp>
        <p:nvSpPr>
          <p:cNvPr id="211" name="Google Shape;211;g32764944dc3_0_35"/>
          <p:cNvSpPr txBox="1"/>
          <p:nvPr/>
        </p:nvSpPr>
        <p:spPr>
          <a:xfrm>
            <a:off x="3499250" y="8220550"/>
            <a:ext cx="41856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Don Juan opening at Warners' Theatre © Wikipedia</a:t>
            </a:r>
            <a:endParaRPr b="0" i="0" sz="1700" u="none" cap="none" strike="noStrike">
              <a:solidFill>
                <a:schemeClr val="lt1"/>
              </a:solidFill>
              <a:latin typeface="Quicksand"/>
              <a:ea typeface="Quicksand"/>
              <a:cs typeface="Quicksand"/>
              <a:sym typeface="Quicksand"/>
            </a:endParaRPr>
          </a:p>
        </p:txBody>
      </p:sp>
      <p:pic>
        <p:nvPicPr>
          <p:cNvPr id="212" name="Google Shape;212;g32764944dc3_0_35" title="opening talkies movie.jpg"/>
          <p:cNvPicPr preferRelativeResize="0"/>
          <p:nvPr/>
        </p:nvPicPr>
        <p:blipFill rotWithShape="1">
          <a:blip r:embed="rId5">
            <a:alphaModFix/>
          </a:blip>
          <a:srcRect b="0" l="0" r="0" t="0"/>
          <a:stretch/>
        </p:blipFill>
        <p:spPr>
          <a:xfrm>
            <a:off x="3499250" y="2976775"/>
            <a:ext cx="6775224" cy="5167401"/>
          </a:xfrm>
          <a:prstGeom prst="rect">
            <a:avLst/>
          </a:prstGeom>
          <a:noFill/>
          <a:ln>
            <a:noFill/>
          </a:ln>
        </p:spPr>
      </p:pic>
      <p:sp>
        <p:nvSpPr>
          <p:cNvPr id="213" name="Google Shape;213;g32764944dc3_0_35"/>
          <p:cNvSpPr txBox="1"/>
          <p:nvPr/>
        </p:nvSpPr>
        <p:spPr>
          <a:xfrm>
            <a:off x="377150" y="1953375"/>
            <a:ext cx="2544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lang="en-US" sz="3200">
                <a:solidFill>
                  <a:srgbClr val="F7F1D5"/>
                </a:solidFill>
                <a:latin typeface="Anton"/>
                <a:ea typeface="Anton"/>
                <a:cs typeface="Anton"/>
                <a:sym typeface="Anton"/>
              </a:rPr>
              <a:t>História kinematografie Nepočujúcich</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7" name="Shape 217"/>
        <p:cNvGrpSpPr/>
        <p:nvPr/>
      </p:nvGrpSpPr>
      <p:grpSpPr>
        <a:xfrm>
          <a:off x="0" y="0"/>
          <a:ext cx="0" cy="0"/>
          <a:chOff x="0" y="0"/>
          <a:chExt cx="0" cy="0"/>
        </a:xfrm>
      </p:grpSpPr>
      <p:grpSp>
        <p:nvGrpSpPr>
          <p:cNvPr id="218" name="Google Shape;218;g32764944dc3_0_88"/>
          <p:cNvGrpSpPr/>
          <p:nvPr/>
        </p:nvGrpSpPr>
        <p:grpSpPr>
          <a:xfrm>
            <a:off x="0" y="-216993"/>
            <a:ext cx="2922102" cy="10504504"/>
            <a:chOff x="0" y="-57150"/>
            <a:chExt cx="769602" cy="2766600"/>
          </a:xfrm>
        </p:grpSpPr>
        <p:sp>
          <p:nvSpPr>
            <p:cNvPr id="219" name="Google Shape;219;g32764944dc3_0_8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2764944dc3_0_8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g32764944dc3_0_8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2764944dc3_0_8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2764944dc3_0_88"/>
          <p:cNvSpPr txBox="1"/>
          <p:nvPr/>
        </p:nvSpPr>
        <p:spPr>
          <a:xfrm>
            <a:off x="3580400" y="7473730"/>
            <a:ext cx="13941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4000" u="none" cap="none" strike="noStrike">
                <a:solidFill>
                  <a:schemeClr val="lt1"/>
                </a:solidFill>
                <a:latin typeface="Quicksand Medium"/>
                <a:ea typeface="Quicksand Medium"/>
                <a:cs typeface="Quicksand Medium"/>
                <a:sym typeface="Quicksand Medium"/>
              </a:rPr>
              <a:t>Od 20. rokov 20. storočia, vznik prvých nepočujúcich filmových štábov v Európe.</a:t>
            </a:r>
            <a:endParaRPr b="0" i="0" sz="4000" u="none" cap="none" strike="noStrike">
              <a:solidFill>
                <a:schemeClr val="lt1"/>
              </a:solidFill>
              <a:latin typeface="Quicksand Medium"/>
              <a:ea typeface="Quicksand Medium"/>
              <a:cs typeface="Quicksand Medium"/>
              <a:sym typeface="Quicksand Medium"/>
            </a:endParaRPr>
          </a:p>
        </p:txBody>
      </p:sp>
      <p:sp>
        <p:nvSpPr>
          <p:cNvPr id="224" name="Google Shape;224;g32764944dc3_0_88"/>
          <p:cNvSpPr txBox="1"/>
          <p:nvPr/>
        </p:nvSpPr>
        <p:spPr>
          <a:xfrm>
            <a:off x="377150" y="1953375"/>
            <a:ext cx="2544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 Nepočujúcich</a:t>
            </a:r>
            <a:endParaRPr b="0" i="0" sz="3200" u="none" cap="none" strike="noStrike">
              <a:solidFill>
                <a:srgbClr val="F7F1D5"/>
              </a:solidFill>
              <a:latin typeface="Anton"/>
              <a:ea typeface="Anton"/>
              <a:cs typeface="Anton"/>
              <a:sym typeface="Anton"/>
            </a:endParaRPr>
          </a:p>
        </p:txBody>
      </p:sp>
      <p:sp>
        <p:nvSpPr>
          <p:cNvPr id="225" name="Google Shape;225;g32764944dc3_0_88"/>
          <p:cNvSpPr txBox="1"/>
          <p:nvPr/>
        </p:nvSpPr>
        <p:spPr>
          <a:xfrm>
            <a:off x="3354088" y="904650"/>
            <a:ext cx="6031200" cy="5048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4000"/>
              <a:buFont typeface="Arial"/>
              <a:buNone/>
            </a:pPr>
            <a:r>
              <a:rPr b="0" i="0" lang="en-US" sz="4000" u="none" cap="none" strike="noStrike">
                <a:solidFill>
                  <a:schemeClr val="lt1"/>
                </a:solidFill>
                <a:latin typeface="Quicksand Medium"/>
                <a:ea typeface="Quicksand Medium"/>
                <a:cs typeface="Quicksand Medium"/>
                <a:sym typeface="Quicksand Medium"/>
              </a:rPr>
              <a:t>Niektorí Nepočujúci začali používať osobné filmové kamery na dokumentovanie každodenného života v komunite Nepočujúcich a na experimentovanie s naratívnou filmovou tvorbou. </a:t>
            </a:r>
            <a:endParaRPr b="0" i="0" sz="4000" u="none" cap="none" strike="noStrike">
              <a:solidFill>
                <a:schemeClr val="lt1"/>
              </a:solidFill>
              <a:latin typeface="Arial"/>
              <a:ea typeface="Arial"/>
              <a:cs typeface="Arial"/>
              <a:sym typeface="Arial"/>
            </a:endParaRPr>
          </a:p>
        </p:txBody>
      </p:sp>
      <p:pic>
        <p:nvPicPr>
          <p:cNvPr id="226" name="Google Shape;226;g32764944dc3_0_88" title="Excerpt from &quot;Charles Krauel: Profile of a Deaf Filmmaker&quot;, by Dr. Ted Supalla.">
            <a:hlinkClick r:id="rId5"/>
          </p:cNvPr>
          <p:cNvPicPr preferRelativeResize="0"/>
          <p:nvPr/>
        </p:nvPicPr>
        <p:blipFill rotWithShape="1">
          <a:blip r:embed="rId6">
            <a:alphaModFix/>
          </a:blip>
          <a:srcRect b="0" l="0" r="0" t="0"/>
          <a:stretch/>
        </p:blipFill>
        <p:spPr>
          <a:xfrm>
            <a:off x="9600050" y="1057050"/>
            <a:ext cx="8293225" cy="4664950"/>
          </a:xfrm>
          <a:prstGeom prst="rect">
            <a:avLst/>
          </a:prstGeom>
          <a:noFill/>
          <a:ln>
            <a:noFill/>
          </a:ln>
        </p:spPr>
      </p:pic>
      <p:sp>
        <p:nvSpPr>
          <p:cNvPr id="227" name="Google Shape;227;g32764944dc3_0_88"/>
          <p:cNvSpPr txBox="1"/>
          <p:nvPr/>
        </p:nvSpPr>
        <p:spPr>
          <a:xfrm>
            <a:off x="9600050" y="5815500"/>
            <a:ext cx="8293200" cy="1302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US" sz="2200" u="none" cap="none" strike="noStrike">
                <a:solidFill>
                  <a:schemeClr val="lt1"/>
                </a:solidFill>
                <a:latin typeface="Quicksand Medium"/>
                <a:ea typeface="Quicksand Medium"/>
                <a:cs typeface="Quicksand Medium"/>
                <a:sym typeface="Quicksand Medium"/>
              </a:rPr>
              <a:t>Úryvok z „Charles Krauel: Profile of a Deaf Filmmaker“, od Dr. Teda Supally. </a:t>
            </a:r>
            <a:r>
              <a:rPr b="0" i="0" lang="en-US" sz="2200" u="sng" cap="none" strike="noStrike">
                <a:solidFill>
                  <a:srgbClr val="F7F1D5"/>
                </a:solidFill>
                <a:latin typeface="Quicksand Medium"/>
                <a:ea typeface="Quicksand Medium"/>
                <a:cs typeface="Quicksand Medium"/>
                <a:sym typeface="Quicksand Medium"/>
                <a:hlinkClick r:id="rId7">
                  <a:extLst>
                    <a:ext uri="{A12FA001-AC4F-418D-AE19-62706E023703}">
                      <ahyp:hlinkClr val="tx"/>
                    </a:ext>
                  </a:extLst>
                </a:hlinkClick>
              </a:rPr>
              <a:t>The HeART of Deaf Culture (Srdce kultúry Nepočujúcich) </a:t>
            </a:r>
            <a:endParaRPr b="0" i="0" sz="2200" u="none" cap="none" strike="noStrike">
              <a:solidFill>
                <a:srgbClr val="F7F1D5"/>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1" name="Shape 231"/>
        <p:cNvGrpSpPr/>
        <p:nvPr/>
      </p:nvGrpSpPr>
      <p:grpSpPr>
        <a:xfrm>
          <a:off x="0" y="0"/>
          <a:ext cx="0" cy="0"/>
          <a:chOff x="0" y="0"/>
          <a:chExt cx="0" cy="0"/>
        </a:xfrm>
      </p:grpSpPr>
      <p:grpSp>
        <p:nvGrpSpPr>
          <p:cNvPr id="232" name="Google Shape;232;g323359fc758_0_66"/>
          <p:cNvGrpSpPr/>
          <p:nvPr/>
        </p:nvGrpSpPr>
        <p:grpSpPr>
          <a:xfrm>
            <a:off x="0" y="-216993"/>
            <a:ext cx="2922102" cy="10504504"/>
            <a:chOff x="0" y="-57150"/>
            <a:chExt cx="769602" cy="2766600"/>
          </a:xfrm>
        </p:grpSpPr>
        <p:sp>
          <p:nvSpPr>
            <p:cNvPr id="233" name="Google Shape;233;g323359fc758_0_6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23359fc758_0_6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5" name="Google Shape;235;g323359fc758_0_6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6" name="Google Shape;236;g323359fc758_0_6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7" name="Google Shape;237;g323359fc758_0_66"/>
          <p:cNvSpPr txBox="1"/>
          <p:nvPr/>
        </p:nvSpPr>
        <p:spPr>
          <a:xfrm>
            <a:off x="7645700" y="4604288"/>
            <a:ext cx="82986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0" i="0" lang="en-US" sz="4600" u="none" cap="none" strike="noStrike">
                <a:solidFill>
                  <a:srgbClr val="5AC7CC"/>
                </a:solidFill>
                <a:latin typeface="Anton"/>
                <a:ea typeface="Anton"/>
                <a:cs typeface="Anton"/>
                <a:sym typeface="Anton"/>
              </a:rPr>
              <a:t>Ernest Marshall</a:t>
            </a:r>
            <a:r>
              <a:rPr b="0" i="0" lang="en-US" sz="3400" u="none" cap="none" strike="noStrike">
                <a:solidFill>
                  <a:srgbClr val="5AC7CC"/>
                </a:solidFill>
                <a:latin typeface="Anton"/>
                <a:ea typeface="Anton"/>
                <a:cs typeface="Anton"/>
                <a:sym typeface="Anton"/>
              </a:rPr>
              <a:t> (1910–1999)</a:t>
            </a:r>
            <a:endParaRPr b="0" i="0" sz="3400" u="none" cap="none" strike="noStrike">
              <a:solidFill>
                <a:srgbClr val="5AC7CC"/>
              </a:solidFill>
              <a:latin typeface="Anton"/>
              <a:ea typeface="Anton"/>
              <a:cs typeface="Anton"/>
              <a:sym typeface="Anton"/>
            </a:endParaRPr>
          </a:p>
        </p:txBody>
      </p:sp>
      <p:pic>
        <p:nvPicPr>
          <p:cNvPr id="238" name="Google Shape;238;g323359fc758_0_66"/>
          <p:cNvPicPr preferRelativeResize="0"/>
          <p:nvPr/>
        </p:nvPicPr>
        <p:blipFill rotWithShape="1">
          <a:blip r:embed="rId5">
            <a:alphaModFix/>
          </a:blip>
          <a:srcRect b="17810" l="0" r="0" t="0"/>
          <a:stretch/>
        </p:blipFill>
        <p:spPr>
          <a:xfrm>
            <a:off x="13358250" y="803375"/>
            <a:ext cx="4467300" cy="2750400"/>
          </a:xfrm>
          <a:prstGeom prst="roundRect">
            <a:avLst>
              <a:gd fmla="val 0" name="adj"/>
            </a:avLst>
          </a:prstGeom>
          <a:noFill/>
          <a:ln>
            <a:noFill/>
          </a:ln>
        </p:spPr>
      </p:pic>
      <p:sp>
        <p:nvSpPr>
          <p:cNvPr id="239" name="Google Shape;239;g323359fc758_0_66"/>
          <p:cNvSpPr txBox="1"/>
          <p:nvPr/>
        </p:nvSpPr>
        <p:spPr>
          <a:xfrm>
            <a:off x="3253625" y="1171125"/>
            <a:ext cx="9773100" cy="30270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Zaznamenával spoločenský život nepočujúcich ľudí od roku 1925</a:t>
            </a:r>
            <a:r>
              <a:rPr b="0" i="0" lang="en-US" sz="2800" u="none" cap="none" strike="noStrike">
                <a:solidFill>
                  <a:schemeClr val="lt1"/>
                </a:solidFill>
                <a:latin typeface="Quicksand Medium"/>
                <a:ea typeface="Quicksand Medium"/>
                <a:cs typeface="Quicksand Medium"/>
                <a:sym typeface="Quicksand Medium"/>
              </a:rPr>
              <a:t>, viac ako 50 rokov.</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Cieľ</a:t>
            </a:r>
            <a:r>
              <a:rPr b="0" i="0" lang="en-US" sz="2800" u="none" cap="none" strike="noStrike">
                <a:solidFill>
                  <a:schemeClr val="lt1"/>
                </a:solidFill>
                <a:latin typeface="Quicksand Medium"/>
                <a:ea typeface="Quicksand Medium"/>
                <a:cs typeface="Quicksand Medium"/>
                <a:sym typeface="Quicksand Medium"/>
              </a:rPr>
              <a:t>: Vytvoriť portrét komunity Nepočujúcich a zachovať jej kultúru, jazyk a spoločenský život.</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100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Jeho príklad nasledovali ďalšie kluby </a:t>
            </a:r>
            <a:r>
              <a:rPr b="1" lang="en-US" sz="2800">
                <a:solidFill>
                  <a:schemeClr val="lt1"/>
                </a:solidFill>
                <a:latin typeface="Quicksand"/>
                <a:ea typeface="Quicksand"/>
                <a:cs typeface="Quicksand"/>
                <a:sym typeface="Quicksand"/>
              </a:rPr>
              <a:t>N</a:t>
            </a:r>
            <a:r>
              <a:rPr b="1" i="0" lang="en-US" sz="2800" u="none" cap="none" strike="noStrike">
                <a:solidFill>
                  <a:schemeClr val="lt1"/>
                </a:solidFill>
                <a:latin typeface="Quicksand"/>
                <a:ea typeface="Quicksand"/>
                <a:cs typeface="Quicksand"/>
                <a:sym typeface="Quicksand"/>
              </a:rPr>
              <a:t>epočujúceic</a:t>
            </a:r>
            <a:r>
              <a:rPr b="1" lang="en-US" sz="2800">
                <a:solidFill>
                  <a:schemeClr val="lt1"/>
                </a:solidFill>
                <a:latin typeface="Quicksand"/>
                <a:ea typeface="Quicksand"/>
                <a:cs typeface="Quicksand"/>
                <a:sym typeface="Quicksand"/>
              </a:rPr>
              <a:t>h</a:t>
            </a:r>
            <a:r>
              <a:rPr b="1" i="0" lang="en-US" sz="2800" u="none" cap="none" strike="noStrike">
                <a:solidFill>
                  <a:schemeClr val="lt1"/>
                </a:solidFill>
                <a:latin typeface="Quicksand"/>
                <a:ea typeface="Quicksand"/>
                <a:cs typeface="Quicksand"/>
                <a:sym typeface="Quicksand"/>
              </a:rPr>
              <a:t> v Spojených štátoch.</a:t>
            </a:r>
            <a:endParaRPr b="0" i="0" sz="2800" u="none" cap="none" strike="noStrike">
              <a:solidFill>
                <a:schemeClr val="lt1"/>
              </a:solidFill>
              <a:latin typeface="Quicksand"/>
              <a:ea typeface="Quicksand"/>
              <a:cs typeface="Quicksand"/>
              <a:sym typeface="Quicksand"/>
            </a:endParaRPr>
          </a:p>
        </p:txBody>
      </p:sp>
      <p:sp>
        <p:nvSpPr>
          <p:cNvPr id="240" name="Google Shape;240;g323359fc758_0_66"/>
          <p:cNvSpPr txBox="1"/>
          <p:nvPr/>
        </p:nvSpPr>
        <p:spPr>
          <a:xfrm>
            <a:off x="3253625" y="278313"/>
            <a:ext cx="92382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b="0" i="0" lang="en-US" sz="4600" u="none" cap="none" strike="noStrike">
                <a:solidFill>
                  <a:srgbClr val="5AC7CC"/>
                </a:solidFill>
                <a:latin typeface="Anton"/>
                <a:ea typeface="Anton"/>
                <a:cs typeface="Anton"/>
                <a:sym typeface="Anton"/>
              </a:rPr>
              <a:t>Charles Krauel</a:t>
            </a:r>
            <a:r>
              <a:rPr b="0" i="0" lang="en-US" sz="3400" u="none" cap="none" strike="noStrike">
                <a:solidFill>
                  <a:srgbClr val="5AC7CC"/>
                </a:solidFill>
                <a:latin typeface="Anton"/>
                <a:ea typeface="Anton"/>
                <a:cs typeface="Anton"/>
                <a:sym typeface="Anton"/>
              </a:rPr>
              <a:t> (1982–1990)</a:t>
            </a:r>
            <a:endParaRPr b="0" i="0" sz="3400" u="none" cap="none" strike="noStrike">
              <a:solidFill>
                <a:srgbClr val="5AC7CC"/>
              </a:solidFill>
              <a:latin typeface="Anton"/>
              <a:ea typeface="Anton"/>
              <a:cs typeface="Anton"/>
              <a:sym typeface="Anton"/>
            </a:endParaRPr>
          </a:p>
        </p:txBody>
      </p:sp>
      <p:sp>
        <p:nvSpPr>
          <p:cNvPr id="241" name="Google Shape;241;g323359fc758_0_66"/>
          <p:cNvSpPr txBox="1"/>
          <p:nvPr/>
        </p:nvSpPr>
        <p:spPr>
          <a:xfrm>
            <a:off x="7170325" y="5463233"/>
            <a:ext cx="10655400" cy="3771000"/>
          </a:xfrm>
          <a:prstGeom prst="rect">
            <a:avLst/>
          </a:prstGeom>
          <a:noFill/>
          <a:ln>
            <a:noFill/>
          </a:ln>
        </p:spPr>
        <p:txBody>
          <a:bodyPr anchorCtr="0" anchor="t" bIns="91425" lIns="91425" spcFirstLastPara="1" rIns="91425" wrap="square" tIns="91425">
            <a:spAutoFit/>
          </a:bodyPr>
          <a:lstStyle/>
          <a:p>
            <a:pPr indent="-393700" lvl="0" marL="457200" marR="0" rtl="0" algn="l">
              <a:lnSpc>
                <a:spcPct val="100000"/>
              </a:lnSpc>
              <a:spcBef>
                <a:spcPts val="0"/>
              </a:spcBef>
              <a:spcAft>
                <a:spcPts val="0"/>
              </a:spcAft>
              <a:buClr>
                <a:schemeClr val="lt1"/>
              </a:buClr>
              <a:buSzPts val="2600"/>
              <a:buFont typeface="Quicksand"/>
              <a:buChar char="●"/>
            </a:pPr>
            <a:r>
              <a:rPr b="1" i="0" lang="en-US" sz="2600" u="none" cap="none" strike="noStrike">
                <a:solidFill>
                  <a:schemeClr val="lt1"/>
                </a:solidFill>
                <a:latin typeface="Quicksand"/>
                <a:ea typeface="Quicksand"/>
                <a:cs typeface="Quicksand"/>
                <a:sym typeface="Quicksand"/>
              </a:rPr>
              <a:t>Prvý </a:t>
            </a:r>
            <a:r>
              <a:rPr b="1" lang="en-US" sz="2600">
                <a:solidFill>
                  <a:schemeClr val="lt1"/>
                </a:solidFill>
                <a:latin typeface="Quicksand"/>
                <a:ea typeface="Quicksand"/>
                <a:cs typeface="Quicksand"/>
                <a:sym typeface="Quicksand"/>
              </a:rPr>
              <a:t>N</a:t>
            </a:r>
            <a:r>
              <a:rPr b="1" i="0" lang="en-US" sz="2600" u="none" cap="none" strike="noStrike">
                <a:solidFill>
                  <a:schemeClr val="lt1"/>
                </a:solidFill>
                <a:latin typeface="Quicksand"/>
                <a:ea typeface="Quicksand"/>
                <a:cs typeface="Quicksand"/>
                <a:sym typeface="Quicksand"/>
              </a:rPr>
              <a:t>epočujúci režisér</a:t>
            </a:r>
            <a:r>
              <a:rPr b="0" i="0" lang="en-US" sz="2600" u="none" cap="none" strike="noStrike">
                <a:solidFill>
                  <a:schemeClr val="lt1"/>
                </a:solidFill>
                <a:latin typeface="Quicksand Medium"/>
                <a:ea typeface="Quicksand Medium"/>
                <a:cs typeface="Quicksand Medium"/>
                <a:sym typeface="Quicksand Medium"/>
              </a:rPr>
              <a:t> so štábom zloženým z </a:t>
            </a:r>
            <a:r>
              <a:rPr lang="en-US" sz="2600">
                <a:solidFill>
                  <a:schemeClr val="lt1"/>
                </a:solidFill>
                <a:latin typeface="Quicksand Medium"/>
                <a:ea typeface="Quicksand Medium"/>
                <a:cs typeface="Quicksand Medium"/>
                <a:sym typeface="Quicksand Medium"/>
              </a:rPr>
              <a:t>N</a:t>
            </a:r>
            <a:r>
              <a:rPr b="0" i="0" lang="en-US" sz="2600" u="none" cap="none" strike="noStrike">
                <a:solidFill>
                  <a:schemeClr val="lt1"/>
                </a:solidFill>
                <a:latin typeface="Quicksand Medium"/>
                <a:ea typeface="Quicksand Medium"/>
                <a:cs typeface="Quicksand Medium"/>
                <a:sym typeface="Quicksand Medium"/>
              </a:rPr>
              <a:t>epočujúcich jedincov a hercov.</a:t>
            </a:r>
            <a:endParaRPr b="0" i="0" sz="2600" u="none" cap="none" strike="noStrike">
              <a:solidFill>
                <a:schemeClr val="lt1"/>
              </a:solidFill>
              <a:latin typeface="Quicksand Medium"/>
              <a:ea typeface="Quicksand Medium"/>
              <a:cs typeface="Quicksand Medium"/>
              <a:sym typeface="Quicksand Medium"/>
            </a:endParaRPr>
          </a:p>
          <a:p>
            <a:pPr indent="-393700" lvl="0" marL="457200" marR="0" rtl="0" algn="l">
              <a:lnSpc>
                <a:spcPct val="100000"/>
              </a:lnSpc>
              <a:spcBef>
                <a:spcPts val="1000"/>
              </a:spcBef>
              <a:spcAft>
                <a:spcPts val="0"/>
              </a:spcAft>
              <a:buClr>
                <a:schemeClr val="lt1"/>
              </a:buClr>
              <a:buSzPts val="2600"/>
              <a:buFont typeface="Quicksand"/>
              <a:buChar char="●"/>
            </a:pPr>
            <a:r>
              <a:rPr b="1" i="0" lang="en-US" sz="2600" u="none" cap="none" strike="noStrike">
                <a:solidFill>
                  <a:schemeClr val="lt1"/>
                </a:solidFill>
                <a:latin typeface="Quicksand"/>
                <a:ea typeface="Quicksand"/>
                <a:cs typeface="Quicksand"/>
                <a:sym typeface="Quicksand"/>
              </a:rPr>
              <a:t>Predstavoval talentovaných </a:t>
            </a:r>
            <a:r>
              <a:rPr b="1" lang="en-US" sz="2600">
                <a:solidFill>
                  <a:schemeClr val="lt1"/>
                </a:solidFill>
                <a:latin typeface="Quicksand"/>
                <a:ea typeface="Quicksand"/>
                <a:cs typeface="Quicksand"/>
                <a:sym typeface="Quicksand"/>
              </a:rPr>
              <a:t>N</a:t>
            </a:r>
            <a:r>
              <a:rPr b="1" i="0" lang="en-US" sz="2600" u="none" cap="none" strike="noStrike">
                <a:solidFill>
                  <a:schemeClr val="lt1"/>
                </a:solidFill>
                <a:latin typeface="Quicksand"/>
                <a:ea typeface="Quicksand"/>
                <a:cs typeface="Quicksand"/>
                <a:sym typeface="Quicksand"/>
              </a:rPr>
              <a:t>epočujúcich performerov</a:t>
            </a:r>
            <a:r>
              <a:rPr b="0" i="0" lang="en-US" sz="2600" u="none" cap="none" strike="noStrike">
                <a:solidFill>
                  <a:schemeClr val="lt1"/>
                </a:solidFill>
                <a:latin typeface="Quicksand Medium"/>
                <a:ea typeface="Quicksand Medium"/>
                <a:cs typeface="Quicksand Medium"/>
                <a:sym typeface="Quicksand Medium"/>
              </a:rPr>
              <a:t> využívajúcich ASL, ešte skôr, než bol oficiálne uznaný ako jazyk.</a:t>
            </a:r>
            <a:endParaRPr b="1" i="0" sz="2600" u="none" cap="none" strike="noStrike">
              <a:solidFill>
                <a:schemeClr val="lt1"/>
              </a:solidFill>
              <a:latin typeface="Quicksand"/>
              <a:ea typeface="Quicksand"/>
              <a:cs typeface="Quicksand"/>
              <a:sym typeface="Quicksand"/>
            </a:endParaRPr>
          </a:p>
          <a:p>
            <a:pPr indent="-393700" lvl="0" marL="457200" marR="0" rtl="0" algn="l">
              <a:lnSpc>
                <a:spcPct val="100000"/>
              </a:lnSpc>
              <a:spcBef>
                <a:spcPts val="1000"/>
              </a:spcBef>
              <a:spcAft>
                <a:spcPts val="0"/>
              </a:spcAft>
              <a:buClr>
                <a:schemeClr val="lt1"/>
              </a:buClr>
              <a:buSzPts val="2600"/>
              <a:buFont typeface="Quicksand"/>
              <a:buChar char="●"/>
            </a:pPr>
            <a:r>
              <a:rPr b="1" i="0" lang="en-US" sz="2600" u="none" cap="none" strike="noStrike">
                <a:solidFill>
                  <a:schemeClr val="lt1"/>
                </a:solidFill>
                <a:latin typeface="Quicksand"/>
                <a:ea typeface="Quicksand"/>
                <a:cs typeface="Quicksand"/>
                <a:sym typeface="Quicksand"/>
              </a:rPr>
              <a:t>V rokoch 1937 až 1962</a:t>
            </a:r>
            <a:r>
              <a:rPr b="0" i="0" lang="en-US" sz="2600" u="none" cap="none" strike="noStrike">
                <a:solidFill>
                  <a:schemeClr val="lt1"/>
                </a:solidFill>
                <a:latin typeface="Quicksand Medium"/>
                <a:ea typeface="Quicksand Medium"/>
                <a:cs typeface="Quicksand Medium"/>
                <a:sym typeface="Quicksand Medium"/>
              </a:rPr>
              <a:t> nakrútil 7 celovečerných a 4 krátke filmy, všetky na vlastné náklady, pričom väčšinu z nich sám režíroval.</a:t>
            </a:r>
            <a:endParaRPr b="1" i="0" sz="2600" u="none" cap="none" strike="noStrike">
              <a:solidFill>
                <a:schemeClr val="lt1"/>
              </a:solidFill>
              <a:latin typeface="Quicksand"/>
              <a:ea typeface="Quicksand"/>
              <a:cs typeface="Quicksand"/>
              <a:sym typeface="Quicksand"/>
            </a:endParaRPr>
          </a:p>
          <a:p>
            <a:pPr indent="-393700" lvl="0" marL="457200" marR="0" rtl="0" algn="l">
              <a:lnSpc>
                <a:spcPct val="100000"/>
              </a:lnSpc>
              <a:spcBef>
                <a:spcPts val="1000"/>
              </a:spcBef>
              <a:spcAft>
                <a:spcPts val="1000"/>
              </a:spcAft>
              <a:buClr>
                <a:schemeClr val="lt1"/>
              </a:buClr>
              <a:buSzPts val="2600"/>
              <a:buFont typeface="Quicksand"/>
              <a:buChar char="●"/>
            </a:pPr>
            <a:r>
              <a:rPr b="1" i="0" lang="en-US" sz="2600" u="none" cap="none" strike="noStrike">
                <a:solidFill>
                  <a:schemeClr val="lt1"/>
                </a:solidFill>
                <a:latin typeface="Quicksand"/>
                <a:ea typeface="Quicksand"/>
                <a:cs typeface="Quicksand"/>
                <a:sym typeface="Quicksand"/>
              </a:rPr>
              <a:t>Dosiahol úspech v komunite Nepočujúcich, </a:t>
            </a:r>
            <a:r>
              <a:rPr b="0" i="0" lang="en-US" sz="2600" u="none" cap="none" strike="noStrike">
                <a:solidFill>
                  <a:schemeClr val="lt1"/>
                </a:solidFill>
                <a:latin typeface="Quicksand Medium"/>
                <a:ea typeface="Quicksand Medium"/>
                <a:cs typeface="Quicksand Medium"/>
                <a:sym typeface="Quicksand Medium"/>
              </a:rPr>
              <a:t>no zostal </a:t>
            </a:r>
            <a:r>
              <a:rPr b="1" i="0" lang="en-US" sz="2600" u="none" cap="none" strike="noStrike">
                <a:solidFill>
                  <a:schemeClr val="lt1"/>
                </a:solidFill>
                <a:latin typeface="Quicksand"/>
                <a:ea typeface="Quicksand"/>
                <a:cs typeface="Quicksand"/>
                <a:sym typeface="Quicksand"/>
              </a:rPr>
              <a:t>neviditeľný pre počujúci svet.</a:t>
            </a:r>
            <a:endParaRPr b="1" i="0" sz="2600" u="none" cap="none" strike="noStrike">
              <a:solidFill>
                <a:schemeClr val="lt1"/>
              </a:solidFill>
              <a:latin typeface="Quicksand"/>
              <a:ea typeface="Quicksand"/>
              <a:cs typeface="Quicksand"/>
              <a:sym typeface="Quicksand"/>
            </a:endParaRPr>
          </a:p>
        </p:txBody>
      </p:sp>
      <p:sp>
        <p:nvSpPr>
          <p:cNvPr id="242" name="Google Shape;242;g323359fc758_0_66">
            <a:hlinkClick r:id="rId6"/>
          </p:cNvPr>
          <p:cNvSpPr txBox="1"/>
          <p:nvPr/>
        </p:nvSpPr>
        <p:spPr>
          <a:xfrm>
            <a:off x="3087813" y="9410075"/>
            <a:ext cx="39168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Moving Pictures, Moving Hands: The Story of Ernest Marshall (Pohyblivé obrazy, pohyblivé ruky: príbeh Ernesta Marshalla) (Pohyblivé obrazy, pohyblivé ruky: príbeh Ernesta Marshalla)</a:t>
            </a:r>
            <a:r>
              <a:rPr b="0" i="0" lang="en-US" sz="1400" u="none" cap="none" strike="noStrike">
                <a:solidFill>
                  <a:schemeClr val="lt1"/>
                </a:solidFill>
                <a:latin typeface="Quicksand"/>
                <a:ea typeface="Quicksand"/>
                <a:cs typeface="Quicksand"/>
                <a:sym typeface="Quicksand"/>
              </a:rPr>
              <a:t>, Gallaudet Archives</a:t>
            </a:r>
            <a:endParaRPr b="0" i="0" sz="1400" u="none" cap="none" strike="noStrike">
              <a:solidFill>
                <a:schemeClr val="lt1"/>
              </a:solidFill>
              <a:latin typeface="Quicksand"/>
              <a:ea typeface="Quicksand"/>
              <a:cs typeface="Quicksand"/>
              <a:sym typeface="Quicksand"/>
            </a:endParaRPr>
          </a:p>
        </p:txBody>
      </p:sp>
      <p:pic>
        <p:nvPicPr>
          <p:cNvPr id="243" name="Google Shape;243;g323359fc758_0_66" title="Ernst Marshall.png"/>
          <p:cNvPicPr preferRelativeResize="0"/>
          <p:nvPr/>
        </p:nvPicPr>
        <p:blipFill rotWithShape="1">
          <a:blip r:embed="rId7">
            <a:alphaModFix/>
          </a:blip>
          <a:srcRect b="0" l="0" r="0" t="0"/>
          <a:stretch/>
        </p:blipFill>
        <p:spPr>
          <a:xfrm>
            <a:off x="3253625" y="4559050"/>
            <a:ext cx="3585176" cy="4669619"/>
          </a:xfrm>
          <a:prstGeom prst="rect">
            <a:avLst/>
          </a:prstGeom>
          <a:noFill/>
          <a:ln>
            <a:noFill/>
          </a:ln>
        </p:spPr>
      </p:pic>
      <p:sp>
        <p:nvSpPr>
          <p:cNvPr id="244" name="Google Shape;244;g323359fc758_0_66"/>
          <p:cNvSpPr txBox="1"/>
          <p:nvPr/>
        </p:nvSpPr>
        <p:spPr>
          <a:xfrm>
            <a:off x="377150" y="1953375"/>
            <a:ext cx="25449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 Nepočujúcich</a:t>
            </a:r>
            <a:endParaRPr b="0" i="0" sz="3200" u="none" cap="none" strike="noStrike">
              <a:solidFill>
                <a:srgbClr val="F7F1D5"/>
              </a:solidFill>
              <a:latin typeface="Anton"/>
              <a:ea typeface="Anton"/>
              <a:cs typeface="Anton"/>
              <a:sym typeface="Anton"/>
            </a:endParaRPr>
          </a:p>
        </p:txBody>
      </p:sp>
      <p:sp>
        <p:nvSpPr>
          <p:cNvPr id="245" name="Google Shape;245;g323359fc758_0_66"/>
          <p:cNvSpPr txBox="1"/>
          <p:nvPr/>
        </p:nvSpPr>
        <p:spPr>
          <a:xfrm>
            <a:off x="13192350" y="3598438"/>
            <a:ext cx="4799100" cy="9126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Charles Krauel: A Profile of a Deaf Filmmaker (Charles Krauel: portrét nepočujúceho filmára)</a:t>
            </a:r>
            <a:r>
              <a:rPr b="0" i="0" lang="en-US" sz="1400" u="none" cap="none" strike="noStrike">
                <a:solidFill>
                  <a:schemeClr val="lt1"/>
                </a:solidFill>
                <a:latin typeface="Quicksand"/>
                <a:ea typeface="Quicksand"/>
                <a:cs typeface="Quicksand"/>
                <a:sym typeface="Quicksand"/>
              </a:rPr>
              <a:t>, Dawn Sign Press</a:t>
            </a:r>
            <a:r>
              <a:rPr b="0" i="0" lang="en-US" sz="1400" u="none" cap="none" strike="noStrike">
                <a:solidFill>
                  <a:schemeClr val="lt2"/>
                </a:solidFill>
                <a:latin typeface="Quicksand"/>
                <a:ea typeface="Quicksand"/>
                <a:cs typeface="Quicksand"/>
                <a:sym typeface="Quicksand"/>
              </a:rPr>
              <a:t> </a:t>
            </a:r>
            <a:r>
              <a:rPr b="0" i="0" lang="en-US" sz="1400" u="sng" cap="none" strike="noStrike">
                <a:solidFill>
                  <a:schemeClr val="lt2"/>
                </a:solidFill>
                <a:latin typeface="Quicksand"/>
                <a:ea typeface="Quicksand"/>
                <a:cs typeface="Quicksand"/>
                <a:sym typeface="Quicksand"/>
                <a:hlinkClick r:id="rId8">
                  <a:extLst>
                    <a:ext uri="{A12FA001-AC4F-418D-AE19-62706E023703}">
                      <ahyp:hlinkClr val="tx"/>
                    </a:ext>
                  </a:extLst>
                </a:hlinkClick>
              </a:rPr>
              <a:t>https://vimeo.com/ondemand/charleskrauel</a:t>
            </a:r>
            <a:r>
              <a:rPr b="0" i="0" lang="en-US" sz="1400" u="none" cap="none" strike="noStrike">
                <a:solidFill>
                  <a:schemeClr val="lt2"/>
                </a:solidFill>
                <a:latin typeface="Quicksand"/>
                <a:ea typeface="Quicksand"/>
                <a:cs typeface="Quicksand"/>
                <a:sym typeface="Quicksand"/>
              </a:rPr>
              <a:t> </a:t>
            </a:r>
            <a:endParaRPr b="0" i="0" sz="1400" u="none" cap="none" strike="noStrike">
              <a:solidFill>
                <a:schemeClr val="lt2"/>
              </a:solidFill>
              <a:latin typeface="Quicksand"/>
              <a:ea typeface="Quicksand"/>
              <a:cs typeface="Quicksand"/>
              <a:sym typeface="Quicksa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9" name="Shape 249"/>
        <p:cNvGrpSpPr/>
        <p:nvPr/>
      </p:nvGrpSpPr>
      <p:grpSpPr>
        <a:xfrm>
          <a:off x="0" y="0"/>
          <a:ext cx="0" cy="0"/>
          <a:chOff x="0" y="0"/>
          <a:chExt cx="0" cy="0"/>
        </a:xfrm>
      </p:grpSpPr>
      <p:grpSp>
        <p:nvGrpSpPr>
          <p:cNvPr id="250" name="Google Shape;250;g36138d5d411_0_0"/>
          <p:cNvGrpSpPr/>
          <p:nvPr/>
        </p:nvGrpSpPr>
        <p:grpSpPr>
          <a:xfrm>
            <a:off x="0" y="-216993"/>
            <a:ext cx="2922102" cy="10504504"/>
            <a:chOff x="0" y="-57150"/>
            <a:chExt cx="769602" cy="2766600"/>
          </a:xfrm>
        </p:grpSpPr>
        <p:sp>
          <p:nvSpPr>
            <p:cNvPr id="251" name="Google Shape;251;g36138d5d411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g36138d5d411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3" name="Google Shape;253;g36138d5d411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36138d5d411_0_0"/>
          <p:cNvSpPr txBox="1"/>
          <p:nvPr/>
        </p:nvSpPr>
        <p:spPr>
          <a:xfrm>
            <a:off x="377150" y="1953375"/>
            <a:ext cx="2548500" cy="2561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História kinematografie –</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Titulky</a:t>
            </a:r>
            <a:endParaRPr b="0" i="0" sz="3200" u="none" cap="none" strike="noStrike">
              <a:solidFill>
                <a:srgbClr val="F7F1D5"/>
              </a:solidFill>
              <a:latin typeface="Anton"/>
              <a:ea typeface="Anton"/>
              <a:cs typeface="Anton"/>
              <a:sym typeface="Anton"/>
            </a:endParaRPr>
          </a:p>
        </p:txBody>
      </p:sp>
      <p:sp>
        <p:nvSpPr>
          <p:cNvPr id="255" name="Google Shape;255;g36138d5d411_0_0"/>
          <p:cNvSpPr txBox="1"/>
          <p:nvPr/>
        </p:nvSpPr>
        <p:spPr>
          <a:xfrm>
            <a:off x="3499250" y="473700"/>
            <a:ext cx="129750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US" sz="6800" u="none" cap="none" strike="noStrike">
                <a:solidFill>
                  <a:schemeClr val="lt1"/>
                </a:solidFill>
                <a:latin typeface="Anton"/>
                <a:ea typeface="Anton"/>
                <a:cs typeface="Anton"/>
                <a:sym typeface="Anton"/>
              </a:rPr>
              <a:t>Vedeli ste?</a:t>
            </a:r>
            <a:endParaRPr b="0" i="0" sz="6800" u="none" cap="none" strike="noStrike">
              <a:solidFill>
                <a:schemeClr val="lt1"/>
              </a:solidFill>
              <a:latin typeface="Anton"/>
              <a:ea typeface="Anton"/>
              <a:cs typeface="Anton"/>
              <a:sym typeface="Anton"/>
            </a:endParaRPr>
          </a:p>
        </p:txBody>
      </p:sp>
      <p:pic>
        <p:nvPicPr>
          <p:cNvPr id="256" name="Google Shape;256;g36138d5d411_0_0" title="emersonromero.jpg"/>
          <p:cNvPicPr preferRelativeResize="0"/>
          <p:nvPr/>
        </p:nvPicPr>
        <p:blipFill rotWithShape="1">
          <a:blip r:embed="rId4">
            <a:alphaModFix/>
          </a:blip>
          <a:srcRect b="0" l="0" r="0" t="0"/>
          <a:stretch/>
        </p:blipFill>
        <p:spPr>
          <a:xfrm>
            <a:off x="12063275" y="391400"/>
            <a:ext cx="5332312" cy="4147375"/>
          </a:xfrm>
          <a:prstGeom prst="rect">
            <a:avLst/>
          </a:prstGeom>
          <a:noFill/>
          <a:ln>
            <a:noFill/>
          </a:ln>
        </p:spPr>
      </p:pic>
      <p:sp>
        <p:nvSpPr>
          <p:cNvPr id="257" name="Google Shape;257;g36138d5d411_0_0"/>
          <p:cNvSpPr txBox="1"/>
          <p:nvPr/>
        </p:nvSpPr>
        <p:spPr>
          <a:xfrm>
            <a:off x="3499250" y="1850575"/>
            <a:ext cx="83184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3000"/>
              <a:buFont typeface="Arial"/>
              <a:buNone/>
            </a:pPr>
            <a:r>
              <a:rPr lang="en-US" sz="3000">
                <a:solidFill>
                  <a:schemeClr val="lt1"/>
                </a:solidFill>
                <a:latin typeface="Quicksand Medium"/>
                <a:ea typeface="Quicksand Medium"/>
                <a:cs typeface="Quicksand Medium"/>
                <a:sym typeface="Quicksand Medium"/>
              </a:rPr>
              <a:t>V roku</a:t>
            </a:r>
            <a:r>
              <a:rPr b="0" i="0" lang="en-US" sz="3000" u="none" cap="none" strike="noStrike">
                <a:solidFill>
                  <a:schemeClr val="lt1"/>
                </a:solidFill>
                <a:latin typeface="Quicksand Medium"/>
                <a:ea typeface="Quicksand Medium"/>
                <a:cs typeface="Quicksand Medium"/>
                <a:sym typeface="Quicksand Medium"/>
              </a:rPr>
              <a:t> </a:t>
            </a:r>
            <a:r>
              <a:rPr b="1" i="0" lang="en-US" sz="3000" u="none" cap="none" strike="noStrike">
                <a:solidFill>
                  <a:schemeClr val="lt1"/>
                </a:solidFill>
                <a:latin typeface="Quicksand"/>
                <a:ea typeface="Quicksand"/>
                <a:cs typeface="Quicksand"/>
                <a:sym typeface="Quicksand"/>
              </a:rPr>
              <a:t>1947</a:t>
            </a:r>
            <a:r>
              <a:rPr b="0" i="0" lang="en-US" sz="3000" u="none" cap="none" strike="noStrike">
                <a:solidFill>
                  <a:schemeClr val="lt1"/>
                </a:solidFill>
                <a:latin typeface="Quicksand Medium"/>
                <a:ea typeface="Quicksand Medium"/>
                <a:cs typeface="Quicksand Medium"/>
                <a:sym typeface="Quicksand Medium"/>
              </a:rPr>
              <a:t>, </a:t>
            </a:r>
            <a:r>
              <a:rPr b="1" i="0" lang="en-US" sz="3000" u="none" cap="none" strike="noStrike">
                <a:solidFill>
                  <a:schemeClr val="lt1"/>
                </a:solidFill>
                <a:latin typeface="Quicksand"/>
                <a:ea typeface="Quicksand"/>
                <a:cs typeface="Quicksand"/>
                <a:sym typeface="Quicksand"/>
              </a:rPr>
              <a:t>Emerson Romero</a:t>
            </a:r>
            <a:r>
              <a:rPr b="0" i="0" lang="en-US" sz="3000" u="none" cap="none" strike="noStrike">
                <a:solidFill>
                  <a:schemeClr val="lt1"/>
                </a:solidFill>
                <a:latin typeface="Quicksand Medium"/>
                <a:ea typeface="Quicksand Medium"/>
                <a:cs typeface="Quicksand Medium"/>
                <a:sym typeface="Quicksand Medium"/>
              </a:rPr>
              <a:t> (1900–1972),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kubánsko-americký </a:t>
            </a:r>
            <a:r>
              <a:rPr lang="en-US" sz="3000">
                <a:solidFill>
                  <a:schemeClr val="lt1"/>
                </a:solidFill>
                <a:latin typeface="Quicksand Medium"/>
                <a:ea typeface="Quicksand Medium"/>
                <a:cs typeface="Quicksand Medium"/>
                <a:sym typeface="Quicksand Medium"/>
              </a:rPr>
              <a:t>N</a:t>
            </a:r>
            <a:r>
              <a:rPr b="0" i="0" lang="en-US" sz="3000" u="none" cap="none" strike="noStrike">
                <a:solidFill>
                  <a:schemeClr val="lt1"/>
                </a:solidFill>
                <a:latin typeface="Quicksand Medium"/>
                <a:ea typeface="Quicksand Medium"/>
                <a:cs typeface="Quicksand Medium"/>
                <a:sym typeface="Quicksand Medium"/>
              </a:rPr>
              <a:t>epočujúci herec, ktorý pôsobil počas éry nemého filmu, vyvinul </a:t>
            </a:r>
            <a:r>
              <a:rPr b="1" i="0" lang="en-US" sz="3000" u="none" cap="none" strike="noStrike">
                <a:solidFill>
                  <a:schemeClr val="lt1"/>
                </a:solidFill>
                <a:latin typeface="Quicksand"/>
                <a:ea typeface="Quicksand"/>
                <a:cs typeface="Quicksand"/>
                <a:sym typeface="Quicksand"/>
              </a:rPr>
              <a:t>priekopnícku techniku</a:t>
            </a:r>
            <a:r>
              <a:rPr b="0" i="0" lang="en-US" sz="3000" u="none" cap="none" strike="noStrike">
                <a:solidFill>
                  <a:schemeClr val="lt1"/>
                </a:solidFill>
                <a:latin typeface="Quicksand Medium"/>
                <a:ea typeface="Quicksand Medium"/>
                <a:cs typeface="Quicksand Medium"/>
                <a:sym typeface="Quicksand Medium"/>
              </a:rPr>
              <a:t> na sprístupnenie zvukových filmov </a:t>
            </a:r>
            <a:r>
              <a:rPr b="1" i="0" lang="en-US" sz="3000" u="none" cap="none" strike="noStrike">
                <a:solidFill>
                  <a:schemeClr val="lt1"/>
                </a:solidFill>
                <a:latin typeface="Quicksand"/>
                <a:ea typeface="Quicksand"/>
                <a:cs typeface="Quicksand"/>
                <a:sym typeface="Quicksand"/>
              </a:rPr>
              <a:t>komunite Nepočujúcich</a:t>
            </a:r>
            <a:r>
              <a:rPr b="0" i="0" lang="en-US"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p:txBody>
      </p:sp>
      <p:sp>
        <p:nvSpPr>
          <p:cNvPr id="258" name="Google Shape;258;g36138d5d411_0_0"/>
          <p:cNvSpPr txBox="1"/>
          <p:nvPr/>
        </p:nvSpPr>
        <p:spPr>
          <a:xfrm>
            <a:off x="3499250" y="4753750"/>
            <a:ext cx="14194500" cy="4671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Strihom filmu a vkladaním </a:t>
            </a:r>
            <a:r>
              <a:rPr b="1" i="0" lang="en-US" sz="3000" u="none" cap="none" strike="noStrike">
                <a:solidFill>
                  <a:schemeClr val="lt1"/>
                </a:solidFill>
                <a:latin typeface="Quicksand"/>
                <a:ea typeface="Quicksand"/>
                <a:cs typeface="Quicksand"/>
                <a:sym typeface="Quicksand"/>
              </a:rPr>
              <a:t>textových pásikov</a:t>
            </a:r>
            <a:r>
              <a:rPr b="0" i="0" lang="en-US" sz="3000" u="none" cap="none" strike="noStrike">
                <a:solidFill>
                  <a:schemeClr val="lt1"/>
                </a:solidFill>
                <a:latin typeface="Quicksand Medium"/>
                <a:ea typeface="Quicksand Medium"/>
                <a:cs typeface="Quicksand Medium"/>
                <a:sym typeface="Quicksand Medium"/>
              </a:rPr>
              <a:t> medzi snímky vytvoril </a:t>
            </a:r>
            <a:r>
              <a:rPr b="1" i="0" lang="en-US" sz="3000" u="none" cap="none" strike="noStrike">
                <a:solidFill>
                  <a:schemeClr val="lt1"/>
                </a:solidFill>
                <a:latin typeface="Quicksand"/>
                <a:ea typeface="Quicksand"/>
                <a:cs typeface="Quicksand"/>
                <a:sym typeface="Quicksand"/>
              </a:rPr>
              <a:t>prvé verzie titulkov</a:t>
            </a:r>
            <a:r>
              <a:rPr b="0" i="0" lang="en-US"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Tieto titulkované filmy neskôr sprístupnil na požičanie školám a klubom </a:t>
            </a:r>
            <a:r>
              <a:rPr lang="en-US" sz="3000">
                <a:solidFill>
                  <a:schemeClr val="lt1"/>
                </a:solidFill>
                <a:latin typeface="Quicksand Medium"/>
                <a:ea typeface="Quicksand Medium"/>
                <a:cs typeface="Quicksand Medium"/>
                <a:sym typeface="Quicksand Medium"/>
              </a:rPr>
              <a:t>N</a:t>
            </a:r>
            <a:r>
              <a:rPr b="0" i="0" lang="en-US" sz="3000" u="none" cap="none" strike="noStrike">
                <a:solidFill>
                  <a:schemeClr val="lt1"/>
                </a:solidFill>
                <a:latin typeface="Quicksand Medium"/>
                <a:ea typeface="Quicksand Medium"/>
                <a:cs typeface="Quicksand Medium"/>
                <a:sym typeface="Quicksand Medium"/>
              </a:rPr>
              <a:t>epočujúci</a:t>
            </a:r>
            <a:r>
              <a:rPr lang="en-US" sz="3000">
                <a:solidFill>
                  <a:schemeClr val="lt1"/>
                </a:solidFill>
                <a:latin typeface="Quicksand Medium"/>
                <a:ea typeface="Quicksand Medium"/>
                <a:cs typeface="Quicksand Medium"/>
                <a:sym typeface="Quicksand Medium"/>
              </a:rPr>
              <a:t>ch</a:t>
            </a:r>
            <a:r>
              <a:rPr b="0" i="0" lang="en-US" sz="3000" u="none" cap="none" strike="noStrike">
                <a:solidFill>
                  <a:schemeClr val="lt1"/>
                </a:solidFill>
                <a:latin typeface="Quicksand Medium"/>
                <a:ea typeface="Quicksand Medium"/>
                <a:cs typeface="Quicksand Medium"/>
                <a:sym typeface="Quicksand Medium"/>
              </a:rPr>
              <a:t> v New Yorku.</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120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Jeho experimentálna a ručná technika bola kľúčová pri inšpirovaní rozvoja moderných filmových titulkov. Jeho práca viedla k vzniku organizácie </a:t>
            </a:r>
            <a:r>
              <a:rPr b="1" i="1" lang="en-US" sz="3000" u="none" cap="none" strike="noStrike">
                <a:solidFill>
                  <a:schemeClr val="lt1"/>
                </a:solidFill>
                <a:latin typeface="Quicksand"/>
                <a:ea typeface="Quicksand"/>
                <a:cs typeface="Quicksand"/>
                <a:sym typeface="Quicksand"/>
              </a:rPr>
              <a:t>Filmy s titulkami pre </a:t>
            </a:r>
            <a:r>
              <a:rPr b="1" i="1" lang="en-US" sz="3000">
                <a:solidFill>
                  <a:schemeClr val="lt1"/>
                </a:solidFill>
                <a:latin typeface="Quicksand"/>
                <a:ea typeface="Quicksand"/>
                <a:cs typeface="Quicksand"/>
                <a:sym typeface="Quicksand"/>
              </a:rPr>
              <a:t>N</a:t>
            </a:r>
            <a:r>
              <a:rPr b="1" i="1" lang="en-US" sz="3000" u="none" cap="none" strike="noStrike">
                <a:solidFill>
                  <a:schemeClr val="lt1"/>
                </a:solidFill>
                <a:latin typeface="Quicksand"/>
                <a:ea typeface="Quicksand"/>
                <a:cs typeface="Quicksand"/>
                <a:sym typeface="Quicksand"/>
              </a:rPr>
              <a:t>epočujúcich</a:t>
            </a:r>
            <a:r>
              <a:rPr b="0" i="0" lang="en-US" sz="3000" u="none" cap="none" strike="noStrike">
                <a:solidFill>
                  <a:schemeClr val="lt1"/>
                </a:solidFill>
                <a:latin typeface="Quicksand Medium"/>
                <a:ea typeface="Quicksand Medium"/>
                <a:cs typeface="Quicksand Medium"/>
                <a:sym typeface="Quicksand Medium"/>
              </a:rPr>
              <a:t>, založenej v Spojených štátoch, ktorá sa venovala produkcii a distribúcii titulkovaných filmov pre školy a komunity Nepočujúcich.</a:t>
            </a:r>
            <a:endParaRPr b="0" i="0" sz="3000" u="none" cap="none" strike="noStrike">
              <a:solidFill>
                <a:schemeClr val="lt1"/>
              </a:solidFill>
              <a:latin typeface="Quicksand Medium"/>
              <a:ea typeface="Quicksand Medium"/>
              <a:cs typeface="Quicksand Medium"/>
              <a:sym typeface="Quicksand Medium"/>
            </a:endParaRPr>
          </a:p>
        </p:txBody>
      </p:sp>
      <p:sp>
        <p:nvSpPr>
          <p:cNvPr id="259" name="Google Shape;259;g36138d5d411_0_0"/>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6138d5d411_0_0"/>
          <p:cNvSpPr txBox="1"/>
          <p:nvPr/>
        </p:nvSpPr>
        <p:spPr>
          <a:xfrm>
            <a:off x="12063275" y="4518053"/>
            <a:ext cx="54165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Quicksand"/>
                <a:ea typeface="Quicksand"/>
                <a:cs typeface="Quicksand"/>
                <a:sym typeface="Quicksand"/>
              </a:rPr>
              <a:t>https://deafhistory.eu/index.php/component/zoo/item/emerson-romero</a:t>
            </a:r>
            <a:endParaRPr b="0" i="0" sz="1100" u="none" cap="none" strike="noStrike">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4" name="Shape 264"/>
        <p:cNvGrpSpPr/>
        <p:nvPr/>
      </p:nvGrpSpPr>
      <p:grpSpPr>
        <a:xfrm>
          <a:off x="0" y="0"/>
          <a:ext cx="0" cy="0"/>
          <a:chOff x="0" y="0"/>
          <a:chExt cx="0" cy="0"/>
        </a:xfrm>
      </p:grpSpPr>
      <p:grpSp>
        <p:nvGrpSpPr>
          <p:cNvPr id="265" name="Google Shape;265;g36aac512fb4_0_50"/>
          <p:cNvGrpSpPr/>
          <p:nvPr/>
        </p:nvGrpSpPr>
        <p:grpSpPr>
          <a:xfrm>
            <a:off x="0" y="-216993"/>
            <a:ext cx="2922102" cy="10504504"/>
            <a:chOff x="0" y="-57150"/>
            <a:chExt cx="769602" cy="2766600"/>
          </a:xfrm>
        </p:grpSpPr>
        <p:sp>
          <p:nvSpPr>
            <p:cNvPr id="266" name="Google Shape;266;g36aac512fb4_0_5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6aac512fb4_0_5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8" name="Google Shape;268;g36aac512fb4_0_5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6aac512fb4_0_5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g36aac512fb4_0_50"/>
          <p:cNvSpPr txBox="1"/>
          <p:nvPr/>
        </p:nvSpPr>
        <p:spPr>
          <a:xfrm>
            <a:off x="223200" y="1953375"/>
            <a:ext cx="2524800" cy="25614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SzPts val="3200"/>
              <a:buFont typeface="Arial"/>
              <a:buNone/>
            </a:pPr>
            <a:r>
              <a:rPr lang="en-US" sz="3200">
                <a:solidFill>
                  <a:srgbClr val="F7F1D5"/>
                </a:solidFill>
                <a:latin typeface="Anton"/>
                <a:ea typeface="Anton"/>
                <a:cs typeface="Anton"/>
                <a:sym typeface="Anton"/>
              </a:rPr>
              <a:t>História kinematografie Nepočujúcich</a:t>
            </a:r>
            <a:endParaRPr sz="3200">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t/>
            </a:r>
            <a:endParaRPr sz="3200">
              <a:solidFill>
                <a:srgbClr val="F7F1D5"/>
              </a:solidFill>
              <a:latin typeface="Anton"/>
              <a:ea typeface="Anton"/>
              <a:cs typeface="Anton"/>
              <a:sym typeface="Anton"/>
            </a:endParaRPr>
          </a:p>
        </p:txBody>
      </p:sp>
      <p:sp>
        <p:nvSpPr>
          <p:cNvPr id="271" name="Google Shape;271;g36aac512fb4_0_50"/>
          <p:cNvSpPr txBox="1"/>
          <p:nvPr/>
        </p:nvSpPr>
        <p:spPr>
          <a:xfrm>
            <a:off x="3209492" y="362900"/>
            <a:ext cx="14230500" cy="1554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US" sz="8900" u="none" cap="none" strike="noStrike">
                <a:solidFill>
                  <a:srgbClr val="FFFFFF"/>
                </a:solidFill>
                <a:latin typeface="Anton"/>
                <a:ea typeface="Anton"/>
                <a:cs typeface="Anton"/>
                <a:sym typeface="Anton"/>
              </a:rPr>
              <a:t>Kinematografia Nepočujúcich</a:t>
            </a:r>
            <a:endParaRPr b="0" i="0" sz="8900" u="none" cap="none" strike="noStrike">
              <a:solidFill>
                <a:srgbClr val="FFFFFF"/>
              </a:solidFill>
              <a:latin typeface="Anton"/>
              <a:ea typeface="Anton"/>
              <a:cs typeface="Anton"/>
              <a:sym typeface="Anton"/>
            </a:endParaRPr>
          </a:p>
        </p:txBody>
      </p:sp>
      <p:sp>
        <p:nvSpPr>
          <p:cNvPr id="272" name="Google Shape;272;g36aac512fb4_0_50"/>
          <p:cNvSpPr txBox="1"/>
          <p:nvPr/>
        </p:nvSpPr>
        <p:spPr>
          <a:xfrm>
            <a:off x="3180575" y="2091450"/>
            <a:ext cx="14230500" cy="6570600"/>
          </a:xfrm>
          <a:prstGeom prst="rect">
            <a:avLst/>
          </a:prstGeom>
          <a:noFill/>
          <a:ln>
            <a:noFill/>
          </a:ln>
        </p:spPr>
        <p:txBody>
          <a:bodyPr anchorCtr="0" anchor="t" bIns="91425" lIns="91425" spcFirstLastPara="1" rIns="91425" wrap="square" tIns="91425">
            <a:spAutoFit/>
          </a:bodyPr>
          <a:lstStyle/>
          <a:p>
            <a:pPr indent="-412750" lvl="0" marL="457200" marR="0" rtl="0" algn="l">
              <a:lnSpc>
                <a:spcPct val="115000"/>
              </a:lnSpc>
              <a:spcBef>
                <a:spcPts val="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Hlavné ciele: prezentovať filmárske zručnosti, zachovávať posunkové jazyky a verne reprezentovať komunitu Nepočujúcich.</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Mnohé filmy sa stratili:</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pre nedostatok povedomia o ich hodnote,</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alebo preto, že boli zaznamenané v zastaraných formátoch.</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Mainstreamová kinematografia (napr. Hollywood) často zobrazovala </a:t>
            </a:r>
            <a:r>
              <a:rPr lang="en-US" sz="3200">
                <a:solidFill>
                  <a:schemeClr val="lt1"/>
                </a:solidFill>
                <a:latin typeface="Quicksand Medium"/>
                <a:ea typeface="Quicksand Medium"/>
                <a:cs typeface="Quicksand Medium"/>
                <a:sym typeface="Quicksand Medium"/>
              </a:rPr>
              <a:t>N</a:t>
            </a:r>
            <a:r>
              <a:rPr b="0" i="0" lang="en-US" sz="3200" u="none" cap="none" strike="noStrike">
                <a:solidFill>
                  <a:schemeClr val="lt1"/>
                </a:solidFill>
                <a:latin typeface="Quicksand Medium"/>
                <a:ea typeface="Quicksand Medium"/>
                <a:cs typeface="Quicksand Medium"/>
                <a:sym typeface="Quicksand Medium"/>
              </a:rPr>
              <a:t>epočujúce postavy ako objekty ľútosti, obdivu alebo mystiky.</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200"/>
              </a:spcBef>
              <a:spcAft>
                <a:spcPts val="100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Nepočujúci boli len zriedkavo zobrazení ako bežní, žiadaní a plnohodnotní jednotlivci.</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6" name="Shape 276"/>
        <p:cNvGrpSpPr/>
        <p:nvPr/>
      </p:nvGrpSpPr>
      <p:grpSpPr>
        <a:xfrm>
          <a:off x="0" y="0"/>
          <a:ext cx="0" cy="0"/>
          <a:chOff x="0" y="0"/>
          <a:chExt cx="0" cy="0"/>
        </a:xfrm>
      </p:grpSpPr>
      <p:sp>
        <p:nvSpPr>
          <p:cNvPr id="277" name="Google Shape;277;g36aac512fb4_0_6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6aac512fb4_0_63"/>
          <p:cNvSpPr/>
          <p:nvPr/>
        </p:nvSpPr>
        <p:spPr>
          <a:xfrm>
            <a:off x="474725" y="928148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9" name="Google Shape;279;g36aac512fb4_0_63"/>
          <p:cNvPicPr preferRelativeResize="0"/>
          <p:nvPr/>
        </p:nvPicPr>
        <p:blipFill rotWithShape="1">
          <a:blip r:embed="rId5">
            <a:alphaModFix/>
          </a:blip>
          <a:srcRect b="0" l="0" r="0" t="0"/>
          <a:stretch/>
        </p:blipFill>
        <p:spPr>
          <a:xfrm>
            <a:off x="5957650" y="3061807"/>
            <a:ext cx="3137075" cy="4831142"/>
          </a:xfrm>
          <a:prstGeom prst="rect">
            <a:avLst/>
          </a:prstGeom>
          <a:noFill/>
          <a:ln>
            <a:noFill/>
          </a:ln>
        </p:spPr>
      </p:pic>
      <p:pic>
        <p:nvPicPr>
          <p:cNvPr id="280" name="Google Shape;280;g36aac512fb4_0_63"/>
          <p:cNvPicPr preferRelativeResize="0"/>
          <p:nvPr/>
        </p:nvPicPr>
        <p:blipFill rotWithShape="1">
          <a:blip r:embed="rId6">
            <a:alphaModFix/>
          </a:blip>
          <a:srcRect b="0" l="0" r="0" t="0"/>
          <a:stretch/>
        </p:blipFill>
        <p:spPr>
          <a:xfrm>
            <a:off x="11794187" y="3428988"/>
            <a:ext cx="3595426" cy="4923017"/>
          </a:xfrm>
          <a:prstGeom prst="rect">
            <a:avLst/>
          </a:prstGeom>
          <a:noFill/>
          <a:ln>
            <a:noFill/>
          </a:ln>
        </p:spPr>
      </p:pic>
      <p:sp>
        <p:nvSpPr>
          <p:cNvPr id="281" name="Google Shape;281;g36aac512fb4_0_63"/>
          <p:cNvSpPr txBox="1"/>
          <p:nvPr/>
        </p:nvSpPr>
        <p:spPr>
          <a:xfrm>
            <a:off x="149315"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DRACULA (1931)</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TOD  BROWNING</a:t>
            </a:r>
            <a:endParaRPr b="0" i="0" sz="2200" u="none" cap="none" strike="noStrike">
              <a:solidFill>
                <a:srgbClr val="FFFFFF"/>
              </a:solidFill>
              <a:latin typeface="Quicksand SemiBold"/>
              <a:ea typeface="Quicksand SemiBold"/>
              <a:cs typeface="Quicksand SemiBold"/>
              <a:sym typeface="Quicksand SemiBold"/>
            </a:endParaRPr>
          </a:p>
        </p:txBody>
      </p:sp>
      <p:sp>
        <p:nvSpPr>
          <p:cNvPr id="282" name="Google Shape;282;g36aac512fb4_0_63"/>
          <p:cNvSpPr txBox="1"/>
          <p:nvPr/>
        </p:nvSpPr>
        <p:spPr>
          <a:xfrm>
            <a:off x="5523699" y="807064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BLACULA (1972)</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WILLIAM CRAIN</a:t>
            </a:r>
            <a:endParaRPr b="0" i="0" sz="2200" u="none" cap="none" strike="noStrike">
              <a:solidFill>
                <a:srgbClr val="FFFFFF"/>
              </a:solidFill>
              <a:latin typeface="Quicksand SemiBold"/>
              <a:ea typeface="Quicksand SemiBold"/>
              <a:cs typeface="Quicksand SemiBold"/>
              <a:sym typeface="Quicksand SemiBold"/>
            </a:endParaRPr>
          </a:p>
        </p:txBody>
      </p:sp>
      <p:sp>
        <p:nvSpPr>
          <p:cNvPr id="283" name="Google Shape;283;g36aac512fb4_0_63"/>
          <p:cNvSpPr txBox="1"/>
          <p:nvPr/>
        </p:nvSpPr>
        <p:spPr>
          <a:xfrm>
            <a:off x="11799250" y="8533275"/>
            <a:ext cx="3585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DEAFULA (1975)</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PETER WOLF</a:t>
            </a:r>
            <a:endParaRPr b="0" i="0" sz="2200" u="none" cap="none" strike="noStrike">
              <a:solidFill>
                <a:srgbClr val="FFFFFF"/>
              </a:solidFill>
              <a:latin typeface="Quicksand SemiBold"/>
              <a:ea typeface="Quicksand SemiBold"/>
              <a:cs typeface="Quicksand SemiBold"/>
              <a:sym typeface="Quicksand SemiBold"/>
            </a:endParaRPr>
          </a:p>
        </p:txBody>
      </p:sp>
      <p:cxnSp>
        <p:nvCxnSpPr>
          <p:cNvPr id="284" name="Google Shape;284;g36aac512fb4_0_63"/>
          <p:cNvCxnSpPr/>
          <p:nvPr/>
        </p:nvCxnSpPr>
        <p:spPr>
          <a:xfrm flipH="1" rot="10800000">
            <a:off x="3875950" y="5606075"/>
            <a:ext cx="1831500" cy="12900"/>
          </a:xfrm>
          <a:prstGeom prst="straightConnector1">
            <a:avLst/>
          </a:prstGeom>
          <a:noFill/>
          <a:ln cap="flat" cmpd="sng" w="76200">
            <a:solidFill>
              <a:srgbClr val="FFFFFF"/>
            </a:solidFill>
            <a:prstDash val="solid"/>
            <a:round/>
            <a:headEnd len="sm" w="sm" type="none"/>
            <a:tailEnd len="med" w="med" type="triangle"/>
          </a:ln>
        </p:spPr>
      </p:cxnSp>
      <p:cxnSp>
        <p:nvCxnSpPr>
          <p:cNvPr id="285" name="Google Shape;285;g36aac512fb4_0_63"/>
          <p:cNvCxnSpPr/>
          <p:nvPr/>
        </p:nvCxnSpPr>
        <p:spPr>
          <a:xfrm flipH="1" rot="10800000">
            <a:off x="9528688" y="5606075"/>
            <a:ext cx="1831500" cy="12900"/>
          </a:xfrm>
          <a:prstGeom prst="straightConnector1">
            <a:avLst/>
          </a:prstGeom>
          <a:noFill/>
          <a:ln cap="flat" cmpd="sng" w="76200">
            <a:solidFill>
              <a:srgbClr val="FFFFFF"/>
            </a:solidFill>
            <a:prstDash val="solid"/>
            <a:round/>
            <a:headEnd len="sm" w="sm" type="none"/>
            <a:tailEnd len="med" w="med" type="triangle"/>
          </a:ln>
        </p:spPr>
      </p:cxnSp>
      <p:sp>
        <p:nvSpPr>
          <p:cNvPr id="286" name="Google Shape;286;g36aac512fb4_0_63"/>
          <p:cNvSpPr txBox="1"/>
          <p:nvPr/>
        </p:nvSpPr>
        <p:spPr>
          <a:xfrm>
            <a:off x="10938942" y="1215825"/>
            <a:ext cx="7179900" cy="20319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Film predstavuje </a:t>
            </a:r>
            <a:r>
              <a:rPr b="1" i="0" lang="en-US" sz="2400" u="none" cap="none" strike="noStrike">
                <a:solidFill>
                  <a:schemeClr val="lt1"/>
                </a:solidFill>
                <a:latin typeface="Quicksand"/>
                <a:ea typeface="Quicksand"/>
                <a:cs typeface="Quicksand"/>
                <a:sym typeface="Quicksand"/>
              </a:rPr>
              <a:t>svet bez počujúcich ľudí</a:t>
            </a:r>
            <a:r>
              <a:rPr b="0" i="0" lang="en-US" sz="2400" u="none" cap="none" strike="noStrike">
                <a:solidFill>
                  <a:schemeClr val="lt1"/>
                </a:solidFill>
                <a:latin typeface="Quicksand Medium"/>
                <a:ea typeface="Quicksand Medium"/>
                <a:cs typeface="Quicksand Medium"/>
                <a:sym typeface="Quicksand Medium"/>
              </a:rPr>
              <a:t>, </a:t>
            </a:r>
            <a:r>
              <a:rPr lang="en-US" sz="2400">
                <a:solidFill>
                  <a:schemeClr val="lt1"/>
                </a:solidFill>
                <a:latin typeface="Quicksand Medium"/>
                <a:ea typeface="Quicksand Medium"/>
                <a:cs typeface="Quicksand Medium"/>
                <a:sym typeface="Quicksand Medium"/>
              </a:rPr>
              <a:t>kde</a:t>
            </a:r>
            <a:r>
              <a:rPr b="0" i="0" lang="en-US" sz="2400" u="none" cap="none" strike="noStrike">
                <a:solidFill>
                  <a:schemeClr val="lt1"/>
                </a:solidFill>
                <a:latin typeface="Quicksand Medium"/>
                <a:ea typeface="Quicksand Medium"/>
                <a:cs typeface="Quicksand Medium"/>
                <a:sym typeface="Quicksand Medium"/>
              </a:rPr>
              <a:t> </a:t>
            </a:r>
            <a:r>
              <a:rPr b="1" i="0" lang="en-US" sz="2400" u="none" cap="none" strike="noStrike">
                <a:solidFill>
                  <a:schemeClr val="lt1"/>
                </a:solidFill>
                <a:latin typeface="Quicksand"/>
                <a:ea typeface="Quicksand"/>
                <a:cs typeface="Quicksand"/>
                <a:sym typeface="Quicksand"/>
              </a:rPr>
              <a:t>komunikácia</a:t>
            </a:r>
            <a:r>
              <a:rPr b="0" i="0" lang="en-US" sz="2400" u="none" cap="none" strike="noStrike">
                <a:solidFill>
                  <a:schemeClr val="lt1"/>
                </a:solidFill>
                <a:latin typeface="Quicksand Medium"/>
                <a:ea typeface="Quicksand Medium"/>
                <a:cs typeface="Quicksand Medium"/>
                <a:sym typeface="Quicksand Medium"/>
              </a:rPr>
              <a:t> prebieha prostredníctvom amerického posunkového jazyka (</a:t>
            </a:r>
            <a:r>
              <a:rPr b="1" i="0" lang="en-US" sz="2400" u="none" cap="none" strike="noStrike">
                <a:solidFill>
                  <a:schemeClr val="lt1"/>
                </a:solidFill>
                <a:latin typeface="Quicksand"/>
                <a:ea typeface="Quicksand"/>
                <a:cs typeface="Quicksand"/>
                <a:sym typeface="Quicksand"/>
              </a:rPr>
              <a:t>ASL</a:t>
            </a:r>
            <a:r>
              <a:rPr b="0" i="0" lang="en-US" sz="2400" u="none" cap="none" strike="noStrike">
                <a:solidFill>
                  <a:schemeClr val="lt1"/>
                </a:solidFill>
                <a:latin typeface="Quicksand Medium"/>
                <a:ea typeface="Quicksand Medium"/>
                <a:cs typeface="Quicksand Medium"/>
                <a:sym typeface="Quicksand Medium"/>
              </a:rPr>
              <a:t>), </a:t>
            </a:r>
            <a:r>
              <a:rPr b="1" i="0" lang="en-US" sz="2400" u="none" cap="none" strike="noStrike">
                <a:solidFill>
                  <a:schemeClr val="lt1"/>
                </a:solidFill>
                <a:latin typeface="Quicksand"/>
                <a:ea typeface="Quicksand"/>
                <a:cs typeface="Quicksand"/>
                <a:sym typeface="Quicksand"/>
              </a:rPr>
              <a:t>teletypewriterov</a:t>
            </a:r>
            <a:r>
              <a:rPr b="0" i="0" lang="en-US" sz="2400" u="none" cap="none" strike="noStrike">
                <a:solidFill>
                  <a:schemeClr val="lt1"/>
                </a:solidFill>
                <a:latin typeface="Quicksand Medium"/>
                <a:ea typeface="Quicksand Medium"/>
                <a:cs typeface="Quicksand Medium"/>
                <a:sym typeface="Quicksand Medium"/>
              </a:rPr>
              <a:t> a vizuálnych podnetov ako </a:t>
            </a:r>
            <a:r>
              <a:rPr b="1" i="0" lang="en-US" sz="2400" u="none" cap="none" strike="noStrike">
                <a:solidFill>
                  <a:schemeClr val="lt1"/>
                </a:solidFill>
                <a:latin typeface="Quicksand"/>
                <a:ea typeface="Quicksand"/>
                <a:cs typeface="Quicksand"/>
                <a:sym typeface="Quicksand"/>
              </a:rPr>
              <a:t>blikajúce zvončeky</a:t>
            </a:r>
            <a:r>
              <a:rPr b="0" i="0" lang="en-US" sz="2400" u="none" cap="none" strike="noStrike">
                <a:solidFill>
                  <a:schemeClr val="lt1"/>
                </a:solidFill>
                <a:latin typeface="Quicksand Medium"/>
                <a:ea typeface="Quicksand Medium"/>
                <a:cs typeface="Quicksand Medium"/>
                <a:sym typeface="Quicksand Medium"/>
              </a:rPr>
              <a:t>.</a:t>
            </a:r>
            <a:endParaRPr b="0" i="0" sz="2600" u="none" cap="none" strike="noStrike">
              <a:solidFill>
                <a:schemeClr val="lt1"/>
              </a:solidFill>
              <a:latin typeface="Quicksand Medium"/>
              <a:ea typeface="Quicksand Medium"/>
              <a:cs typeface="Quicksand Medium"/>
              <a:sym typeface="Quicksand Medium"/>
            </a:endParaRPr>
          </a:p>
        </p:txBody>
      </p:sp>
      <p:sp>
        <p:nvSpPr>
          <p:cNvPr id="287" name="Google Shape;287;g36aac512fb4_0_63"/>
          <p:cNvSpPr txBox="1"/>
          <p:nvPr/>
        </p:nvSpPr>
        <p:spPr>
          <a:xfrm>
            <a:off x="278313" y="2358950"/>
            <a:ext cx="3747000" cy="679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Pôvodný film</a:t>
            </a:r>
            <a:endParaRPr b="0" i="0" sz="2900" u="none" cap="none" strike="noStrike">
              <a:solidFill>
                <a:schemeClr val="lt1"/>
              </a:solidFill>
              <a:latin typeface="Quicksand Medium"/>
              <a:ea typeface="Quicksand Medium"/>
              <a:cs typeface="Quicksand Medium"/>
              <a:sym typeface="Quicksand Medium"/>
            </a:endParaRPr>
          </a:p>
        </p:txBody>
      </p:sp>
      <p:sp>
        <p:nvSpPr>
          <p:cNvPr id="288" name="Google Shape;288;g36aac512fb4_0_63"/>
          <p:cNvSpPr txBox="1"/>
          <p:nvPr/>
        </p:nvSpPr>
        <p:spPr>
          <a:xfrm>
            <a:off x="3670867" y="1215825"/>
            <a:ext cx="83328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Quicksand"/>
                <a:ea typeface="Quicksand"/>
                <a:cs typeface="Quicksand"/>
                <a:sym typeface="Quicksand"/>
              </a:rPr>
              <a:t>Reinterpretácie</a:t>
            </a:r>
            <a:r>
              <a:rPr b="0" i="0" lang="en-US" sz="3000" u="none" cap="none" strike="noStrike">
                <a:solidFill>
                  <a:schemeClr val="lt1"/>
                </a:solidFill>
                <a:latin typeface="Quicksand Medium"/>
                <a:ea typeface="Quicksand Medium"/>
                <a:cs typeface="Quicksand Medium"/>
                <a:sym typeface="Quicksand Medium"/>
              </a:rPr>
              <a:t> klasického príbehu formované </a:t>
            </a:r>
            <a:r>
              <a:rPr b="1" i="0" lang="en-US" sz="3000" u="none" cap="none" strike="noStrike">
                <a:solidFill>
                  <a:schemeClr val="lt1"/>
                </a:solidFill>
                <a:latin typeface="Quicksand"/>
                <a:ea typeface="Quicksand"/>
                <a:cs typeface="Quicksand"/>
                <a:sym typeface="Quicksand"/>
              </a:rPr>
              <a:t>kultúrnymi identitami</a:t>
            </a:r>
            <a:r>
              <a:rPr b="0" i="0" lang="en-US" sz="3000" u="none" cap="none" strike="noStrike">
                <a:solidFill>
                  <a:schemeClr val="lt1"/>
                </a:solidFill>
                <a:latin typeface="Quicksand Medium"/>
                <a:ea typeface="Quicksand Medium"/>
                <a:cs typeface="Quicksand Medium"/>
                <a:sym typeface="Quicksand Medium"/>
              </a:rPr>
              <a:t> ich tvorcov.</a:t>
            </a:r>
            <a:endParaRPr b="0" i="0" sz="3000" u="none" cap="none" strike="noStrike">
              <a:solidFill>
                <a:schemeClr val="lt1"/>
              </a:solidFill>
              <a:latin typeface="Quicksand Medium"/>
              <a:ea typeface="Quicksand Medium"/>
              <a:cs typeface="Quicksand Medium"/>
              <a:sym typeface="Quicksand Medium"/>
            </a:endParaRPr>
          </a:p>
        </p:txBody>
      </p:sp>
      <p:sp>
        <p:nvSpPr>
          <p:cNvPr id="289" name="Google Shape;289;g36aac512fb4_0_63"/>
          <p:cNvSpPr txBox="1"/>
          <p:nvPr/>
        </p:nvSpPr>
        <p:spPr>
          <a:xfrm>
            <a:off x="3465275" y="292425"/>
            <a:ext cx="145857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Anton"/>
                <a:ea typeface="Anton"/>
                <a:cs typeface="Anton"/>
                <a:sym typeface="Anton"/>
              </a:rPr>
              <a:t>Kinematografia prehodnotená pohľadom Nepočujúcich</a:t>
            </a:r>
            <a:endParaRPr b="0" i="0" sz="4800" u="none" cap="none" strike="noStrike">
              <a:solidFill>
                <a:schemeClr val="lt1"/>
              </a:solidFill>
              <a:latin typeface="Anton"/>
              <a:ea typeface="Anton"/>
              <a:cs typeface="Anton"/>
              <a:sym typeface="Anton"/>
            </a:endParaRPr>
          </a:p>
        </p:txBody>
      </p:sp>
      <p:pic>
        <p:nvPicPr>
          <p:cNvPr id="290" name="Google Shape;290;g36aac512fb4_0_63" title="Dracula_(1931_film_poster_-_Style_A).jpg"/>
          <p:cNvPicPr preferRelativeResize="0"/>
          <p:nvPr/>
        </p:nvPicPr>
        <p:blipFill rotWithShape="1">
          <a:blip r:embed="rId7">
            <a:alphaModFix/>
          </a:blip>
          <a:srcRect b="0" l="0" r="0" t="0"/>
          <a:stretch/>
        </p:blipFill>
        <p:spPr>
          <a:xfrm>
            <a:off x="703650" y="3191150"/>
            <a:ext cx="2922101" cy="44827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4" name="Shape 294"/>
        <p:cNvGrpSpPr/>
        <p:nvPr/>
      </p:nvGrpSpPr>
      <p:grpSpPr>
        <a:xfrm>
          <a:off x="0" y="0"/>
          <a:ext cx="0" cy="0"/>
          <a:chOff x="0" y="0"/>
          <a:chExt cx="0" cy="0"/>
        </a:xfrm>
      </p:grpSpPr>
      <p:grpSp>
        <p:nvGrpSpPr>
          <p:cNvPr id="295" name="Google Shape;295;g2a50dcd015a_0_83"/>
          <p:cNvGrpSpPr/>
          <p:nvPr/>
        </p:nvGrpSpPr>
        <p:grpSpPr>
          <a:xfrm>
            <a:off x="0" y="-216993"/>
            <a:ext cx="2922102" cy="10504504"/>
            <a:chOff x="0" y="-57150"/>
            <a:chExt cx="769602" cy="2766600"/>
          </a:xfrm>
        </p:grpSpPr>
        <p:sp>
          <p:nvSpPr>
            <p:cNvPr id="296" name="Google Shape;296;g2a50dcd015a_0_8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2a50dcd015a_0_8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8" name="Google Shape;298;g2a50dcd015a_0_8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9" name="Google Shape;299;g2a50dcd015a_0_83"/>
          <p:cNvSpPr txBox="1"/>
          <p:nvPr/>
        </p:nvSpPr>
        <p:spPr>
          <a:xfrm>
            <a:off x="3311824" y="356633"/>
            <a:ext cx="145518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Vznikli filmové spoločnosti a festivaly Nepočujúcich a vzniklo mnoho krátkych i celovečerných filmov vytvorených Nepočujúcimi.</a:t>
            </a:r>
            <a:endParaRPr b="0" i="0" sz="3600" u="none" cap="none" strike="noStrike">
              <a:solidFill>
                <a:schemeClr val="lt1"/>
              </a:solidFill>
              <a:latin typeface="Quicksand Medium"/>
              <a:ea typeface="Quicksand Medium"/>
              <a:cs typeface="Quicksand Medium"/>
              <a:sym typeface="Quicksand Medium"/>
            </a:endParaRPr>
          </a:p>
        </p:txBody>
      </p:sp>
      <p:pic>
        <p:nvPicPr>
          <p:cNvPr id="300" name="Google Shape;300;g2a50dcd015a_0_83" title="deaffest-logo-for-web.jpg">
            <a:hlinkClick r:id="rId4"/>
          </p:cNvPr>
          <p:cNvPicPr preferRelativeResize="0"/>
          <p:nvPr/>
        </p:nvPicPr>
        <p:blipFill rotWithShape="1">
          <a:blip r:embed="rId5">
            <a:alphaModFix/>
          </a:blip>
          <a:srcRect b="4872" l="4297" r="4670" t="3553"/>
          <a:stretch/>
        </p:blipFill>
        <p:spPr>
          <a:xfrm>
            <a:off x="3529575" y="3878276"/>
            <a:ext cx="2702775" cy="2718753"/>
          </a:xfrm>
          <a:prstGeom prst="rect">
            <a:avLst/>
          </a:prstGeom>
          <a:noFill/>
          <a:ln>
            <a:noFill/>
          </a:ln>
        </p:spPr>
      </p:pic>
      <p:sp>
        <p:nvSpPr>
          <p:cNvPr id="301" name="Google Shape;301;g2a50dcd015a_0_83"/>
          <p:cNvSpPr txBox="1"/>
          <p:nvPr/>
        </p:nvSpPr>
        <p:spPr>
          <a:xfrm>
            <a:off x="3196938" y="2251800"/>
            <a:ext cx="7205400" cy="174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US" sz="4200" u="none" cap="none" strike="noStrike">
                <a:solidFill>
                  <a:srgbClr val="FFFFFF"/>
                </a:solidFill>
                <a:latin typeface="Anton"/>
                <a:ea typeface="Anton"/>
                <a:cs typeface="Anton"/>
                <a:sym typeface="Anton"/>
              </a:rPr>
              <a:t>Medzinárodný filmový/umelecký festival Nepočujúcich</a:t>
            </a:r>
            <a:endParaRPr b="0" i="0" sz="4200" u="none" cap="none" strike="noStrike">
              <a:solidFill>
                <a:srgbClr val="FFFFFF"/>
              </a:solidFill>
              <a:latin typeface="Anton"/>
              <a:ea typeface="Anton"/>
              <a:cs typeface="Anton"/>
              <a:sym typeface="Anton"/>
            </a:endParaRPr>
          </a:p>
        </p:txBody>
      </p:sp>
      <p:pic>
        <p:nvPicPr>
          <p:cNvPr id="302" name="Google Shape;302;g2a50dcd015a_0_83" title="a-VdWOjO_400x400.jpg">
            <a:hlinkClick r:id="rId6"/>
          </p:cNvPr>
          <p:cNvPicPr preferRelativeResize="0"/>
          <p:nvPr/>
        </p:nvPicPr>
        <p:blipFill rotWithShape="1">
          <a:blip r:embed="rId7">
            <a:alphaModFix/>
          </a:blip>
          <a:srcRect b="7215" l="20580" r="23769" t="6682"/>
          <a:stretch/>
        </p:blipFill>
        <p:spPr>
          <a:xfrm>
            <a:off x="9529625" y="5929301"/>
            <a:ext cx="2031617" cy="3143250"/>
          </a:xfrm>
          <a:prstGeom prst="rect">
            <a:avLst/>
          </a:prstGeom>
          <a:noFill/>
          <a:ln>
            <a:noFill/>
          </a:ln>
        </p:spPr>
      </p:pic>
      <p:pic>
        <p:nvPicPr>
          <p:cNvPr id="303" name="Google Shape;303;g2a50dcd015a_0_83" title="256x256bb.jpg"/>
          <p:cNvPicPr preferRelativeResize="0"/>
          <p:nvPr/>
        </p:nvPicPr>
        <p:blipFill rotWithShape="1">
          <a:blip r:embed="rId8">
            <a:alphaModFix/>
          </a:blip>
          <a:srcRect b="2635" l="7019" r="6431" t="5874"/>
          <a:stretch/>
        </p:blipFill>
        <p:spPr>
          <a:xfrm>
            <a:off x="6649925" y="3878275"/>
            <a:ext cx="2702775" cy="2857075"/>
          </a:xfrm>
          <a:prstGeom prst="rect">
            <a:avLst/>
          </a:prstGeom>
          <a:noFill/>
          <a:ln>
            <a:noFill/>
          </a:ln>
        </p:spPr>
      </p:pic>
      <p:pic>
        <p:nvPicPr>
          <p:cNvPr id="304" name="Google Shape;304;g2a50dcd015a_0_83" title="logo seattle.jpeg">
            <a:hlinkClick r:id="rId9"/>
          </p:cNvPr>
          <p:cNvPicPr preferRelativeResize="0"/>
          <p:nvPr/>
        </p:nvPicPr>
        <p:blipFill rotWithShape="1">
          <a:blip r:embed="rId10">
            <a:alphaModFix/>
          </a:blip>
          <a:srcRect b="0" l="0" r="0" t="0"/>
          <a:stretch/>
        </p:blipFill>
        <p:spPr>
          <a:xfrm>
            <a:off x="11845399" y="6342275"/>
            <a:ext cx="2922100" cy="2922100"/>
          </a:xfrm>
          <a:prstGeom prst="rect">
            <a:avLst/>
          </a:prstGeom>
          <a:noFill/>
          <a:ln>
            <a:noFill/>
          </a:ln>
        </p:spPr>
      </p:pic>
      <p:pic>
        <p:nvPicPr>
          <p:cNvPr id="305" name="Google Shape;305;g2a50dcd015a_0_83" title="sunlight festival.jpeg">
            <a:hlinkClick r:id="rId11"/>
          </p:cNvPr>
          <p:cNvPicPr preferRelativeResize="0"/>
          <p:nvPr/>
        </p:nvPicPr>
        <p:blipFill rotWithShape="1">
          <a:blip r:embed="rId12">
            <a:alphaModFix/>
          </a:blip>
          <a:srcRect b="8187" l="7533" r="8107" t="12245"/>
          <a:stretch/>
        </p:blipFill>
        <p:spPr>
          <a:xfrm>
            <a:off x="3719750" y="7625488"/>
            <a:ext cx="4419600" cy="1514225"/>
          </a:xfrm>
          <a:prstGeom prst="rect">
            <a:avLst/>
          </a:prstGeom>
          <a:noFill/>
          <a:ln>
            <a:noFill/>
          </a:ln>
        </p:spPr>
      </p:pic>
      <p:pic>
        <p:nvPicPr>
          <p:cNvPr id="306" name="Google Shape;306;g2a50dcd015a_0_83" title="Murali Expo_page-0001.jpeg">
            <a:hlinkClick r:id="rId13"/>
          </p:cNvPr>
          <p:cNvPicPr preferRelativeResize="0"/>
          <p:nvPr/>
        </p:nvPicPr>
        <p:blipFill rotWithShape="1">
          <a:blip r:embed="rId14">
            <a:alphaModFix/>
          </a:blip>
          <a:srcRect b="0" l="0" r="0" t="0"/>
          <a:stretch/>
        </p:blipFill>
        <p:spPr>
          <a:xfrm>
            <a:off x="14898850" y="1948985"/>
            <a:ext cx="2775600" cy="2728265"/>
          </a:xfrm>
          <a:prstGeom prst="rect">
            <a:avLst/>
          </a:prstGeom>
          <a:noFill/>
          <a:ln>
            <a:noFill/>
          </a:ln>
        </p:spPr>
      </p:pic>
      <p:pic>
        <p:nvPicPr>
          <p:cNvPr id="307" name="Google Shape;307;g2a50dcd015a_0_83" title="Copy-of-DRFF.jpg">
            <a:hlinkClick r:id="rId15"/>
          </p:cNvPr>
          <p:cNvPicPr preferRelativeResize="0"/>
          <p:nvPr/>
        </p:nvPicPr>
        <p:blipFill rotWithShape="1">
          <a:blip r:embed="rId16">
            <a:alphaModFix/>
          </a:blip>
          <a:srcRect b="0" l="0" r="0" t="0"/>
          <a:stretch/>
        </p:blipFill>
        <p:spPr>
          <a:xfrm>
            <a:off x="10792123" y="2312485"/>
            <a:ext cx="3349900" cy="2577840"/>
          </a:xfrm>
          <a:prstGeom prst="rect">
            <a:avLst/>
          </a:prstGeom>
          <a:noFill/>
          <a:ln>
            <a:noFill/>
          </a:ln>
        </p:spPr>
      </p:pic>
      <p:pic>
        <p:nvPicPr>
          <p:cNvPr id="308" name="Google Shape;308;g2a50dcd015a_0_83" title="logo film russia.jpeg">
            <a:hlinkClick r:id="rId17"/>
          </p:cNvPr>
          <p:cNvPicPr preferRelativeResize="0"/>
          <p:nvPr/>
        </p:nvPicPr>
        <p:blipFill rotWithShape="1">
          <a:blip r:embed="rId18">
            <a:alphaModFix/>
          </a:blip>
          <a:srcRect b="0" l="7034" r="6982" t="0"/>
          <a:stretch/>
        </p:blipFill>
        <p:spPr>
          <a:xfrm>
            <a:off x="15051650" y="5762275"/>
            <a:ext cx="2702775" cy="3143250"/>
          </a:xfrm>
          <a:prstGeom prst="rect">
            <a:avLst/>
          </a:prstGeom>
          <a:noFill/>
          <a:ln>
            <a:noFill/>
          </a:ln>
        </p:spPr>
      </p:pic>
      <p:sp>
        <p:nvSpPr>
          <p:cNvPr id="309" name="Google Shape;309;g2a50dcd015a_0_83"/>
          <p:cNvSpPr txBox="1"/>
          <p:nvPr/>
        </p:nvSpPr>
        <p:spPr>
          <a:xfrm>
            <a:off x="3473000" y="663110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Wolverhampton, Veľká Británia</a:t>
            </a:r>
            <a:endParaRPr b="0" i="0" sz="1800" u="none" cap="none" strike="noStrike">
              <a:solidFill>
                <a:srgbClr val="000000"/>
              </a:solidFill>
              <a:latin typeface="Arial"/>
              <a:ea typeface="Arial"/>
              <a:cs typeface="Arial"/>
              <a:sym typeface="Arial"/>
            </a:endParaRPr>
          </a:p>
        </p:txBody>
      </p:sp>
      <p:sp>
        <p:nvSpPr>
          <p:cNvPr id="310" name="Google Shape;310;g2a50dcd015a_0_83"/>
          <p:cNvSpPr txBox="1"/>
          <p:nvPr/>
        </p:nvSpPr>
        <p:spPr>
          <a:xfrm>
            <a:off x="6613513" y="67353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Reims, Francúzsko</a:t>
            </a:r>
            <a:endParaRPr b="0" i="0" sz="1800" u="none" cap="none" strike="noStrike">
              <a:solidFill>
                <a:srgbClr val="000000"/>
              </a:solidFill>
              <a:latin typeface="Arial"/>
              <a:ea typeface="Arial"/>
              <a:cs typeface="Arial"/>
              <a:sym typeface="Arial"/>
            </a:endParaRPr>
          </a:p>
        </p:txBody>
      </p:sp>
      <p:sp>
        <p:nvSpPr>
          <p:cNvPr id="311" name="Google Shape;311;g2a50dcd015a_0_83"/>
          <p:cNvSpPr txBox="1"/>
          <p:nvPr/>
        </p:nvSpPr>
        <p:spPr>
          <a:xfrm>
            <a:off x="10792127" y="4890325"/>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Rochester, USA</a:t>
            </a:r>
            <a:endParaRPr b="0" i="0" sz="1800" u="none" cap="none" strike="noStrike">
              <a:solidFill>
                <a:srgbClr val="000000"/>
              </a:solidFill>
              <a:latin typeface="Arial"/>
              <a:ea typeface="Arial"/>
              <a:cs typeface="Arial"/>
              <a:sym typeface="Arial"/>
            </a:endParaRPr>
          </a:p>
        </p:txBody>
      </p:sp>
      <p:sp>
        <p:nvSpPr>
          <p:cNvPr id="312" name="Google Shape;312;g2a50dcd015a_0_83"/>
          <p:cNvSpPr txBox="1"/>
          <p:nvPr/>
        </p:nvSpPr>
        <p:spPr>
          <a:xfrm>
            <a:off x="4254652" y="907255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Los Angeles, USA</a:t>
            </a:r>
            <a:endParaRPr b="0" i="0" sz="1800" u="none" cap="none" strike="noStrike">
              <a:solidFill>
                <a:srgbClr val="000000"/>
              </a:solidFill>
              <a:latin typeface="Arial"/>
              <a:ea typeface="Arial"/>
              <a:cs typeface="Arial"/>
              <a:sym typeface="Arial"/>
            </a:endParaRPr>
          </a:p>
        </p:txBody>
      </p:sp>
      <p:sp>
        <p:nvSpPr>
          <p:cNvPr id="313" name="Google Shape;313;g2a50dcd015a_0_83"/>
          <p:cNvSpPr txBox="1"/>
          <p:nvPr/>
        </p:nvSpPr>
        <p:spPr>
          <a:xfrm>
            <a:off x="11631552" y="581410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Seattle, USA</a:t>
            </a:r>
            <a:endParaRPr b="0" i="0" sz="1800" u="none" cap="none" strike="noStrike">
              <a:solidFill>
                <a:srgbClr val="000000"/>
              </a:solidFill>
              <a:latin typeface="Arial"/>
              <a:ea typeface="Arial"/>
              <a:cs typeface="Arial"/>
              <a:sym typeface="Arial"/>
            </a:endParaRPr>
          </a:p>
        </p:txBody>
      </p:sp>
      <p:sp>
        <p:nvSpPr>
          <p:cNvPr id="314" name="Google Shape;314;g2a50dcd015a_0_83"/>
          <p:cNvSpPr txBox="1"/>
          <p:nvPr/>
        </p:nvSpPr>
        <p:spPr>
          <a:xfrm>
            <a:off x="9459450" y="9072550"/>
            <a:ext cx="2172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Tokio, Japonsko</a:t>
            </a:r>
            <a:endParaRPr b="0" i="0" sz="1800" u="none" cap="none" strike="noStrike">
              <a:solidFill>
                <a:srgbClr val="000000"/>
              </a:solidFill>
              <a:latin typeface="Arial"/>
              <a:ea typeface="Arial"/>
              <a:cs typeface="Arial"/>
              <a:sym typeface="Arial"/>
            </a:endParaRPr>
          </a:p>
        </p:txBody>
      </p:sp>
      <p:sp>
        <p:nvSpPr>
          <p:cNvPr id="315" name="Google Shape;315;g2a50dcd015a_0_83"/>
          <p:cNvSpPr txBox="1"/>
          <p:nvPr/>
        </p:nvSpPr>
        <p:spPr>
          <a:xfrm>
            <a:off x="15087975" y="90187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 Moskva, Rusko</a:t>
            </a:r>
            <a:endParaRPr b="0" i="0" sz="1800" u="none" cap="none" strike="noStrike">
              <a:solidFill>
                <a:srgbClr val="000000"/>
              </a:solidFill>
              <a:latin typeface="Arial"/>
              <a:ea typeface="Arial"/>
              <a:cs typeface="Arial"/>
              <a:sym typeface="Arial"/>
            </a:endParaRPr>
          </a:p>
        </p:txBody>
      </p:sp>
      <p:sp>
        <p:nvSpPr>
          <p:cNvPr id="316" name="Google Shape;316;g2a50dcd015a_0_83"/>
          <p:cNvSpPr txBox="1"/>
          <p:nvPr/>
        </p:nvSpPr>
        <p:spPr>
          <a:xfrm>
            <a:off x="14975363" y="4677250"/>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Medium"/>
                <a:ea typeface="Quicksand Medium"/>
                <a:cs typeface="Quicksand Medium"/>
                <a:sym typeface="Quicksand Medium"/>
              </a:rPr>
              <a:t>India</a:t>
            </a:r>
            <a:endParaRPr b="0" i="0" sz="1800" u="none" cap="none" strike="noStrike">
              <a:solidFill>
                <a:srgbClr val="000000"/>
              </a:solidFill>
              <a:latin typeface="Arial"/>
              <a:ea typeface="Arial"/>
              <a:cs typeface="Arial"/>
              <a:sym typeface="Arial"/>
            </a:endParaRPr>
          </a:p>
        </p:txBody>
      </p:sp>
      <p:sp>
        <p:nvSpPr>
          <p:cNvPr id="317" name="Google Shape;317;g2a50dcd015a_0_83"/>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1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1" name="Shape 321"/>
        <p:cNvGrpSpPr/>
        <p:nvPr/>
      </p:nvGrpSpPr>
      <p:grpSpPr>
        <a:xfrm>
          <a:off x="0" y="0"/>
          <a:ext cx="0" cy="0"/>
          <a:chOff x="0" y="0"/>
          <a:chExt cx="0" cy="0"/>
        </a:xfrm>
      </p:grpSpPr>
      <p:grpSp>
        <p:nvGrpSpPr>
          <p:cNvPr id="322" name="Google Shape;322;g36aac512fb4_0_81"/>
          <p:cNvGrpSpPr/>
          <p:nvPr/>
        </p:nvGrpSpPr>
        <p:grpSpPr>
          <a:xfrm>
            <a:off x="0" y="-216993"/>
            <a:ext cx="2922102" cy="10504504"/>
            <a:chOff x="0" y="-57150"/>
            <a:chExt cx="769602" cy="2766600"/>
          </a:xfrm>
        </p:grpSpPr>
        <p:sp>
          <p:nvSpPr>
            <p:cNvPr id="323" name="Google Shape;323;g36aac512fb4_0_8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g36aac512fb4_0_8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5" name="Google Shape;325;g36aac512fb4_0_8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g36aac512fb4_0_8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g36aac512fb4_0_81"/>
          <p:cNvSpPr txBox="1"/>
          <p:nvPr/>
        </p:nvSpPr>
        <p:spPr>
          <a:xfrm>
            <a:off x="377149" y="1953375"/>
            <a:ext cx="21678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Príklady</a:t>
            </a:r>
            <a:endParaRPr b="0" i="0" sz="3200" u="none" cap="none" strike="noStrike">
              <a:solidFill>
                <a:srgbClr val="F7F1D5"/>
              </a:solidFill>
              <a:latin typeface="Anton"/>
              <a:ea typeface="Anton"/>
              <a:cs typeface="Anton"/>
              <a:sym typeface="Anton"/>
            </a:endParaRPr>
          </a:p>
        </p:txBody>
      </p:sp>
      <p:sp>
        <p:nvSpPr>
          <p:cNvPr id="328" name="Google Shape;328;g36aac512fb4_0_81"/>
          <p:cNvSpPr txBox="1"/>
          <p:nvPr/>
        </p:nvSpPr>
        <p:spPr>
          <a:xfrm>
            <a:off x="3253625" y="362900"/>
            <a:ext cx="11380800" cy="1308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US" sz="7300" u="none" cap="none" strike="noStrike">
                <a:solidFill>
                  <a:srgbClr val="FFFFFF"/>
                </a:solidFill>
                <a:latin typeface="Anton"/>
                <a:ea typeface="Anton"/>
                <a:cs typeface="Anton"/>
                <a:sym typeface="Anton"/>
              </a:rPr>
              <a:t>Kinematografia Nepočujúcich</a:t>
            </a:r>
            <a:endParaRPr b="0" i="0" sz="7300" u="none" cap="none" strike="noStrike">
              <a:solidFill>
                <a:srgbClr val="FFFFFF"/>
              </a:solidFill>
              <a:latin typeface="Anton"/>
              <a:ea typeface="Anton"/>
              <a:cs typeface="Anton"/>
              <a:sym typeface="Anton"/>
            </a:endParaRPr>
          </a:p>
        </p:txBody>
      </p:sp>
      <p:pic>
        <p:nvPicPr>
          <p:cNvPr id="329" name="Google Shape;329;g36aac512fb4_0_81">
            <a:hlinkClick r:id="rId5"/>
          </p:cNvPr>
          <p:cNvPicPr preferRelativeResize="0"/>
          <p:nvPr/>
        </p:nvPicPr>
        <p:blipFill rotWithShape="1">
          <a:blip r:embed="rId6">
            <a:alphaModFix/>
          </a:blip>
          <a:srcRect b="0" l="0" r="0" t="0"/>
          <a:stretch/>
        </p:blipFill>
        <p:spPr>
          <a:xfrm>
            <a:off x="7955326" y="2025202"/>
            <a:ext cx="3261425" cy="3314727"/>
          </a:xfrm>
          <a:prstGeom prst="rect">
            <a:avLst/>
          </a:prstGeom>
          <a:noFill/>
          <a:ln>
            <a:noFill/>
          </a:ln>
        </p:spPr>
      </p:pic>
      <p:pic>
        <p:nvPicPr>
          <p:cNvPr id="330" name="Google Shape;330;g36aac512fb4_0_81">
            <a:hlinkClick r:id="rId7"/>
          </p:cNvPr>
          <p:cNvPicPr preferRelativeResize="0"/>
          <p:nvPr/>
        </p:nvPicPr>
        <p:blipFill rotWithShape="1">
          <a:blip r:embed="rId8">
            <a:alphaModFix/>
          </a:blip>
          <a:srcRect b="0" l="0" r="0" t="0"/>
          <a:stretch/>
        </p:blipFill>
        <p:spPr>
          <a:xfrm>
            <a:off x="3452950" y="2287600"/>
            <a:ext cx="3261425" cy="4802555"/>
          </a:xfrm>
          <a:prstGeom prst="rect">
            <a:avLst/>
          </a:prstGeom>
          <a:noFill/>
          <a:ln>
            <a:noFill/>
          </a:ln>
        </p:spPr>
      </p:pic>
      <p:pic>
        <p:nvPicPr>
          <p:cNvPr id="331" name="Google Shape;331;g36aac512fb4_0_81">
            <a:hlinkClick r:id="rId9"/>
          </p:cNvPr>
          <p:cNvPicPr preferRelativeResize="0"/>
          <p:nvPr/>
        </p:nvPicPr>
        <p:blipFill rotWithShape="1">
          <a:blip r:embed="rId10">
            <a:alphaModFix/>
          </a:blip>
          <a:srcRect b="0" l="0" r="0" t="0"/>
          <a:stretch/>
        </p:blipFill>
        <p:spPr>
          <a:xfrm>
            <a:off x="14828750" y="362900"/>
            <a:ext cx="3261424" cy="4864918"/>
          </a:xfrm>
          <a:prstGeom prst="rect">
            <a:avLst/>
          </a:prstGeom>
          <a:noFill/>
          <a:ln>
            <a:noFill/>
          </a:ln>
        </p:spPr>
      </p:pic>
      <p:pic>
        <p:nvPicPr>
          <p:cNvPr id="332" name="Google Shape;332;g36aac512fb4_0_81">
            <a:hlinkClick r:id="rId11"/>
          </p:cNvPr>
          <p:cNvPicPr preferRelativeResize="0"/>
          <p:nvPr/>
        </p:nvPicPr>
        <p:blipFill rotWithShape="1">
          <a:blip r:embed="rId12">
            <a:alphaModFix/>
          </a:blip>
          <a:srcRect b="0" l="0" r="0" t="0"/>
          <a:stretch/>
        </p:blipFill>
        <p:spPr>
          <a:xfrm>
            <a:off x="14634525" y="5613063"/>
            <a:ext cx="3455650" cy="3455650"/>
          </a:xfrm>
          <a:prstGeom prst="rect">
            <a:avLst/>
          </a:prstGeom>
          <a:noFill/>
          <a:ln>
            <a:noFill/>
          </a:ln>
        </p:spPr>
      </p:pic>
      <p:sp>
        <p:nvSpPr>
          <p:cNvPr id="333" name="Google Shape;333;g36aac512fb4_0_81"/>
          <p:cNvSpPr txBox="1"/>
          <p:nvPr/>
        </p:nvSpPr>
        <p:spPr>
          <a:xfrm>
            <a:off x="11706941" y="4196263"/>
            <a:ext cx="3121800" cy="985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Sign Gene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(E. Insolera, 2017)</a:t>
            </a:r>
            <a:endParaRPr b="0" i="0" sz="2600" u="none" cap="none" strike="noStrike">
              <a:solidFill>
                <a:srgbClr val="FFFFFF"/>
              </a:solidFill>
              <a:latin typeface="Quicksand Medium"/>
              <a:ea typeface="Quicksand Medium"/>
              <a:cs typeface="Quicksand Medium"/>
              <a:sym typeface="Quicksand Medium"/>
            </a:endParaRPr>
          </a:p>
        </p:txBody>
      </p:sp>
      <p:sp>
        <p:nvSpPr>
          <p:cNvPr id="334" name="Google Shape;334;g36aac512fb4_0_81"/>
          <p:cNvSpPr txBox="1"/>
          <p:nvPr/>
        </p:nvSpPr>
        <p:spPr>
          <a:xfrm>
            <a:off x="11827275" y="7720150"/>
            <a:ext cx="27087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Deaf Funny </a:t>
            </a:r>
            <a:br>
              <a:rPr b="1" i="0" lang="en-US" sz="2600" u="none" cap="none" strike="noStrike">
                <a:solidFill>
                  <a:srgbClr val="FFFFFF"/>
                </a:solidFill>
                <a:latin typeface="Quicksand"/>
                <a:ea typeface="Quicksand"/>
                <a:cs typeface="Quicksand"/>
                <a:sym typeface="Quicksand"/>
              </a:rPr>
            </a:br>
            <a:r>
              <a:rPr b="0" i="0" lang="en-US" sz="2600" u="none" cap="none" strike="noStrike">
                <a:solidFill>
                  <a:srgbClr val="FFFFFF"/>
                </a:solidFill>
                <a:latin typeface="Quicksand Medium"/>
                <a:ea typeface="Quicksand Medium"/>
                <a:cs typeface="Quicksand Medium"/>
                <a:sym typeface="Quicksand Medium"/>
              </a:rPr>
              <a:t>(C. Swinbourne, 2017)</a:t>
            </a:r>
            <a:endParaRPr b="0" i="0" sz="2600" u="none" cap="none" strike="noStrike">
              <a:solidFill>
                <a:srgbClr val="000000"/>
              </a:solidFill>
              <a:latin typeface="Arial"/>
              <a:ea typeface="Arial"/>
              <a:cs typeface="Arial"/>
              <a:sym typeface="Arial"/>
            </a:endParaRPr>
          </a:p>
        </p:txBody>
      </p:sp>
      <p:pic>
        <p:nvPicPr>
          <p:cNvPr id="335" name="Google Shape;335;g36aac512fb4_0_81" title="Jesus-ASL-official-film-poster-scaled.jpeg">
            <a:hlinkClick r:id="rId13"/>
          </p:cNvPr>
          <p:cNvPicPr preferRelativeResize="0"/>
          <p:nvPr/>
        </p:nvPicPr>
        <p:blipFill rotWithShape="1">
          <a:blip r:embed="rId14">
            <a:alphaModFix/>
          </a:blip>
          <a:srcRect b="0" l="0" r="0" t="0"/>
          <a:stretch/>
        </p:blipFill>
        <p:spPr>
          <a:xfrm>
            <a:off x="7990562" y="5613079"/>
            <a:ext cx="3158798" cy="4446198"/>
          </a:xfrm>
          <a:prstGeom prst="rect">
            <a:avLst/>
          </a:prstGeom>
          <a:noFill/>
          <a:ln>
            <a:noFill/>
          </a:ln>
        </p:spPr>
      </p:pic>
      <p:sp>
        <p:nvSpPr>
          <p:cNvPr id="336" name="Google Shape;336;g36aac512fb4_0_81"/>
          <p:cNvSpPr txBox="1"/>
          <p:nvPr/>
        </p:nvSpPr>
        <p:spPr>
          <a:xfrm>
            <a:off x="4261775" y="8590575"/>
            <a:ext cx="35853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600"/>
              <a:buFont typeface="Arial"/>
              <a:buNone/>
            </a:pPr>
            <a:r>
              <a:rPr b="1" i="0" lang="en-US" sz="2600" u="none" cap="none" strike="noStrike">
                <a:solidFill>
                  <a:srgbClr val="FFFFFF"/>
                </a:solidFill>
                <a:latin typeface="Quicksand"/>
                <a:ea typeface="Quicksand"/>
                <a:cs typeface="Quicksand"/>
                <a:sym typeface="Quicksand"/>
              </a:rPr>
              <a:t>JESUS: a Deaf Missions film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(J. D. Josselyn, 2024)</a:t>
            </a:r>
            <a:endParaRPr b="0" i="0" sz="2600" u="none" cap="none" strike="noStrike">
              <a:solidFill>
                <a:srgbClr val="FFFFFF"/>
              </a:solidFill>
              <a:latin typeface="Quicksand Medium"/>
              <a:ea typeface="Quicksand Medium"/>
              <a:cs typeface="Quicksand Medium"/>
              <a:sym typeface="Quicksand Medium"/>
            </a:endParaRPr>
          </a:p>
        </p:txBody>
      </p:sp>
      <p:sp>
        <p:nvSpPr>
          <p:cNvPr id="337" name="Google Shape;337;g36aac512fb4_0_81"/>
          <p:cNvSpPr txBox="1"/>
          <p:nvPr/>
        </p:nvSpPr>
        <p:spPr>
          <a:xfrm>
            <a:off x="11286216" y="2025188"/>
            <a:ext cx="3121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Small World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(L. Neethling, 2016)</a:t>
            </a:r>
            <a:endParaRPr b="0" i="0" sz="2600" u="none" cap="none" strike="noStrike">
              <a:solidFill>
                <a:srgbClr val="FFFFFF"/>
              </a:solidFill>
              <a:latin typeface="Quicksand Medium"/>
              <a:ea typeface="Quicksand Medium"/>
              <a:cs typeface="Quicksand Medium"/>
              <a:sym typeface="Quicksand Medium"/>
            </a:endParaRPr>
          </a:p>
        </p:txBody>
      </p:sp>
      <p:sp>
        <p:nvSpPr>
          <p:cNvPr id="338" name="Google Shape;338;g36aac512fb4_0_81"/>
          <p:cNvSpPr txBox="1"/>
          <p:nvPr/>
        </p:nvSpPr>
        <p:spPr>
          <a:xfrm>
            <a:off x="106688" y="8345375"/>
            <a:ext cx="2708700" cy="153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Medium"/>
                <a:ea typeface="Quicksand Medium"/>
                <a:cs typeface="Quicksand Medium"/>
                <a:sym typeface="Quicksand Medium"/>
              </a:rPr>
              <a:t>Môžete tiež premietať video „Deaf Filmmakers and Their Works.“</a:t>
            </a:r>
            <a:endParaRPr b="0" i="0" sz="2200" u="none" cap="none" strike="noStrike">
              <a:solidFill>
                <a:srgbClr val="FFFFFF"/>
              </a:solidFill>
              <a:latin typeface="Quicksand Medium"/>
              <a:ea typeface="Quicksand Medium"/>
              <a:cs typeface="Quicksand Medium"/>
              <a:sym typeface="Quicksand Medium"/>
            </a:endParaRPr>
          </a:p>
        </p:txBody>
      </p:sp>
      <p:sp>
        <p:nvSpPr>
          <p:cNvPr id="339" name="Google Shape;339;g36aac512fb4_0_81"/>
          <p:cNvSpPr txBox="1"/>
          <p:nvPr/>
        </p:nvSpPr>
        <p:spPr>
          <a:xfrm>
            <a:off x="3452949" y="7090150"/>
            <a:ext cx="41535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rgbClr val="FFFFFF"/>
                </a:solidFill>
                <a:latin typeface="Quicksand"/>
                <a:ea typeface="Quicksand"/>
                <a:cs typeface="Quicksand"/>
                <a:sym typeface="Quicksand"/>
              </a:rPr>
              <a:t>The End</a:t>
            </a:r>
            <a:r>
              <a:rPr b="0" i="0" lang="en-US" sz="2600" u="none" cap="none" strike="noStrike">
                <a:solidFill>
                  <a:srgbClr val="FFFFFF"/>
                </a:solidFill>
                <a:latin typeface="Quicksand Medium"/>
                <a:ea typeface="Quicksand Medium"/>
                <a:cs typeface="Quicksand Medium"/>
                <a:sym typeface="Quicksand Medium"/>
              </a:rPr>
              <a:t> </a:t>
            </a:r>
            <a:br>
              <a:rPr b="0" i="0" lang="en-US" sz="2600" u="none" cap="none" strike="noStrike">
                <a:solidFill>
                  <a:srgbClr val="FFFFFF"/>
                </a:solidFill>
                <a:latin typeface="Quicksand Medium"/>
                <a:ea typeface="Quicksand Medium"/>
                <a:cs typeface="Quicksand Medium"/>
                <a:sym typeface="Quicksand Medium"/>
              </a:rPr>
            </a:br>
            <a:r>
              <a:rPr b="0" i="0" lang="en-US" sz="2600" u="none" cap="none" strike="noStrike">
                <a:solidFill>
                  <a:srgbClr val="FFFFFF"/>
                </a:solidFill>
                <a:latin typeface="Quicksand Medium"/>
                <a:ea typeface="Quicksand Medium"/>
                <a:cs typeface="Quicksand Medium"/>
                <a:sym typeface="Quicksand Medium"/>
              </a:rPr>
              <a:t>(T. Evans, 2011)</a:t>
            </a:r>
            <a:endParaRPr b="0" i="0" sz="26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43" name="Shape 343"/>
        <p:cNvGrpSpPr/>
        <p:nvPr/>
      </p:nvGrpSpPr>
      <p:grpSpPr>
        <a:xfrm>
          <a:off x="0" y="0"/>
          <a:ext cx="0" cy="0"/>
          <a:chOff x="0" y="0"/>
          <a:chExt cx="0" cy="0"/>
        </a:xfrm>
      </p:grpSpPr>
      <p:sp>
        <p:nvSpPr>
          <p:cNvPr id="344" name="Google Shape;344;g36aac512fb4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g36aac512fb4_0_72"/>
          <p:cNvSpPr/>
          <p:nvPr/>
        </p:nvSpPr>
        <p:spPr>
          <a:xfrm>
            <a:off x="590725" y="91035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6" name="Google Shape;346;g36aac512fb4_0_72"/>
          <p:cNvPicPr preferRelativeResize="0"/>
          <p:nvPr/>
        </p:nvPicPr>
        <p:blipFill rotWithShape="1">
          <a:blip r:embed="rId5">
            <a:alphaModFix/>
          </a:blip>
          <a:srcRect b="0" l="0" r="0" t="0"/>
          <a:stretch/>
        </p:blipFill>
        <p:spPr>
          <a:xfrm>
            <a:off x="438238" y="2322950"/>
            <a:ext cx="3828450" cy="3080426"/>
          </a:xfrm>
          <a:prstGeom prst="rect">
            <a:avLst/>
          </a:prstGeom>
          <a:noFill/>
          <a:ln>
            <a:noFill/>
          </a:ln>
        </p:spPr>
      </p:pic>
      <p:pic>
        <p:nvPicPr>
          <p:cNvPr id="347" name="Google Shape;347;g36aac512fb4_0_72"/>
          <p:cNvPicPr preferRelativeResize="0"/>
          <p:nvPr/>
        </p:nvPicPr>
        <p:blipFill rotWithShape="1">
          <a:blip r:embed="rId6">
            <a:alphaModFix/>
          </a:blip>
          <a:srcRect b="0" l="0" r="0" t="0"/>
          <a:stretch/>
        </p:blipFill>
        <p:spPr>
          <a:xfrm>
            <a:off x="14474654" y="2321900"/>
            <a:ext cx="3070308" cy="3082501"/>
          </a:xfrm>
          <a:prstGeom prst="rect">
            <a:avLst/>
          </a:prstGeom>
          <a:noFill/>
          <a:ln>
            <a:noFill/>
          </a:ln>
        </p:spPr>
      </p:pic>
      <p:sp>
        <p:nvSpPr>
          <p:cNvPr id="348" name="Google Shape;348;g36aac512fb4_0_72"/>
          <p:cNvSpPr txBox="1"/>
          <p:nvPr/>
        </p:nvSpPr>
        <p:spPr>
          <a:xfrm>
            <a:off x="4997825" y="5711150"/>
            <a:ext cx="3786600" cy="2930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Posunkový jazyk</a:t>
            </a:r>
            <a:r>
              <a:rPr b="0" i="0" lang="en-US" sz="3600" u="none" cap="none" strike="noStrike">
                <a:solidFill>
                  <a:schemeClr val="lt1"/>
                </a:solidFill>
                <a:latin typeface="Quicksand"/>
                <a:ea typeface="Quicksand"/>
                <a:cs typeface="Quicksand"/>
                <a:sym typeface="Quicksand"/>
              </a:rPr>
              <a:t> </a:t>
            </a:r>
            <a:endParaRPr b="0" i="0" sz="3600" u="none" cap="none" strike="noStrike">
              <a:solidFill>
                <a:schemeClr val="lt1"/>
              </a:solidFill>
              <a:latin typeface="Quicksand"/>
              <a:ea typeface="Quicksand"/>
              <a:cs typeface="Quicksand"/>
              <a:sym typeface="Quicksand"/>
            </a:endParaRPr>
          </a:p>
          <a:p>
            <a:pPr indent="0" lvl="0" marL="0" marR="0" rtl="0" algn="l">
              <a:lnSpc>
                <a:spcPct val="115000"/>
              </a:lnSpc>
              <a:spcBef>
                <a:spcPts val="1000"/>
              </a:spcBef>
              <a:spcAft>
                <a:spcPts val="1000"/>
              </a:spcAft>
              <a:buClr>
                <a:srgbClr val="000000"/>
              </a:buClr>
              <a:buSzPts val="3600"/>
              <a:buFont typeface="Arial"/>
              <a:buNone/>
            </a:pPr>
            <a:r>
              <a:rPr b="0" i="0" lang="en-US" sz="3200" u="none" cap="none" strike="noStrike">
                <a:solidFill>
                  <a:schemeClr val="lt1"/>
                </a:solidFill>
                <a:latin typeface="Quicksand"/>
                <a:ea typeface="Quicksand"/>
                <a:cs typeface="Quicksand"/>
                <a:sym typeface="Quicksand"/>
              </a:rPr>
              <a:t>ako primárny jazyk filmu</a:t>
            </a:r>
            <a:endParaRPr b="0" i="0" sz="2800" u="none" cap="none" strike="noStrike">
              <a:solidFill>
                <a:schemeClr val="lt1"/>
              </a:solidFill>
              <a:latin typeface="Quicksand SemiBold"/>
              <a:ea typeface="Quicksand SemiBold"/>
              <a:cs typeface="Quicksand SemiBold"/>
              <a:sym typeface="Quicksand SemiBold"/>
            </a:endParaRPr>
          </a:p>
        </p:txBody>
      </p:sp>
      <p:sp>
        <p:nvSpPr>
          <p:cNvPr id="349" name="Google Shape;349;g36aac512fb4_0_72"/>
          <p:cNvSpPr txBox="1"/>
          <p:nvPr/>
        </p:nvSpPr>
        <p:spPr>
          <a:xfrm>
            <a:off x="14273425" y="5641050"/>
            <a:ext cx="3786600" cy="385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000"/>
              </a:spcAft>
              <a:buClr>
                <a:srgbClr val="000000"/>
              </a:buClr>
              <a:buSzPts val="3600"/>
              <a:buFont typeface="Arial"/>
              <a:buNone/>
            </a:pPr>
            <a:r>
              <a:rPr b="1" i="0" lang="en-US" sz="3100" u="none" cap="none" strike="noStrike">
                <a:solidFill>
                  <a:schemeClr val="lt1"/>
                </a:solidFill>
                <a:latin typeface="Quicksand"/>
                <a:ea typeface="Quicksand"/>
                <a:cs typeface="Quicksand"/>
                <a:sym typeface="Quicksand"/>
              </a:rPr>
              <a:t>Perspektíva zameraná na Nepočujúcich, </a:t>
            </a:r>
            <a:r>
              <a:rPr b="0" i="0" lang="en-US" sz="2300" u="none" cap="none" strike="noStrike">
                <a:solidFill>
                  <a:schemeClr val="lt1"/>
                </a:solidFill>
                <a:latin typeface="Quicksand"/>
                <a:ea typeface="Quicksand"/>
                <a:cs typeface="Quicksand"/>
                <a:sym typeface="Quicksand"/>
              </a:rPr>
              <a:t>vyhýbajúca sa paternalistickým alebo medicalizovaným zobrazeniach zo strany počujúcich a spochybňujúca audizmus</a:t>
            </a:r>
            <a:endParaRPr b="0" i="0" sz="2300" u="none" cap="none" strike="noStrike">
              <a:solidFill>
                <a:schemeClr val="lt1"/>
              </a:solidFill>
              <a:latin typeface="Quicksand SemiBold"/>
              <a:ea typeface="Quicksand SemiBold"/>
              <a:cs typeface="Quicksand SemiBold"/>
              <a:sym typeface="Quicksand SemiBold"/>
            </a:endParaRPr>
          </a:p>
        </p:txBody>
      </p:sp>
      <p:sp>
        <p:nvSpPr>
          <p:cNvPr id="350" name="Google Shape;350;g36aac512fb4_0_72"/>
          <p:cNvSpPr txBox="1"/>
          <p:nvPr/>
        </p:nvSpPr>
        <p:spPr>
          <a:xfrm>
            <a:off x="9515563" y="5711150"/>
            <a:ext cx="4248900" cy="3406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Témy súvisiace s identitou, kultúrou a komunitou Nepočujúcich</a:t>
            </a:r>
            <a:r>
              <a:rPr b="1" i="0" lang="en-US" sz="3200" u="none" cap="none" strike="noStrike">
                <a:solidFill>
                  <a:schemeClr val="lt1"/>
                </a:solidFill>
                <a:latin typeface="Quicksand"/>
                <a:ea typeface="Quicksand"/>
                <a:cs typeface="Quicksand"/>
                <a:sym typeface="Quicksand"/>
              </a:rPr>
              <a:t>,</a:t>
            </a:r>
            <a:r>
              <a:rPr b="0" i="0" lang="en-US" sz="3200" u="none" cap="none" strike="noStrike">
                <a:solidFill>
                  <a:schemeClr val="lt1"/>
                </a:solidFill>
                <a:latin typeface="Quicksand"/>
                <a:ea typeface="Quicksand"/>
                <a:cs typeface="Quicksand"/>
                <a:sym typeface="Quicksand"/>
              </a:rPr>
              <a:t> nielen s postihnutím.</a:t>
            </a:r>
            <a:endParaRPr b="0" i="0" sz="3200" u="none" cap="none" strike="noStrike">
              <a:solidFill>
                <a:schemeClr val="lt1"/>
              </a:solidFill>
              <a:latin typeface="Quicksand"/>
              <a:ea typeface="Quicksand"/>
              <a:cs typeface="Quicksand"/>
              <a:sym typeface="Quicksand"/>
            </a:endParaRPr>
          </a:p>
          <a:p>
            <a:pPr indent="0" lvl="0" marL="0" marR="0" rtl="0" algn="l">
              <a:lnSpc>
                <a:spcPct val="100000"/>
              </a:lnSpc>
              <a:spcBef>
                <a:spcPts val="1000"/>
              </a:spcBef>
              <a:spcAft>
                <a:spcPts val="0"/>
              </a:spcAft>
              <a:buClr>
                <a:srgbClr val="000000"/>
              </a:buClr>
              <a:buSzPts val="3200"/>
              <a:buFont typeface="Arial"/>
              <a:buNone/>
            </a:pPr>
            <a:r>
              <a:t/>
            </a:r>
            <a:endParaRPr b="0" i="0" sz="3200" u="none" cap="none" strike="noStrike">
              <a:solidFill>
                <a:schemeClr val="lt1"/>
              </a:solidFill>
              <a:latin typeface="Quicksand SemiBold"/>
              <a:ea typeface="Quicksand SemiBold"/>
              <a:cs typeface="Quicksand SemiBold"/>
              <a:sym typeface="Quicksand SemiBold"/>
            </a:endParaRPr>
          </a:p>
        </p:txBody>
      </p:sp>
      <p:pic>
        <p:nvPicPr>
          <p:cNvPr id="351" name="Google Shape;351;g36aac512fb4_0_72"/>
          <p:cNvPicPr preferRelativeResize="0"/>
          <p:nvPr/>
        </p:nvPicPr>
        <p:blipFill rotWithShape="1">
          <a:blip r:embed="rId7">
            <a:alphaModFix/>
          </a:blip>
          <a:srcRect b="0" l="0" r="0" t="0"/>
          <a:stretch/>
        </p:blipFill>
        <p:spPr>
          <a:xfrm>
            <a:off x="9515587" y="2321913"/>
            <a:ext cx="4248861" cy="3082501"/>
          </a:xfrm>
          <a:prstGeom prst="rect">
            <a:avLst/>
          </a:prstGeom>
          <a:noFill/>
          <a:ln>
            <a:noFill/>
          </a:ln>
        </p:spPr>
      </p:pic>
      <p:sp>
        <p:nvSpPr>
          <p:cNvPr id="352" name="Google Shape;352;g36aac512fb4_0_72"/>
          <p:cNvSpPr txBox="1"/>
          <p:nvPr/>
        </p:nvSpPr>
        <p:spPr>
          <a:xfrm>
            <a:off x="3253625" y="414500"/>
            <a:ext cx="14291400" cy="149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6100" u="none" cap="none" strike="noStrike">
                <a:solidFill>
                  <a:schemeClr val="lt1"/>
                </a:solidFill>
                <a:latin typeface="Anton"/>
                <a:ea typeface="Anton"/>
                <a:cs typeface="Anton"/>
                <a:sym typeface="Anton"/>
              </a:rPr>
              <a:t>Kinematografia Nepočujúcich: kľúčové prvky</a:t>
            </a:r>
            <a:endParaRPr b="0" i="0" sz="6100" u="none" cap="none" strike="noStrike">
              <a:solidFill>
                <a:schemeClr val="lt1"/>
              </a:solidFill>
              <a:latin typeface="Anton"/>
              <a:ea typeface="Anton"/>
              <a:cs typeface="Anton"/>
              <a:sym typeface="Anton"/>
            </a:endParaRPr>
          </a:p>
        </p:txBody>
      </p:sp>
      <p:pic>
        <p:nvPicPr>
          <p:cNvPr id="353" name="Google Shape;353;g36aac512fb4_0_72" title="deafhoodworkshop.jpg"/>
          <p:cNvPicPr preferRelativeResize="0"/>
          <p:nvPr/>
        </p:nvPicPr>
        <p:blipFill rotWithShape="1">
          <a:blip r:embed="rId8">
            <a:alphaModFix/>
          </a:blip>
          <a:srcRect b="0" l="0" r="0" t="0"/>
          <a:stretch/>
        </p:blipFill>
        <p:spPr>
          <a:xfrm>
            <a:off x="4976913" y="2321912"/>
            <a:ext cx="3828449" cy="3082506"/>
          </a:xfrm>
          <a:prstGeom prst="rect">
            <a:avLst/>
          </a:prstGeom>
          <a:noFill/>
          <a:ln>
            <a:noFill/>
          </a:ln>
        </p:spPr>
      </p:pic>
      <p:sp>
        <p:nvSpPr>
          <p:cNvPr id="354" name="Google Shape;354;g36aac512fb4_0_72"/>
          <p:cNvSpPr txBox="1"/>
          <p:nvPr/>
        </p:nvSpPr>
        <p:spPr>
          <a:xfrm>
            <a:off x="519413" y="5711150"/>
            <a:ext cx="3828300" cy="3084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Autorstvo Nepočujúcich:</a:t>
            </a:r>
            <a:r>
              <a:rPr b="0" i="0" lang="en-US" sz="3600" u="none" cap="none" strike="noStrike">
                <a:solidFill>
                  <a:schemeClr val="lt1"/>
                </a:solidFill>
                <a:latin typeface="Quicksand"/>
                <a:ea typeface="Quicksand"/>
                <a:cs typeface="Quicksand"/>
                <a:sym typeface="Quicksand"/>
              </a:rPr>
              <a:t> </a:t>
            </a:r>
            <a:br>
              <a:rPr b="0" i="0" lang="en-US" sz="36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a:ea typeface="Quicksand"/>
                <a:cs typeface="Quicksand"/>
                <a:sym typeface="Quicksand"/>
              </a:rPr>
              <a:t>Nepočujúci režiséri, scenáristi a herci.</a:t>
            </a:r>
            <a:endParaRPr b="0" i="0" sz="1000" u="none" cap="none" strike="noStrike">
              <a:solidFill>
                <a:srgbClr val="000000"/>
              </a:solidFill>
              <a:latin typeface="Arial"/>
              <a:ea typeface="Arial"/>
              <a:cs typeface="Arial"/>
              <a:sym typeface="Arial"/>
            </a:endParaRPr>
          </a:p>
        </p:txBody>
      </p:sp>
      <p:sp>
        <p:nvSpPr>
          <p:cNvPr id="355" name="Google Shape;355;g36aac512fb4_0_72"/>
          <p:cNvSpPr txBox="1"/>
          <p:nvPr/>
        </p:nvSpPr>
        <p:spPr>
          <a:xfrm>
            <a:off x="1449562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Nepočujúci dokážu</a:t>
            </a:r>
            <a:r>
              <a:rPr b="0" i="0" lang="en-US" sz="1100" u="none" cap="none" strike="noStrike">
                <a:solidFill>
                  <a:srgbClr val="FFFFFF"/>
                </a:solidFill>
                <a:latin typeface="Quicksand Medium"/>
                <a:ea typeface="Quicksand Medium"/>
                <a:cs typeface="Quicksand Medium"/>
                <a:sym typeface="Quicksand Medium"/>
              </a:rPr>
              <a:t>, 2012,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6" name="Google Shape;356;g36aac512fb4_0_72"/>
          <p:cNvSpPr txBox="1"/>
          <p:nvPr/>
        </p:nvSpPr>
        <p:spPr>
          <a:xfrm>
            <a:off x="4976913"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Deafhood workshop</a:t>
            </a:r>
            <a:r>
              <a:rPr b="0" i="0" lang="en-US" sz="1100" u="none" cap="none" strike="noStrike">
                <a:solidFill>
                  <a:srgbClr val="FFFFFF"/>
                </a:solidFill>
                <a:latin typeface="Quicksand Medium"/>
                <a:ea typeface="Quicksand Medium"/>
                <a:cs typeface="Quicksand Medium"/>
                <a:sym typeface="Quicksand Medium"/>
              </a:rPr>
              <a:t>,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7" name="Google Shape;357;g36aac512fb4_0_72"/>
          <p:cNvSpPr txBox="1"/>
          <p:nvPr/>
        </p:nvSpPr>
        <p:spPr>
          <a:xfrm>
            <a:off x="9515600"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Global Unity</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8" name="Google Shape;358;g36aac512fb4_0_72"/>
          <p:cNvSpPr txBox="1"/>
          <p:nvPr/>
        </p:nvSpPr>
        <p:spPr>
          <a:xfrm>
            <a:off x="43827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chemeClr val="lt1"/>
                </a:solidFill>
                <a:latin typeface="Quicksand Medium"/>
                <a:ea typeface="Quicksand Medium"/>
                <a:cs typeface="Quicksand Medium"/>
                <a:sym typeface="Quicksand Medium"/>
              </a:rPr>
              <a:t>Kultúra Nepočujúcich: </a:t>
            </a:r>
            <a:r>
              <a:rPr b="0" i="1" lang="en-US" sz="1100" u="none" cap="none" strike="noStrike">
                <a:solidFill>
                  <a:srgbClr val="FFFFFF"/>
                </a:solidFill>
                <a:latin typeface="Quicksand Medium"/>
                <a:ea typeface="Quicksand Medium"/>
                <a:cs typeface="Quicksand Medium"/>
                <a:sym typeface="Quicksand Medium"/>
              </a:rPr>
              <a:t>DEAF</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62" name="Shape 362"/>
        <p:cNvGrpSpPr/>
        <p:nvPr/>
      </p:nvGrpSpPr>
      <p:grpSpPr>
        <a:xfrm>
          <a:off x="0" y="0"/>
          <a:ext cx="0" cy="0"/>
          <a:chOff x="0" y="0"/>
          <a:chExt cx="0" cy="0"/>
        </a:xfrm>
      </p:grpSpPr>
      <p:grpSp>
        <p:nvGrpSpPr>
          <p:cNvPr id="363" name="Google Shape;363;g36aac512fb4_0_90"/>
          <p:cNvGrpSpPr/>
          <p:nvPr/>
        </p:nvGrpSpPr>
        <p:grpSpPr>
          <a:xfrm>
            <a:off x="0" y="-216993"/>
            <a:ext cx="2922102" cy="10504504"/>
            <a:chOff x="0" y="-57150"/>
            <a:chExt cx="769602" cy="2766600"/>
          </a:xfrm>
        </p:grpSpPr>
        <p:sp>
          <p:nvSpPr>
            <p:cNvPr id="364" name="Google Shape;364;g36aac512fb4_0_9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5" name="Google Shape;365;g36aac512fb4_0_9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6" name="Google Shape;366;g36aac512fb4_0_9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7" name="Google Shape;367;g36aac512fb4_0_9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g36aac512fb4_0_90"/>
          <p:cNvSpPr txBox="1"/>
          <p:nvPr/>
        </p:nvSpPr>
        <p:spPr>
          <a:xfrm>
            <a:off x="3253625" y="701525"/>
            <a:ext cx="148062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8000" u="none" cap="none" strike="noStrike">
                <a:solidFill>
                  <a:srgbClr val="FFFFFF"/>
                </a:solidFill>
                <a:latin typeface="Anton"/>
                <a:ea typeface="Anton"/>
                <a:cs typeface="Anton"/>
                <a:sym typeface="Anton"/>
              </a:rPr>
              <a:t>Výzvy kinematografie</a:t>
            </a:r>
            <a:r>
              <a:rPr lang="en-US" sz="8000">
                <a:solidFill>
                  <a:srgbClr val="FFFFFF"/>
                </a:solidFill>
                <a:latin typeface="Anton"/>
                <a:ea typeface="Anton"/>
                <a:cs typeface="Anton"/>
                <a:sym typeface="Anton"/>
              </a:rPr>
              <a:t> </a:t>
            </a:r>
            <a:r>
              <a:rPr b="0" i="0" lang="en-US" sz="8000" u="none" cap="none" strike="noStrike">
                <a:solidFill>
                  <a:srgbClr val="FFFFFF"/>
                </a:solidFill>
                <a:latin typeface="Anton"/>
                <a:ea typeface="Anton"/>
                <a:cs typeface="Anton"/>
                <a:sym typeface="Anton"/>
              </a:rPr>
              <a:t>Nepočujúcich</a:t>
            </a:r>
            <a:endParaRPr b="0" i="0" sz="8000" u="none" cap="none" strike="noStrike">
              <a:solidFill>
                <a:srgbClr val="FFFFFF"/>
              </a:solidFill>
              <a:latin typeface="Anton"/>
              <a:ea typeface="Anton"/>
              <a:cs typeface="Anton"/>
              <a:sym typeface="Anton"/>
            </a:endParaRPr>
          </a:p>
        </p:txBody>
      </p:sp>
      <p:sp>
        <p:nvSpPr>
          <p:cNvPr id="369" name="Google Shape;369;g36aac512fb4_0_90"/>
          <p:cNvSpPr txBox="1"/>
          <p:nvPr/>
        </p:nvSpPr>
        <p:spPr>
          <a:xfrm>
            <a:off x="3466012" y="3887906"/>
            <a:ext cx="13635000" cy="30324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Obmedzené financovanie filmovej produkcie</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Nedostatok finančnej a inštitucionálnej podpory pre distribúciu</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Neprístupnosť mainstreamových filmových škôl a akadémií</a:t>
            </a:r>
            <a:endParaRPr b="0" i="0" sz="3700" u="none" cap="none" strike="noStrike">
              <a:solidFill>
                <a:srgbClr val="FFFFFF"/>
              </a:solidFill>
              <a:latin typeface="Quicksand SemiBold"/>
              <a:ea typeface="Quicksand SemiBold"/>
              <a:cs typeface="Quicksand SemiBold"/>
              <a:sym typeface="Quicksand SemiBold"/>
            </a:endParaRPr>
          </a:p>
        </p:txBody>
      </p:sp>
      <p:pic>
        <p:nvPicPr>
          <p:cNvPr id="370" name="Google Shape;370;g36aac512fb4_0_90" title="difficulties (1).png"/>
          <p:cNvPicPr preferRelativeResize="0"/>
          <p:nvPr/>
        </p:nvPicPr>
        <p:blipFill rotWithShape="1">
          <a:blip r:embed="rId5">
            <a:alphaModFix/>
          </a:blip>
          <a:srcRect b="0" l="0" r="0" t="0"/>
          <a:stretch/>
        </p:blipFill>
        <p:spPr>
          <a:xfrm>
            <a:off x="14845128" y="2613977"/>
            <a:ext cx="2127725" cy="2127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74" name="Shape 374"/>
        <p:cNvGrpSpPr/>
        <p:nvPr/>
      </p:nvGrpSpPr>
      <p:grpSpPr>
        <a:xfrm>
          <a:off x="0" y="0"/>
          <a:ext cx="0" cy="0"/>
          <a:chOff x="0" y="0"/>
          <a:chExt cx="0" cy="0"/>
        </a:xfrm>
      </p:grpSpPr>
      <p:grpSp>
        <p:nvGrpSpPr>
          <p:cNvPr id="375" name="Google Shape;375;g33d092b2bc7_0_95"/>
          <p:cNvGrpSpPr/>
          <p:nvPr/>
        </p:nvGrpSpPr>
        <p:grpSpPr>
          <a:xfrm>
            <a:off x="0" y="-216993"/>
            <a:ext cx="2922102" cy="10504504"/>
            <a:chOff x="0" y="-57150"/>
            <a:chExt cx="769602" cy="2766600"/>
          </a:xfrm>
        </p:grpSpPr>
        <p:sp>
          <p:nvSpPr>
            <p:cNvPr id="376" name="Google Shape;376;g33d092b2bc7_0_9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7" name="Google Shape;377;g33d092b2bc7_0_9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8" name="Google Shape;378;g33d092b2bc7_0_9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9" name="Google Shape;379;g33d092b2bc7_0_95"/>
          <p:cNvSpPr/>
          <p:nvPr/>
        </p:nvSpPr>
        <p:spPr>
          <a:xfrm>
            <a:off x="14828750" y="9453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g33d092b2bc7_0_95"/>
          <p:cNvSpPr txBox="1"/>
          <p:nvPr/>
        </p:nvSpPr>
        <p:spPr>
          <a:xfrm>
            <a:off x="3081875" y="307250"/>
            <a:ext cx="152061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7200" u="none" cap="none" strike="noStrike">
                <a:solidFill>
                  <a:srgbClr val="FFFFFF"/>
                </a:solidFill>
                <a:latin typeface="Anton"/>
                <a:ea typeface="Anton"/>
                <a:cs typeface="Anton"/>
                <a:sym typeface="Anton"/>
              </a:rPr>
              <a:t>Vytvor storyboard pre film Nepočujúcich</a:t>
            </a:r>
            <a:endParaRPr b="0" i="0" sz="7200" u="none" cap="none" strike="noStrike">
              <a:solidFill>
                <a:srgbClr val="FFFFFF"/>
              </a:solidFill>
              <a:latin typeface="Anton"/>
              <a:ea typeface="Anton"/>
              <a:cs typeface="Anton"/>
              <a:sym typeface="Anton"/>
            </a:endParaRPr>
          </a:p>
        </p:txBody>
      </p:sp>
      <p:pic>
        <p:nvPicPr>
          <p:cNvPr id="381" name="Google Shape;381;g33d092b2bc7_0_95" title="Image 18-06-25 at 14.28.jpg"/>
          <p:cNvPicPr preferRelativeResize="0"/>
          <p:nvPr/>
        </p:nvPicPr>
        <p:blipFill rotWithShape="1">
          <a:blip r:embed="rId5">
            <a:alphaModFix/>
          </a:blip>
          <a:srcRect b="0" l="0" r="0" t="0"/>
          <a:stretch/>
        </p:blipFill>
        <p:spPr>
          <a:xfrm>
            <a:off x="3868362" y="1851950"/>
            <a:ext cx="9890902" cy="7985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85" name="Shape 385"/>
        <p:cNvGrpSpPr/>
        <p:nvPr/>
      </p:nvGrpSpPr>
      <p:grpSpPr>
        <a:xfrm>
          <a:off x="0" y="0"/>
          <a:ext cx="0" cy="0"/>
          <a:chOff x="0" y="0"/>
          <a:chExt cx="0" cy="0"/>
        </a:xfrm>
      </p:grpSpPr>
      <p:grpSp>
        <p:nvGrpSpPr>
          <p:cNvPr id="386" name="Google Shape;386;g2a4f855e5c5_0_132"/>
          <p:cNvGrpSpPr/>
          <p:nvPr/>
        </p:nvGrpSpPr>
        <p:grpSpPr>
          <a:xfrm>
            <a:off x="0" y="-216993"/>
            <a:ext cx="2922102" cy="10504504"/>
            <a:chOff x="0" y="-57150"/>
            <a:chExt cx="769602" cy="2766600"/>
          </a:xfrm>
        </p:grpSpPr>
        <p:sp>
          <p:nvSpPr>
            <p:cNvPr id="387" name="Google Shape;387;g2a4f855e5c5_0_1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8" name="Google Shape;388;g2a4f855e5c5_0_1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9" name="Google Shape;389;g2a4f855e5c5_0_1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0" name="Google Shape;390;g2a4f855e5c5_0_1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1" name="Google Shape;391;g2a4f855e5c5_0_132" title="Artboard 1.png"/>
          <p:cNvPicPr preferRelativeResize="0"/>
          <p:nvPr/>
        </p:nvPicPr>
        <p:blipFill rotWithShape="1">
          <a:blip r:embed="rId5">
            <a:alphaModFix/>
          </a:blip>
          <a:srcRect b="0" l="0" r="0" t="0"/>
          <a:stretch/>
        </p:blipFill>
        <p:spPr>
          <a:xfrm>
            <a:off x="3413425" y="2137528"/>
            <a:ext cx="11063823" cy="7417296"/>
          </a:xfrm>
          <a:prstGeom prst="rect">
            <a:avLst/>
          </a:prstGeom>
          <a:noFill/>
          <a:ln>
            <a:noFill/>
          </a:ln>
        </p:spPr>
      </p:pic>
      <p:sp>
        <p:nvSpPr>
          <p:cNvPr id="392" name="Google Shape;392;g2a4f855e5c5_0_132"/>
          <p:cNvSpPr txBox="1"/>
          <p:nvPr/>
        </p:nvSpPr>
        <p:spPr>
          <a:xfrm>
            <a:off x="3081875" y="307250"/>
            <a:ext cx="152061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7200" u="none" cap="none" strike="noStrike">
                <a:solidFill>
                  <a:srgbClr val="FFFFFF"/>
                </a:solidFill>
                <a:latin typeface="Anton"/>
                <a:ea typeface="Anton"/>
                <a:cs typeface="Anton"/>
                <a:sym typeface="Anton"/>
              </a:rPr>
              <a:t>Vytvor storyboard pre film Nepočujúcich</a:t>
            </a:r>
            <a:endParaRPr b="0" i="0" sz="7200" u="none" cap="none" strike="noStrike">
              <a:solidFill>
                <a:srgbClr val="FFFFFF"/>
              </a:solidFill>
              <a:latin typeface="Anton"/>
              <a:ea typeface="Anton"/>
              <a:cs typeface="Anton"/>
              <a:sym typeface="Anto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96" name="Shape 396"/>
        <p:cNvGrpSpPr/>
        <p:nvPr/>
      </p:nvGrpSpPr>
      <p:grpSpPr>
        <a:xfrm>
          <a:off x="0" y="0"/>
          <a:ext cx="0" cy="0"/>
          <a:chOff x="0" y="0"/>
          <a:chExt cx="0" cy="0"/>
        </a:xfrm>
      </p:grpSpPr>
      <p:sp>
        <p:nvSpPr>
          <p:cNvPr id="397" name="Google Shape;397;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8" name="Google Shape;398;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9" name="Google Shape;399;p6"/>
          <p:cNvPicPr preferRelativeResize="0"/>
          <p:nvPr/>
        </p:nvPicPr>
        <p:blipFill rotWithShape="1">
          <a:blip r:embed="rId5">
            <a:alphaModFix amt="30000"/>
          </a:blip>
          <a:srcRect b="0" l="0" r="0" t="0"/>
          <a:stretch/>
        </p:blipFill>
        <p:spPr>
          <a:xfrm>
            <a:off x="921565" y="2724040"/>
            <a:ext cx="4959581" cy="4587766"/>
          </a:xfrm>
          <a:prstGeom prst="rect">
            <a:avLst/>
          </a:prstGeom>
          <a:noFill/>
          <a:ln>
            <a:noFill/>
          </a:ln>
        </p:spPr>
      </p:pic>
      <p:pic>
        <p:nvPicPr>
          <p:cNvPr id="400" name="Google Shape;400;p6"/>
          <p:cNvPicPr preferRelativeResize="0"/>
          <p:nvPr/>
        </p:nvPicPr>
        <p:blipFill rotWithShape="1">
          <a:blip r:embed="rId6">
            <a:alphaModFix amt="30000"/>
          </a:blip>
          <a:srcRect b="0" l="0" r="0" t="0"/>
          <a:stretch/>
        </p:blipFill>
        <p:spPr>
          <a:xfrm>
            <a:off x="7246872" y="3208078"/>
            <a:ext cx="3870838" cy="3870834"/>
          </a:xfrm>
          <a:prstGeom prst="rect">
            <a:avLst/>
          </a:prstGeom>
          <a:noFill/>
          <a:ln>
            <a:noFill/>
          </a:ln>
        </p:spPr>
      </p:pic>
      <p:pic>
        <p:nvPicPr>
          <p:cNvPr id="401" name="Google Shape;401;p6"/>
          <p:cNvPicPr preferRelativeResize="0"/>
          <p:nvPr/>
        </p:nvPicPr>
        <p:blipFill rotWithShape="1">
          <a:blip r:embed="rId7">
            <a:alphaModFix amt="30000"/>
          </a:blip>
          <a:srcRect b="0" l="0" r="0" t="0"/>
          <a:stretch/>
        </p:blipFill>
        <p:spPr>
          <a:xfrm>
            <a:off x="12994041" y="1258027"/>
            <a:ext cx="4372373" cy="2754580"/>
          </a:xfrm>
          <a:prstGeom prst="rect">
            <a:avLst/>
          </a:prstGeom>
          <a:noFill/>
          <a:ln>
            <a:noFill/>
          </a:ln>
        </p:spPr>
      </p:pic>
      <p:pic>
        <p:nvPicPr>
          <p:cNvPr id="402" name="Google Shape;402;p6"/>
          <p:cNvPicPr preferRelativeResize="0"/>
          <p:nvPr/>
        </p:nvPicPr>
        <p:blipFill rotWithShape="1">
          <a:blip r:embed="rId8">
            <a:alphaModFix amt="30000"/>
          </a:blip>
          <a:srcRect b="0" l="37978" r="38064" t="0"/>
          <a:stretch/>
        </p:blipFill>
        <p:spPr>
          <a:xfrm>
            <a:off x="14120702" y="3996780"/>
            <a:ext cx="2119057" cy="5032173"/>
          </a:xfrm>
          <a:prstGeom prst="rect">
            <a:avLst/>
          </a:prstGeom>
          <a:noFill/>
          <a:ln>
            <a:noFill/>
          </a:ln>
        </p:spPr>
      </p:pic>
      <p:sp>
        <p:nvSpPr>
          <p:cNvPr id="403" name="Google Shape;403;p6"/>
          <p:cNvSpPr txBox="1"/>
          <p:nvPr/>
        </p:nvSpPr>
        <p:spPr>
          <a:xfrm>
            <a:off x="13341925" y="284925"/>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Prekážky</a:t>
            </a:r>
            <a:endParaRPr b="0" i="0" sz="3400" u="none" cap="none" strike="noStrike">
              <a:solidFill>
                <a:schemeClr val="lt1"/>
              </a:solidFill>
              <a:latin typeface="Quicksand Medium"/>
              <a:ea typeface="Quicksand Medium"/>
              <a:cs typeface="Quicksand Medium"/>
              <a:sym typeface="Quicksand Medium"/>
            </a:endParaRPr>
          </a:p>
        </p:txBody>
      </p:sp>
      <p:sp>
        <p:nvSpPr>
          <p:cNvPr id="404" name="Google Shape;404;p6"/>
          <p:cNvSpPr txBox="1"/>
          <p:nvPr/>
        </p:nvSpPr>
        <p:spPr>
          <a:xfrm>
            <a:off x="7671350" y="14879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FFFFFF"/>
                </a:solidFill>
                <a:latin typeface="Quicksand Medium"/>
                <a:ea typeface="Quicksand Medium"/>
                <a:cs typeface="Quicksand Medium"/>
                <a:sym typeface="Quicksand Medium"/>
              </a:rPr>
              <a:t>Antagonizmus</a:t>
            </a:r>
            <a:endParaRPr b="0" i="0" sz="3400" u="none" cap="none" strike="noStrike">
              <a:solidFill>
                <a:srgbClr val="FFFFFF"/>
              </a:solidFill>
              <a:latin typeface="Quicksand Medium"/>
              <a:ea typeface="Quicksand Medium"/>
              <a:cs typeface="Quicksand Medium"/>
              <a:sym typeface="Quicksand Medium"/>
            </a:endParaRPr>
          </a:p>
        </p:txBody>
      </p:sp>
      <p:sp>
        <p:nvSpPr>
          <p:cNvPr id="405" name="Google Shape;405;p6"/>
          <p:cNvSpPr txBox="1"/>
          <p:nvPr/>
        </p:nvSpPr>
        <p:spPr>
          <a:xfrm>
            <a:off x="1567775" y="17647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FFFFFF"/>
                </a:solidFill>
                <a:latin typeface="Quicksand Medium"/>
                <a:ea typeface="Quicksand Medium"/>
                <a:cs typeface="Quicksand Medium"/>
                <a:sym typeface="Quicksand Medium"/>
              </a:rPr>
              <a:t>Hlavná rola</a:t>
            </a:r>
            <a:endParaRPr b="0" i="0" sz="34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409" name="Shape 409"/>
        <p:cNvGrpSpPr/>
        <p:nvPr/>
      </p:nvGrpSpPr>
      <p:grpSpPr>
        <a:xfrm>
          <a:off x="0" y="0"/>
          <a:ext cx="0" cy="0"/>
          <a:chOff x="0" y="0"/>
          <a:chExt cx="0" cy="0"/>
        </a:xfrm>
      </p:grpSpPr>
      <p:sp>
        <p:nvSpPr>
          <p:cNvPr id="410" name="Google Shape;410;g36138d5d411_0_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1" name="Google Shape;411;g36138d5d411_0_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2" name="Google Shape;412;g36138d5d411_0_21"/>
          <p:cNvSpPr/>
          <p:nvPr/>
        </p:nvSpPr>
        <p:spPr>
          <a:xfrm>
            <a:off x="2" y="2111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3" name="Google Shape;413;g36138d5d411_0_21"/>
          <p:cNvSpPr txBox="1"/>
          <p:nvPr/>
        </p:nvSpPr>
        <p:spPr>
          <a:xfrm>
            <a:off x="729275" y="1753286"/>
            <a:ext cx="16775100" cy="831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Clr>
                <a:schemeClr val="dk1"/>
              </a:buClr>
              <a:buSzPts val="1100"/>
              <a:buFont typeface="Arial"/>
              <a:buNone/>
            </a:pPr>
            <a:r>
              <a:rPr b="1" lang="en-US" sz="2300">
                <a:solidFill>
                  <a:schemeClr val="lt1"/>
                </a:solidFill>
                <a:latin typeface="Quicksand"/>
                <a:ea typeface="Quicksand"/>
                <a:cs typeface="Quicksand"/>
                <a:sym typeface="Quicksand"/>
              </a:rPr>
              <a:t>References: </a:t>
            </a:r>
            <a:endParaRPr b="1" sz="2300">
              <a:solidFill>
                <a:schemeClr val="lt1"/>
              </a:solidFill>
              <a:latin typeface="Quicksand"/>
              <a:ea typeface="Quicksand"/>
              <a:cs typeface="Quicksand"/>
              <a:sym typeface="Quicksand"/>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Burns, P. (1999).</a:t>
            </a:r>
            <a:r>
              <a:rPr i="1" lang="en-US" sz="2300">
                <a:solidFill>
                  <a:schemeClr val="lt1"/>
                </a:solidFill>
                <a:latin typeface="Quicksand Medium"/>
                <a:ea typeface="Quicksand Medium"/>
                <a:cs typeface="Quicksand Medium"/>
                <a:sym typeface="Quicksand Medium"/>
              </a:rPr>
              <a:t> Georges Demeny Phonoscope 1892. </a:t>
            </a:r>
            <a:r>
              <a:rPr lang="en-US" sz="2300">
                <a:solidFill>
                  <a:schemeClr val="lt1"/>
                </a:solidFill>
                <a:latin typeface="Quicksand Medium"/>
                <a:ea typeface="Quicksand Medium"/>
                <a:cs typeface="Quicksand Medium"/>
                <a:sym typeface="Quicksand Medium"/>
              </a:rPr>
              <a:t>Archive.org. </a:t>
            </a:r>
            <a:r>
              <a:rPr i="1" lang="en-US" sz="2300" u="sng">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https://archive.org/details/demeny_phonoscope_1892</a:t>
            </a:r>
            <a:r>
              <a:rPr i="1"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i="1" lang="en-US" sz="2300">
                <a:solidFill>
                  <a:schemeClr val="lt1"/>
                </a:solidFill>
                <a:latin typeface="Quicksand Medium"/>
                <a:ea typeface="Quicksand Medium"/>
                <a:cs typeface="Quicksand Medium"/>
                <a:sym typeface="Quicksand Medium"/>
              </a:rPr>
              <a:t>Deaf Cinema</a:t>
            </a:r>
            <a:r>
              <a:rPr lang="en-US" sz="2300">
                <a:solidFill>
                  <a:schemeClr val="lt1"/>
                </a:solidFill>
                <a:latin typeface="Quicksand Medium"/>
                <a:ea typeface="Quicksand Medium"/>
                <a:cs typeface="Quicksand Medium"/>
                <a:sym typeface="Quicksand Medium"/>
              </a:rPr>
              <a:t>, Accessed 20 June 2025. </a:t>
            </a:r>
            <a:r>
              <a:rPr lang="en-US" sz="23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https://heartdeaf.com/heart/content/timelines/cinema/timeline.html</a:t>
            </a:r>
            <a:r>
              <a:rPr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Durr, P. (2016). “Deaf cinema”. In </a:t>
            </a:r>
            <a:r>
              <a:rPr i="1" lang="en-US" sz="2300">
                <a:solidFill>
                  <a:schemeClr val="lt1"/>
                </a:solidFill>
                <a:latin typeface="Quicksand Medium"/>
                <a:ea typeface="Quicksand Medium"/>
                <a:cs typeface="Quicksand Medium"/>
                <a:sym typeface="Quicksand Medium"/>
              </a:rPr>
              <a:t>The sage deaf studies encyclopedia</a:t>
            </a:r>
            <a:r>
              <a:rPr lang="en-US" sz="2300">
                <a:solidFill>
                  <a:schemeClr val="lt1"/>
                </a:solidFill>
                <a:latin typeface="Quicksand Medium"/>
                <a:ea typeface="Quicksand Medium"/>
                <a:cs typeface="Quicksand Medium"/>
                <a:sym typeface="Quicksand Medium"/>
              </a:rPr>
              <a:t> (Vol. 3, pp. 158-158). SAGE Publications, Inc, </a:t>
            </a:r>
            <a:r>
              <a:rPr lang="en-US" sz="2300" u="sng">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https://doi.org/10.4135/9781483346489.n56</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Holcomb, T. K. (2023). </a:t>
            </a:r>
            <a:r>
              <a:rPr i="1" lang="en-US" sz="2300">
                <a:solidFill>
                  <a:schemeClr val="lt1"/>
                </a:solidFill>
                <a:latin typeface="Quicksand Medium"/>
                <a:ea typeface="Quicksand Medium"/>
                <a:cs typeface="Quicksand Medium"/>
                <a:sym typeface="Quicksand Medium"/>
              </a:rPr>
              <a:t>Introduction to Deaf culture.</a:t>
            </a:r>
            <a:r>
              <a:rPr lang="en-US" sz="2300">
                <a:solidFill>
                  <a:schemeClr val="lt1"/>
                </a:solidFill>
                <a:latin typeface="Quicksand Medium"/>
                <a:ea typeface="Quicksand Medium"/>
                <a:cs typeface="Quicksand Medium"/>
                <a:sym typeface="Quicksand Medium"/>
              </a:rPr>
              <a:t> 2nd edition. Oxford University Press.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rPr lang="en-US" sz="2300" u="sng">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http://www.introductiontodeafculture.com/intro-to-deaf-culture.html</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Ladd, P. (2003). </a:t>
            </a:r>
            <a:r>
              <a:rPr i="1" lang="en-US" sz="2300">
                <a:solidFill>
                  <a:schemeClr val="lt1"/>
                </a:solidFill>
                <a:latin typeface="Quicksand Medium"/>
                <a:ea typeface="Quicksand Medium"/>
                <a:cs typeface="Quicksand Medium"/>
                <a:sym typeface="Quicksand Medium"/>
              </a:rPr>
              <a:t>Understanding deaf culture: in search of deafhood,</a:t>
            </a:r>
            <a:r>
              <a:rPr lang="en-US" sz="2300">
                <a:solidFill>
                  <a:schemeClr val="lt1"/>
                </a:solidFill>
                <a:latin typeface="Quicksand Medium"/>
                <a:ea typeface="Quicksand Medium"/>
                <a:cs typeface="Quicksand Medium"/>
                <a:sym typeface="Quicksand Medium"/>
              </a:rPr>
              <a:t> Multilingual Matters.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Lane, H., Pillard R. C., and Hedberg U. (2011). </a:t>
            </a:r>
            <a:r>
              <a:rPr i="1" lang="en-US" sz="2300">
                <a:solidFill>
                  <a:schemeClr val="lt1"/>
                </a:solidFill>
                <a:latin typeface="Quicksand Medium"/>
                <a:ea typeface="Quicksand Medium"/>
                <a:cs typeface="Quicksand Medium"/>
                <a:sym typeface="Quicksand Medium"/>
              </a:rPr>
              <a:t>The People of the Eye: Deaf Ethnicity and Ancestry</a:t>
            </a:r>
            <a:r>
              <a:rPr lang="en-US" sz="2300">
                <a:solidFill>
                  <a:schemeClr val="lt1"/>
                </a:solidFill>
                <a:latin typeface="Quicksand Medium"/>
                <a:ea typeface="Quicksand Medium"/>
                <a:cs typeface="Quicksand Medium"/>
                <a:sym typeface="Quicksand Medium"/>
              </a:rPr>
              <a:t>, Oxford University Press.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Mager W. (2021, 29 November). </a:t>
            </a:r>
            <a:r>
              <a:rPr i="1" lang="en-US" sz="2300">
                <a:solidFill>
                  <a:schemeClr val="lt1"/>
                </a:solidFill>
                <a:latin typeface="Quicksand Medium"/>
                <a:ea typeface="Quicksand Medium"/>
                <a:cs typeface="Quicksand Medium"/>
                <a:sym typeface="Quicksand Medium"/>
              </a:rPr>
              <a:t>130 Years of Deaf People and the Moving Image: Coming Full Circle. </a:t>
            </a:r>
            <a:r>
              <a:rPr lang="en-US" sz="2300">
                <a:solidFill>
                  <a:schemeClr val="lt1"/>
                </a:solidFill>
                <a:latin typeface="Quicksand Medium"/>
                <a:ea typeface="Quicksand Medium"/>
                <a:cs typeface="Quicksand Medium"/>
                <a:sym typeface="Quicksand Medium"/>
              </a:rPr>
              <a:t>Watershed.co.uk, </a:t>
            </a:r>
            <a:r>
              <a:rPr i="1" lang="en-US" sz="2300" u="sng">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https://www.watershed.co.uk/articles/130-years-deaf-people-and-moving-image-coming-full-circle</a:t>
            </a:r>
            <a:r>
              <a:rPr i="1" lang="en-US" sz="2300">
                <a:solidFill>
                  <a:schemeClr val="lt1"/>
                </a:solidFill>
                <a:latin typeface="Quicksand Medium"/>
                <a:ea typeface="Quicksand Medium"/>
                <a:cs typeface="Quicksand Medium"/>
                <a:sym typeface="Quicksand Medium"/>
              </a:rPr>
              <a:t> </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National Association of the Deaf, </a:t>
            </a:r>
            <a:r>
              <a:rPr i="1" lang="en-US" sz="2300">
                <a:solidFill>
                  <a:schemeClr val="lt1"/>
                </a:solidFill>
                <a:latin typeface="Quicksand Medium"/>
                <a:ea typeface="Quicksand Medium"/>
                <a:cs typeface="Quicksand Medium"/>
                <a:sym typeface="Quicksand Medium"/>
              </a:rPr>
              <a:t>Veditz Day, August 13th, 2013</a:t>
            </a:r>
            <a:r>
              <a:rPr lang="en-US" sz="2300">
                <a:solidFill>
                  <a:schemeClr val="lt1"/>
                </a:solidFill>
                <a:latin typeface="Quicksand Medium"/>
                <a:ea typeface="Quicksand Medium"/>
                <a:cs typeface="Quicksand Medium"/>
                <a:sym typeface="Quicksand Medium"/>
              </a:rPr>
              <a:t>, </a:t>
            </a:r>
            <a:r>
              <a:rPr lang="en-US" sz="2300" u="sng">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https://www.nad.org/2013/08/12/veditz-day-august-13th-2013/</a:t>
            </a:r>
            <a:r>
              <a:rPr lang="en-US" sz="2300">
                <a:solidFill>
                  <a:schemeClr val="lt1"/>
                </a:solidFill>
                <a:latin typeface="Quicksand Medium"/>
                <a:ea typeface="Quicksand Medium"/>
                <a:cs typeface="Quicksand Medium"/>
                <a:sym typeface="Quicksand Medium"/>
              </a:rPr>
              <a:t> </a:t>
            </a:r>
            <a:endParaRPr i="1"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Schuchmann, J. (1988). </a:t>
            </a:r>
            <a:r>
              <a:rPr i="1" lang="en-US" sz="2300">
                <a:solidFill>
                  <a:schemeClr val="lt1"/>
                </a:solidFill>
                <a:latin typeface="Quicksand Medium"/>
                <a:ea typeface="Quicksand Medium"/>
                <a:cs typeface="Quicksand Medium"/>
                <a:sym typeface="Quicksand Medium"/>
              </a:rPr>
              <a:t>Hollywood speaks: Deafness and Film Entertainment Industry</a:t>
            </a:r>
            <a:r>
              <a:rPr lang="en-US" sz="2300">
                <a:solidFill>
                  <a:schemeClr val="lt1"/>
                </a:solidFill>
                <a:latin typeface="Quicksand Medium"/>
                <a:ea typeface="Quicksand Medium"/>
                <a:cs typeface="Quicksand Medium"/>
                <a:sym typeface="Quicksand Medium"/>
              </a:rPr>
              <a:t>. University of Illinois Press.</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1000"/>
              </a:spcBef>
              <a:spcAft>
                <a:spcPts val="0"/>
              </a:spcAft>
              <a:buClr>
                <a:schemeClr val="dk1"/>
              </a:buClr>
              <a:buSzPts val="1100"/>
              <a:buFont typeface="Arial"/>
              <a:buNone/>
            </a:pPr>
            <a:r>
              <a:rPr lang="en-US" sz="2300">
                <a:solidFill>
                  <a:schemeClr val="lt1"/>
                </a:solidFill>
                <a:latin typeface="Quicksand Medium"/>
                <a:ea typeface="Quicksand Medium"/>
                <a:cs typeface="Quicksand Medium"/>
                <a:sym typeface="Quicksand Medium"/>
              </a:rPr>
              <a:t>Virdi, J. (2020). </a:t>
            </a:r>
            <a:r>
              <a:rPr i="1" lang="en-US" sz="2300">
                <a:solidFill>
                  <a:schemeClr val="lt1"/>
                </a:solidFill>
                <a:latin typeface="Quicksand Medium"/>
                <a:ea typeface="Quicksand Medium"/>
                <a:cs typeface="Quicksand Medium"/>
                <a:sym typeface="Quicksand Medium"/>
              </a:rPr>
              <a:t>Deaf History Series: Episode 11. Emerson Romero.</a:t>
            </a:r>
            <a:r>
              <a:rPr lang="en-US" sz="2300">
                <a:solidFill>
                  <a:schemeClr val="lt1"/>
                </a:solidFill>
                <a:latin typeface="Quicksand Medium"/>
                <a:ea typeface="Quicksand Medium"/>
                <a:cs typeface="Quicksand Medium"/>
                <a:sym typeface="Quicksand Medium"/>
              </a:rPr>
              <a:t> </a:t>
            </a:r>
            <a:r>
              <a:rPr lang="en-US" sz="2300" u="sng">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https://jaivirdi.com/2020/07/19/dhs-episode-11/</a:t>
            </a:r>
            <a:r>
              <a:rPr lang="en-US" sz="2300">
                <a:solidFill>
                  <a:schemeClr val="lt1"/>
                </a:solidFill>
                <a:latin typeface="Quicksand Medium"/>
                <a:ea typeface="Quicksand Medium"/>
                <a:cs typeface="Quicksand Medium"/>
                <a:sym typeface="Quicksand Medium"/>
              </a:rPr>
              <a:t> </a:t>
            </a:r>
            <a:endParaRPr sz="2300">
              <a:solidFill>
                <a:schemeClr val="lt1"/>
              </a:solidFill>
              <a:latin typeface="Quicksand Medium"/>
              <a:ea typeface="Quicksand Medium"/>
              <a:cs typeface="Quicksand Medium"/>
              <a:sym typeface="Quicksand Medium"/>
            </a:endParaRPr>
          </a:p>
          <a:p>
            <a:pPr indent="0" lvl="0" marL="0" rtl="0" algn="l">
              <a:lnSpc>
                <a:spcPct val="115000"/>
              </a:lnSpc>
              <a:spcBef>
                <a:spcPts val="0"/>
              </a:spcBef>
              <a:spcAft>
                <a:spcPts val="0"/>
              </a:spcAft>
              <a:buClr>
                <a:schemeClr val="dk1"/>
              </a:buClr>
              <a:buSzPts val="1100"/>
              <a:buFont typeface="Arial"/>
              <a:buNone/>
            </a:pPr>
            <a:r>
              <a:t/>
            </a:r>
            <a:endParaRPr sz="2200">
              <a:solidFill>
                <a:schemeClr val="lt1"/>
              </a:solidFill>
            </a:endParaRPr>
          </a:p>
          <a:p>
            <a:pPr indent="0" lvl="0" marL="0" marR="0" rtl="0" algn="l">
              <a:lnSpc>
                <a:spcPct val="115000"/>
              </a:lnSpc>
              <a:spcBef>
                <a:spcPts val="0"/>
              </a:spcBef>
              <a:spcAft>
                <a:spcPts val="0"/>
              </a:spcAft>
              <a:buClr>
                <a:srgbClr val="000000"/>
              </a:buClr>
              <a:buSzPts val="2200"/>
              <a:buFont typeface="Arial"/>
              <a:buNone/>
            </a:pPr>
            <a:r>
              <a:t/>
            </a:r>
            <a:endParaRPr b="1" sz="2300">
              <a:solidFill>
                <a:schemeClr val="lt1"/>
              </a:solidFill>
              <a:latin typeface="Quicksand"/>
              <a:ea typeface="Quicksand"/>
              <a:cs typeface="Quicksand"/>
              <a:sym typeface="Quicksa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417" name="Shape 417"/>
        <p:cNvGrpSpPr/>
        <p:nvPr/>
      </p:nvGrpSpPr>
      <p:grpSpPr>
        <a:xfrm>
          <a:off x="0" y="0"/>
          <a:ext cx="0" cy="0"/>
          <a:chOff x="0" y="0"/>
          <a:chExt cx="0" cy="0"/>
        </a:xfrm>
      </p:grpSpPr>
      <p:sp>
        <p:nvSpPr>
          <p:cNvPr id="418" name="Google Shape;418;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9" name="Google Shape;419;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0" name="Google Shape;420;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23" name="Google Shape;423;p3"/>
          <p:cNvGrpSpPr/>
          <p:nvPr/>
        </p:nvGrpSpPr>
        <p:grpSpPr>
          <a:xfrm>
            <a:off x="-228300" y="6944209"/>
            <a:ext cx="18940740" cy="4430740"/>
            <a:chOff x="0" y="-57150"/>
            <a:chExt cx="4988508" cy="1166944"/>
          </a:xfrm>
        </p:grpSpPr>
        <p:sp>
          <p:nvSpPr>
            <p:cNvPr id="424" name="Google Shape;424;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5" name="Google Shape;425;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6" name="Google Shape;426;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7" name="Google Shape;427;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8" name="Google Shape;428;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9" name="Google Shape;429;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0" name="Google Shape;430;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1" name="Google Shape;431;p3"/>
          <p:cNvSpPr txBox="1"/>
          <p:nvPr/>
        </p:nvSpPr>
        <p:spPr>
          <a:xfrm>
            <a:off x="2157052" y="1867850"/>
            <a:ext cx="4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Kontakt</a:t>
            </a:r>
            <a:endParaRPr b="0" i="0" sz="1400" u="none" cap="none" strike="noStrike">
              <a:solidFill>
                <a:srgbClr val="000000"/>
              </a:solidFill>
              <a:latin typeface="Arial"/>
              <a:ea typeface="Arial"/>
              <a:cs typeface="Arial"/>
              <a:sym typeface="Arial"/>
            </a:endParaRPr>
          </a:p>
        </p:txBody>
      </p:sp>
      <p:sp>
        <p:nvSpPr>
          <p:cNvPr id="432" name="Google Shape;432;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a:ea typeface="Quicksand"/>
                <a:cs typeface="Quicksand"/>
                <a:sym typeface="Quicksand"/>
                <a:hlinkClick r:id="rId13">
                  <a:extLst>
                    <a:ext uri="{A12FA001-AC4F-418D-AE19-62706E023703}">
                      <ahyp:hlinkClr val="tx"/>
                    </a:ext>
                  </a:extLst>
                </a:hlinkClick>
              </a:rPr>
              <a:t>https://deafstudies.eu/</a:t>
            </a:r>
            <a:endParaRPr b="0" i="0" sz="1400" u="none" cap="none" strike="noStrike">
              <a:solidFill>
                <a:srgbClr val="000000"/>
              </a:solidFill>
              <a:latin typeface="Quicksand"/>
              <a:ea typeface="Quicksand"/>
              <a:cs typeface="Quicksand"/>
              <a:sym typeface="Quicksand"/>
            </a:endParaRPr>
          </a:p>
        </p:txBody>
      </p:sp>
      <p:sp>
        <p:nvSpPr>
          <p:cNvPr id="433" name="Google Shape;433;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l">
              <a:lnSpc>
                <a:spcPct val="139983"/>
              </a:lnSpc>
              <a:spcBef>
                <a:spcPts val="0"/>
              </a:spcBef>
              <a:spcAft>
                <a:spcPts val="0"/>
              </a:spcAft>
              <a:buClr>
                <a:schemeClr val="dk1"/>
              </a:buClr>
              <a:buSzPts val="2461"/>
              <a:buFont typeface="Arial"/>
              <a:buNone/>
            </a:pPr>
            <a:r>
              <a:rPr lang="en-US" sz="2461">
                <a:solidFill>
                  <a:schemeClr val="lt1"/>
                </a:solidFill>
                <a:latin typeface="Quicksand"/>
                <a:ea typeface="Quicksand"/>
                <a:cs typeface="Quicksand"/>
                <a:sym typeface="Quicksand"/>
              </a:rPr>
              <a:t>Deaf Culture, Heritage and Diversity</a:t>
            </a:r>
            <a:endParaRPr sz="2461">
              <a:solidFill>
                <a:srgbClr val="FFFFFF"/>
              </a:solidFill>
              <a:latin typeface="Quicksand"/>
              <a:ea typeface="Quicksand"/>
              <a:cs typeface="Quicksand"/>
              <a:sym typeface="Quicksand"/>
            </a:endParaRPr>
          </a:p>
        </p:txBody>
      </p:sp>
      <p:sp>
        <p:nvSpPr>
          <p:cNvPr id="434" name="Google Shape;434;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a:ea typeface="Quicksand"/>
                <a:cs typeface="Quicksand"/>
                <a:sym typeface="Quicksand"/>
              </a:rPr>
              <a:t>@deafstudies.eu</a:t>
            </a:r>
            <a:endParaRPr b="0" i="0" sz="1400" u="none" cap="none" strike="noStrike">
              <a:solidFill>
                <a:srgbClr val="000000"/>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