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0287000" cx="18288000"/>
  <p:notesSz cx="6858000" cy="9144000"/>
  <p:embeddedFontLst>
    <p:embeddedFont>
      <p:font typeface="Anton"/>
      <p:regular r:id="rId26"/>
    </p:embeddedFont>
    <p:embeddedFont>
      <p:font typeface="Quicksand"/>
      <p:regular r:id="rId27"/>
      <p:bold r:id="rId28"/>
    </p:embeddedFont>
    <p:embeddedFont>
      <p:font typeface="Quicksand SemiBold"/>
      <p:regular r:id="rId29"/>
      <p:bold r:id="rId30"/>
    </p:embeddedFont>
    <p:embeddedFont>
      <p:font typeface="Quicksand Medium"/>
      <p:regular r:id="rId31"/>
      <p:bold r:id="rId32"/>
    </p:embeddedFont>
    <p:embeddedFont>
      <p:font typeface="Quicksand Light"/>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5" roundtripDataSignature="AMtx7mjHUFlW6f9OrdM4ja271dQhibfGv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nton-regular.fntdata"/><Relationship Id="rId25" Type="http://schemas.openxmlformats.org/officeDocument/2006/relationships/slide" Target="slides/slide20.xml"/><Relationship Id="rId28" Type="http://schemas.openxmlformats.org/officeDocument/2006/relationships/font" Target="fonts/Quicksand-bold.fntdata"/><Relationship Id="rId27" Type="http://schemas.openxmlformats.org/officeDocument/2006/relationships/font" Target="fonts/Quicksan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SemiBol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Medium-regular.fntdata"/><Relationship Id="rId30" Type="http://schemas.openxmlformats.org/officeDocument/2006/relationships/font" Target="fonts/QuicksandSemiBold-bold.fntdata"/><Relationship Id="rId11" Type="http://schemas.openxmlformats.org/officeDocument/2006/relationships/slide" Target="slides/slide6.xml"/><Relationship Id="rId33" Type="http://schemas.openxmlformats.org/officeDocument/2006/relationships/font" Target="fonts/QuicksandLight-regular.fntdata"/><Relationship Id="rId10" Type="http://schemas.openxmlformats.org/officeDocument/2006/relationships/slide" Target="slides/slide5.xml"/><Relationship Id="rId32" Type="http://schemas.openxmlformats.org/officeDocument/2006/relationships/font" Target="fonts/QuicksandMedium-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QuicksandLight-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2742edfc2c_0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2742edfc2c_0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2742edfc2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g32742edfc2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2742edfc2c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 name="Google Shape;132;g32742edfc2c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2742edfc2c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4" name="Google Shape;144;g32742edfc2c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2742edfc2c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g32742edfc2c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2742edfc2c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g32742edfc2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2742edfc2c_0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g32742edfc2c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50a9a3d250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g350a9a3d250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2742edfc2c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g32742edfc2c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50a9a3d25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g350a9a3d25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2742edfc2c_0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5" name="Google Shape;235;g32742edfc2c_0_1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2742edfc2c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g32742edfc2c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50a9a3d250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g350a9a3d250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2742edfc2c_0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32742edfc2c_0_2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5780a33a39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g35780a33a39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2742edfc2c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g32742edfc2c_0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5780a33a39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5" name="Google Shape;315;g35780a33a39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3" name="Google Shape;32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9.jp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8.jpg"/><Relationship Id="rId8"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png"/><Relationship Id="rId10" Type="http://schemas.openxmlformats.org/officeDocument/2006/relationships/hyperlink" Target="https://gallaudet.edu/campus-design-facilities/campus-design-and-planning/deafspace/" TargetMode="External"/><Relationship Id="rId9" Type="http://schemas.openxmlformats.org/officeDocument/2006/relationships/image" Target="../media/image11.jpg"/><Relationship Id="rId5" Type="http://schemas.openxmlformats.org/officeDocument/2006/relationships/image" Target="../media/image13.png"/><Relationship Id="rId6" Type="http://schemas.openxmlformats.org/officeDocument/2006/relationships/hyperlink" Target="http://www.youtube.com/watch?v=FNGp1aviGvE" TargetMode="External"/><Relationship Id="rId7" Type="http://schemas.openxmlformats.org/officeDocument/2006/relationships/image" Target="../media/image12.jpg"/><Relationship Id="rId8" Type="http://schemas.openxmlformats.org/officeDocument/2006/relationships/hyperlink" Target="http://www.youtube.com/watch?v=u12uKwSwX3k"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0.jpg"/><Relationship Id="rId6"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hyperlink" Target="https://deviacurr.wordpress.com/devia-motif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png"/><Relationship Id="rId10" Type="http://schemas.openxmlformats.org/officeDocument/2006/relationships/hyperlink" Target="https://youtu.be/tA807S8730o" TargetMode="External"/><Relationship Id="rId9" Type="http://schemas.openxmlformats.org/officeDocument/2006/relationships/hyperlink" Target="https://youtu.be/6Og4BMcp3WA" TargetMode="External"/><Relationship Id="rId5" Type="http://schemas.openxmlformats.org/officeDocument/2006/relationships/image" Target="../media/image19.jpg"/><Relationship Id="rId6" Type="http://schemas.openxmlformats.org/officeDocument/2006/relationships/image" Target="../media/image18.jpg"/><Relationship Id="rId7" Type="http://schemas.openxmlformats.org/officeDocument/2006/relationships/hyperlink" Target="https://deaf-art.org/deaf-art/devia-posters/" TargetMode="External"/><Relationship Id="rId8" Type="http://schemas.openxmlformats.org/officeDocument/2006/relationships/hyperlink" Target="https://www.youtube.com/watch?v=9RmaBaQHgiw"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6.jpg"/><Relationship Id="rId6" Type="http://schemas.openxmlformats.org/officeDocument/2006/relationships/hyperlink" Target="https://deaf-art.org/profiles/arnaud-balard/#" TargetMode="External"/><Relationship Id="rId7" Type="http://schemas.openxmlformats.org/officeDocument/2006/relationships/hyperlink" Target="https://surdistsunited.com/devia-history/surdism-manifesto/"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7.png"/><Relationship Id="rId6" Type="http://schemas.openxmlformats.org/officeDocument/2006/relationships/hyperlink" Target="https://surdistsunited.co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1" Type="http://schemas.openxmlformats.org/officeDocument/2006/relationships/hyperlink" Target="https://scholarworks.rit.edu/cgi/viewcontent.cgi?referer=&amp;httpsredir=1&amp;article=1424&amp;context=article" TargetMode="External"/><Relationship Id="rId10" Type="http://schemas.openxmlformats.org/officeDocument/2006/relationships/hyperlink" Target="https://scholarworks.rit.edu/cgi/viewcontent.cgi?referer=&amp;httpsredir=1&amp;article=1424&amp;context=article" TargetMode="External"/><Relationship Id="rId13" Type="http://schemas.openxmlformats.org/officeDocument/2006/relationships/hyperlink" Target="https://deafartists.wordpress.com/2020/02/04/surdism-whats-that/" TargetMode="External"/><Relationship Id="rId12" Type="http://schemas.openxmlformats.org/officeDocument/2006/relationships/hyperlink" Target="http://www.introductiontodeafculture.com/intro-to-deaf-culture.html"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hyperlink" Target="https://deviacurr.wordpress.com/" TargetMode="External"/><Relationship Id="rId15" Type="http://schemas.openxmlformats.org/officeDocument/2006/relationships/hyperlink" Target="https://infoguides.rit.edu/deafart" TargetMode="External"/><Relationship Id="rId14" Type="http://schemas.openxmlformats.org/officeDocument/2006/relationships/hyperlink" Target="https://deafartists.wordpress.com/2020/02/04/surdism-whats-that/" TargetMode="External"/><Relationship Id="rId17" Type="http://schemas.openxmlformats.org/officeDocument/2006/relationships/hyperlink" Target="https://surdistsunited.com/" TargetMode="External"/><Relationship Id="rId16" Type="http://schemas.openxmlformats.org/officeDocument/2006/relationships/hyperlink" Target="https://infoguides.rit.edu/deafart" TargetMode="External"/><Relationship Id="rId5" Type="http://schemas.openxmlformats.org/officeDocument/2006/relationships/hyperlink" Target="https://www.rit.edu/" TargetMode="External"/><Relationship Id="rId6" Type="http://schemas.openxmlformats.org/officeDocument/2006/relationships/hyperlink" Target="https://deaf-art.org/" TargetMode="External"/><Relationship Id="rId18" Type="http://schemas.openxmlformats.org/officeDocument/2006/relationships/hyperlink" Target="https://surdistsunited.com/" TargetMode="External"/><Relationship Id="rId7" Type="http://schemas.openxmlformats.org/officeDocument/2006/relationships/hyperlink" Target="https://deaf-art.org/" TargetMode="External"/><Relationship Id="rId8" Type="http://schemas.openxmlformats.org/officeDocument/2006/relationships/hyperlink" Target="https://deviacurr.wordpress.com/" TargetMode="External"/></Relationships>
</file>

<file path=ppt/slides/_rels/slide20.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22.png"/><Relationship Id="rId13" Type="http://schemas.openxmlformats.org/officeDocument/2006/relationships/hyperlink" Target="https://deafstudies.eu" TargetMode="External"/><Relationship Id="rId12"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24.png"/><Relationship Id="rId5" Type="http://schemas.openxmlformats.org/officeDocument/2006/relationships/image" Target="../media/image16.png"/><Relationship Id="rId6" Type="http://schemas.openxmlformats.org/officeDocument/2006/relationships/image" Target="../media/image23.png"/><Relationship Id="rId7" Type="http://schemas.openxmlformats.org/officeDocument/2006/relationships/image" Target="../media/image25.png"/><Relationship Id="rId8"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48" y="3904550"/>
            <a:ext cx="138147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Umenie Nepočujúcich</a:t>
            </a:r>
            <a:endParaRPr b="0" i="0" sz="10000" u="none" cap="none" strike="noStrike">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chemeClr val="dk1"/>
              </a:buClr>
              <a:buSzPts val="3200"/>
              <a:buFont typeface="Arial"/>
              <a:buNone/>
            </a:pPr>
            <a:r>
              <a:rPr b="0" i="0" lang="en-US" sz="3200" u="none" cap="none" strike="noStrike">
                <a:solidFill>
                  <a:schemeClr val="lt1"/>
                </a:solidFill>
                <a:latin typeface="Quicksand"/>
                <a:ea typeface="Quicksand"/>
                <a:cs typeface="Quicksand"/>
                <a:sym typeface="Quicksand"/>
              </a:rPr>
              <a:t>Umenie a literatúra Nepočujúcich</a:t>
            </a:r>
            <a:endParaRPr b="0" i="0" sz="32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849300"/>
          </a:xfrm>
          <a:prstGeom prst="rect">
            <a:avLst/>
          </a:prstGeom>
          <a:noFill/>
          <a:ln>
            <a:noFill/>
          </a:ln>
        </p:spPr>
        <p:txBody>
          <a:bodyPr anchorCtr="0" anchor="t" bIns="0" lIns="0" spcFirstLastPara="1" rIns="0" wrap="square" tIns="0">
            <a:spAutoFit/>
          </a:bodyPr>
          <a:lstStyle/>
          <a:p>
            <a:pPr indent="0" lvl="0" marL="0" rtl="0" algn="l">
              <a:lnSpc>
                <a:spcPct val="140017"/>
              </a:lnSpc>
              <a:spcBef>
                <a:spcPts val="0"/>
              </a:spcBef>
              <a:spcAft>
                <a:spcPts val="0"/>
              </a:spcAft>
              <a:buClr>
                <a:schemeClr val="dk1"/>
              </a:buClr>
              <a:buSzPts val="2299"/>
              <a:buFont typeface="Arial"/>
              <a:buNone/>
            </a:pPr>
            <a:r>
              <a:rPr lang="en-US" sz="2299">
                <a:solidFill>
                  <a:schemeClr val="lt1"/>
                </a:solidFill>
                <a:latin typeface="Quicksand"/>
                <a:ea typeface="Quicksand"/>
                <a:cs typeface="Quicksand"/>
                <a:sym typeface="Quicksand"/>
              </a:rPr>
              <a:t>Deaf Studies workshop</a:t>
            </a:r>
            <a:endParaRPr>
              <a:solidFill>
                <a:schemeClr val="dk1"/>
              </a:solidFill>
            </a:endParaRPr>
          </a:p>
          <a:p>
            <a:pPr indent="0" lvl="0" marL="0" marR="0" rtl="0" algn="l">
              <a:lnSpc>
                <a:spcPct val="140017"/>
              </a:lnSpc>
              <a:spcBef>
                <a:spcPts val="0"/>
              </a:spcBef>
              <a:spcAft>
                <a:spcPts val="0"/>
              </a:spcAft>
              <a:buClr>
                <a:srgbClr val="000000"/>
              </a:buClr>
              <a:buSzPts val="2299"/>
              <a:buFont typeface="Arial"/>
              <a:buNone/>
            </a:pPr>
            <a:r>
              <a:t/>
            </a:r>
            <a:endParaRPr sz="2299">
              <a:solidFill>
                <a:srgbClr val="FFFFFF"/>
              </a:solidFill>
              <a:latin typeface="Quicksand"/>
              <a:ea typeface="Quicksand"/>
              <a:cs typeface="Quicksand"/>
              <a:sym typeface="Quicksa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572000" y="2902950"/>
            <a:ext cx="12090300" cy="6731400"/>
          </a:xfrm>
          <a:prstGeom prst="rect">
            <a:avLst/>
          </a:prstGeom>
          <a:noFill/>
          <a:ln>
            <a:noFill/>
          </a:ln>
        </p:spPr>
        <p:txBody>
          <a:bodyPr anchorCtr="0" anchor="t" bIns="0" lIns="0" spcFirstLastPara="1" rIns="0" wrap="square" tIns="0">
            <a:spAutoFit/>
          </a:bodyPr>
          <a:lstStyle/>
          <a:p>
            <a:pPr indent="-358712" lvl="1" marL="600075"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Čo je umenie Nepočujúcich?</a:t>
            </a:r>
            <a:endParaRPr b="0" i="0" sz="2300" u="none" cap="none" strike="noStrike">
              <a:solidFill>
                <a:srgbClr val="000000"/>
              </a:solidFill>
              <a:latin typeface="Arial"/>
              <a:ea typeface="Arial"/>
              <a:cs typeface="Arial"/>
              <a:sym typeface="Arial"/>
            </a:endParaRPr>
          </a:p>
          <a:p>
            <a:pPr indent="-358712" lvl="1" marL="600075"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Rôzne typy umenia Nepočujúcich</a:t>
            </a:r>
            <a:endParaRPr b="0" i="0" sz="3699" u="none" cap="none" strike="noStrike">
              <a:solidFill>
                <a:srgbClr val="FFFFFF"/>
              </a:solidFill>
              <a:latin typeface="Quicksand"/>
              <a:ea typeface="Quicksand"/>
              <a:cs typeface="Quicksand"/>
              <a:sym typeface="Quicksand"/>
            </a:endParaRPr>
          </a:p>
          <a:p>
            <a:pPr indent="-358712" lvl="1" marL="600075"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De'Via</a:t>
            </a:r>
            <a:endParaRPr b="0" i="0" sz="3699" u="none" cap="none" strike="noStrike">
              <a:solidFill>
                <a:srgbClr val="FFFFFF"/>
              </a:solidFill>
              <a:latin typeface="Quicksand"/>
              <a:ea typeface="Quicksand"/>
              <a:cs typeface="Quicksand"/>
              <a:sym typeface="Quicksand"/>
            </a:endParaRPr>
          </a:p>
          <a:p>
            <a:pPr indent="-358712" lvl="1" marL="600075" rtl="0" algn="l">
              <a:lnSpc>
                <a:spcPct val="140014"/>
              </a:lnSpc>
              <a:spcBef>
                <a:spcPts val="0"/>
              </a:spcBef>
              <a:spcAft>
                <a:spcPts val="0"/>
              </a:spcAft>
              <a:buClr>
                <a:srgbClr val="FFFFFF"/>
              </a:buClr>
              <a:buSzPts val="3699"/>
              <a:buFont typeface="Quicksand"/>
              <a:buChar char="•"/>
            </a:pPr>
            <a:r>
              <a:rPr lang="en-US" sz="3699">
                <a:solidFill>
                  <a:schemeClr val="lt1"/>
                </a:solidFill>
                <a:latin typeface="Quicksand"/>
                <a:ea typeface="Quicksand"/>
                <a:cs typeface="Quicksand"/>
                <a:sym typeface="Quicksand"/>
              </a:rPr>
              <a:t>Surdizmus</a:t>
            </a:r>
            <a:endParaRPr b="0" i="0" sz="3699" u="none" cap="none" strike="noStrike">
              <a:solidFill>
                <a:srgbClr val="FFFFFF"/>
              </a:solidFill>
              <a:latin typeface="Quicksand"/>
              <a:ea typeface="Quicksand"/>
              <a:cs typeface="Quicksand"/>
              <a:sym typeface="Quicksand"/>
            </a:endParaRPr>
          </a:p>
          <a:p>
            <a:pPr indent="-358712" lvl="1" marL="600075"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Video </a:t>
            </a:r>
            <a:r>
              <a:rPr lang="en-US" sz="3699">
                <a:solidFill>
                  <a:srgbClr val="FFFFFF"/>
                </a:solidFill>
                <a:latin typeface="Quicksand"/>
                <a:ea typeface="Quicksand"/>
                <a:cs typeface="Quicksand"/>
                <a:sym typeface="Quicksand"/>
              </a:rPr>
              <a:t>“Nepočujúci</a:t>
            </a:r>
            <a:r>
              <a:rPr lang="en-US" sz="3699">
                <a:solidFill>
                  <a:schemeClr val="lt1"/>
                </a:solidFill>
                <a:latin typeface="Quicksand"/>
                <a:ea typeface="Quicksand"/>
                <a:cs typeface="Quicksand"/>
                <a:sym typeface="Quicksand"/>
              </a:rPr>
              <a:t> umelci</a:t>
            </a:r>
            <a:r>
              <a:rPr b="0" i="0" lang="en-US" sz="3699" u="none" cap="none" strike="noStrike">
                <a:solidFill>
                  <a:srgbClr val="FFFFFF"/>
                </a:solidFill>
                <a:latin typeface="Quicksand"/>
                <a:ea typeface="Quicksand"/>
                <a:cs typeface="Quicksand"/>
                <a:sym typeface="Quicksand"/>
              </a:rPr>
              <a:t>“</a:t>
            </a:r>
            <a:endParaRPr b="0" i="0" sz="3699" u="none" cap="none" strike="noStrike">
              <a:solidFill>
                <a:srgbClr val="FFFFFF"/>
              </a:solidFill>
              <a:latin typeface="Quicksand"/>
              <a:ea typeface="Quicksand"/>
              <a:cs typeface="Quicksand"/>
              <a:sym typeface="Quicksand"/>
            </a:endParaRPr>
          </a:p>
          <a:p>
            <a:pPr indent="-358712" lvl="1" marL="600075"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Diskusia a záverečné reflexie</a:t>
            </a:r>
            <a:endParaRPr b="0" i="0" sz="3699" u="none" cap="none" strike="noStrike">
              <a:solidFill>
                <a:srgbClr val="FFFFFF"/>
              </a:solidFill>
              <a:latin typeface="Quicksand"/>
              <a:ea typeface="Quicksand"/>
              <a:cs typeface="Quicksand"/>
              <a:sym typeface="Quicksand"/>
            </a:endParaRPr>
          </a:p>
          <a:p>
            <a:pPr indent="0" lvl="0" marL="914400" marR="0" rtl="0" algn="l">
              <a:lnSpc>
                <a:spcPct val="140014"/>
              </a:lnSpc>
              <a:spcBef>
                <a:spcPts val="0"/>
              </a:spcBef>
              <a:spcAft>
                <a:spcPts val="0"/>
              </a:spcAft>
              <a:buClr>
                <a:srgbClr val="000000"/>
              </a:buClr>
              <a:buSzPts val="2699"/>
              <a:buFont typeface="Arial"/>
              <a:buNone/>
            </a:pPr>
            <a:r>
              <a:t/>
            </a:r>
            <a:endParaRPr b="0" i="0" sz="2699" u="none" cap="none" strike="noStrike">
              <a:solidFill>
                <a:srgbClr val="FFFFFF"/>
              </a:solidFill>
              <a:latin typeface="Quicksand"/>
              <a:ea typeface="Quicksand"/>
              <a:cs typeface="Quicksand"/>
              <a:sym typeface="Quicksand"/>
            </a:endParaRPr>
          </a:p>
          <a:p>
            <a:pPr indent="-358712" lvl="1" marL="600075" marR="0" rtl="0" algn="l">
              <a:lnSpc>
                <a:spcPct val="140014"/>
              </a:lnSpc>
              <a:spcBef>
                <a:spcPts val="0"/>
              </a:spcBef>
              <a:spcAft>
                <a:spcPts val="0"/>
              </a:spcAft>
              <a:buClr>
                <a:schemeClr val="lt1"/>
              </a:buClr>
              <a:buSzPts val="3699"/>
              <a:buFont typeface="Quicksand"/>
              <a:buChar char="•"/>
            </a:pPr>
            <a:r>
              <a:rPr b="0" i="0" lang="en-US" sz="3699" u="none" cap="none" strike="noStrike">
                <a:solidFill>
                  <a:schemeClr val="lt1"/>
                </a:solidFill>
                <a:latin typeface="Quicksand"/>
                <a:ea typeface="Quicksand"/>
                <a:cs typeface="Quicksand"/>
                <a:sym typeface="Quicksand"/>
              </a:rPr>
              <a:t>Výskum o </a:t>
            </a:r>
            <a:r>
              <a:rPr lang="en-US" sz="3699">
                <a:solidFill>
                  <a:schemeClr val="lt1"/>
                </a:solidFill>
                <a:latin typeface="Quicksand"/>
                <a:ea typeface="Quicksand"/>
                <a:cs typeface="Quicksand"/>
                <a:sym typeface="Quicksand"/>
              </a:rPr>
              <a:t>N</a:t>
            </a:r>
            <a:r>
              <a:rPr b="0" i="0" lang="en-US" sz="3699" u="none" cap="none" strike="noStrike">
                <a:solidFill>
                  <a:schemeClr val="lt1"/>
                </a:solidFill>
                <a:latin typeface="Quicksand"/>
                <a:ea typeface="Quicksand"/>
                <a:cs typeface="Quicksand"/>
                <a:sym typeface="Quicksand"/>
              </a:rPr>
              <a:t>epočujúcom umelcovi a jeho tvorbe</a:t>
            </a:r>
            <a:endParaRPr b="0" i="0" sz="3699" u="none" cap="none" strike="noStrike">
              <a:solidFill>
                <a:schemeClr val="lt1"/>
              </a:solidFill>
              <a:latin typeface="Quicksand"/>
              <a:ea typeface="Quicksand"/>
              <a:cs typeface="Quicksand"/>
              <a:sym typeface="Quicksand"/>
            </a:endParaRPr>
          </a:p>
          <a:p>
            <a:pPr indent="-358712" lvl="1" marL="600075" marR="0" rtl="0" algn="l">
              <a:lnSpc>
                <a:spcPct val="140014"/>
              </a:lnSpc>
              <a:spcBef>
                <a:spcPts val="0"/>
              </a:spcBef>
              <a:spcAft>
                <a:spcPts val="0"/>
              </a:spcAft>
              <a:buClr>
                <a:schemeClr val="lt1"/>
              </a:buClr>
              <a:buSzPts val="3699"/>
              <a:buFont typeface="Quicksand"/>
              <a:buChar char="•"/>
            </a:pPr>
            <a:r>
              <a:rPr b="0" i="0" lang="en-US" sz="3699" u="none" cap="none" strike="noStrike">
                <a:solidFill>
                  <a:schemeClr val="lt1"/>
                </a:solidFill>
                <a:latin typeface="Quicksand"/>
                <a:ea typeface="Quicksand"/>
                <a:cs typeface="Quicksand"/>
                <a:sym typeface="Quicksand"/>
              </a:rPr>
              <a:t>Prezentácia skupinovej práce</a:t>
            </a:r>
            <a:endParaRPr b="0" i="0" sz="3699" u="none" cap="none" strike="noStrike">
              <a:solidFill>
                <a:srgbClr val="FFFFFF"/>
              </a:solidFill>
              <a:latin typeface="Quicksand"/>
              <a:ea typeface="Quicksand"/>
              <a:cs typeface="Quicksand"/>
              <a:sym typeface="Quicksand"/>
            </a:endParaRPr>
          </a:p>
        </p:txBody>
      </p:sp>
      <p:sp>
        <p:nvSpPr>
          <p:cNvPr id="102" name="Google Shape;102;p2"/>
          <p:cNvSpPr txBox="1"/>
          <p:nvPr/>
        </p:nvSpPr>
        <p:spPr>
          <a:xfrm>
            <a:off x="4047607" y="13511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US" sz="8000">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g32742edfc2c_0_69"/>
          <p:cNvGrpSpPr/>
          <p:nvPr/>
        </p:nvGrpSpPr>
        <p:grpSpPr>
          <a:xfrm>
            <a:off x="0" y="-216993"/>
            <a:ext cx="2922102" cy="10504504"/>
            <a:chOff x="0" y="-57150"/>
            <a:chExt cx="769602" cy="2766600"/>
          </a:xfrm>
        </p:grpSpPr>
        <p:sp>
          <p:nvSpPr>
            <p:cNvPr id="108" name="Google Shape;108;g32742edfc2c_0_6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2742edfc2c_0_6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2742edfc2c_0_6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2742edfc2c_0_6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742edfc2c_0_69"/>
          <p:cNvSpPr txBox="1"/>
          <p:nvPr/>
        </p:nvSpPr>
        <p:spPr>
          <a:xfrm>
            <a:off x="3979623" y="3768300"/>
            <a:ext cx="14308500" cy="4063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1000" u="none" cap="none" strike="noStrike">
                <a:solidFill>
                  <a:srgbClr val="FFFFFF"/>
                </a:solidFill>
                <a:latin typeface="Anton"/>
                <a:ea typeface="Anton"/>
                <a:cs typeface="Anton"/>
                <a:sym typeface="Anton"/>
              </a:rPr>
              <a:t>Čo je umenie Nepočujúcich?</a:t>
            </a:r>
            <a:endParaRPr b="0" i="0" sz="11000" u="none" cap="none" strike="noStrike">
              <a:solidFill>
                <a:srgbClr val="FFFFFF"/>
              </a:solidFill>
              <a:latin typeface="Anton"/>
              <a:ea typeface="Anton"/>
              <a:cs typeface="Anton"/>
              <a:sym typeface="Anto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6" name="Shape 116"/>
        <p:cNvGrpSpPr/>
        <p:nvPr/>
      </p:nvGrpSpPr>
      <p:grpSpPr>
        <a:xfrm>
          <a:off x="0" y="0"/>
          <a:ext cx="0" cy="0"/>
          <a:chOff x="0" y="0"/>
          <a:chExt cx="0" cy="0"/>
        </a:xfrm>
      </p:grpSpPr>
      <p:sp>
        <p:nvSpPr>
          <p:cNvPr id="117" name="Google Shape;117;g32742edfc2c_0_0"/>
          <p:cNvSpPr/>
          <p:nvPr/>
        </p:nvSpPr>
        <p:spPr>
          <a:xfrm>
            <a:off x="5355900" y="1362450"/>
            <a:ext cx="7576200" cy="7562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18" name="Google Shape;118;g32742edfc2c_0_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g32742edfc2c_0_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2742edfc2c_0_0"/>
          <p:cNvSpPr txBox="1"/>
          <p:nvPr/>
        </p:nvSpPr>
        <p:spPr>
          <a:xfrm>
            <a:off x="6118541" y="3357353"/>
            <a:ext cx="6018000" cy="348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lang="en-US" sz="8300">
                <a:solidFill>
                  <a:srgbClr val="039796"/>
                </a:solidFill>
                <a:latin typeface="Anton"/>
                <a:ea typeface="Anton"/>
                <a:cs typeface="Anton"/>
                <a:sym typeface="Anton"/>
              </a:rPr>
              <a:t>Umenie Nepočujúcich</a:t>
            </a:r>
            <a:endParaRPr b="0" i="0" sz="8300" u="none" cap="none" strike="noStrike">
              <a:solidFill>
                <a:srgbClr val="039796"/>
              </a:solidFill>
              <a:latin typeface="Anton"/>
              <a:ea typeface="Anton"/>
              <a:cs typeface="Anton"/>
              <a:sym typeface="Anton"/>
            </a:endParaRPr>
          </a:p>
        </p:txBody>
      </p:sp>
      <p:sp>
        <p:nvSpPr>
          <p:cNvPr id="121" name="Google Shape;121;g32742edfc2c_0_0"/>
          <p:cNvSpPr/>
          <p:nvPr/>
        </p:nvSpPr>
        <p:spPr>
          <a:xfrm>
            <a:off x="4889901" y="1195500"/>
            <a:ext cx="2196900" cy="22335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lang="en-US" sz="2500">
                <a:solidFill>
                  <a:srgbClr val="FFFFFF"/>
                </a:solidFill>
                <a:latin typeface="Quicksand SemiBold"/>
                <a:ea typeface="Quicksand SemiBold"/>
                <a:cs typeface="Quicksand SemiBold"/>
                <a:sym typeface="Quicksand SemiBold"/>
              </a:rPr>
              <a:t>Divadelné umenie</a:t>
            </a:r>
            <a:endParaRPr b="0" i="0" sz="2300" u="none" cap="none" strike="noStrike">
              <a:solidFill>
                <a:srgbClr val="FFFFFF"/>
              </a:solidFill>
              <a:latin typeface="Quicksand SemiBold"/>
              <a:ea typeface="Quicksand SemiBold"/>
              <a:cs typeface="Quicksand SemiBold"/>
              <a:sym typeface="Quicksand SemiBold"/>
            </a:endParaRPr>
          </a:p>
        </p:txBody>
      </p:sp>
      <p:sp>
        <p:nvSpPr>
          <p:cNvPr id="122" name="Google Shape;122;g32742edfc2c_0_0"/>
          <p:cNvSpPr/>
          <p:nvPr/>
        </p:nvSpPr>
        <p:spPr>
          <a:xfrm>
            <a:off x="7198625"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lang="en-US" sz="3000">
                <a:solidFill>
                  <a:srgbClr val="FFFFFF"/>
                </a:solidFill>
                <a:latin typeface="Quicksand SemiBold"/>
                <a:ea typeface="Quicksand SemiBold"/>
                <a:cs typeface="Quicksand SemiBold"/>
                <a:sym typeface="Quicksand SemiBold"/>
              </a:rPr>
              <a:t>Vizuálne</a:t>
            </a:r>
            <a:r>
              <a:rPr b="0" i="0" lang="en-US" sz="3000" u="none" cap="none" strike="noStrike">
                <a:solidFill>
                  <a:srgbClr val="FFFFFF"/>
                </a:solidFill>
                <a:latin typeface="Quicksand SemiBold"/>
                <a:ea typeface="Quicksand SemiBold"/>
                <a:cs typeface="Quicksand SemiBold"/>
                <a:sym typeface="Quicksand SemiBold"/>
              </a:rPr>
              <a:t> umenie</a:t>
            </a:r>
            <a:endParaRPr b="0" i="0" sz="2800" u="none" cap="none" strike="noStrike">
              <a:solidFill>
                <a:srgbClr val="FFFFFF"/>
              </a:solidFill>
              <a:latin typeface="Quicksand SemiBold"/>
              <a:ea typeface="Quicksand SemiBold"/>
              <a:cs typeface="Quicksand SemiBold"/>
              <a:sym typeface="Quicksand SemiBold"/>
            </a:endParaRPr>
          </a:p>
        </p:txBody>
      </p:sp>
      <p:sp>
        <p:nvSpPr>
          <p:cNvPr id="123" name="Google Shape;123;g32742edfc2c_0_0"/>
          <p:cNvSpPr/>
          <p:nvPr/>
        </p:nvSpPr>
        <p:spPr>
          <a:xfrm>
            <a:off x="10578900" y="732987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FFFFFF"/>
                </a:solidFill>
                <a:latin typeface="Quicksand SemiBold"/>
                <a:ea typeface="Quicksand SemiBold"/>
                <a:cs typeface="Quicksand SemiBold"/>
                <a:sym typeface="Quicksand SemiBold"/>
              </a:rPr>
              <a:t>Skúsenosť Nepočujúcich</a:t>
            </a:r>
            <a:endParaRPr b="0" i="0" sz="2800" u="none" cap="none" strike="noStrike">
              <a:solidFill>
                <a:srgbClr val="FFFFFF"/>
              </a:solidFill>
              <a:latin typeface="Quicksand SemiBold"/>
              <a:ea typeface="Quicksand SemiBold"/>
              <a:cs typeface="Quicksand SemiBold"/>
              <a:sym typeface="Quicksand SemiBold"/>
            </a:endParaRPr>
          </a:p>
        </p:txBody>
      </p:sp>
      <p:sp>
        <p:nvSpPr>
          <p:cNvPr id="124" name="Google Shape;124;g32742edfc2c_0_0"/>
          <p:cNvSpPr/>
          <p:nvPr/>
        </p:nvSpPr>
        <p:spPr>
          <a:xfrm>
            <a:off x="12233025" y="509965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500"/>
              <a:buFont typeface="Arial"/>
              <a:buNone/>
            </a:pPr>
            <a:r>
              <a:rPr b="0" i="0" lang="en-US" sz="3500" u="none" cap="none" strike="noStrike">
                <a:solidFill>
                  <a:srgbClr val="FFFFFF"/>
                </a:solidFill>
                <a:latin typeface="Quicksand SemiBold"/>
                <a:ea typeface="Quicksand SemiBold"/>
                <a:cs typeface="Quicksand SemiBold"/>
                <a:sym typeface="Quicksand SemiBold"/>
              </a:rPr>
              <a:t>Kultúra Nepočujúcich</a:t>
            </a:r>
            <a:endParaRPr b="0" i="0" sz="3300" u="none" cap="none" strike="noStrike">
              <a:solidFill>
                <a:srgbClr val="FFFFFF"/>
              </a:solidFill>
              <a:latin typeface="Quicksand SemiBold"/>
              <a:ea typeface="Quicksand SemiBold"/>
              <a:cs typeface="Quicksand SemiBold"/>
              <a:sym typeface="Quicksand SemiBold"/>
            </a:endParaRPr>
          </a:p>
        </p:txBody>
      </p:sp>
      <p:sp>
        <p:nvSpPr>
          <p:cNvPr id="125" name="Google Shape;125;g32742edfc2c_0_0"/>
          <p:cNvSpPr/>
          <p:nvPr/>
        </p:nvSpPr>
        <p:spPr>
          <a:xfrm>
            <a:off x="7869749" y="777552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FFFFFF"/>
                </a:solidFill>
                <a:latin typeface="Quicksand SemiBold"/>
                <a:ea typeface="Quicksand SemiBold"/>
                <a:cs typeface="Quicksand SemiBold"/>
                <a:sym typeface="Quicksand SemiBold"/>
              </a:rPr>
              <a:t>Audizmus</a:t>
            </a:r>
            <a:endParaRPr b="0" i="0" sz="3400" u="none" cap="none" strike="noStrike">
              <a:solidFill>
                <a:srgbClr val="FFFFFF"/>
              </a:solidFill>
              <a:latin typeface="Quicksand SemiBold"/>
              <a:ea typeface="Quicksand SemiBold"/>
              <a:cs typeface="Quicksand SemiBold"/>
              <a:sym typeface="Quicksand SemiBold"/>
            </a:endParaRPr>
          </a:p>
        </p:txBody>
      </p:sp>
      <p:sp>
        <p:nvSpPr>
          <p:cNvPr id="126" name="Google Shape;126;g32742edfc2c_0_0"/>
          <p:cNvSpPr/>
          <p:nvPr/>
        </p:nvSpPr>
        <p:spPr>
          <a:xfrm>
            <a:off x="3727275" y="36231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Literárne umenie</a:t>
            </a:r>
            <a:endParaRPr b="0" i="0" sz="3100" u="none" cap="none" strike="noStrike">
              <a:solidFill>
                <a:srgbClr val="FFFFFF"/>
              </a:solidFill>
              <a:latin typeface="Quicksand SemiBold"/>
              <a:ea typeface="Quicksand SemiBold"/>
              <a:cs typeface="Quicksand SemiBold"/>
              <a:sym typeface="Quicksand SemiBold"/>
            </a:endParaRPr>
          </a:p>
        </p:txBody>
      </p:sp>
      <p:sp>
        <p:nvSpPr>
          <p:cNvPr id="127" name="Google Shape;127;g32742edfc2c_0_0"/>
          <p:cNvSpPr/>
          <p:nvPr/>
        </p:nvSpPr>
        <p:spPr>
          <a:xfrm>
            <a:off x="4082775" y="60249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Mediálne umenie</a:t>
            </a:r>
            <a:endParaRPr b="0" i="0" sz="3100" u="none" cap="none" strike="noStrike">
              <a:solidFill>
                <a:srgbClr val="FFFFFF"/>
              </a:solidFill>
              <a:latin typeface="Quicksand SemiBold"/>
              <a:ea typeface="Quicksand SemiBold"/>
              <a:cs typeface="Quicksand SemiBold"/>
              <a:sym typeface="Quicksand SemiBold"/>
            </a:endParaRPr>
          </a:p>
        </p:txBody>
      </p:sp>
      <p:sp>
        <p:nvSpPr>
          <p:cNvPr id="128" name="Google Shape;128;g32742edfc2c_0_0"/>
          <p:cNvSpPr/>
          <p:nvPr/>
        </p:nvSpPr>
        <p:spPr>
          <a:xfrm>
            <a:off x="9825250"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Architektúra</a:t>
            </a:r>
            <a:endParaRPr b="0" i="0" sz="3100" u="none" cap="none" strike="noStrike">
              <a:solidFill>
                <a:srgbClr val="FFFFFF"/>
              </a:solidFill>
              <a:latin typeface="Quicksand SemiBold"/>
              <a:ea typeface="Quicksand SemiBold"/>
              <a:cs typeface="Quicksand SemiBold"/>
              <a:sym typeface="Quicksand SemiBold"/>
            </a:endParaRPr>
          </a:p>
        </p:txBody>
      </p:sp>
      <p:sp>
        <p:nvSpPr>
          <p:cNvPr id="129" name="Google Shape;129;g32742edfc2c_0_0"/>
          <p:cNvSpPr/>
          <p:nvPr/>
        </p:nvSpPr>
        <p:spPr>
          <a:xfrm>
            <a:off x="12153000" y="243060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Posunkový Jazyk</a:t>
            </a:r>
            <a:endParaRPr b="0" i="0" sz="3100" u="none" cap="none" strike="noStrike">
              <a:solidFill>
                <a:srgbClr val="FFFFFF"/>
              </a:solidFill>
              <a:latin typeface="Quicksand SemiBold"/>
              <a:ea typeface="Quicksand SemiBold"/>
              <a:cs typeface="Quicksand SemiBold"/>
              <a:sym typeface="Quicksand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3" name="Shape 133"/>
        <p:cNvGrpSpPr/>
        <p:nvPr/>
      </p:nvGrpSpPr>
      <p:grpSpPr>
        <a:xfrm>
          <a:off x="0" y="0"/>
          <a:ext cx="0" cy="0"/>
          <a:chOff x="0" y="0"/>
          <a:chExt cx="0" cy="0"/>
        </a:xfrm>
      </p:grpSpPr>
      <p:sp>
        <p:nvSpPr>
          <p:cNvPr id="134" name="Google Shape;134;g32742edfc2c_0_3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g32742edfc2c_0_3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6" name="Google Shape;136;g32742edfc2c_0_36"/>
          <p:cNvSpPr txBox="1"/>
          <p:nvPr/>
        </p:nvSpPr>
        <p:spPr>
          <a:xfrm>
            <a:off x="3843400" y="473675"/>
            <a:ext cx="142164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lang="en-US" sz="10000">
                <a:solidFill>
                  <a:srgbClr val="FFFFFF"/>
                </a:solidFill>
                <a:latin typeface="Anton"/>
                <a:ea typeface="Anton"/>
                <a:cs typeface="Anton"/>
                <a:sym typeface="Anton"/>
              </a:rPr>
              <a:t>Divadelné/Literárne umenie</a:t>
            </a:r>
            <a:endParaRPr b="0" i="0" sz="10000" u="none" cap="none" strike="noStrike">
              <a:solidFill>
                <a:srgbClr val="FFFFFF"/>
              </a:solidFill>
              <a:latin typeface="Anton"/>
              <a:ea typeface="Anton"/>
              <a:cs typeface="Anton"/>
              <a:sym typeface="Anton"/>
            </a:endParaRPr>
          </a:p>
        </p:txBody>
      </p:sp>
      <p:sp>
        <p:nvSpPr>
          <p:cNvPr id="137" name="Google Shape;137;g32742edfc2c_0_36"/>
          <p:cNvSpPr txBox="1"/>
          <p:nvPr/>
        </p:nvSpPr>
        <p:spPr>
          <a:xfrm>
            <a:off x="1778100" y="2339000"/>
            <a:ext cx="4898100" cy="7364700"/>
          </a:xfrm>
          <a:prstGeom prst="rect">
            <a:avLst/>
          </a:prstGeom>
          <a:solidFill>
            <a:srgbClr val="161140"/>
          </a:solidFill>
          <a:ln>
            <a:noFill/>
          </a:ln>
        </p:spPr>
        <p:txBody>
          <a:bodyPr anchorCtr="0" anchor="t" bIns="91425" lIns="91425" spcFirstLastPara="1" rIns="91425" wrap="square" tIns="91425">
            <a:noAutofit/>
          </a:bodyPr>
          <a:lstStyle/>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Divadlo</a:t>
            </a:r>
            <a:endParaRPr b="0" i="0" sz="3700" u="none" cap="none" strike="noStrike">
              <a:solidFill>
                <a:schemeClr val="lt1"/>
              </a:solidFill>
              <a:latin typeface="Quicksand SemiBold"/>
              <a:ea typeface="Quicksand SemiBold"/>
              <a:cs typeface="Quicksand SemiBold"/>
              <a:sym typeface="Quicksand SemiBold"/>
            </a:endParaRPr>
          </a:p>
          <a:p>
            <a:pPr indent="-463550" lvl="0" marL="457200" rtl="0" algn="l">
              <a:lnSpc>
                <a:spcPct val="115000"/>
              </a:lnSpc>
              <a:spcBef>
                <a:spcPts val="0"/>
              </a:spcBef>
              <a:spcAft>
                <a:spcPts val="0"/>
              </a:spcAft>
              <a:buClr>
                <a:schemeClr val="lt1"/>
              </a:buClr>
              <a:buSzPts val="3700"/>
              <a:buFont typeface="Quicksand SemiBold"/>
              <a:buChar char="●"/>
            </a:pPr>
            <a:r>
              <a:rPr lang="en-US" sz="3700">
                <a:solidFill>
                  <a:schemeClr val="lt1"/>
                </a:solidFill>
                <a:latin typeface="Quicksand SemiBold"/>
                <a:ea typeface="Quicksand SemiBold"/>
                <a:cs typeface="Quicksand SemiBold"/>
                <a:sym typeface="Quicksand SemiBold"/>
              </a:rPr>
              <a:t>Performatívne umenie</a:t>
            </a:r>
            <a:endParaRPr sz="3700">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Tanec</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Piesne</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(Vizuálna) hudba</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ABC príbehy</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Číselné príbehy</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Riekanky</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Poézia</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Visual Vernacular</a:t>
            </a:r>
            <a:endParaRPr b="0" i="0" sz="3700" u="none" cap="none" strike="noStrike">
              <a:solidFill>
                <a:schemeClr val="lt1"/>
              </a:solidFill>
              <a:latin typeface="Quicksand SemiBold"/>
              <a:ea typeface="Quicksand SemiBold"/>
              <a:cs typeface="Quicksand SemiBold"/>
              <a:sym typeface="Quicksand SemiBold"/>
            </a:endParaRPr>
          </a:p>
        </p:txBody>
      </p:sp>
      <p:sp>
        <p:nvSpPr>
          <p:cNvPr id="138" name="Google Shape;138;g32742edfc2c_0_36"/>
          <p:cNvSpPr txBox="1"/>
          <p:nvPr/>
        </p:nvSpPr>
        <p:spPr>
          <a:xfrm>
            <a:off x="10375675" y="2331675"/>
            <a:ext cx="5202900" cy="36399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Vtipy / humor</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Beletria (romány, poviedky atď.)</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Komiksy</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atď.</a:t>
            </a:r>
            <a:endParaRPr b="0" i="0" sz="4000" u="none" cap="none" strike="noStrike">
              <a:solidFill>
                <a:schemeClr val="lt1"/>
              </a:solidFill>
              <a:latin typeface="Quicksand SemiBold"/>
              <a:ea typeface="Quicksand SemiBold"/>
              <a:cs typeface="Quicksand SemiBold"/>
              <a:sym typeface="Quicksand SemiBold"/>
            </a:endParaRPr>
          </a:p>
        </p:txBody>
      </p:sp>
      <p:pic>
        <p:nvPicPr>
          <p:cNvPr id="139" name="Google Shape;139;g32742edfc2c_0_36"/>
          <p:cNvPicPr preferRelativeResize="0"/>
          <p:nvPr/>
        </p:nvPicPr>
        <p:blipFill rotWithShape="1">
          <a:blip r:embed="rId5">
            <a:alphaModFix/>
          </a:blip>
          <a:srcRect b="0" l="0" r="0" t="0"/>
          <a:stretch/>
        </p:blipFill>
        <p:spPr>
          <a:xfrm>
            <a:off x="7155700" y="2612425"/>
            <a:ext cx="2467575" cy="2467575"/>
          </a:xfrm>
          <a:prstGeom prst="rect">
            <a:avLst/>
          </a:prstGeom>
          <a:noFill/>
          <a:ln>
            <a:noFill/>
          </a:ln>
        </p:spPr>
      </p:pic>
      <p:pic>
        <p:nvPicPr>
          <p:cNvPr id="140" name="Google Shape;140;g32742edfc2c_0_36"/>
          <p:cNvPicPr preferRelativeResize="0"/>
          <p:nvPr/>
        </p:nvPicPr>
        <p:blipFill rotWithShape="1">
          <a:blip r:embed="rId6">
            <a:alphaModFix/>
          </a:blip>
          <a:srcRect b="0" l="0" r="0" t="0"/>
          <a:stretch/>
        </p:blipFill>
        <p:spPr>
          <a:xfrm>
            <a:off x="15714474" y="5971575"/>
            <a:ext cx="2330575" cy="2330575"/>
          </a:xfrm>
          <a:prstGeom prst="rect">
            <a:avLst/>
          </a:prstGeom>
          <a:noFill/>
          <a:ln>
            <a:noFill/>
          </a:ln>
        </p:spPr>
      </p:pic>
      <p:sp>
        <p:nvSpPr>
          <p:cNvPr id="141" name="Google Shape;141;g32742edfc2c_0_36"/>
          <p:cNvSpPr txBox="1"/>
          <p:nvPr/>
        </p:nvSpPr>
        <p:spPr>
          <a:xfrm>
            <a:off x="8199525" y="7629813"/>
            <a:ext cx="6517500" cy="124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Môžete uviesť príklady (aj z vašej krajiny).</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5" name="Shape 145"/>
        <p:cNvGrpSpPr/>
        <p:nvPr/>
      </p:nvGrpSpPr>
      <p:grpSpPr>
        <a:xfrm>
          <a:off x="0" y="0"/>
          <a:ext cx="0" cy="0"/>
          <a:chOff x="0" y="0"/>
          <a:chExt cx="0" cy="0"/>
        </a:xfrm>
      </p:grpSpPr>
      <p:sp>
        <p:nvSpPr>
          <p:cNvPr id="146" name="Google Shape;146;g32742edfc2c_0_4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2742edfc2c_0_48"/>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8" name="Google Shape;148;g32742edfc2c_0_48"/>
          <p:cNvSpPr txBox="1"/>
          <p:nvPr/>
        </p:nvSpPr>
        <p:spPr>
          <a:xfrm>
            <a:off x="3843399" y="473675"/>
            <a:ext cx="124161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Mediálne umenie</a:t>
            </a:r>
            <a:endParaRPr b="0" i="0" sz="10000" u="none" cap="none" strike="noStrike">
              <a:solidFill>
                <a:srgbClr val="FFFFFF"/>
              </a:solidFill>
              <a:latin typeface="Anton"/>
              <a:ea typeface="Anton"/>
              <a:cs typeface="Anton"/>
              <a:sym typeface="Anton"/>
            </a:endParaRPr>
          </a:p>
        </p:txBody>
      </p:sp>
      <p:sp>
        <p:nvSpPr>
          <p:cNvPr id="149" name="Google Shape;149;g32742edfc2c_0_48"/>
          <p:cNvSpPr txBox="1"/>
          <p:nvPr/>
        </p:nvSpPr>
        <p:spPr>
          <a:xfrm>
            <a:off x="1476725" y="2997550"/>
            <a:ext cx="3442800" cy="3701400"/>
          </a:xfrm>
          <a:prstGeom prst="rect">
            <a:avLst/>
          </a:prstGeom>
          <a:solidFill>
            <a:srgbClr val="161140"/>
          </a:solidFill>
          <a:ln>
            <a:noFill/>
          </a:ln>
        </p:spPr>
        <p:txBody>
          <a:bodyPr anchorCtr="0" anchor="t" bIns="91425" lIns="91425" spcFirstLastPara="1" rIns="91425" wrap="square" tIns="91425">
            <a:noAutofit/>
          </a:bodyPr>
          <a:lstStyle/>
          <a:p>
            <a:pPr indent="-412750" lvl="0" marL="457200" marR="0" rtl="0" algn="l">
              <a:lnSpc>
                <a:spcPct val="115000"/>
              </a:lnSpc>
              <a:spcBef>
                <a:spcPts val="0"/>
              </a:spcBef>
              <a:spcAft>
                <a:spcPts val="0"/>
              </a:spcAft>
              <a:buClr>
                <a:schemeClr val="lt1"/>
              </a:buClr>
              <a:buSzPts val="3300"/>
              <a:buFont typeface="Quicksand SemiBold"/>
              <a:buChar char="●"/>
            </a:pPr>
            <a:r>
              <a:rPr b="0" i="0" lang="en-US" sz="3300" u="none" cap="none" strike="noStrike">
                <a:solidFill>
                  <a:schemeClr val="lt1"/>
                </a:solidFill>
                <a:latin typeface="Quicksand SemiBold"/>
                <a:ea typeface="Quicksand SemiBold"/>
                <a:cs typeface="Quicksand SemiBold"/>
                <a:sym typeface="Quicksand SemiBold"/>
              </a:rPr>
              <a:t>Kinematografia</a:t>
            </a:r>
            <a:endParaRPr b="0" i="0" sz="3300" u="none" cap="none" strike="noStrike">
              <a:solidFill>
                <a:schemeClr val="lt1"/>
              </a:solidFill>
              <a:latin typeface="Quicksand SemiBold"/>
              <a:ea typeface="Quicksand SemiBold"/>
              <a:cs typeface="Quicksand SemiBold"/>
              <a:sym typeface="Quicksand SemiBold"/>
            </a:endParaRPr>
          </a:p>
          <a:p>
            <a:pPr indent="-412750" lvl="0" marL="457200" marR="0" rtl="0" algn="l">
              <a:lnSpc>
                <a:spcPct val="115000"/>
              </a:lnSpc>
              <a:spcBef>
                <a:spcPts val="0"/>
              </a:spcBef>
              <a:spcAft>
                <a:spcPts val="0"/>
              </a:spcAft>
              <a:buClr>
                <a:schemeClr val="lt1"/>
              </a:buClr>
              <a:buSzPts val="3300"/>
              <a:buFont typeface="Quicksand SemiBold"/>
              <a:buChar char="●"/>
            </a:pPr>
            <a:r>
              <a:rPr b="0" i="0" lang="en-US" sz="3300" u="none" cap="none" strike="noStrike">
                <a:solidFill>
                  <a:schemeClr val="lt1"/>
                </a:solidFill>
                <a:latin typeface="Quicksand SemiBold"/>
                <a:ea typeface="Quicksand SemiBold"/>
                <a:cs typeface="Quicksand SemiBold"/>
                <a:sym typeface="Quicksand SemiBold"/>
              </a:rPr>
              <a:t>Televízia</a:t>
            </a:r>
            <a:endParaRPr b="0" i="0" sz="3300" u="none" cap="none" strike="noStrike">
              <a:solidFill>
                <a:schemeClr val="lt1"/>
              </a:solidFill>
              <a:latin typeface="Quicksand SemiBold"/>
              <a:ea typeface="Quicksand SemiBold"/>
              <a:cs typeface="Quicksand SemiBold"/>
              <a:sym typeface="Quicksand SemiBold"/>
            </a:endParaRPr>
          </a:p>
          <a:p>
            <a:pPr indent="-412750" lvl="0" marL="457200" marR="0" rtl="0" algn="l">
              <a:lnSpc>
                <a:spcPct val="115000"/>
              </a:lnSpc>
              <a:spcBef>
                <a:spcPts val="0"/>
              </a:spcBef>
              <a:spcAft>
                <a:spcPts val="0"/>
              </a:spcAft>
              <a:buClr>
                <a:schemeClr val="lt1"/>
              </a:buClr>
              <a:buSzPts val="3300"/>
              <a:buFont typeface="Quicksand SemiBold"/>
              <a:buChar char="●"/>
            </a:pPr>
            <a:r>
              <a:rPr b="0" i="0" lang="en-US" sz="3300" u="none" cap="none" strike="noStrike">
                <a:solidFill>
                  <a:schemeClr val="lt1"/>
                </a:solidFill>
                <a:latin typeface="Quicksand SemiBold"/>
                <a:ea typeface="Quicksand SemiBold"/>
                <a:cs typeface="Quicksand SemiBold"/>
                <a:sym typeface="Quicksand SemiBold"/>
              </a:rPr>
              <a:t>Video art</a:t>
            </a:r>
            <a:endParaRPr b="0" i="0" sz="3300" u="none" cap="none" strike="noStrike">
              <a:solidFill>
                <a:schemeClr val="lt1"/>
              </a:solidFill>
              <a:latin typeface="Quicksand SemiBold"/>
              <a:ea typeface="Quicksand SemiBold"/>
              <a:cs typeface="Quicksand SemiBold"/>
              <a:sym typeface="Quicksand SemiBold"/>
            </a:endParaRPr>
          </a:p>
          <a:p>
            <a:pPr indent="-412750" lvl="0" marL="457200" marR="0" rtl="0" algn="l">
              <a:lnSpc>
                <a:spcPct val="115000"/>
              </a:lnSpc>
              <a:spcBef>
                <a:spcPts val="0"/>
              </a:spcBef>
              <a:spcAft>
                <a:spcPts val="0"/>
              </a:spcAft>
              <a:buClr>
                <a:schemeClr val="lt1"/>
              </a:buClr>
              <a:buSzPts val="3300"/>
              <a:buFont typeface="Quicksand SemiBold"/>
              <a:buChar char="●"/>
            </a:pPr>
            <a:r>
              <a:rPr b="0" i="0" lang="en-US" sz="3300" u="none" cap="none" strike="noStrike">
                <a:solidFill>
                  <a:schemeClr val="lt1"/>
                </a:solidFill>
                <a:latin typeface="Quicksand SemiBold"/>
                <a:ea typeface="Quicksand SemiBold"/>
                <a:cs typeface="Quicksand SemiBold"/>
                <a:sym typeface="Quicksand SemiBold"/>
              </a:rPr>
              <a:t>Animácia</a:t>
            </a:r>
            <a:endParaRPr b="0" i="0" sz="3300" u="none" cap="none" strike="noStrike">
              <a:solidFill>
                <a:schemeClr val="lt1"/>
              </a:solidFill>
              <a:latin typeface="Quicksand SemiBold"/>
              <a:ea typeface="Quicksand SemiBold"/>
              <a:cs typeface="Quicksand SemiBold"/>
              <a:sym typeface="Quicksand SemiBold"/>
            </a:endParaRPr>
          </a:p>
          <a:p>
            <a:pPr indent="-412750" lvl="0" marL="457200" marR="0" rtl="0" algn="l">
              <a:lnSpc>
                <a:spcPct val="115000"/>
              </a:lnSpc>
              <a:spcBef>
                <a:spcPts val="0"/>
              </a:spcBef>
              <a:spcAft>
                <a:spcPts val="0"/>
              </a:spcAft>
              <a:buClr>
                <a:schemeClr val="lt1"/>
              </a:buClr>
              <a:buSzPts val="3300"/>
              <a:buFont typeface="Quicksand SemiBold"/>
              <a:buChar char="●"/>
            </a:pPr>
            <a:r>
              <a:rPr b="0" i="0" lang="en-US" sz="3300" u="none" cap="none" strike="noStrike">
                <a:solidFill>
                  <a:schemeClr val="lt1"/>
                </a:solidFill>
                <a:latin typeface="Quicksand SemiBold"/>
                <a:ea typeface="Quicksand SemiBold"/>
                <a:cs typeface="Quicksand SemiBold"/>
                <a:sym typeface="Quicksand SemiBold"/>
              </a:rPr>
              <a:t>Atď.</a:t>
            </a:r>
            <a:endParaRPr b="0" i="0" sz="3300" u="none" cap="none" strike="noStrike">
              <a:solidFill>
                <a:schemeClr val="lt1"/>
              </a:solidFill>
              <a:latin typeface="Quicksand SemiBold"/>
              <a:ea typeface="Quicksand SemiBold"/>
              <a:cs typeface="Quicksand SemiBold"/>
              <a:sym typeface="Quicksand SemiBold"/>
            </a:endParaRPr>
          </a:p>
        </p:txBody>
      </p:sp>
      <p:sp>
        <p:nvSpPr>
          <p:cNvPr id="150" name="Google Shape;150;g32742edfc2c_0_48"/>
          <p:cNvSpPr txBox="1"/>
          <p:nvPr/>
        </p:nvSpPr>
        <p:spPr>
          <a:xfrm>
            <a:off x="519950" y="7671288"/>
            <a:ext cx="6517500" cy="124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Môžete uviesť príklady (aj z vašej krajiny).</a:t>
            </a:r>
            <a:endParaRPr b="0" i="0" sz="3200" u="none" cap="none" strike="noStrike">
              <a:solidFill>
                <a:schemeClr val="lt1"/>
              </a:solidFill>
              <a:latin typeface="Quicksand Medium"/>
              <a:ea typeface="Quicksand Medium"/>
              <a:cs typeface="Quicksand Medium"/>
              <a:sym typeface="Quicksand Medium"/>
            </a:endParaRPr>
          </a:p>
        </p:txBody>
      </p:sp>
      <p:pic>
        <p:nvPicPr>
          <p:cNvPr id="151" name="Google Shape;151;g32742edfc2c_0_48"/>
          <p:cNvPicPr preferRelativeResize="0"/>
          <p:nvPr/>
        </p:nvPicPr>
        <p:blipFill rotWithShape="1">
          <a:blip r:embed="rId5">
            <a:alphaModFix/>
          </a:blip>
          <a:srcRect b="0" l="0" r="0" t="0"/>
          <a:stretch/>
        </p:blipFill>
        <p:spPr>
          <a:xfrm>
            <a:off x="13143375" y="473675"/>
            <a:ext cx="3251651" cy="3251651"/>
          </a:xfrm>
          <a:prstGeom prst="rect">
            <a:avLst/>
          </a:prstGeom>
          <a:noFill/>
          <a:ln>
            <a:noFill/>
          </a:ln>
        </p:spPr>
      </p:pic>
      <p:pic>
        <p:nvPicPr>
          <p:cNvPr id="152" name="Google Shape;152;g32742edfc2c_0_48"/>
          <p:cNvPicPr preferRelativeResize="0"/>
          <p:nvPr/>
        </p:nvPicPr>
        <p:blipFill rotWithShape="1">
          <a:blip r:embed="rId6">
            <a:alphaModFix/>
          </a:blip>
          <a:srcRect b="0" l="0" r="0" t="0"/>
          <a:stretch/>
        </p:blipFill>
        <p:spPr>
          <a:xfrm>
            <a:off x="14977875" y="4121475"/>
            <a:ext cx="2506500" cy="3738856"/>
          </a:xfrm>
          <a:prstGeom prst="rect">
            <a:avLst/>
          </a:prstGeom>
          <a:noFill/>
          <a:ln>
            <a:noFill/>
          </a:ln>
        </p:spPr>
      </p:pic>
      <p:sp>
        <p:nvSpPr>
          <p:cNvPr id="153" name="Google Shape;153;g32742edfc2c_0_48"/>
          <p:cNvSpPr txBox="1"/>
          <p:nvPr/>
        </p:nvSpPr>
        <p:spPr>
          <a:xfrm>
            <a:off x="12754198" y="4121483"/>
            <a:ext cx="21303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rgbClr val="FFFFFF"/>
                </a:solidFill>
                <a:latin typeface="Quicksand"/>
                <a:ea typeface="Quicksand"/>
                <a:cs typeface="Quicksand"/>
                <a:sym typeface="Quicksand"/>
              </a:rPr>
              <a:t>Sign Gene: The First Deaf Superheroes</a:t>
            </a:r>
            <a:r>
              <a:rPr b="0" i="0" lang="en-US" sz="2000" u="none" cap="none" strike="noStrike">
                <a:solidFill>
                  <a:srgbClr val="FFFFFF"/>
                </a:solidFill>
                <a:latin typeface="Quicksand Light"/>
                <a:ea typeface="Quicksand Light"/>
                <a:cs typeface="Quicksand Light"/>
                <a:sym typeface="Quicksand Light"/>
              </a:rPr>
              <a:t> di Emilio Insolera (2017)</a:t>
            </a:r>
            <a:endParaRPr b="0" i="0" sz="2000" u="none" cap="none" strike="noStrike">
              <a:solidFill>
                <a:srgbClr val="FFFFFF"/>
              </a:solidFill>
              <a:latin typeface="Quicksand Light"/>
              <a:ea typeface="Quicksand Light"/>
              <a:cs typeface="Quicksand Light"/>
              <a:sym typeface="Quicksand Light"/>
            </a:endParaRPr>
          </a:p>
        </p:txBody>
      </p:sp>
      <p:pic>
        <p:nvPicPr>
          <p:cNvPr id="154" name="Google Shape;154;g32742edfc2c_0_48"/>
          <p:cNvPicPr preferRelativeResize="0"/>
          <p:nvPr/>
        </p:nvPicPr>
        <p:blipFill rotWithShape="1">
          <a:blip r:embed="rId7">
            <a:alphaModFix/>
          </a:blip>
          <a:srcRect b="0" l="0" r="0" t="0"/>
          <a:stretch/>
        </p:blipFill>
        <p:spPr>
          <a:xfrm>
            <a:off x="6495050" y="2380348"/>
            <a:ext cx="4088224" cy="2299601"/>
          </a:xfrm>
          <a:prstGeom prst="rect">
            <a:avLst/>
          </a:prstGeom>
          <a:noFill/>
          <a:ln>
            <a:noFill/>
          </a:ln>
        </p:spPr>
      </p:pic>
      <p:sp>
        <p:nvSpPr>
          <p:cNvPr id="155" name="Google Shape;155;g32742edfc2c_0_48"/>
          <p:cNvSpPr txBox="1"/>
          <p:nvPr/>
        </p:nvSpPr>
        <p:spPr>
          <a:xfrm>
            <a:off x="6527548" y="4797825"/>
            <a:ext cx="35955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rgbClr val="FFFFFF"/>
                </a:solidFill>
                <a:latin typeface="Quicksand"/>
                <a:ea typeface="Quicksand"/>
                <a:cs typeface="Quicksand"/>
                <a:sym typeface="Quicksand"/>
              </a:rPr>
              <a:t>Coda - I segni del cuore</a:t>
            </a:r>
            <a:r>
              <a:rPr b="0" i="0" lang="en-US" sz="2000" u="none" cap="none" strike="noStrike">
                <a:solidFill>
                  <a:srgbClr val="FFFFFF"/>
                </a:solidFill>
                <a:latin typeface="Quicksand Light"/>
                <a:ea typeface="Quicksand Light"/>
                <a:cs typeface="Quicksand Light"/>
                <a:sym typeface="Quicksand Light"/>
              </a:rPr>
              <a:t> di Sian Heder (2021)</a:t>
            </a:r>
            <a:endParaRPr b="0" i="0" sz="2000" u="none" cap="none" strike="noStrike">
              <a:solidFill>
                <a:srgbClr val="FFFFFF"/>
              </a:solidFill>
              <a:latin typeface="Quicksand Light"/>
              <a:ea typeface="Quicksand Light"/>
              <a:cs typeface="Quicksand Light"/>
              <a:sym typeface="Quicksand Light"/>
            </a:endParaRPr>
          </a:p>
        </p:txBody>
      </p:sp>
      <p:sp>
        <p:nvSpPr>
          <p:cNvPr id="156" name="Google Shape;156;g32742edfc2c_0_48"/>
          <p:cNvSpPr txBox="1"/>
          <p:nvPr/>
        </p:nvSpPr>
        <p:spPr>
          <a:xfrm>
            <a:off x="8104668" y="8338650"/>
            <a:ext cx="2893200" cy="1293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a:ea typeface="Quicksand"/>
                <a:cs typeface="Quicksand"/>
                <a:sym typeface="Quicksand"/>
              </a:rPr>
              <a:t>Cortometraggi di </a:t>
            </a:r>
            <a:r>
              <a:rPr b="1" i="0" lang="en-US" sz="1800" u="none" cap="none" strike="noStrike">
                <a:solidFill>
                  <a:srgbClr val="FFFFFF"/>
                </a:solidFill>
                <a:latin typeface="Quicksand"/>
                <a:ea typeface="Quicksand"/>
                <a:cs typeface="Quicksand"/>
                <a:sym typeface="Quicksand"/>
              </a:rPr>
              <a:t>Lumo.tv</a:t>
            </a:r>
            <a:r>
              <a:rPr b="0" i="0" lang="en-US" sz="1800" u="none" cap="none" strike="noStrike">
                <a:solidFill>
                  <a:srgbClr val="FFFFFF"/>
                </a:solidFill>
                <a:latin typeface="Quicksand"/>
                <a:ea typeface="Quicksand"/>
                <a:cs typeface="Quicksand"/>
                <a:sym typeface="Quicksand"/>
              </a:rPr>
              <a:t>,</a:t>
            </a:r>
            <a:br>
              <a:rPr b="0" i="0" lang="en-US" sz="1800" u="none" cap="none" strike="noStrike">
                <a:solidFill>
                  <a:srgbClr val="FFFFFF"/>
                </a:solidFill>
                <a:latin typeface="Quicksand"/>
                <a:ea typeface="Quicksand"/>
                <a:cs typeface="Quicksand"/>
                <a:sym typeface="Quicksand"/>
              </a:rPr>
            </a:br>
            <a:r>
              <a:rPr b="1" i="0" lang="en-US" sz="1800" u="none" cap="none" strike="noStrike">
                <a:solidFill>
                  <a:srgbClr val="FFFFFF"/>
                </a:solidFill>
                <a:latin typeface="Quicksand"/>
                <a:ea typeface="Quicksand"/>
                <a:cs typeface="Quicksand"/>
                <a:sym typeface="Quicksand"/>
              </a:rPr>
              <a:t>Deaf Funny </a:t>
            </a:r>
            <a:r>
              <a:rPr b="0" i="0" lang="en-US" sz="1800" u="none" cap="none" strike="noStrike">
                <a:solidFill>
                  <a:srgbClr val="FFFFFF"/>
                </a:solidFill>
                <a:latin typeface="Quicksand"/>
                <a:ea typeface="Quicksand"/>
                <a:cs typeface="Quicksand"/>
                <a:sym typeface="Quicksand"/>
              </a:rPr>
              <a:t>(C. Swinbourne, 2017)</a:t>
            </a:r>
            <a:endParaRPr b="0" i="0" sz="1800" u="none" cap="none" strike="noStrike">
              <a:solidFill>
                <a:srgbClr val="FFFFFF"/>
              </a:solidFill>
              <a:latin typeface="Quicksand"/>
              <a:ea typeface="Quicksand"/>
              <a:cs typeface="Quicksand"/>
              <a:sym typeface="Quicksand"/>
            </a:endParaRPr>
          </a:p>
        </p:txBody>
      </p:sp>
      <p:pic>
        <p:nvPicPr>
          <p:cNvPr id="157" name="Google Shape;157;g32742edfc2c_0_48" title="lumo tv.png"/>
          <p:cNvPicPr preferRelativeResize="0"/>
          <p:nvPr/>
        </p:nvPicPr>
        <p:blipFill rotWithShape="1">
          <a:blip r:embed="rId8">
            <a:alphaModFix/>
          </a:blip>
          <a:srcRect b="0" l="0" r="0" t="0"/>
          <a:stretch/>
        </p:blipFill>
        <p:spPr>
          <a:xfrm>
            <a:off x="11202844" y="6241431"/>
            <a:ext cx="1623350" cy="1623325"/>
          </a:xfrm>
          <a:prstGeom prst="rect">
            <a:avLst/>
          </a:prstGeom>
          <a:noFill/>
          <a:ln>
            <a:noFill/>
          </a:ln>
        </p:spPr>
      </p:pic>
      <p:pic>
        <p:nvPicPr>
          <p:cNvPr id="158" name="Google Shape;158;g32742edfc2c_0_48"/>
          <p:cNvPicPr preferRelativeResize="0"/>
          <p:nvPr/>
        </p:nvPicPr>
        <p:blipFill rotWithShape="1">
          <a:blip r:embed="rId9">
            <a:alphaModFix/>
          </a:blip>
          <a:srcRect b="0" l="0" r="0" t="0"/>
          <a:stretch/>
        </p:blipFill>
        <p:spPr>
          <a:xfrm>
            <a:off x="11201788" y="7650725"/>
            <a:ext cx="2128300" cy="2128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62" name="Shape 162"/>
        <p:cNvGrpSpPr/>
        <p:nvPr/>
      </p:nvGrpSpPr>
      <p:grpSpPr>
        <a:xfrm>
          <a:off x="0" y="0"/>
          <a:ext cx="0" cy="0"/>
          <a:chOff x="0" y="0"/>
          <a:chExt cx="0" cy="0"/>
        </a:xfrm>
      </p:grpSpPr>
      <p:sp>
        <p:nvSpPr>
          <p:cNvPr id="163" name="Google Shape;163;g32742edfc2c_0_5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g32742edfc2c_0_5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5" name="Google Shape;165;g32742edfc2c_0_57"/>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Architektúra</a:t>
            </a:r>
            <a:endParaRPr b="0" i="0" sz="10000" u="none" cap="none" strike="noStrike">
              <a:solidFill>
                <a:srgbClr val="FFFFFF"/>
              </a:solidFill>
              <a:latin typeface="Anton"/>
              <a:ea typeface="Anton"/>
              <a:cs typeface="Anton"/>
              <a:sym typeface="Anton"/>
            </a:endParaRPr>
          </a:p>
        </p:txBody>
      </p:sp>
      <p:sp>
        <p:nvSpPr>
          <p:cNvPr id="166" name="Google Shape;166;g32742edfc2c_0_57"/>
          <p:cNvSpPr txBox="1"/>
          <p:nvPr/>
        </p:nvSpPr>
        <p:spPr>
          <a:xfrm>
            <a:off x="1717775" y="2838575"/>
            <a:ext cx="5778000" cy="2361600"/>
          </a:xfrm>
          <a:prstGeom prst="rect">
            <a:avLst/>
          </a:prstGeom>
          <a:solidFill>
            <a:srgbClr val="161140"/>
          </a:solidFill>
          <a:ln>
            <a:noFill/>
          </a:ln>
        </p:spPr>
        <p:txBody>
          <a:bodyPr anchorCtr="0" anchor="t" bIns="91425" lIns="91425" spcFirstLastPara="1" rIns="91425" wrap="square" tIns="91425">
            <a:noAutofit/>
          </a:bodyPr>
          <a:lstStyle/>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Návrh budov</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Plánovanie mestského a krajinného priestoru</a:t>
            </a:r>
            <a:endParaRPr b="0" i="0" sz="3700" u="none" cap="none" strike="noStrike">
              <a:solidFill>
                <a:schemeClr val="lt1"/>
              </a:solidFill>
              <a:latin typeface="Quicksand SemiBold"/>
              <a:ea typeface="Quicksand SemiBold"/>
              <a:cs typeface="Quicksand SemiBold"/>
              <a:sym typeface="Quicksand SemiBold"/>
            </a:endParaRPr>
          </a:p>
        </p:txBody>
      </p:sp>
      <p:sp>
        <p:nvSpPr>
          <p:cNvPr id="167" name="Google Shape;167;g32742edfc2c_0_57"/>
          <p:cNvSpPr txBox="1"/>
          <p:nvPr/>
        </p:nvSpPr>
        <p:spPr>
          <a:xfrm>
            <a:off x="1121075" y="6013550"/>
            <a:ext cx="6971400" cy="114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Quicksand Medium"/>
                <a:ea typeface="Quicksand Medium"/>
                <a:cs typeface="Quicksand Medium"/>
                <a:sym typeface="Quicksand Medium"/>
              </a:rPr>
              <a:t>Návrh priestorov pre Nepočujúcich (DeafSpace)</a:t>
            </a:r>
            <a:endParaRPr b="0" i="0" sz="6000" u="none" cap="none" strike="noStrike">
              <a:solidFill>
                <a:schemeClr val="lt1"/>
              </a:solidFill>
              <a:latin typeface="Quicksand Medium"/>
              <a:ea typeface="Quicksand Medium"/>
              <a:cs typeface="Quicksand Medium"/>
              <a:sym typeface="Quicksand Medium"/>
            </a:endParaRPr>
          </a:p>
        </p:txBody>
      </p:sp>
      <p:pic>
        <p:nvPicPr>
          <p:cNvPr id="168" name="Google Shape;168;g32742edfc2c_0_57"/>
          <p:cNvPicPr preferRelativeResize="0"/>
          <p:nvPr/>
        </p:nvPicPr>
        <p:blipFill rotWithShape="1">
          <a:blip r:embed="rId5">
            <a:alphaModFix/>
          </a:blip>
          <a:srcRect b="0" l="0" r="0" t="0"/>
          <a:stretch/>
        </p:blipFill>
        <p:spPr>
          <a:xfrm>
            <a:off x="11825525" y="1020300"/>
            <a:ext cx="3521949" cy="3521949"/>
          </a:xfrm>
          <a:prstGeom prst="rect">
            <a:avLst/>
          </a:prstGeom>
          <a:noFill/>
          <a:ln>
            <a:noFill/>
          </a:ln>
        </p:spPr>
      </p:pic>
      <p:pic>
        <p:nvPicPr>
          <p:cNvPr descr="We live in a world made for people who hear.&#10;&#10;Subscribe to our channel! http://goo.gl/0bsAjO&#10;&#10;Read the full feature on DeafSpace:&#10;http://www.curbed.com/2016/3/2/11140210/gallaudet-deafspace-washington-dc&#10;&#10;What would our cities looks like if they were designed for the deaf? DeafSpace is an emerging approach to design and architecture that is informed by the unique sensory experience of those who don't hear. We visited Gallaudet University to see what DeafSpace looks like in action.&#10;&#10;Vox.com is a news website that helps you cut through the noise and understand what's really driving the events in the headlines. Check out http://www.vox.com&#10;&#10;Check out our full video catalog: http://goo.gl/IZONyE&#10;Follow Vox on Twitter: http://goo.gl/XFrZ5H&#10;Or on Facebook: http://goo.gl/U2g06o" id="169" name="Google Shape;169;g32742edfc2c_0_57" title="How architecture changes for the Deaf">
            <a:hlinkClick r:id="rId6"/>
          </p:cNvPr>
          <p:cNvPicPr preferRelativeResize="0"/>
          <p:nvPr/>
        </p:nvPicPr>
        <p:blipFill rotWithShape="1">
          <a:blip r:embed="rId7">
            <a:alphaModFix/>
          </a:blip>
          <a:srcRect b="0" l="0" r="0" t="0"/>
          <a:stretch/>
        </p:blipFill>
        <p:spPr>
          <a:xfrm>
            <a:off x="13386250" y="5227863"/>
            <a:ext cx="3810600" cy="2143458"/>
          </a:xfrm>
          <a:prstGeom prst="rect">
            <a:avLst/>
          </a:prstGeom>
          <a:noFill/>
          <a:ln>
            <a:noFill/>
          </a:ln>
        </p:spPr>
      </p:pic>
      <p:sp>
        <p:nvSpPr>
          <p:cNvPr id="170" name="Google Shape;170;g32742edfc2c_0_57"/>
          <p:cNvSpPr txBox="1"/>
          <p:nvPr/>
        </p:nvSpPr>
        <p:spPr>
          <a:xfrm>
            <a:off x="13386250" y="752860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Ako sa architektúra mení pre Nepočujúcich</a:t>
            </a:r>
            <a:r>
              <a:rPr b="0" i="0" lang="en-US" sz="2300" u="none" cap="none" strike="noStrike">
                <a:solidFill>
                  <a:srgbClr val="F1F1F1"/>
                </a:solidFill>
                <a:latin typeface="Quicksand Medium"/>
                <a:ea typeface="Quicksand Medium"/>
                <a:cs typeface="Quicksand Medium"/>
                <a:sym typeface="Quicksand Medium"/>
              </a:rPr>
              <a:t>, Vox</a:t>
            </a:r>
            <a:endParaRPr b="0" i="0" sz="2300" u="none" cap="none" strike="noStrike">
              <a:solidFill>
                <a:srgbClr val="F1F1F1"/>
              </a:solidFill>
              <a:latin typeface="Quicksand Medium"/>
              <a:ea typeface="Quicksand Medium"/>
              <a:cs typeface="Quicksand Medium"/>
              <a:sym typeface="Quicksand Medium"/>
            </a:endParaRPr>
          </a:p>
        </p:txBody>
      </p:sp>
      <p:pic>
        <p:nvPicPr>
          <p:cNvPr descr="Logline: Architectural spaces that express the acoustics of everyday life in the absence of sound.&#10;&#10;Synopsis: We live in a world designed for people who hear. DeafSpace is an architectural project that redesigns spaces for people who don’t hear. &#10;&#10;This documentary follows the characters of Gallaudet University’s DeafSpace Institute, as their daily interactions and narrative reveal the uniqueness of the space. The DeafSpace approach focuses on creating spaces that express connections, instead of barriers. There is an overlooked beauty in this process, offering an intimate perspective into the nature of language, community, and ways of being." id="171" name="Google Shape;171;g32742edfc2c_0_57" title="DeafSpace Documentary">
            <a:hlinkClick r:id="rId8"/>
          </p:cNvPr>
          <p:cNvPicPr preferRelativeResize="0"/>
          <p:nvPr/>
        </p:nvPicPr>
        <p:blipFill rotWithShape="1">
          <a:blip r:embed="rId9">
            <a:alphaModFix/>
          </a:blip>
          <a:srcRect b="0" l="0" r="0" t="0"/>
          <a:stretch/>
        </p:blipFill>
        <p:spPr>
          <a:xfrm>
            <a:off x="8484338" y="5188500"/>
            <a:ext cx="3810578" cy="2143450"/>
          </a:xfrm>
          <a:prstGeom prst="rect">
            <a:avLst/>
          </a:prstGeom>
          <a:noFill/>
          <a:ln>
            <a:noFill/>
          </a:ln>
        </p:spPr>
      </p:pic>
      <p:sp>
        <p:nvSpPr>
          <p:cNvPr id="172" name="Google Shape;172;g32742edfc2c_0_57"/>
          <p:cNvSpPr txBox="1"/>
          <p:nvPr/>
        </p:nvSpPr>
        <p:spPr>
          <a:xfrm>
            <a:off x="8484325" y="733195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DeafSpace Documentary</a:t>
            </a:r>
            <a:r>
              <a:rPr b="0" i="0" lang="en-US" sz="2300" u="none" cap="none" strike="noStrike">
                <a:solidFill>
                  <a:srgbClr val="F1F1F1"/>
                </a:solidFill>
                <a:latin typeface="Quicksand Medium"/>
                <a:ea typeface="Quicksand Medium"/>
                <a:cs typeface="Quicksand Medium"/>
                <a:sym typeface="Quicksand Medium"/>
              </a:rPr>
              <a:t>, Rachel Saputro</a:t>
            </a:r>
            <a:endParaRPr b="0" i="0" sz="2300" u="none" cap="none" strike="noStrike">
              <a:solidFill>
                <a:srgbClr val="F1F1F1"/>
              </a:solidFill>
              <a:latin typeface="Quicksand Medium"/>
              <a:ea typeface="Quicksand Medium"/>
              <a:cs typeface="Quicksand Medium"/>
              <a:sym typeface="Quicksand Medium"/>
            </a:endParaRPr>
          </a:p>
        </p:txBody>
      </p:sp>
      <p:sp>
        <p:nvSpPr>
          <p:cNvPr id="173" name="Google Shape;173;g32742edfc2c_0_57"/>
          <p:cNvSpPr txBox="1"/>
          <p:nvPr/>
        </p:nvSpPr>
        <p:spPr>
          <a:xfrm>
            <a:off x="1154550" y="8897950"/>
            <a:ext cx="68349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sng" cap="none" strike="noStrike">
                <a:solidFill>
                  <a:srgbClr val="0000FF"/>
                </a:solidFill>
                <a:latin typeface="Quicksand Medium"/>
                <a:ea typeface="Quicksand Medium"/>
                <a:cs typeface="Quicksand Medium"/>
                <a:sym typeface="Quicksand Medium"/>
                <a:hlinkClick r:id="rId10">
                  <a:extLst>
                    <a:ext uri="{A12FA001-AC4F-418D-AE19-62706E023703}">
                      <ahyp:hlinkClr val="tx"/>
                    </a:ext>
                  </a:extLst>
                </a:hlinkClick>
              </a:rPr>
              <a:t>https://gallaudet.edu/campus-design-facilities/campus-design-and-planning/deafspace/</a:t>
            </a:r>
            <a:r>
              <a:rPr b="0" i="0" lang="en-US" sz="2200" u="none" cap="none" strike="noStrike">
                <a:solidFill>
                  <a:srgbClr val="FFFFFF"/>
                </a:solidFill>
                <a:latin typeface="Quicksand Medium"/>
                <a:ea typeface="Quicksand Medium"/>
                <a:cs typeface="Quicksand Medium"/>
                <a:sym typeface="Quicksand Medium"/>
              </a:rPr>
              <a:t> </a:t>
            </a:r>
            <a:endParaRPr b="0" i="0" sz="22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77" name="Shape 177"/>
        <p:cNvGrpSpPr/>
        <p:nvPr/>
      </p:nvGrpSpPr>
      <p:grpSpPr>
        <a:xfrm>
          <a:off x="0" y="0"/>
          <a:ext cx="0" cy="0"/>
          <a:chOff x="0" y="0"/>
          <a:chExt cx="0" cy="0"/>
        </a:xfrm>
      </p:grpSpPr>
      <p:sp>
        <p:nvSpPr>
          <p:cNvPr id="178" name="Google Shape;178;g32742edfc2c_0_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9" name="Google Shape;179;g32742edfc2c_0_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0" name="Google Shape;180;g32742edfc2c_0_5"/>
          <p:cNvSpPr txBox="1"/>
          <p:nvPr/>
        </p:nvSpPr>
        <p:spPr>
          <a:xfrm>
            <a:off x="4229454" y="5782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lang="en-US" sz="10000">
                <a:solidFill>
                  <a:srgbClr val="FFFFFF"/>
                </a:solidFill>
                <a:latin typeface="Anton"/>
                <a:ea typeface="Anton"/>
                <a:cs typeface="Anton"/>
                <a:sym typeface="Anton"/>
              </a:rPr>
              <a:t>Vizuálne umenie</a:t>
            </a:r>
            <a:endParaRPr b="0" i="0" sz="10000" u="none" cap="none" strike="noStrike">
              <a:solidFill>
                <a:srgbClr val="FFFFFF"/>
              </a:solidFill>
              <a:latin typeface="Anton"/>
              <a:ea typeface="Anton"/>
              <a:cs typeface="Anton"/>
              <a:sym typeface="Anton"/>
            </a:endParaRPr>
          </a:p>
        </p:txBody>
      </p:sp>
      <p:sp>
        <p:nvSpPr>
          <p:cNvPr id="181" name="Google Shape;181;g32742edfc2c_0_5"/>
          <p:cNvSpPr txBox="1"/>
          <p:nvPr/>
        </p:nvSpPr>
        <p:spPr>
          <a:xfrm>
            <a:off x="2331150" y="3156500"/>
            <a:ext cx="4481700" cy="5154900"/>
          </a:xfrm>
          <a:prstGeom prst="rect">
            <a:avLst/>
          </a:prstGeom>
          <a:solidFill>
            <a:srgbClr val="161140"/>
          </a:solidFill>
          <a:ln>
            <a:noFill/>
          </a:ln>
        </p:spPr>
        <p:txBody>
          <a:bodyPr anchorCtr="0" anchor="t" bIns="91425" lIns="91425" spcFirstLastPara="1" rIns="91425" wrap="square" tIns="91425">
            <a:noAutofit/>
          </a:bodyPr>
          <a:lstStyle/>
          <a:p>
            <a:pPr indent="-438150" lvl="0" marL="457200" marR="0" rtl="0" algn="l">
              <a:lnSpc>
                <a:spcPct val="115000"/>
              </a:lnSpc>
              <a:spcBef>
                <a:spcPts val="120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Maľba</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Sochárstvo</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Kresba</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Fotografia</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Digitálne umenie</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Ilustrácia</a:t>
            </a:r>
            <a:endParaRPr b="0" i="0" sz="3700" u="none" cap="none" strike="noStrike">
              <a:solidFill>
                <a:schemeClr val="lt1"/>
              </a:solidFill>
              <a:latin typeface="Quicksand SemiBold"/>
              <a:ea typeface="Quicksand SemiBold"/>
              <a:cs typeface="Quicksand SemiBold"/>
              <a:sym typeface="Quicksand SemiBold"/>
            </a:endParaRPr>
          </a:p>
          <a:p>
            <a:pPr indent="-438150" lvl="0" marL="457200" marR="0" rtl="0" algn="l">
              <a:lnSpc>
                <a:spcPct val="115000"/>
              </a:lnSpc>
              <a:spcBef>
                <a:spcPts val="0"/>
              </a:spcBef>
              <a:spcAft>
                <a:spcPts val="0"/>
              </a:spcAft>
              <a:buClr>
                <a:schemeClr val="lt1"/>
              </a:buClr>
              <a:buSzPts val="3700"/>
              <a:buFont typeface="Quicksand SemiBold"/>
              <a:buChar char="●"/>
            </a:pPr>
            <a:r>
              <a:rPr b="0" i="0" lang="en-US" sz="3700" u="none" cap="none" strike="noStrike">
                <a:solidFill>
                  <a:schemeClr val="lt1"/>
                </a:solidFill>
                <a:latin typeface="Quicksand SemiBold"/>
                <a:ea typeface="Quicksand SemiBold"/>
                <a:cs typeface="Quicksand SemiBold"/>
                <a:sym typeface="Quicksand SemiBold"/>
              </a:rPr>
              <a:t>atď.</a:t>
            </a:r>
            <a:endParaRPr b="0" i="0" sz="3700" u="none" cap="none" strike="noStrike">
              <a:solidFill>
                <a:schemeClr val="lt1"/>
              </a:solidFill>
              <a:latin typeface="Quicksand SemiBold"/>
              <a:ea typeface="Quicksand SemiBold"/>
              <a:cs typeface="Quicksand SemiBold"/>
              <a:sym typeface="Quicksand SemiBold"/>
            </a:endParaRPr>
          </a:p>
        </p:txBody>
      </p:sp>
      <p:pic>
        <p:nvPicPr>
          <p:cNvPr id="182" name="Google Shape;182;g32742edfc2c_0_5"/>
          <p:cNvPicPr preferRelativeResize="0"/>
          <p:nvPr/>
        </p:nvPicPr>
        <p:blipFill rotWithShape="1">
          <a:blip r:embed="rId5">
            <a:alphaModFix/>
          </a:blip>
          <a:srcRect b="0" l="0" r="0" t="0"/>
          <a:stretch/>
        </p:blipFill>
        <p:spPr>
          <a:xfrm>
            <a:off x="13361575" y="578250"/>
            <a:ext cx="2819075" cy="2819075"/>
          </a:xfrm>
          <a:prstGeom prst="rect">
            <a:avLst/>
          </a:prstGeom>
          <a:noFill/>
          <a:ln>
            <a:noFill/>
          </a:ln>
        </p:spPr>
      </p:pic>
      <p:sp>
        <p:nvSpPr>
          <p:cNvPr id="183" name="Google Shape;183;g32742edfc2c_0_5"/>
          <p:cNvSpPr txBox="1"/>
          <p:nvPr/>
        </p:nvSpPr>
        <p:spPr>
          <a:xfrm>
            <a:off x="10472600" y="6634563"/>
            <a:ext cx="6517500" cy="124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Môžete uviesť príklady (aj z vašej krajiny).</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7" name="Shape 187"/>
        <p:cNvGrpSpPr/>
        <p:nvPr/>
      </p:nvGrpSpPr>
      <p:grpSpPr>
        <a:xfrm>
          <a:off x="0" y="0"/>
          <a:ext cx="0" cy="0"/>
          <a:chOff x="0" y="0"/>
          <a:chExt cx="0" cy="0"/>
        </a:xfrm>
      </p:grpSpPr>
      <p:grpSp>
        <p:nvGrpSpPr>
          <p:cNvPr id="188" name="Google Shape;188;g32742edfc2c_0_135"/>
          <p:cNvGrpSpPr/>
          <p:nvPr/>
        </p:nvGrpSpPr>
        <p:grpSpPr>
          <a:xfrm>
            <a:off x="0" y="-216993"/>
            <a:ext cx="2922102" cy="10504504"/>
            <a:chOff x="0" y="-57150"/>
            <a:chExt cx="769602" cy="2766600"/>
          </a:xfrm>
        </p:grpSpPr>
        <p:sp>
          <p:nvSpPr>
            <p:cNvPr id="189" name="Google Shape;189;g32742edfc2c_0_1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g32742edfc2c_0_1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1" name="Google Shape;191;g32742edfc2c_0_13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2" name="Google Shape;192;g32742edfc2c_0_1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3" name="Google Shape;193;g32742edfc2c_0_135"/>
          <p:cNvSpPr txBox="1"/>
          <p:nvPr/>
        </p:nvSpPr>
        <p:spPr>
          <a:xfrm>
            <a:off x="3843399" y="473675"/>
            <a:ext cx="122433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Umenie Nepočujúcich</a:t>
            </a:r>
            <a:endParaRPr b="0" i="0" sz="10000" u="none" cap="none" strike="noStrike">
              <a:solidFill>
                <a:schemeClr val="lt1"/>
              </a:solidFill>
              <a:latin typeface="Anton"/>
              <a:ea typeface="Anton"/>
              <a:cs typeface="Anton"/>
              <a:sym typeface="Anton"/>
            </a:endParaRPr>
          </a:p>
        </p:txBody>
      </p:sp>
      <p:sp>
        <p:nvSpPr>
          <p:cNvPr id="194" name="Google Shape;194;g32742edfc2c_0_135"/>
          <p:cNvSpPr txBox="1"/>
          <p:nvPr/>
        </p:nvSpPr>
        <p:spPr>
          <a:xfrm>
            <a:off x="3741625" y="2442375"/>
            <a:ext cx="13454700" cy="5048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600"/>
              <a:buFont typeface="Arial"/>
              <a:buNone/>
            </a:pPr>
            <a:r>
              <a:rPr b="0" i="0" lang="en-US" sz="4000" u="none" cap="none" strike="noStrike">
                <a:solidFill>
                  <a:schemeClr val="lt1"/>
                </a:solidFill>
                <a:latin typeface="Quicksand Medium"/>
                <a:ea typeface="Quicksand Medium"/>
                <a:cs typeface="Quicksand Medium"/>
                <a:sym typeface="Quicksand Medium"/>
              </a:rPr>
              <a:t>V 20. storočí, najmä po svetových vojnách, sa nepočujúci umelci začali explicitnejšie zameriavať na témy súvisiace s hluchotou, každodennými skúsenosťami Nepočujúcich, audizmom, bojom za práva a dôležitosťou posunkového jazyka. </a:t>
            </a:r>
            <a:endParaRPr b="0" i="0" sz="4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600"/>
              <a:buFont typeface="Arial"/>
              <a:buNone/>
            </a:pPr>
            <a:r>
              <a:rPr b="0" i="0" lang="en-US" sz="4000" u="none" cap="none" strike="noStrike">
                <a:solidFill>
                  <a:schemeClr val="lt1"/>
                </a:solidFill>
                <a:latin typeface="Quicksand Medium"/>
                <a:ea typeface="Quicksand Medium"/>
                <a:cs typeface="Quicksand Medium"/>
                <a:sym typeface="Quicksand Medium"/>
              </a:rPr>
              <a:t>Tento trend nadobudol výrazný impulz v 60. rokoch, najmä v Spojených štátoch. </a:t>
            </a:r>
            <a:endParaRPr b="0" i="0" sz="40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8" name="Shape 198"/>
        <p:cNvGrpSpPr/>
        <p:nvPr/>
      </p:nvGrpSpPr>
      <p:grpSpPr>
        <a:xfrm>
          <a:off x="0" y="0"/>
          <a:ext cx="0" cy="0"/>
          <a:chOff x="0" y="0"/>
          <a:chExt cx="0" cy="0"/>
        </a:xfrm>
      </p:grpSpPr>
      <p:grpSp>
        <p:nvGrpSpPr>
          <p:cNvPr id="199" name="Google Shape;199;g350a9a3d250_0_26"/>
          <p:cNvGrpSpPr/>
          <p:nvPr/>
        </p:nvGrpSpPr>
        <p:grpSpPr>
          <a:xfrm>
            <a:off x="0" y="-216993"/>
            <a:ext cx="2922102" cy="10504504"/>
            <a:chOff x="0" y="-57150"/>
            <a:chExt cx="769602" cy="2766600"/>
          </a:xfrm>
        </p:grpSpPr>
        <p:sp>
          <p:nvSpPr>
            <p:cNvPr id="200" name="Google Shape;200;g350a9a3d250_0_2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g350a9a3d250_0_2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2" name="Google Shape;202;g350a9a3d250_0_2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50a9a3d250_0_2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g350a9a3d250_0_26"/>
          <p:cNvSpPr txBox="1"/>
          <p:nvPr/>
        </p:nvSpPr>
        <p:spPr>
          <a:xfrm>
            <a:off x="3607263" y="707150"/>
            <a:ext cx="8424900" cy="4463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0" i="0" lang="en-US" sz="6000" u="none" cap="none" strike="noStrike">
                <a:solidFill>
                  <a:schemeClr val="lt1"/>
                </a:solidFill>
                <a:latin typeface="Anton"/>
                <a:ea typeface="Anton"/>
                <a:cs typeface="Anton"/>
                <a:sym typeface="Anton"/>
              </a:rPr>
              <a:t>De’ Via </a:t>
            </a:r>
            <a:endParaRPr b="0" i="0" sz="60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b="0" i="0" lang="en-US" sz="6000" u="none" cap="none" strike="noStrike">
                <a:solidFill>
                  <a:schemeClr val="lt1"/>
                </a:solidFill>
                <a:latin typeface="Anton"/>
                <a:ea typeface="Anton"/>
                <a:cs typeface="Anton"/>
                <a:sym typeface="Anton"/>
              </a:rPr>
              <a:t>(Deaf View/Image Art – Nepočujúci pohľad/obrazové umenie)</a:t>
            </a:r>
            <a:r>
              <a:rPr b="0" i="0" lang="en-US" sz="5200" u="none" cap="none" strike="noStrike">
                <a:solidFill>
                  <a:schemeClr val="lt1"/>
                </a:solidFill>
                <a:latin typeface="Anton"/>
                <a:ea typeface="Anton"/>
                <a:cs typeface="Anton"/>
                <a:sym typeface="Anton"/>
              </a:rPr>
              <a:t> </a:t>
            </a:r>
            <a:endParaRPr b="0" i="0" sz="52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b="0" i="0" lang="en-US" sz="3800" u="none" cap="none" strike="noStrike">
                <a:solidFill>
                  <a:schemeClr val="lt1"/>
                </a:solidFill>
                <a:latin typeface="Quicksand Medium"/>
                <a:ea typeface="Quicksand Medium"/>
                <a:cs typeface="Quicksand Medium"/>
                <a:sym typeface="Quicksand Medium"/>
              </a:rPr>
              <a:t>USA, 1989</a:t>
            </a:r>
            <a:endParaRPr b="0" i="0" sz="3800" u="none" cap="none" strike="noStrike">
              <a:solidFill>
                <a:schemeClr val="lt1"/>
              </a:solidFill>
              <a:latin typeface="Quicksand Medium"/>
              <a:ea typeface="Quicksand Medium"/>
              <a:cs typeface="Quicksand Medium"/>
              <a:sym typeface="Quicksand Medium"/>
            </a:endParaRPr>
          </a:p>
        </p:txBody>
      </p:sp>
      <p:sp>
        <p:nvSpPr>
          <p:cNvPr id="205" name="Google Shape;205;g350a9a3d250_0_26"/>
          <p:cNvSpPr txBox="1"/>
          <p:nvPr/>
        </p:nvSpPr>
        <p:spPr>
          <a:xfrm>
            <a:off x="9192384" y="6401326"/>
            <a:ext cx="4783800" cy="1677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lang="en-US" sz="6100">
                <a:solidFill>
                  <a:schemeClr val="lt1"/>
                </a:solidFill>
                <a:latin typeface="Anton"/>
                <a:ea typeface="Anton"/>
                <a:cs typeface="Anton"/>
                <a:sym typeface="Anton"/>
              </a:rPr>
              <a:t>Surdizmus</a:t>
            </a:r>
            <a:r>
              <a:rPr b="0" i="0" lang="en-US" sz="4700" u="none" cap="none" strike="noStrike">
                <a:solidFill>
                  <a:schemeClr val="lt1"/>
                </a:solidFill>
                <a:latin typeface="Anton"/>
                <a:ea typeface="Anton"/>
                <a:cs typeface="Anton"/>
                <a:sym typeface="Anton"/>
              </a:rPr>
              <a:t> </a:t>
            </a:r>
            <a:endParaRPr b="0" i="0" sz="47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500"/>
              <a:buFont typeface="Arial"/>
              <a:buNone/>
            </a:pPr>
            <a:r>
              <a:rPr b="0" i="0" lang="en-US" sz="3600" u="none" cap="none" strike="noStrike">
                <a:solidFill>
                  <a:schemeClr val="lt1"/>
                </a:solidFill>
                <a:latin typeface="Quicksand Medium"/>
                <a:ea typeface="Quicksand Medium"/>
                <a:cs typeface="Quicksand Medium"/>
                <a:sym typeface="Quicksand Medium"/>
              </a:rPr>
              <a:t>Francúzsko, 2009</a:t>
            </a:r>
            <a:endParaRPr b="0" i="0" sz="3600" u="none" cap="none" strike="noStrike">
              <a:solidFill>
                <a:schemeClr val="lt1"/>
              </a:solidFill>
              <a:latin typeface="Quicksand Medium"/>
              <a:ea typeface="Quicksand Medium"/>
              <a:cs typeface="Quicksand Medium"/>
              <a:sym typeface="Quicksand Medium"/>
            </a:endParaRPr>
          </a:p>
        </p:txBody>
      </p:sp>
      <p:pic>
        <p:nvPicPr>
          <p:cNvPr id="206" name="Google Shape;206;g350a9a3d250_0_26"/>
          <p:cNvPicPr preferRelativeResize="0"/>
          <p:nvPr/>
        </p:nvPicPr>
        <p:blipFill rotWithShape="1">
          <a:blip r:embed="rId5">
            <a:alphaModFix/>
          </a:blip>
          <a:srcRect b="0" l="0" r="0" t="0"/>
          <a:stretch/>
        </p:blipFill>
        <p:spPr>
          <a:xfrm>
            <a:off x="12372588" y="707158"/>
            <a:ext cx="4286174" cy="3428965"/>
          </a:xfrm>
          <a:prstGeom prst="rect">
            <a:avLst/>
          </a:prstGeom>
          <a:noFill/>
          <a:ln>
            <a:noFill/>
          </a:ln>
        </p:spPr>
      </p:pic>
      <p:sp>
        <p:nvSpPr>
          <p:cNvPr id="207" name="Google Shape;207;g350a9a3d250_0_26"/>
          <p:cNvSpPr txBox="1"/>
          <p:nvPr/>
        </p:nvSpPr>
        <p:spPr>
          <a:xfrm>
            <a:off x="12372638" y="4136125"/>
            <a:ext cx="4286100" cy="1154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Quicksand Medium"/>
                <a:ea typeface="Quicksand Medium"/>
                <a:cs typeface="Quicksand Medium"/>
                <a:sym typeface="Quicksand Medium"/>
              </a:rPr>
              <a:t>Logo „De' Via Curriculum Development Team“ </a:t>
            </a:r>
            <a:br>
              <a:rPr b="0" i="0" lang="en-US" sz="2100" u="none" cap="none" strike="noStrike">
                <a:solidFill>
                  <a:schemeClr val="lt1"/>
                </a:solidFill>
                <a:latin typeface="Quicksand Medium"/>
                <a:ea typeface="Quicksand Medium"/>
                <a:cs typeface="Quicksand Medium"/>
                <a:sym typeface="Quicksand Medium"/>
              </a:rPr>
            </a:br>
            <a:r>
              <a:rPr b="0" i="0" lang="en-US" sz="2100" u="none" cap="none" strike="noStrike">
                <a:solidFill>
                  <a:schemeClr val="lt1"/>
                </a:solidFill>
                <a:latin typeface="Quicksand Medium"/>
                <a:ea typeface="Quicksand Medium"/>
                <a:cs typeface="Quicksand Medium"/>
                <a:sym typeface="Quicksand Medium"/>
              </a:rPr>
              <a:t>od David Call</a:t>
            </a:r>
            <a:endParaRPr b="0" i="0" sz="2300" u="none" cap="none" strike="noStrike">
              <a:solidFill>
                <a:schemeClr val="lt1"/>
              </a:solidFill>
              <a:latin typeface="Quicksand Medium"/>
              <a:ea typeface="Quicksand Medium"/>
              <a:cs typeface="Quicksand Medium"/>
              <a:sym typeface="Quicksand Medium"/>
            </a:endParaRPr>
          </a:p>
        </p:txBody>
      </p:sp>
      <p:pic>
        <p:nvPicPr>
          <p:cNvPr id="208" name="Google Shape;208;g350a9a3d250_0_26" title="Sourdisme.jpeg"/>
          <p:cNvPicPr preferRelativeResize="0"/>
          <p:nvPr/>
        </p:nvPicPr>
        <p:blipFill rotWithShape="1">
          <a:blip r:embed="rId6">
            <a:alphaModFix/>
          </a:blip>
          <a:srcRect b="0" l="0" r="0" t="0"/>
          <a:stretch/>
        </p:blipFill>
        <p:spPr>
          <a:xfrm>
            <a:off x="5005648" y="5075625"/>
            <a:ext cx="3815002" cy="3990625"/>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2" name="Shape 212"/>
        <p:cNvGrpSpPr/>
        <p:nvPr/>
      </p:nvGrpSpPr>
      <p:grpSpPr>
        <a:xfrm>
          <a:off x="0" y="0"/>
          <a:ext cx="0" cy="0"/>
          <a:chOff x="0" y="0"/>
          <a:chExt cx="0" cy="0"/>
        </a:xfrm>
      </p:grpSpPr>
      <p:grpSp>
        <p:nvGrpSpPr>
          <p:cNvPr id="213" name="Google Shape;213;g32742edfc2c_0_120"/>
          <p:cNvGrpSpPr/>
          <p:nvPr/>
        </p:nvGrpSpPr>
        <p:grpSpPr>
          <a:xfrm>
            <a:off x="0" y="-216993"/>
            <a:ext cx="2922102" cy="10504504"/>
            <a:chOff x="0" y="-57150"/>
            <a:chExt cx="769602" cy="2766600"/>
          </a:xfrm>
        </p:grpSpPr>
        <p:sp>
          <p:nvSpPr>
            <p:cNvPr id="214" name="Google Shape;214;g32742edfc2c_0_1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g32742edfc2c_0_1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6" name="Google Shape;216;g32742edfc2c_0_120"/>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g32742edfc2c_0_1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8" name="Google Shape;218;g32742edfc2c_0_120"/>
          <p:cNvSpPr txBox="1"/>
          <p:nvPr/>
        </p:nvSpPr>
        <p:spPr>
          <a:xfrm>
            <a:off x="3843400" y="473675"/>
            <a:ext cx="13869300" cy="1215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7900" u="none" cap="none" strike="noStrike">
                <a:solidFill>
                  <a:schemeClr val="lt1"/>
                </a:solidFill>
                <a:latin typeface="Anton"/>
                <a:ea typeface="Anton"/>
                <a:cs typeface="Anton"/>
                <a:sym typeface="Anton"/>
              </a:rPr>
              <a:t>De’ VIA </a:t>
            </a:r>
            <a:r>
              <a:rPr b="0" i="0" lang="en-US" sz="3500" u="none" cap="none" strike="noStrike">
                <a:solidFill>
                  <a:schemeClr val="lt1"/>
                </a:solidFill>
                <a:latin typeface="Anton"/>
                <a:ea typeface="Anton"/>
                <a:cs typeface="Anton"/>
                <a:sym typeface="Anton"/>
              </a:rPr>
              <a:t>(Deaf View/Image Art – Nepočujúci pohľad/obrazové umenie)</a:t>
            </a:r>
            <a:r>
              <a:rPr b="0" i="0" lang="en-US" sz="2700" u="none" cap="none" strike="noStrike">
                <a:solidFill>
                  <a:schemeClr val="lt1"/>
                </a:solidFill>
                <a:latin typeface="Anton"/>
                <a:ea typeface="Anton"/>
                <a:cs typeface="Anton"/>
                <a:sym typeface="Anton"/>
              </a:rPr>
              <a:t> </a:t>
            </a:r>
            <a:endParaRPr b="0" i="0" sz="8500" u="none" cap="none" strike="noStrike">
              <a:solidFill>
                <a:schemeClr val="lt1"/>
              </a:solidFill>
              <a:latin typeface="Anton"/>
              <a:ea typeface="Anton"/>
              <a:cs typeface="Anton"/>
              <a:sym typeface="Anton"/>
            </a:endParaRPr>
          </a:p>
        </p:txBody>
      </p:sp>
      <p:sp>
        <p:nvSpPr>
          <p:cNvPr id="219" name="Google Shape;219;g32742edfc2c_0_120"/>
          <p:cNvSpPr txBox="1"/>
          <p:nvPr/>
        </p:nvSpPr>
        <p:spPr>
          <a:xfrm>
            <a:off x="3266775" y="2157325"/>
            <a:ext cx="144459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De'VIA je umelecké hnutie, ktoré skúma a vyjadruje skúsenosti Nepočujúcich z kultúrnych, jazykových a </a:t>
            </a:r>
            <a:r>
              <a:rPr lang="en-US" sz="3200">
                <a:solidFill>
                  <a:schemeClr val="lt1"/>
                </a:solidFill>
                <a:latin typeface="Quicksand Medium"/>
                <a:ea typeface="Quicksand Medium"/>
                <a:cs typeface="Quicksand Medium"/>
                <a:sym typeface="Quicksand Medium"/>
              </a:rPr>
              <a:t>intersekcionálnycg</a:t>
            </a:r>
            <a:r>
              <a:rPr b="0" i="0" lang="en-US" sz="3200" u="none" cap="none" strike="noStrike">
                <a:solidFill>
                  <a:schemeClr val="lt1"/>
                </a:solidFill>
                <a:latin typeface="Quicksand Medium"/>
                <a:ea typeface="Quicksand Medium"/>
                <a:cs typeface="Quicksand Medium"/>
                <a:sym typeface="Quicksand Medium"/>
              </a:rPr>
              <a:t> perspektív. Vzniklo v kruhu umelcov tesne pred festivalom Deaf Way v roku 1989.</a:t>
            </a:r>
            <a:endParaRPr b="0" i="0" sz="3200" u="none" cap="none" strike="noStrike">
              <a:solidFill>
                <a:schemeClr val="lt1"/>
              </a:solidFill>
              <a:latin typeface="Quicksand Medium"/>
              <a:ea typeface="Quicksand Medium"/>
              <a:cs typeface="Quicksand Medium"/>
              <a:sym typeface="Quicksand Medium"/>
            </a:endParaRPr>
          </a:p>
        </p:txBody>
      </p:sp>
      <p:sp>
        <p:nvSpPr>
          <p:cNvPr id="220" name="Google Shape;220;g32742edfc2c_0_120"/>
          <p:cNvSpPr txBox="1"/>
          <p:nvPr/>
        </p:nvSpPr>
        <p:spPr>
          <a:xfrm>
            <a:off x="3686775" y="3955100"/>
            <a:ext cx="11485200" cy="5787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40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Štyri prvky De'VIA: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120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De</a:t>
            </a:r>
            <a:r>
              <a:rPr b="0" i="0" lang="en-US" sz="3200" u="none" cap="none" strike="noStrike">
                <a:solidFill>
                  <a:schemeClr val="lt1"/>
                </a:solidFill>
                <a:latin typeface="Quicksand Medium"/>
                <a:ea typeface="Quicksand Medium"/>
                <a:cs typeface="Quicksand Medium"/>
                <a:sym typeface="Quicksand Medium"/>
              </a:rPr>
              <a:t>: Vyjadrenie </a:t>
            </a:r>
            <a:r>
              <a:rPr b="1" i="1" lang="en-US" sz="3200" u="none" cap="none" strike="noStrike">
                <a:solidFill>
                  <a:schemeClr val="lt1"/>
                </a:solidFill>
                <a:latin typeface="Quicksand"/>
                <a:ea typeface="Quicksand"/>
                <a:cs typeface="Quicksand"/>
                <a:sym typeface="Quicksand"/>
              </a:rPr>
              <a:t>afirmácie</a:t>
            </a:r>
            <a:r>
              <a:rPr b="0" i="0" lang="en-US" sz="3200" u="none" cap="none" strike="noStrike">
                <a:solidFill>
                  <a:schemeClr val="lt1"/>
                </a:solidFill>
                <a:latin typeface="Quicksand Medium"/>
                <a:ea typeface="Quicksand Medium"/>
                <a:cs typeface="Quicksand Medium"/>
                <a:sym typeface="Quicksand Medium"/>
              </a:rPr>
              <a:t>, </a:t>
            </a:r>
            <a:r>
              <a:rPr b="1" i="1" lang="en-US" sz="3200" u="none" cap="none" strike="noStrike">
                <a:solidFill>
                  <a:schemeClr val="lt1"/>
                </a:solidFill>
                <a:latin typeface="Quicksand"/>
                <a:ea typeface="Quicksand"/>
                <a:cs typeface="Quicksand"/>
                <a:sym typeface="Quicksand"/>
              </a:rPr>
              <a:t>odporu</a:t>
            </a:r>
            <a:r>
              <a:rPr b="0" i="0" lang="en-US" sz="3200" u="none" cap="none" strike="noStrike">
                <a:solidFill>
                  <a:schemeClr val="lt1"/>
                </a:solidFill>
                <a:latin typeface="Quicksand Medium"/>
                <a:ea typeface="Quicksand Medium"/>
                <a:cs typeface="Quicksand Medium"/>
                <a:sym typeface="Quicksand Medium"/>
              </a:rPr>
              <a:t> a slobody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pre Nepočujúcich a hluchoslepých jedincov.</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V</a:t>
            </a:r>
            <a:r>
              <a:rPr b="0" i="0" lang="en-US" sz="3200" u="none" cap="none" strike="noStrike">
                <a:solidFill>
                  <a:schemeClr val="lt1"/>
                </a:solidFill>
                <a:latin typeface="Quicksand Medium"/>
                <a:ea typeface="Quicksand Medium"/>
                <a:cs typeface="Quicksand Medium"/>
                <a:sym typeface="Quicksand Medium"/>
              </a:rPr>
              <a:t>: Perspektíva Nepočujúcich a hluchoslepých a ich spôsob</a:t>
            </a:r>
            <a:r>
              <a:rPr lang="en-US" sz="3200">
                <a:solidFill>
                  <a:schemeClr val="lt1"/>
                </a:solidFill>
                <a:latin typeface="Quicksand Medium"/>
                <a:ea typeface="Quicksand Medium"/>
                <a:cs typeface="Quicksand Medium"/>
                <a:sym typeface="Quicksand Medium"/>
              </a:rPr>
              <a:t> </a:t>
            </a:r>
            <a:r>
              <a:rPr b="0" i="0" lang="en-US" sz="3200" u="none" cap="none" strike="noStrike">
                <a:solidFill>
                  <a:schemeClr val="lt1"/>
                </a:solidFill>
                <a:latin typeface="Quicksand Medium"/>
                <a:ea typeface="Quicksand Medium"/>
                <a:cs typeface="Quicksand Medium"/>
                <a:sym typeface="Quicksand Medium"/>
              </a:rPr>
              <a:t>života vo svete.</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I</a:t>
            </a:r>
            <a:r>
              <a:rPr b="0" i="0" lang="en-US" sz="3200" u="none" cap="none" strike="noStrike">
                <a:solidFill>
                  <a:schemeClr val="lt1"/>
                </a:solidFill>
                <a:latin typeface="Quicksand Medium"/>
                <a:ea typeface="Quicksand Medium"/>
                <a:cs typeface="Quicksand Medium"/>
                <a:sym typeface="Quicksand Medium"/>
              </a:rPr>
              <a:t>: Obrazy, motívy a symboly reprezentujúce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skúsenosť Nepočujúcich (vizualizácia).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A</a:t>
            </a:r>
            <a:r>
              <a:rPr b="0" i="0" lang="en-US" sz="3200" u="none" cap="none" strike="noStrike">
                <a:solidFill>
                  <a:schemeClr val="lt1"/>
                </a:solidFill>
                <a:latin typeface="Quicksand Medium"/>
                <a:ea typeface="Quicksand Medium"/>
                <a:cs typeface="Quicksand Medium"/>
                <a:sym typeface="Quicksand Medium"/>
              </a:rPr>
              <a:t>: Umenie, aktivizmus, estetika a autentické vyjadrenie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skúsenosti Nepočujúcich.</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4" name="Shape 224"/>
        <p:cNvGrpSpPr/>
        <p:nvPr/>
      </p:nvGrpSpPr>
      <p:grpSpPr>
        <a:xfrm>
          <a:off x="0" y="0"/>
          <a:ext cx="0" cy="0"/>
          <a:chOff x="0" y="0"/>
          <a:chExt cx="0" cy="0"/>
        </a:xfrm>
      </p:grpSpPr>
      <p:grpSp>
        <p:nvGrpSpPr>
          <p:cNvPr id="225" name="Google Shape;225;g350a9a3d250_0_1"/>
          <p:cNvGrpSpPr/>
          <p:nvPr/>
        </p:nvGrpSpPr>
        <p:grpSpPr>
          <a:xfrm>
            <a:off x="0" y="-216993"/>
            <a:ext cx="2922102" cy="10504504"/>
            <a:chOff x="0" y="-57150"/>
            <a:chExt cx="769602" cy="2766600"/>
          </a:xfrm>
        </p:grpSpPr>
        <p:sp>
          <p:nvSpPr>
            <p:cNvPr id="226" name="Google Shape;226;g350a9a3d250_0_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7" name="Google Shape;227;g350a9a3d250_0_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8" name="Google Shape;228;g350a9a3d250_0_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g350a9a3d250_0_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g350a9a3d250_0_1"/>
          <p:cNvSpPr txBox="1"/>
          <p:nvPr/>
        </p:nvSpPr>
        <p:spPr>
          <a:xfrm>
            <a:off x="3843404" y="473679"/>
            <a:ext cx="949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000" u="none" cap="none" strike="noStrike">
                <a:solidFill>
                  <a:schemeClr val="lt1"/>
                </a:solidFill>
                <a:latin typeface="Anton"/>
                <a:ea typeface="Anton"/>
                <a:cs typeface="Anton"/>
                <a:sym typeface="Anton"/>
              </a:rPr>
              <a:t>De' VIA – Motívy</a:t>
            </a:r>
            <a:endParaRPr b="0" i="0" sz="8000" u="none" cap="none" strike="noStrike">
              <a:solidFill>
                <a:schemeClr val="lt1"/>
              </a:solidFill>
              <a:latin typeface="Anton"/>
              <a:ea typeface="Anton"/>
              <a:cs typeface="Anton"/>
              <a:sym typeface="Anton"/>
            </a:endParaRPr>
          </a:p>
        </p:txBody>
      </p:sp>
      <p:sp>
        <p:nvSpPr>
          <p:cNvPr id="231" name="Google Shape;231;g350a9a3d250_0_1"/>
          <p:cNvSpPr txBox="1"/>
          <p:nvPr/>
        </p:nvSpPr>
        <p:spPr>
          <a:xfrm>
            <a:off x="3434550" y="2134100"/>
            <a:ext cx="14205000" cy="6835200"/>
          </a:xfrm>
          <a:prstGeom prst="rect">
            <a:avLst/>
          </a:prstGeom>
          <a:noFill/>
          <a:ln>
            <a:noFill/>
          </a:ln>
        </p:spPr>
        <p:txBody>
          <a:bodyPr anchorCtr="0" anchor="t" bIns="91425" lIns="91425" spcFirstLastPara="1" rIns="91425" wrap="square" tIns="91425">
            <a:noAutofit/>
          </a:bodyPr>
          <a:lstStyle/>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Ruky, oči, ústa, uši</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Deti</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Zvieratá (psy, vtáky, motýle, nočné motýle, ryby, kone, slony)</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Príroda (stromy, kvety, najmä slnečnice a púpavy, vlny alebo hora)</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Dvere ako portály alebo prekážky</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Hudobné referencie pre ASL (partitúry, noty, nástroje)</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Masky, bábky, bábiky, roboty</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Dopravné značky, zrkadlá, žiarovky, zvony, rukavice, modrá páska, most, kladivo, kochleárny implantát, klady, kríž, kľúč </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Reťaze, mreže, väzenie, lano, ostnatý drôt, háky</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A mnoho ďalšieho…</a:t>
            </a:r>
            <a:endParaRPr b="0" i="0" sz="3400" u="none" cap="none" strike="noStrike">
              <a:solidFill>
                <a:schemeClr val="lt1"/>
              </a:solidFill>
              <a:latin typeface="Quicksand Medium"/>
              <a:ea typeface="Quicksand Medium"/>
              <a:cs typeface="Quicksand Medium"/>
              <a:sym typeface="Quicksand Medium"/>
            </a:endParaRPr>
          </a:p>
        </p:txBody>
      </p:sp>
      <p:sp>
        <p:nvSpPr>
          <p:cNvPr id="232" name="Google Shape;232;g350a9a3d250_0_1"/>
          <p:cNvSpPr txBox="1"/>
          <p:nvPr/>
        </p:nvSpPr>
        <p:spPr>
          <a:xfrm>
            <a:off x="3434550" y="9648925"/>
            <a:ext cx="4354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https://deviacurr.wordpress.com/devia-motifs/</a:t>
            </a:r>
            <a:r>
              <a:rPr b="0" i="0" lang="en-US" sz="1400" u="none" cap="none" strike="noStrike">
                <a:solidFill>
                  <a:schemeClr val="lt1"/>
                </a:solidFill>
                <a:latin typeface="Quicksand"/>
                <a:ea typeface="Quicksand"/>
                <a:cs typeface="Quicksand"/>
                <a:sym typeface="Quicksand"/>
              </a:rPr>
              <a:t> </a:t>
            </a:r>
            <a:endParaRPr b="0" i="0" sz="1400" u="none" cap="none" strike="noStrike">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6" name="Shape 236"/>
        <p:cNvGrpSpPr/>
        <p:nvPr/>
      </p:nvGrpSpPr>
      <p:grpSpPr>
        <a:xfrm>
          <a:off x="0" y="0"/>
          <a:ext cx="0" cy="0"/>
          <a:chOff x="0" y="0"/>
          <a:chExt cx="0" cy="0"/>
        </a:xfrm>
      </p:grpSpPr>
      <p:grpSp>
        <p:nvGrpSpPr>
          <p:cNvPr id="237" name="Google Shape;237;g32742edfc2c_0_156"/>
          <p:cNvGrpSpPr/>
          <p:nvPr/>
        </p:nvGrpSpPr>
        <p:grpSpPr>
          <a:xfrm>
            <a:off x="0" y="-216993"/>
            <a:ext cx="2922102" cy="10504504"/>
            <a:chOff x="0" y="-57150"/>
            <a:chExt cx="769602" cy="2766600"/>
          </a:xfrm>
        </p:grpSpPr>
        <p:sp>
          <p:nvSpPr>
            <p:cNvPr id="238" name="Google Shape;238;g32742edfc2c_0_15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9" name="Google Shape;239;g32742edfc2c_0_15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0" name="Google Shape;240;g32742edfc2c_0_15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1" name="Google Shape;241;g32742edfc2c_0_156"/>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g32742edfc2c_0_156"/>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De’ VIA</a:t>
            </a:r>
            <a:endParaRPr b="0" i="0" sz="10000" u="none" cap="none" strike="noStrike">
              <a:solidFill>
                <a:schemeClr val="lt1"/>
              </a:solidFill>
              <a:latin typeface="Anton"/>
              <a:ea typeface="Anton"/>
              <a:cs typeface="Anton"/>
              <a:sym typeface="Anton"/>
            </a:endParaRPr>
          </a:p>
        </p:txBody>
      </p:sp>
      <p:sp>
        <p:nvSpPr>
          <p:cNvPr id="243" name="Google Shape;243;g32742edfc2c_0_156"/>
          <p:cNvSpPr txBox="1"/>
          <p:nvPr/>
        </p:nvSpPr>
        <p:spPr>
          <a:xfrm>
            <a:off x="4572000" y="8214352"/>
            <a:ext cx="3848700" cy="98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Bell School 1944,</a:t>
            </a:r>
            <a:br>
              <a:rPr b="0" i="1"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Betty G. Miller (1972)</a:t>
            </a:r>
            <a:endParaRPr b="0" i="0" sz="2600" u="none" cap="none" strike="noStrike">
              <a:solidFill>
                <a:schemeClr val="lt1"/>
              </a:solidFill>
              <a:latin typeface="Quicksand Medium"/>
              <a:ea typeface="Quicksand Medium"/>
              <a:cs typeface="Quicksand Medium"/>
              <a:sym typeface="Quicksand Medium"/>
            </a:endParaRPr>
          </a:p>
        </p:txBody>
      </p:sp>
      <p:sp>
        <p:nvSpPr>
          <p:cNvPr id="244" name="Google Shape;244;g32742edfc2c_0_156"/>
          <p:cNvSpPr txBox="1"/>
          <p:nvPr/>
        </p:nvSpPr>
        <p:spPr>
          <a:xfrm>
            <a:off x="12122583" y="356778"/>
            <a:ext cx="4927200" cy="985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Man Made Hearing</a:t>
            </a:r>
            <a:r>
              <a:rPr b="0" i="0" lang="en-US" sz="2600" u="none" cap="none" strike="noStrike">
                <a:solidFill>
                  <a:schemeClr val="lt1"/>
                </a:solidFill>
                <a:latin typeface="Quicksand Medium"/>
                <a:ea typeface="Quicksand Medium"/>
                <a:cs typeface="Quicksand Medium"/>
                <a:sym typeface="Quicksand Medium"/>
              </a:rPr>
              <a:t>,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Nancy Rourke (2012)</a:t>
            </a:r>
            <a:endParaRPr b="0" i="0" sz="2600" u="none" cap="none" strike="noStrike">
              <a:solidFill>
                <a:schemeClr val="lt1"/>
              </a:solidFill>
              <a:latin typeface="Quicksand Medium"/>
              <a:ea typeface="Quicksand Medium"/>
              <a:cs typeface="Quicksand Medium"/>
              <a:sym typeface="Quicksand Medium"/>
            </a:endParaRPr>
          </a:p>
        </p:txBody>
      </p:sp>
      <p:pic>
        <p:nvPicPr>
          <p:cNvPr id="245" name="Google Shape;245;g32742edfc2c_0_156"/>
          <p:cNvPicPr preferRelativeResize="0"/>
          <p:nvPr/>
        </p:nvPicPr>
        <p:blipFill rotWithShape="1">
          <a:blip r:embed="rId5">
            <a:alphaModFix/>
          </a:blip>
          <a:srcRect b="0" l="0" r="0" t="0"/>
          <a:stretch/>
        </p:blipFill>
        <p:spPr>
          <a:xfrm>
            <a:off x="11995212" y="1459750"/>
            <a:ext cx="5224375" cy="6640000"/>
          </a:xfrm>
          <a:prstGeom prst="rect">
            <a:avLst/>
          </a:prstGeom>
          <a:noFill/>
          <a:ln>
            <a:noFill/>
          </a:ln>
        </p:spPr>
      </p:pic>
      <p:pic>
        <p:nvPicPr>
          <p:cNvPr id="246" name="Google Shape;246;g32742edfc2c_0_156"/>
          <p:cNvPicPr preferRelativeResize="0"/>
          <p:nvPr/>
        </p:nvPicPr>
        <p:blipFill rotWithShape="1">
          <a:blip r:embed="rId6">
            <a:alphaModFix/>
          </a:blip>
          <a:srcRect b="10364" l="7931" r="7779" t="8022"/>
          <a:stretch/>
        </p:blipFill>
        <p:spPr>
          <a:xfrm>
            <a:off x="3843400" y="2219650"/>
            <a:ext cx="5679899" cy="5847713"/>
          </a:xfrm>
          <a:prstGeom prst="rect">
            <a:avLst/>
          </a:prstGeom>
          <a:noFill/>
          <a:ln>
            <a:noFill/>
          </a:ln>
        </p:spPr>
      </p:pic>
      <p:sp>
        <p:nvSpPr>
          <p:cNvPr id="247" name="Google Shape;247;g32742edfc2c_0_156"/>
          <p:cNvSpPr txBox="1"/>
          <p:nvPr/>
        </p:nvSpPr>
        <p:spPr>
          <a:xfrm>
            <a:off x="3843400" y="9121825"/>
            <a:ext cx="56799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b="0" i="0" lang="en-US" sz="20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https://deaf-art.org/deaf-art/devia-posters/</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48" name="Google Shape;248;g32742edfc2c_0_156"/>
          <p:cNvSpPr txBox="1"/>
          <p:nvPr/>
        </p:nvSpPr>
        <p:spPr>
          <a:xfrm>
            <a:off x="11593000" y="8369925"/>
            <a:ext cx="60288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1" lang="en-US" sz="2000" u="none" cap="none" strike="noStrike">
                <a:solidFill>
                  <a:schemeClr val="lt1"/>
                </a:solidFill>
                <a:latin typeface="Quicksand Medium"/>
                <a:ea typeface="Quicksand Medium"/>
                <a:cs typeface="Quicksand Medium"/>
                <a:sym typeface="Quicksand Medium"/>
              </a:rPr>
              <a:t>Pochopenie tvorby De'Via od Nancy Rourke</a:t>
            </a: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https://www.youtube.com/watch?v=9RmaBaQHgiw</a:t>
            </a:r>
            <a:r>
              <a:rPr b="0" i="0" lang="en-US" sz="2000" u="none" cap="none" strike="noStrike">
                <a:solidFill>
                  <a:schemeClr val="lt1"/>
                </a:solidFill>
                <a:latin typeface="Quicksand Medium"/>
                <a:ea typeface="Quicksand Medium"/>
                <a:cs typeface="Quicksand Medium"/>
                <a:sym typeface="Quicksand Medium"/>
              </a:rPr>
              <a:t> </a:t>
            </a:r>
            <a:br>
              <a:rPr b="0" i="0" lang="en-US" sz="2000" u="none" cap="none" strike="noStrike">
                <a:solidFill>
                  <a:schemeClr val="lt1"/>
                </a:solidFill>
                <a:latin typeface="Quicksand Medium"/>
                <a:ea typeface="Quicksand Medium"/>
                <a:cs typeface="Quicksand Medium"/>
                <a:sym typeface="Quicksand Medium"/>
              </a:rPr>
            </a:br>
            <a:r>
              <a:rPr b="0" i="0" lang="en-US" sz="2000" u="none" cap="none" strike="noStrike">
                <a:solidFill>
                  <a:schemeClr val="lt1"/>
                </a:solidFill>
                <a:latin typeface="Quicksand Medium"/>
                <a:ea typeface="Quicksand Medium"/>
                <a:cs typeface="Quicksand Medium"/>
                <a:sym typeface="Quicksand Medium"/>
              </a:rPr>
              <a:t>Rozhovory: </a:t>
            </a:r>
            <a:r>
              <a:rPr b="0" i="0" lang="en-US" sz="20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https://youtu.be/6Og4BMcp3WA</a:t>
            </a:r>
            <a:endParaRPr b="0" i="0" sz="2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https://youtu.be/tA807S8730o</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49" name="Google Shape;249;g32742edfc2c_0_156"/>
          <p:cNvSpPr txBox="1"/>
          <p:nvPr/>
        </p:nvSpPr>
        <p:spPr>
          <a:xfrm>
            <a:off x="377149" y="1880950"/>
            <a:ext cx="2167800" cy="338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200"/>
              <a:buFont typeface="Arial"/>
              <a:buNone/>
            </a:pPr>
            <a:r>
              <a:rPr b="0" i="0" lang="en-US" sz="2200" u="none" cap="none" strike="noStrike">
                <a:solidFill>
                  <a:schemeClr val="lt1"/>
                </a:solidFill>
                <a:latin typeface="Anton"/>
                <a:ea typeface="Anton"/>
                <a:cs typeface="Anton"/>
                <a:sym typeface="Anton"/>
              </a:rPr>
              <a:t>Príklady</a:t>
            </a:r>
            <a:endParaRPr b="0" i="0" sz="2200" u="none" cap="none" strike="noStrike">
              <a:solidFill>
                <a:schemeClr val="lt1"/>
              </a:solidFill>
              <a:latin typeface="Anton"/>
              <a:ea typeface="Anton"/>
              <a:cs typeface="Anton"/>
              <a:sym typeface="Anton"/>
            </a:endParaRPr>
          </a:p>
        </p:txBody>
      </p:sp>
      <p:sp>
        <p:nvSpPr>
          <p:cNvPr id="250" name="Google Shape;250;g32742edfc2c_0_156"/>
          <p:cNvSpPr txBox="1"/>
          <p:nvPr/>
        </p:nvSpPr>
        <p:spPr>
          <a:xfrm>
            <a:off x="3190575" y="9766825"/>
            <a:ext cx="97272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Môžete ukázať ďalšie umelecké diela z https://deaf-art.org/artists/</a:t>
            </a:r>
            <a:endParaRPr b="1" i="0" sz="2200" u="none" cap="none" strike="noStrike">
              <a:solidFill>
                <a:schemeClr val="lt1"/>
              </a:solidFill>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4" name="Shape 254"/>
        <p:cNvGrpSpPr/>
        <p:nvPr/>
      </p:nvGrpSpPr>
      <p:grpSpPr>
        <a:xfrm>
          <a:off x="0" y="0"/>
          <a:ext cx="0" cy="0"/>
          <a:chOff x="0" y="0"/>
          <a:chExt cx="0" cy="0"/>
        </a:xfrm>
      </p:grpSpPr>
      <p:grpSp>
        <p:nvGrpSpPr>
          <p:cNvPr id="255" name="Google Shape;255;g32742edfc2c_0_175"/>
          <p:cNvGrpSpPr/>
          <p:nvPr/>
        </p:nvGrpSpPr>
        <p:grpSpPr>
          <a:xfrm>
            <a:off x="0" y="-216993"/>
            <a:ext cx="2922102" cy="10504504"/>
            <a:chOff x="0" y="-57150"/>
            <a:chExt cx="769602" cy="2766600"/>
          </a:xfrm>
        </p:grpSpPr>
        <p:sp>
          <p:nvSpPr>
            <p:cNvPr id="256" name="Google Shape;256;g32742edfc2c_0_17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2742edfc2c_0_17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8" name="Google Shape;258;g32742edfc2c_0_17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g32742edfc2c_0_175"/>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2742edfc2c_0_175"/>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lang="en-US" sz="10000">
                <a:solidFill>
                  <a:schemeClr val="lt1"/>
                </a:solidFill>
                <a:latin typeface="Anton"/>
                <a:ea typeface="Anton"/>
                <a:cs typeface="Anton"/>
                <a:sym typeface="Anton"/>
              </a:rPr>
              <a:t>Surdizmus</a:t>
            </a:r>
            <a:endParaRPr b="0" i="0" sz="10000" u="none" cap="none" strike="noStrike">
              <a:solidFill>
                <a:schemeClr val="lt1"/>
              </a:solidFill>
              <a:latin typeface="Anton"/>
              <a:ea typeface="Anton"/>
              <a:cs typeface="Anton"/>
              <a:sym typeface="Anton"/>
            </a:endParaRPr>
          </a:p>
        </p:txBody>
      </p:sp>
      <p:sp>
        <p:nvSpPr>
          <p:cNvPr id="261" name="Google Shape;261;g32742edfc2c_0_175"/>
          <p:cNvSpPr txBox="1"/>
          <p:nvPr/>
        </p:nvSpPr>
        <p:spPr>
          <a:xfrm>
            <a:off x="3843400" y="2099150"/>
            <a:ext cx="7601700" cy="363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Manifest </a:t>
            </a:r>
            <a:r>
              <a:rPr b="1" i="0" lang="en-US" sz="3200" u="none" cap="none" strike="noStrike">
                <a:solidFill>
                  <a:schemeClr val="lt1"/>
                </a:solidFill>
                <a:latin typeface="Quicksand"/>
                <a:ea typeface="Quicksand"/>
                <a:cs typeface="Quicksand"/>
                <a:sym typeface="Quicksand"/>
              </a:rPr>
              <a:t>Surdi</a:t>
            </a:r>
            <a:r>
              <a:rPr b="1" lang="en-US" sz="3200">
                <a:solidFill>
                  <a:schemeClr val="lt1"/>
                </a:solidFill>
                <a:latin typeface="Quicksand"/>
                <a:ea typeface="Quicksand"/>
                <a:cs typeface="Quicksand"/>
                <a:sym typeface="Quicksand"/>
              </a:rPr>
              <a:t>zmu</a:t>
            </a:r>
            <a:r>
              <a:rPr b="0" i="0" lang="en-US" sz="3200" u="none" cap="none" strike="noStrike">
                <a:solidFill>
                  <a:schemeClr val="lt1"/>
                </a:solidFill>
                <a:latin typeface="Quicksand Medium"/>
                <a:ea typeface="Quicksand Medium"/>
                <a:cs typeface="Quicksand Medium"/>
                <a:sym typeface="Quicksand Medium"/>
              </a:rPr>
              <a:t> vytvoril francúzsky hluchoslepý umelec a aktivista – </a:t>
            </a:r>
            <a:r>
              <a:rPr b="1" i="0" lang="en-US" sz="3200" u="none" cap="none" strike="noStrike">
                <a:solidFill>
                  <a:schemeClr val="lt1"/>
                </a:solidFill>
                <a:latin typeface="Quicksand"/>
                <a:ea typeface="Quicksand"/>
                <a:cs typeface="Quicksand"/>
                <a:sym typeface="Quicksand"/>
              </a:rPr>
              <a:t>Arnaud Balard</a:t>
            </a:r>
            <a:r>
              <a:rPr b="0" i="0" lang="en-US" sz="3200" u="none" cap="none" strike="noStrike">
                <a:solidFill>
                  <a:schemeClr val="lt1"/>
                </a:solidFill>
                <a:latin typeface="Quicksand Medium"/>
                <a:ea typeface="Quicksand Medium"/>
                <a:cs typeface="Quicksand Medium"/>
                <a:sym typeface="Quicksand Medium"/>
              </a:rPr>
              <a:t> – v roku 2009 pri 20. výročí De'VIA, hoci Arnaud nemal žiadne znalosti ani skúsenosti s De'VIA (Deaf View/Image Art – Nepočujúci pohľad/obrazové umenie). </a:t>
            </a:r>
            <a:endParaRPr b="0" i="0" sz="3200" u="none" cap="none" strike="noStrike">
              <a:solidFill>
                <a:schemeClr val="lt1"/>
              </a:solidFill>
              <a:latin typeface="Quicksand Medium"/>
              <a:ea typeface="Quicksand Medium"/>
              <a:cs typeface="Quicksand Medium"/>
              <a:sym typeface="Quicksand Medium"/>
            </a:endParaRPr>
          </a:p>
        </p:txBody>
      </p:sp>
      <p:sp>
        <p:nvSpPr>
          <p:cNvPr id="262" name="Google Shape;262;g32742edfc2c_0_175"/>
          <p:cNvSpPr txBox="1"/>
          <p:nvPr/>
        </p:nvSpPr>
        <p:spPr>
          <a:xfrm>
            <a:off x="3843400" y="6383325"/>
            <a:ext cx="13812900" cy="3140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Manifest </a:t>
            </a:r>
            <a:r>
              <a:rPr b="0" i="0" lang="en-US" sz="3200" u="none" cap="none" strike="noStrike">
                <a:solidFill>
                  <a:schemeClr val="lt1"/>
                </a:solidFill>
                <a:latin typeface="Quicksand Medium"/>
                <a:ea typeface="Quicksand Medium"/>
                <a:cs typeface="Quicksand Medium"/>
                <a:sym typeface="Quicksand Medium"/>
              </a:rPr>
              <a:t>Surdi</a:t>
            </a:r>
            <a:r>
              <a:rPr lang="en-US" sz="3200">
                <a:solidFill>
                  <a:schemeClr val="lt1"/>
                </a:solidFill>
                <a:latin typeface="Quicksand Medium"/>
                <a:ea typeface="Quicksand Medium"/>
                <a:cs typeface="Quicksand Medium"/>
                <a:sym typeface="Quicksand Medium"/>
              </a:rPr>
              <a:t>zmu</a:t>
            </a:r>
            <a:r>
              <a:rPr b="0" i="0" lang="en-US" sz="3200" u="none" cap="none" strike="noStrike">
                <a:solidFill>
                  <a:schemeClr val="lt1"/>
                </a:solidFill>
                <a:latin typeface="Quicksand Medium"/>
                <a:ea typeface="Quicksand Medium"/>
                <a:cs typeface="Quicksand Medium"/>
                <a:sym typeface="Quicksand Medium"/>
              </a:rPr>
              <a:t> je podobným vyhlásením vizuálneho umenia jedinečného pre </a:t>
            </a:r>
            <a:r>
              <a:rPr b="1" i="0" lang="en-US" sz="3200" u="none" cap="none" strike="noStrike">
                <a:solidFill>
                  <a:schemeClr val="lt1"/>
                </a:solidFill>
                <a:latin typeface="Quicksand"/>
                <a:ea typeface="Quicksand"/>
                <a:cs typeface="Quicksand"/>
                <a:sym typeface="Quicksand"/>
              </a:rPr>
              <a:t>skúsenosť Nepočujúcich</a:t>
            </a:r>
            <a:r>
              <a:rPr b="0" i="0" lang="en-US" sz="3200" u="none" cap="none" strike="noStrike">
                <a:solidFill>
                  <a:schemeClr val="lt1"/>
                </a:solidFill>
                <a:latin typeface="Quicksand Medium"/>
                <a:ea typeface="Quicksand Medium"/>
                <a:cs typeface="Quicksand Medium"/>
                <a:sym typeface="Quicksand Medium"/>
              </a:rPr>
              <a:t> a rozširuje sa o </a:t>
            </a:r>
            <a:r>
              <a:rPr b="1" i="0" lang="en-US" sz="3200" u="none" cap="none" strike="noStrike">
                <a:solidFill>
                  <a:schemeClr val="lt1"/>
                </a:solidFill>
                <a:latin typeface="Quicksand"/>
                <a:ea typeface="Quicksand"/>
                <a:cs typeface="Quicksand"/>
                <a:sym typeface="Quicksand"/>
              </a:rPr>
              <a:t>ďalšie žánre kultúrneho vyjadrenia</a:t>
            </a:r>
            <a:r>
              <a:rPr b="0" i="0" lang="en-US" sz="3200" u="none" cap="none" strike="noStrike">
                <a:solidFill>
                  <a:schemeClr val="lt1"/>
                </a:solidFill>
                <a:latin typeface="Quicksand Medium"/>
                <a:ea typeface="Quicksand Medium"/>
                <a:cs typeface="Quicksand Medium"/>
                <a:sym typeface="Quicksand Medium"/>
              </a:rPr>
              <a:t> ako: film, divadlo, literatúra (posunková aj písaná). Zahŕňa tiež pojmy a koncepty ako </a:t>
            </a:r>
            <a:r>
              <a:rPr b="0" i="1" lang="en-US" sz="3200" u="none" cap="none" strike="noStrike">
                <a:solidFill>
                  <a:schemeClr val="lt1"/>
                </a:solidFill>
                <a:latin typeface="Quicksand Medium"/>
                <a:ea typeface="Quicksand Medium"/>
                <a:cs typeface="Quicksand Medium"/>
                <a:sym typeface="Quicksand Medium"/>
              </a:rPr>
              <a:t>audizmus</a:t>
            </a:r>
            <a:r>
              <a:rPr b="0" i="0" lang="en-US" sz="3200" u="none" cap="none" strike="noStrike">
                <a:solidFill>
                  <a:schemeClr val="lt1"/>
                </a:solidFill>
                <a:latin typeface="Quicksand Medium"/>
                <a:ea typeface="Quicksand Medium"/>
                <a:cs typeface="Quicksand Medium"/>
                <a:sym typeface="Quicksand Medium"/>
              </a:rPr>
              <a:t> </a:t>
            </a:r>
            <a:r>
              <a:rPr lang="en-US" sz="3200">
                <a:solidFill>
                  <a:schemeClr val="lt1"/>
                </a:solidFill>
                <a:latin typeface="Quicksand Medium"/>
                <a:ea typeface="Quicksand Medium"/>
                <a:cs typeface="Quicksand Medium"/>
                <a:sym typeface="Quicksand Medium"/>
              </a:rPr>
              <a:t>a</a:t>
            </a:r>
            <a:r>
              <a:rPr b="0" i="0" lang="en-US" sz="3200" u="none" cap="none" strike="noStrike">
                <a:solidFill>
                  <a:schemeClr val="lt1"/>
                </a:solidFill>
                <a:latin typeface="Quicksand Medium"/>
                <a:ea typeface="Quicksand Medium"/>
                <a:cs typeface="Quicksand Medium"/>
                <a:sym typeface="Quicksand Medium"/>
              </a:rPr>
              <a:t> </a:t>
            </a:r>
            <a:r>
              <a:rPr b="0" i="1" lang="en-US" sz="3200" u="none" cap="none" strike="noStrike">
                <a:solidFill>
                  <a:schemeClr val="lt1"/>
                </a:solidFill>
                <a:latin typeface="Quicksand Medium"/>
                <a:ea typeface="Quicksand Medium"/>
                <a:cs typeface="Quicksand Medium"/>
                <a:sym typeface="Quicksand Medium"/>
              </a:rPr>
              <a:t>Deafhood</a:t>
            </a:r>
            <a:r>
              <a:rPr b="0" i="0" lang="en-US" sz="3200" u="none" cap="none" strike="noStrike">
                <a:solidFill>
                  <a:schemeClr val="lt1"/>
                </a:solidFill>
                <a:latin typeface="Quicksand Medium"/>
                <a:ea typeface="Quicksand Medium"/>
                <a:cs typeface="Quicksand Medium"/>
                <a:sym typeface="Quicksand Medium"/>
              </a:rPr>
              <a:t> a vyzýva na aktivistickú zložku v tvorbe umenia s tematikou Nepočujúcich (t. j. </a:t>
            </a:r>
            <a:r>
              <a:rPr b="1" i="0" lang="en-US" sz="3200" u="none" cap="none" strike="noStrike">
                <a:solidFill>
                  <a:schemeClr val="lt1"/>
                </a:solidFill>
                <a:latin typeface="Quicksand"/>
                <a:ea typeface="Quicksand"/>
                <a:cs typeface="Quicksand"/>
                <a:sym typeface="Quicksand"/>
              </a:rPr>
              <a:t>ARTivism</a:t>
            </a:r>
            <a:r>
              <a:rPr b="0" i="0" lang="en-US" sz="3200" u="none" cap="none" strike="noStrike">
                <a:solidFill>
                  <a:schemeClr val="lt1"/>
                </a:solidFill>
                <a:latin typeface="Quicksand Medium"/>
                <a:ea typeface="Quicksand Medium"/>
                <a:cs typeface="Quicksand Medium"/>
                <a:sym typeface="Quicksand Medium"/>
              </a:rPr>
              <a:t>).</a:t>
            </a:r>
            <a:endParaRPr b="0" i="0" sz="3200" u="none" cap="none" strike="noStrike">
              <a:solidFill>
                <a:schemeClr val="lt1"/>
              </a:solidFill>
              <a:latin typeface="Quicksand Medium"/>
              <a:ea typeface="Quicksand Medium"/>
              <a:cs typeface="Quicksand Medium"/>
              <a:sym typeface="Quicksand Medium"/>
            </a:endParaRPr>
          </a:p>
        </p:txBody>
      </p:sp>
      <p:pic>
        <p:nvPicPr>
          <p:cNvPr id="263" name="Google Shape;263;g32742edfc2c_0_175" title="arnaud-flag-e1596490355570.jpg"/>
          <p:cNvPicPr preferRelativeResize="0"/>
          <p:nvPr/>
        </p:nvPicPr>
        <p:blipFill rotWithShape="1">
          <a:blip r:embed="rId5">
            <a:alphaModFix/>
          </a:blip>
          <a:srcRect b="0" l="0" r="0" t="0"/>
          <a:stretch/>
        </p:blipFill>
        <p:spPr>
          <a:xfrm>
            <a:off x="11677349" y="627600"/>
            <a:ext cx="5899500" cy="4551050"/>
          </a:xfrm>
          <a:prstGeom prst="rect">
            <a:avLst/>
          </a:prstGeom>
          <a:noFill/>
          <a:ln>
            <a:noFill/>
          </a:ln>
        </p:spPr>
      </p:pic>
      <p:sp>
        <p:nvSpPr>
          <p:cNvPr id="264" name="Google Shape;264;g32742edfc2c_0_175"/>
          <p:cNvSpPr txBox="1"/>
          <p:nvPr/>
        </p:nvSpPr>
        <p:spPr>
          <a:xfrm>
            <a:off x="11445100" y="5178650"/>
            <a:ext cx="6544800" cy="55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a:ea typeface="Quicksand"/>
                <a:cs typeface="Quicksand"/>
                <a:sym typeface="Quicksand"/>
              </a:rPr>
              <a:t>Arnaud Balard, in </a:t>
            </a:r>
            <a:r>
              <a:rPr b="0" i="0" lang="en-US" sz="15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https://deaf-art.org/profiles/arnaud-balard/#</a:t>
            </a:r>
            <a:r>
              <a:rPr b="0" i="0" lang="en-US" sz="1500" u="none" cap="none" strike="noStrike">
                <a:solidFill>
                  <a:schemeClr val="lt1"/>
                </a:solidFill>
                <a:latin typeface="Quicksand"/>
                <a:ea typeface="Quicksand"/>
                <a:cs typeface="Quicksand"/>
                <a:sym typeface="Quicksand"/>
              </a:rPr>
              <a:t> </a:t>
            </a:r>
            <a:endParaRPr b="0" i="0" sz="1500" u="none" cap="none" strike="noStrike">
              <a:solidFill>
                <a:schemeClr val="lt1"/>
              </a:solidFill>
              <a:latin typeface="Quicksand"/>
              <a:ea typeface="Quicksand"/>
              <a:cs typeface="Quicksand"/>
              <a:sym typeface="Quicksand"/>
            </a:endParaRPr>
          </a:p>
        </p:txBody>
      </p:sp>
      <p:sp>
        <p:nvSpPr>
          <p:cNvPr id="265" name="Google Shape;265;g32742edfc2c_0_175"/>
          <p:cNvSpPr txBox="1"/>
          <p:nvPr/>
        </p:nvSpPr>
        <p:spPr>
          <a:xfrm>
            <a:off x="9678000" y="9553775"/>
            <a:ext cx="77922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000" u="sng" cap="none" strike="noStrike">
                <a:solidFill>
                  <a:srgbClr val="FFFFFF"/>
                </a:solidFill>
                <a:latin typeface="Quicksand Medium"/>
                <a:ea typeface="Quicksand Medium"/>
                <a:cs typeface="Quicksand Medium"/>
                <a:sym typeface="Quicksand Medium"/>
                <a:hlinkClick r:id="rId7">
                  <a:extLst>
                    <a:ext uri="{A12FA001-AC4F-418D-AE19-62706E023703}">
                      <ahyp:hlinkClr val="tx"/>
                    </a:ext>
                  </a:extLst>
                </a:hlinkClick>
              </a:rPr>
              <a:t>https://surdistsunited.com/devia-history/surdism-manifesto/</a:t>
            </a:r>
            <a:r>
              <a:rPr b="0" i="0" lang="en-US" sz="2000" u="none" cap="none" strike="noStrike">
                <a:solidFill>
                  <a:srgbClr val="FFFFFF"/>
                </a:solidFill>
                <a:latin typeface="Quicksand Medium"/>
                <a:ea typeface="Quicksand Medium"/>
                <a:cs typeface="Quicksand Medium"/>
                <a:sym typeface="Quicksand Medium"/>
              </a:rPr>
              <a:t> </a:t>
            </a:r>
            <a:endParaRPr b="0" i="0" sz="20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9" name="Shape 269"/>
        <p:cNvGrpSpPr/>
        <p:nvPr/>
      </p:nvGrpSpPr>
      <p:grpSpPr>
        <a:xfrm>
          <a:off x="0" y="0"/>
          <a:ext cx="0" cy="0"/>
          <a:chOff x="0" y="0"/>
          <a:chExt cx="0" cy="0"/>
        </a:xfrm>
      </p:grpSpPr>
      <p:grpSp>
        <p:nvGrpSpPr>
          <p:cNvPr id="270" name="Google Shape;270;g350a9a3d250_0_41"/>
          <p:cNvGrpSpPr/>
          <p:nvPr/>
        </p:nvGrpSpPr>
        <p:grpSpPr>
          <a:xfrm>
            <a:off x="0" y="-216993"/>
            <a:ext cx="2922102" cy="10504504"/>
            <a:chOff x="0" y="-57150"/>
            <a:chExt cx="769602" cy="2766600"/>
          </a:xfrm>
        </p:grpSpPr>
        <p:sp>
          <p:nvSpPr>
            <p:cNvPr id="271" name="Google Shape;271;g350a9a3d250_0_4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g350a9a3d250_0_4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3" name="Google Shape;273;g350a9a3d250_0_4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g350a9a3d250_0_41"/>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5" name="Google Shape;275;g350a9a3d250_0_41"/>
          <p:cNvPicPr preferRelativeResize="0"/>
          <p:nvPr/>
        </p:nvPicPr>
        <p:blipFill rotWithShape="1">
          <a:blip r:embed="rId5">
            <a:alphaModFix/>
          </a:blip>
          <a:srcRect b="0" l="0" r="0" t="0"/>
          <a:stretch/>
        </p:blipFill>
        <p:spPr>
          <a:xfrm>
            <a:off x="5955957" y="870726"/>
            <a:ext cx="8393900" cy="3130675"/>
          </a:xfrm>
          <a:prstGeom prst="rect">
            <a:avLst/>
          </a:prstGeom>
          <a:noFill/>
          <a:ln>
            <a:noFill/>
          </a:ln>
        </p:spPr>
      </p:pic>
      <p:sp>
        <p:nvSpPr>
          <p:cNvPr id="276" name="Google Shape;276;g350a9a3d250_0_41"/>
          <p:cNvSpPr txBox="1"/>
          <p:nvPr/>
        </p:nvSpPr>
        <p:spPr>
          <a:xfrm>
            <a:off x="12344950" y="4528625"/>
            <a:ext cx="49278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https://surdistsunited.com/</a:t>
            </a:r>
            <a:r>
              <a:rPr b="0" i="0" lang="en-US" sz="2600" u="none" cap="none" strike="noStrike">
                <a:solidFill>
                  <a:schemeClr val="lt1"/>
                </a:solidFill>
                <a:latin typeface="Quicksand Medium"/>
                <a:ea typeface="Quicksand Medium"/>
                <a:cs typeface="Quicksand Medium"/>
                <a:sym typeface="Quicksand Medium"/>
              </a:rPr>
              <a:t> </a:t>
            </a:r>
            <a:endParaRPr b="0" i="0" sz="2600" u="none" cap="none" strike="noStrike">
              <a:solidFill>
                <a:schemeClr val="lt1"/>
              </a:solidFill>
              <a:latin typeface="Quicksand Medium"/>
              <a:ea typeface="Quicksand Medium"/>
              <a:cs typeface="Quicksand Medium"/>
              <a:sym typeface="Quicksand Medium"/>
            </a:endParaRPr>
          </a:p>
        </p:txBody>
      </p:sp>
      <p:sp>
        <p:nvSpPr>
          <p:cNvPr id="277" name="Google Shape;277;g350a9a3d250_0_41"/>
          <p:cNvSpPr txBox="1"/>
          <p:nvPr/>
        </p:nvSpPr>
        <p:spPr>
          <a:xfrm>
            <a:off x="3736150" y="5770550"/>
            <a:ext cx="13536600" cy="26505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Clr>
                <a:srgbClr val="000000"/>
              </a:buClr>
              <a:buSzPts val="2800"/>
              <a:buFont typeface="Arial"/>
              <a:buNone/>
            </a:pPr>
            <a:r>
              <a:rPr b="0" i="0" lang="en-US" sz="3600" u="none" cap="none" strike="noStrike">
                <a:solidFill>
                  <a:schemeClr val="lt1"/>
                </a:solidFill>
                <a:latin typeface="Quicksand Medium"/>
                <a:ea typeface="Quicksand Medium"/>
                <a:cs typeface="Quicksand Medium"/>
                <a:sym typeface="Quicksand Medium"/>
              </a:rPr>
              <a:t>Nezisková skupina vizuálnych umelcov, filmárov, básnikov, rozprávačov, spisovateľov a performerov, ktorá sa zaväzuje tvoriť umenie o skúsenostiach Nepočujúcich a sociálnej spravodlivosti prostredníctvom ARTivism.</a:t>
            </a:r>
            <a:endParaRPr b="0" i="0" sz="3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81" name="Shape 281"/>
        <p:cNvGrpSpPr/>
        <p:nvPr/>
      </p:nvGrpSpPr>
      <p:grpSpPr>
        <a:xfrm>
          <a:off x="0" y="0"/>
          <a:ext cx="0" cy="0"/>
          <a:chOff x="0" y="0"/>
          <a:chExt cx="0" cy="0"/>
        </a:xfrm>
      </p:grpSpPr>
      <p:grpSp>
        <p:nvGrpSpPr>
          <p:cNvPr id="282" name="Google Shape;282;g32742edfc2c_0_214"/>
          <p:cNvGrpSpPr/>
          <p:nvPr/>
        </p:nvGrpSpPr>
        <p:grpSpPr>
          <a:xfrm>
            <a:off x="0" y="-216993"/>
            <a:ext cx="2922102" cy="10504504"/>
            <a:chOff x="0" y="-57150"/>
            <a:chExt cx="769602" cy="2766600"/>
          </a:xfrm>
        </p:grpSpPr>
        <p:sp>
          <p:nvSpPr>
            <p:cNvPr id="283" name="Google Shape;283;g32742edfc2c_0_2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2742edfc2c_0_21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5" name="Google Shape;285;g32742edfc2c_0_2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g32742edfc2c_0_21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g32742edfc2c_0_214"/>
          <p:cNvSpPr txBox="1"/>
          <p:nvPr/>
        </p:nvSpPr>
        <p:spPr>
          <a:xfrm>
            <a:off x="3515100" y="1158125"/>
            <a:ext cx="135876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Video </a:t>
            </a:r>
            <a:r>
              <a:rPr lang="en-US" sz="10000">
                <a:solidFill>
                  <a:srgbClr val="FFFFFF"/>
                </a:solidFill>
                <a:latin typeface="Anton"/>
                <a:ea typeface="Anton"/>
                <a:cs typeface="Anton"/>
                <a:sym typeface="Anton"/>
              </a:rPr>
              <a:t>Nepočujúci</a:t>
            </a:r>
            <a:r>
              <a:rPr lang="en-US" sz="10000">
                <a:solidFill>
                  <a:schemeClr val="lt1"/>
                </a:solidFill>
                <a:latin typeface="Anton"/>
                <a:ea typeface="Anton"/>
                <a:cs typeface="Anton"/>
                <a:sym typeface="Anton"/>
              </a:rPr>
              <a:t> umelci</a:t>
            </a:r>
            <a:r>
              <a:rPr b="0" i="0" lang="en-US" sz="10000" u="none" cap="none" strike="noStrike">
                <a:solidFill>
                  <a:srgbClr val="FFFFFF"/>
                </a:solidFill>
                <a:latin typeface="Anton"/>
                <a:ea typeface="Anton"/>
                <a:cs typeface="Anton"/>
                <a:sym typeface="Anton"/>
              </a:rPr>
              <a:t>“</a:t>
            </a:r>
            <a:endParaRPr b="0" i="0" sz="10000" u="none" cap="none" strike="noStrike">
              <a:solidFill>
                <a:srgbClr val="FFFFFF"/>
              </a:solidFill>
              <a:latin typeface="Anton"/>
              <a:ea typeface="Anton"/>
              <a:cs typeface="Anton"/>
              <a:sym typeface="Anton"/>
            </a:endParaRPr>
          </a:p>
        </p:txBody>
      </p:sp>
      <p:sp>
        <p:nvSpPr>
          <p:cNvPr id="288" name="Google Shape;288;g32742edfc2c_0_214"/>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Skupinová aktivita</a:t>
            </a:r>
            <a:endParaRPr b="0" i="0" sz="3200" u="none" cap="none" strike="noStrike">
              <a:solidFill>
                <a:srgbClr val="F7F1D5"/>
              </a:solidFill>
              <a:latin typeface="Anton"/>
              <a:ea typeface="Anton"/>
              <a:cs typeface="Anton"/>
              <a:sym typeface="Anton"/>
            </a:endParaRPr>
          </a:p>
        </p:txBody>
      </p:sp>
      <p:sp>
        <p:nvSpPr>
          <p:cNvPr id="289" name="Google Shape;289;g32742edfc2c_0_214"/>
          <p:cNvSpPr txBox="1"/>
          <p:nvPr/>
        </p:nvSpPr>
        <p:spPr>
          <a:xfrm>
            <a:off x="3805550" y="7391025"/>
            <a:ext cx="11467800" cy="1182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Diskusia a záverečné reflexie</a:t>
            </a:r>
            <a:endParaRPr b="0" i="0" sz="3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3" name="Shape 293"/>
        <p:cNvGrpSpPr/>
        <p:nvPr/>
      </p:nvGrpSpPr>
      <p:grpSpPr>
        <a:xfrm>
          <a:off x="0" y="0"/>
          <a:ext cx="0" cy="0"/>
          <a:chOff x="0" y="0"/>
          <a:chExt cx="0" cy="0"/>
        </a:xfrm>
      </p:grpSpPr>
      <p:grpSp>
        <p:nvGrpSpPr>
          <p:cNvPr id="294" name="Google Shape;294;g35780a33a39_0_6"/>
          <p:cNvGrpSpPr/>
          <p:nvPr/>
        </p:nvGrpSpPr>
        <p:grpSpPr>
          <a:xfrm>
            <a:off x="0" y="-216993"/>
            <a:ext cx="2922102" cy="10504504"/>
            <a:chOff x="0" y="-57150"/>
            <a:chExt cx="769602" cy="2766600"/>
          </a:xfrm>
        </p:grpSpPr>
        <p:sp>
          <p:nvSpPr>
            <p:cNvPr id="295" name="Google Shape;295;g35780a33a39_0_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g35780a33a39_0_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7" name="Google Shape;297;g35780a33a39_0_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g35780a33a39_0_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g35780a33a39_0_6"/>
          <p:cNvSpPr txBox="1"/>
          <p:nvPr/>
        </p:nvSpPr>
        <p:spPr>
          <a:xfrm>
            <a:off x="3593600" y="2997525"/>
            <a:ext cx="13441200" cy="58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Vyjadri svoju skúsenosť Nepočujúceho prostredníctvom umenia</a:t>
            </a:r>
            <a:endParaRPr b="0" i="0" sz="10000" u="none" cap="none" strike="noStrike">
              <a:solidFill>
                <a:srgbClr val="FFFFFF"/>
              </a:solidFill>
              <a:latin typeface="Anton"/>
              <a:ea typeface="Anton"/>
              <a:cs typeface="Anton"/>
              <a:sym typeface="Anton"/>
            </a:endParaRPr>
          </a:p>
        </p:txBody>
      </p:sp>
      <p:sp>
        <p:nvSpPr>
          <p:cNvPr id="300" name="Google Shape;300;g35780a33a39_0_6"/>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Extra individuálna aktivita</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4" name="Shape 304"/>
        <p:cNvGrpSpPr/>
        <p:nvPr/>
      </p:nvGrpSpPr>
      <p:grpSpPr>
        <a:xfrm>
          <a:off x="0" y="0"/>
          <a:ext cx="0" cy="0"/>
          <a:chOff x="0" y="0"/>
          <a:chExt cx="0" cy="0"/>
        </a:xfrm>
      </p:grpSpPr>
      <p:grpSp>
        <p:nvGrpSpPr>
          <p:cNvPr id="305" name="Google Shape;305;g32742edfc2c_0_86"/>
          <p:cNvGrpSpPr/>
          <p:nvPr/>
        </p:nvGrpSpPr>
        <p:grpSpPr>
          <a:xfrm>
            <a:off x="0" y="-216993"/>
            <a:ext cx="2922102" cy="10504504"/>
            <a:chOff x="0" y="-57150"/>
            <a:chExt cx="769602" cy="2766600"/>
          </a:xfrm>
        </p:grpSpPr>
        <p:sp>
          <p:nvSpPr>
            <p:cNvPr id="306" name="Google Shape;306;g32742edfc2c_0_8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7" name="Google Shape;307;g32742edfc2c_0_8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8" name="Google Shape;308;g32742edfc2c_0_8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9" name="Google Shape;309;g32742edfc2c_0_8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g32742edfc2c_0_86"/>
          <p:cNvSpPr txBox="1"/>
          <p:nvPr/>
        </p:nvSpPr>
        <p:spPr>
          <a:xfrm>
            <a:off x="3593600" y="2997525"/>
            <a:ext cx="13949400" cy="369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Vyber si </a:t>
            </a:r>
            <a:r>
              <a:rPr lang="en-US" sz="10000">
                <a:solidFill>
                  <a:srgbClr val="FFFFFF"/>
                </a:solidFill>
                <a:latin typeface="Anton"/>
                <a:ea typeface="Anton"/>
                <a:cs typeface="Anton"/>
                <a:sym typeface="Anton"/>
              </a:rPr>
              <a:t>N</a:t>
            </a:r>
            <a:r>
              <a:rPr b="0" i="0" lang="en-US" sz="10000" u="none" cap="none" strike="noStrike">
                <a:solidFill>
                  <a:srgbClr val="FFFFFF"/>
                </a:solidFill>
                <a:latin typeface="Anton"/>
                <a:ea typeface="Anton"/>
                <a:cs typeface="Anton"/>
                <a:sym typeface="Anton"/>
              </a:rPr>
              <a:t>epočujúceho umelca a urob výskum!</a:t>
            </a:r>
            <a:endParaRPr b="0" i="0" sz="10000" u="none" cap="none" strike="noStrike">
              <a:solidFill>
                <a:srgbClr val="FFFFFF"/>
              </a:solidFill>
              <a:latin typeface="Anton"/>
              <a:ea typeface="Anton"/>
              <a:cs typeface="Anton"/>
              <a:sym typeface="Anton"/>
            </a:endParaRPr>
          </a:p>
        </p:txBody>
      </p:sp>
      <p:sp>
        <p:nvSpPr>
          <p:cNvPr id="311" name="Google Shape;311;g32742edfc2c_0_86"/>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Extra skupinová aktivita</a:t>
            </a:r>
            <a:endParaRPr b="0" i="0" sz="3200" u="none" cap="none" strike="noStrike">
              <a:solidFill>
                <a:srgbClr val="F7F1D5"/>
              </a:solidFill>
              <a:latin typeface="Anton"/>
              <a:ea typeface="Anton"/>
              <a:cs typeface="Anton"/>
              <a:sym typeface="Anton"/>
            </a:endParaRPr>
          </a:p>
        </p:txBody>
      </p:sp>
      <p:sp>
        <p:nvSpPr>
          <p:cNvPr id="312" name="Google Shape;312;g32742edfc2c_0_86"/>
          <p:cNvSpPr txBox="1"/>
          <p:nvPr/>
        </p:nvSpPr>
        <p:spPr>
          <a:xfrm>
            <a:off x="3253625" y="9364425"/>
            <a:ext cx="9727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lt1"/>
                </a:solidFill>
                <a:latin typeface="Quicksand"/>
                <a:ea typeface="Quicksand"/>
                <a:cs typeface="Quicksand"/>
                <a:sym typeface="Quicksand"/>
              </a:rPr>
              <a:t>Môžeš si vybrať umelca z https://deaf-art.org/artists/</a:t>
            </a:r>
            <a:endParaRPr b="1" i="0" sz="2400" u="none" cap="none" strike="noStrike">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16" name="Shape 316"/>
        <p:cNvGrpSpPr/>
        <p:nvPr/>
      </p:nvGrpSpPr>
      <p:grpSpPr>
        <a:xfrm>
          <a:off x="0" y="0"/>
          <a:ext cx="0" cy="0"/>
          <a:chOff x="0" y="0"/>
          <a:chExt cx="0" cy="0"/>
        </a:xfrm>
      </p:grpSpPr>
      <p:sp>
        <p:nvSpPr>
          <p:cNvPr id="317" name="Google Shape;317;g35780a33a39_0_1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8" name="Google Shape;318;g35780a33a39_0_16"/>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9" name="Google Shape;319;g35780a33a39_0_16"/>
          <p:cNvSpPr txBox="1"/>
          <p:nvPr/>
        </p:nvSpPr>
        <p:spPr>
          <a:xfrm>
            <a:off x="2157050" y="1867850"/>
            <a:ext cx="4995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Zdroje</a:t>
            </a:r>
            <a:endParaRPr b="0" i="0" sz="1400" u="none" cap="none" strike="noStrike">
              <a:solidFill>
                <a:srgbClr val="000000"/>
              </a:solidFill>
              <a:latin typeface="Arial"/>
              <a:ea typeface="Arial"/>
              <a:cs typeface="Arial"/>
              <a:sym typeface="Arial"/>
            </a:endParaRPr>
          </a:p>
        </p:txBody>
      </p:sp>
      <p:sp>
        <p:nvSpPr>
          <p:cNvPr id="320" name="Google Shape;320;g35780a33a39_0_16"/>
          <p:cNvSpPr txBox="1"/>
          <p:nvPr/>
        </p:nvSpPr>
        <p:spPr>
          <a:xfrm>
            <a:off x="1550850" y="3251750"/>
            <a:ext cx="15969600" cy="690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Deaf Art by </a:t>
            </a:r>
            <a:r>
              <a:rPr lang="en-US" sz="2500">
                <a:solidFill>
                  <a:schemeClr val="lt1"/>
                </a:solidFill>
                <a:uFill>
                  <a:noFill/>
                </a:uFill>
                <a:latin typeface="Quicksand Medium"/>
                <a:ea typeface="Quicksand Medium"/>
                <a:cs typeface="Quicksand Medium"/>
                <a:sym typeface="Quicksand Medium"/>
                <a:hlinkClick r:id="rId5">
                  <a:extLst>
                    <a:ext uri="{A12FA001-AC4F-418D-AE19-62706E023703}">
                      <ahyp:hlinkClr val="tx"/>
                    </a:ext>
                  </a:extLst>
                </a:hlinkClick>
              </a:rPr>
              <a:t>Rochester Institute of Technology</a:t>
            </a:r>
            <a:r>
              <a:rPr lang="en-US" sz="2500">
                <a:solidFill>
                  <a:schemeClr val="lt1"/>
                </a:solidFill>
                <a:latin typeface="Quicksand Medium"/>
                <a:ea typeface="Quicksand Medium"/>
                <a:cs typeface="Quicksand Medium"/>
                <a:sym typeface="Quicksand Medium"/>
              </a:rPr>
              <a:t>,</a:t>
            </a:r>
            <a:r>
              <a:rPr lang="en-US" sz="2500">
                <a:solidFill>
                  <a:schemeClr val="lt1"/>
                </a:solidFill>
                <a:uFill>
                  <a:noFill/>
                </a:uFill>
                <a:latin typeface="Quicksand Medium"/>
                <a:ea typeface="Quicksand Medium"/>
                <a:cs typeface="Quicksand Medium"/>
                <a:sym typeface="Quicksand Medium"/>
                <a:hlinkClick r:id="rId6">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https://deaf-art.org/</a:t>
            </a:r>
            <a:endParaRPr sz="2500" u="sng">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De’VIA Curriculum,</a:t>
            </a:r>
            <a:r>
              <a:rPr lang="en-US" sz="2500">
                <a:solidFill>
                  <a:schemeClr val="lt1"/>
                </a:solidFill>
                <a:uFill>
                  <a:noFill/>
                </a:uFill>
                <a:latin typeface="Quicksand Medium"/>
                <a:ea typeface="Quicksand Medium"/>
                <a:cs typeface="Quicksand Medium"/>
                <a:sym typeface="Quicksand Medium"/>
                <a:hlinkClick r:id="rId8">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https://deviacurr.wordpress.com/</a:t>
            </a:r>
            <a:r>
              <a:rPr lang="en-US" sz="2500" u="sng">
                <a:solidFill>
                  <a:schemeClr val="lt1"/>
                </a:solidFill>
                <a:latin typeface="Quicksand Medium"/>
                <a:ea typeface="Quicksand Medium"/>
                <a:cs typeface="Quicksand Medium"/>
                <a:sym typeface="Quicksand Medium"/>
              </a:rPr>
              <a:t> </a:t>
            </a:r>
            <a:endParaRPr sz="2500" u="sng">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Durr P. (2006), </a:t>
            </a:r>
            <a:r>
              <a:rPr i="1" lang="en-US" sz="2500">
                <a:solidFill>
                  <a:schemeClr val="lt1"/>
                </a:solidFill>
                <a:latin typeface="Quicksand Medium"/>
                <a:ea typeface="Quicksand Medium"/>
                <a:cs typeface="Quicksand Medium"/>
                <a:sym typeface="Quicksand Medium"/>
              </a:rPr>
              <a:t>De'VIA: Investigating deaf visual art</a:t>
            </a:r>
            <a:r>
              <a:rPr lang="en-US" sz="2500">
                <a:solidFill>
                  <a:schemeClr val="lt1"/>
                </a:solidFill>
                <a:latin typeface="Quicksand Medium"/>
                <a:ea typeface="Quicksand Medium"/>
                <a:cs typeface="Quicksand Medium"/>
                <a:sym typeface="Quicksand Medium"/>
              </a:rPr>
              <a:t>, RIT Scholar Works,  Rochester Institute of Technology.</a:t>
            </a:r>
            <a:r>
              <a:rPr lang="en-US" sz="2500">
                <a:solidFill>
                  <a:schemeClr val="lt1"/>
                </a:solidFill>
                <a:uFill>
                  <a:noFill/>
                </a:uFill>
                <a:latin typeface="Quicksand Medium"/>
                <a:ea typeface="Quicksand Medium"/>
                <a:cs typeface="Quicksand Medium"/>
                <a:sym typeface="Quicksand Medium"/>
                <a:hlinkClick r:id="rId10">
                  <a:extLst>
                    <a:ext uri="{A12FA001-AC4F-418D-AE19-62706E023703}">
                      <ahyp:hlinkClr val="tx"/>
                    </a:ext>
                  </a:extLst>
                </a:hlinkClick>
              </a:rPr>
              <a:t> In </a:t>
            </a:r>
            <a:r>
              <a:rPr lang="en-US" sz="2500" u="sng">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https://scholarworks.rit.edu/cgi/viewcontent.cgi?referer=&amp;httpsredir=1&amp;article=1424&amp;context=article</a:t>
            </a:r>
            <a:r>
              <a:rPr lang="en-US" sz="2500" u="sng">
                <a:solidFill>
                  <a:schemeClr val="lt1"/>
                </a:solidFill>
                <a:latin typeface="Quicksand Medium"/>
                <a:ea typeface="Quicksand Medium"/>
                <a:cs typeface="Quicksand Medium"/>
                <a:sym typeface="Quicksand Medium"/>
              </a:rPr>
              <a:t> </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Folchi, A. and Rossetti, R. (2007). </a:t>
            </a:r>
            <a:r>
              <a:rPr i="1" lang="en-US" sz="2500">
                <a:solidFill>
                  <a:schemeClr val="lt1"/>
                </a:solidFill>
                <a:latin typeface="Quicksand Medium"/>
                <a:ea typeface="Quicksand Medium"/>
                <a:cs typeface="Quicksand Medium"/>
                <a:sym typeface="Quicksand Medium"/>
              </a:rPr>
              <a:t>Il colore del silenzio. Dizionario biografico internazionale degli artisti sordi.</a:t>
            </a:r>
            <a:r>
              <a:rPr lang="en-US" sz="2500">
                <a:solidFill>
                  <a:schemeClr val="lt1"/>
                </a:solidFill>
                <a:latin typeface="Quicksand Medium"/>
                <a:ea typeface="Quicksand Medium"/>
                <a:cs typeface="Quicksand Medium"/>
                <a:sym typeface="Quicksand Medium"/>
              </a:rPr>
              <a:t> Electa.</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Holcomb, T. K. (2023). </a:t>
            </a:r>
            <a:r>
              <a:rPr i="1" lang="en-US" sz="2500">
                <a:solidFill>
                  <a:schemeClr val="lt1"/>
                </a:solidFill>
                <a:latin typeface="Quicksand Medium"/>
                <a:ea typeface="Quicksand Medium"/>
                <a:cs typeface="Quicksand Medium"/>
                <a:sym typeface="Quicksand Medium"/>
              </a:rPr>
              <a:t>Introduction to Deaf culture.</a:t>
            </a:r>
            <a:r>
              <a:rPr lang="en-US" sz="2500">
                <a:solidFill>
                  <a:schemeClr val="lt1"/>
                </a:solidFill>
                <a:latin typeface="Quicksand Medium"/>
                <a:ea typeface="Quicksand Medium"/>
                <a:cs typeface="Quicksand Medium"/>
                <a:sym typeface="Quicksand Medium"/>
              </a:rPr>
              <a:t> 2nd edition. Oxford University Press. </a:t>
            </a:r>
            <a:r>
              <a:rPr lang="en-US" sz="2500" u="sng">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http://www.introductiontodeafculture.com/intro-to-deaf-culture.html</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Leighty R. (2020),</a:t>
            </a:r>
            <a:r>
              <a:rPr i="1" lang="en-US" sz="2500">
                <a:solidFill>
                  <a:schemeClr val="lt1"/>
                </a:solidFill>
                <a:latin typeface="Quicksand Medium"/>
                <a:ea typeface="Quicksand Medium"/>
                <a:cs typeface="Quicksand Medium"/>
                <a:sym typeface="Quicksand Medium"/>
              </a:rPr>
              <a:t> “</a:t>
            </a:r>
            <a:r>
              <a:rPr i="1" lang="en-US" sz="2500">
                <a:solidFill>
                  <a:schemeClr val="lt1"/>
                </a:solidFill>
                <a:uFill>
                  <a:noFill/>
                </a:uFill>
                <a:latin typeface="Quicksand Medium"/>
                <a:ea typeface="Quicksand Medium"/>
                <a:cs typeface="Quicksand Medium"/>
                <a:sym typeface="Quicksand Medium"/>
                <a:hlinkClick r:id="rId13">
                  <a:extLst>
                    <a:ext uri="{A12FA001-AC4F-418D-AE19-62706E023703}">
                      <ahyp:hlinkClr val="tx"/>
                    </a:ext>
                  </a:extLst>
                </a:hlinkClick>
              </a:rPr>
              <a:t>Surdism - What’s That</a:t>
            </a:r>
            <a:r>
              <a:rPr lang="en-US" sz="2500">
                <a:solidFill>
                  <a:schemeClr val="lt1"/>
                </a:solidFill>
                <a:latin typeface="Quicksand Medium"/>
                <a:ea typeface="Quicksand Medium"/>
                <a:cs typeface="Quicksand Medium"/>
                <a:sym typeface="Quicksand Medium"/>
              </a:rPr>
              <a:t>?” on </a:t>
            </a:r>
            <a:r>
              <a:rPr i="1" lang="en-US" sz="2500">
                <a:solidFill>
                  <a:schemeClr val="lt1"/>
                </a:solidFill>
                <a:latin typeface="Quicksand Medium"/>
                <a:ea typeface="Quicksand Medium"/>
                <a:cs typeface="Quicksand Medium"/>
                <a:sym typeface="Quicksand Medium"/>
              </a:rPr>
              <a:t>Deaf Artists </a:t>
            </a:r>
            <a:r>
              <a:rPr lang="en-US" sz="2500">
                <a:solidFill>
                  <a:schemeClr val="lt1"/>
                </a:solidFill>
                <a:latin typeface="Quicksand Medium"/>
                <a:ea typeface="Quicksand Medium"/>
                <a:cs typeface="Quicksand Medium"/>
                <a:sym typeface="Quicksand Medium"/>
              </a:rPr>
              <a:t>in </a:t>
            </a:r>
            <a:r>
              <a:rPr lang="en-US" sz="2500" u="sng">
                <a:solidFill>
                  <a:schemeClr val="lt1"/>
                </a:solidFill>
                <a:latin typeface="Quicksand Medium"/>
                <a:ea typeface="Quicksand Medium"/>
                <a:cs typeface="Quicksand Medium"/>
                <a:sym typeface="Quicksand Medium"/>
                <a:hlinkClick r:id="rId14">
                  <a:extLst>
                    <a:ext uri="{A12FA001-AC4F-418D-AE19-62706E023703}">
                      <ahyp:hlinkClr val="tx"/>
                    </a:ext>
                  </a:extLst>
                </a:hlinkClick>
              </a:rPr>
              <a:t>https://deafartists.wordpress.com/2020/02/04/surdism-whats-that/</a:t>
            </a:r>
            <a:r>
              <a:rPr lang="en-US" sz="2500">
                <a:solidFill>
                  <a:schemeClr val="lt1"/>
                </a:solidFill>
                <a:latin typeface="Quicksand Medium"/>
                <a:ea typeface="Quicksand Medium"/>
                <a:cs typeface="Quicksand Medium"/>
                <a:sym typeface="Quicksand Medium"/>
              </a:rPr>
              <a:t> </a:t>
            </a:r>
            <a:endParaRPr sz="24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Rit Libraries, </a:t>
            </a:r>
            <a:r>
              <a:rPr i="1" lang="en-US" sz="2500">
                <a:solidFill>
                  <a:schemeClr val="lt1"/>
                </a:solidFill>
                <a:latin typeface="Quicksand Medium"/>
                <a:ea typeface="Quicksand Medium"/>
                <a:cs typeface="Quicksand Medium"/>
                <a:sym typeface="Quicksand Medium"/>
              </a:rPr>
              <a:t>Deaf Artists and De'VIA</a:t>
            </a:r>
            <a:r>
              <a:rPr lang="en-US" sz="2500">
                <a:solidFill>
                  <a:schemeClr val="lt1"/>
                </a:solidFill>
                <a:latin typeface="Quicksand Medium"/>
                <a:ea typeface="Quicksand Medium"/>
                <a:cs typeface="Quicksand Medium"/>
                <a:sym typeface="Quicksand Medium"/>
              </a:rPr>
              <a:t>, in</a:t>
            </a:r>
            <a:r>
              <a:rPr lang="en-US" sz="2500">
                <a:solidFill>
                  <a:schemeClr val="lt1"/>
                </a:solidFill>
                <a:uFill>
                  <a:noFill/>
                </a:uFill>
                <a:latin typeface="Quicksand Medium"/>
                <a:ea typeface="Quicksand Medium"/>
                <a:cs typeface="Quicksand Medium"/>
                <a:sym typeface="Quicksand Medium"/>
                <a:hlinkClick r:id="rId15">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16">
                  <a:extLst>
                    <a:ext uri="{A12FA001-AC4F-418D-AE19-62706E023703}">
                      <ahyp:hlinkClr val="tx"/>
                    </a:ext>
                  </a:extLst>
                </a:hlinkClick>
              </a:rPr>
              <a:t>https://infoguides.rit.edu/deafart</a:t>
            </a:r>
            <a:r>
              <a:rPr lang="en-US" sz="2500" u="sng">
                <a:solidFill>
                  <a:schemeClr val="lt1"/>
                </a:solidFill>
                <a:latin typeface="Quicksand Medium"/>
                <a:ea typeface="Quicksand Medium"/>
                <a:cs typeface="Quicksand Medium"/>
                <a:sym typeface="Quicksand Medium"/>
              </a:rPr>
              <a:t> </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Surdists United,</a:t>
            </a:r>
            <a:r>
              <a:rPr lang="en-US" sz="2500">
                <a:solidFill>
                  <a:schemeClr val="lt1"/>
                </a:solidFill>
                <a:uFill>
                  <a:noFill/>
                </a:uFill>
                <a:latin typeface="Quicksand Medium"/>
                <a:ea typeface="Quicksand Medium"/>
                <a:cs typeface="Quicksand Medium"/>
                <a:sym typeface="Quicksand Medium"/>
                <a:hlinkClick r:id="rId17">
                  <a:extLst>
                    <a:ext uri="{A12FA001-AC4F-418D-AE19-62706E023703}">
                      <ahyp:hlinkClr val="tx"/>
                    </a:ext>
                  </a:extLst>
                </a:hlinkClick>
              </a:rPr>
              <a:t> </a:t>
            </a:r>
            <a:r>
              <a:rPr lang="en-US" sz="2500" u="sng">
                <a:solidFill>
                  <a:schemeClr val="lt1"/>
                </a:solidFill>
                <a:latin typeface="Quicksand Medium"/>
                <a:ea typeface="Quicksand Medium"/>
                <a:cs typeface="Quicksand Medium"/>
                <a:sym typeface="Quicksand Medium"/>
                <a:hlinkClick r:id="rId18">
                  <a:extLst>
                    <a:ext uri="{A12FA001-AC4F-418D-AE19-62706E023703}">
                      <ahyp:hlinkClr val="tx"/>
                    </a:ext>
                  </a:extLst>
                </a:hlinkClick>
              </a:rPr>
              <a:t>https://surdistsunited.com/</a:t>
            </a:r>
            <a:r>
              <a:rPr lang="en-US" sz="2500" u="sng">
                <a:solidFill>
                  <a:schemeClr val="lt1"/>
                </a:solidFill>
                <a:latin typeface="Quicksand Medium"/>
                <a:ea typeface="Quicksand Medium"/>
                <a:cs typeface="Quicksand Medium"/>
                <a:sym typeface="Quicksand Medium"/>
              </a:rPr>
              <a:t> </a:t>
            </a:r>
            <a:endParaRPr sz="4900">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1000"/>
              </a:spcAft>
              <a:buClr>
                <a:srgbClr val="000000"/>
              </a:buClr>
              <a:buSzPts val="2500"/>
              <a:buFont typeface="Arial"/>
              <a:buNone/>
            </a:pPr>
            <a:r>
              <a:t/>
            </a:r>
            <a:endParaRPr sz="2500">
              <a:solidFill>
                <a:schemeClr val="lt1"/>
              </a:solidFill>
              <a:latin typeface="Quicksand Medium"/>
              <a:ea typeface="Quicksand Medium"/>
              <a:cs typeface="Quicksand Medium"/>
              <a:sym typeface="Quicksand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24" name="Shape 324"/>
        <p:cNvGrpSpPr/>
        <p:nvPr/>
      </p:nvGrpSpPr>
      <p:grpSpPr>
        <a:xfrm>
          <a:off x="0" y="0"/>
          <a:ext cx="0" cy="0"/>
          <a:chOff x="0" y="0"/>
          <a:chExt cx="0" cy="0"/>
        </a:xfrm>
      </p:grpSpPr>
      <p:sp>
        <p:nvSpPr>
          <p:cNvPr id="325" name="Google Shape;325;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9" name="Google Shape;329;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30" name="Google Shape;330;p3"/>
          <p:cNvGrpSpPr/>
          <p:nvPr/>
        </p:nvGrpSpPr>
        <p:grpSpPr>
          <a:xfrm>
            <a:off x="-228300" y="6944209"/>
            <a:ext cx="18940740" cy="4430740"/>
            <a:chOff x="0" y="-57150"/>
            <a:chExt cx="4988508" cy="1166944"/>
          </a:xfrm>
        </p:grpSpPr>
        <p:sp>
          <p:nvSpPr>
            <p:cNvPr id="331" name="Google Shape;331;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2" name="Google Shape;332;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3" name="Google Shape;333;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6" name="Google Shape;336;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3"/>
          <p:cNvSpPr txBox="1"/>
          <p:nvPr/>
        </p:nvSpPr>
        <p:spPr>
          <a:xfrm>
            <a:off x="2157052" y="1867850"/>
            <a:ext cx="379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Kontakt</a:t>
            </a:r>
            <a:endParaRPr b="0" i="0" sz="1400" u="none" cap="none" strike="noStrike">
              <a:solidFill>
                <a:srgbClr val="000000"/>
              </a:solidFill>
              <a:latin typeface="Arial"/>
              <a:ea typeface="Arial"/>
              <a:cs typeface="Arial"/>
              <a:sym typeface="Arial"/>
            </a:endParaRPr>
          </a:p>
        </p:txBody>
      </p:sp>
      <p:sp>
        <p:nvSpPr>
          <p:cNvPr id="339" name="Google Shape;339;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40" name="Google Shape;340;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rtl="0" algn="ctr">
              <a:lnSpc>
                <a:spcPct val="139983"/>
              </a:lnSpc>
              <a:spcBef>
                <a:spcPts val="0"/>
              </a:spcBef>
              <a:spcAft>
                <a:spcPts val="0"/>
              </a:spcAft>
              <a:buClr>
                <a:schemeClr val="dk1"/>
              </a:buClr>
              <a:buSzPts val="2461"/>
              <a:buFont typeface="Arial"/>
              <a:buNone/>
            </a:pPr>
            <a:r>
              <a:rPr lang="en-US" sz="2461">
                <a:solidFill>
                  <a:schemeClr val="lt1"/>
                </a:solidFill>
                <a:latin typeface="Quicksand Medium"/>
                <a:ea typeface="Quicksand Medium"/>
                <a:cs typeface="Quicksand Medium"/>
                <a:sym typeface="Quicksand Medium"/>
              </a:rPr>
              <a:t>Deaf Culture, Heritage and Diversity</a:t>
            </a:r>
            <a:endParaRPr sz="2461">
              <a:solidFill>
                <a:srgbClr val="FFFFFF"/>
              </a:solidFill>
              <a:latin typeface="Quicksand Medium"/>
              <a:ea typeface="Quicksand Medium"/>
              <a:cs typeface="Quicksand Medium"/>
              <a:sym typeface="Quicksand Medium"/>
            </a:endParaRPr>
          </a:p>
        </p:txBody>
      </p:sp>
      <p:sp>
        <p:nvSpPr>
          <p:cNvPr id="341" name="Google Shape;341;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