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hByNuzJ7fnpYI5L7CdIeeZleq7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nton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a7c46ee1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da7c46ee1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a7c5212c3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da7c5212c3_1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a7c5212c3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da7c5212c3_1_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da7c5212c3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3da7c5212c3_1_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a7c5212c3_1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3da7c5212c3_1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da7c5212c3_1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3da7c5212c3_1_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088c264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34088c264a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2568565e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Otázky pre účastníkov: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Aké sú rozdiely v porovnaní s normami, pravidlami a hodnotami počujúcich?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Aké sú rozdiely v porovnaní s väčšinovou spoločnosťou?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Aké sú rozdiely v porovnaní s audio-kultúrou?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Porovnanie s inými subkultúrami (napr. migranti, Frízovia, queer …)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g32568565e1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a7c5212c3_1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g3da7c5212c3_1_4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a7c5212c3_1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g3da7c5212c3_1_5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2568565e1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g32568565e1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da7c5212c3_1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g3da7c5212c3_1_6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0ac3bce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8" name="Google Shape;328;g350ac3bce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6" name="Google Shape;3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0ac3bce94_0_9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50ac3bce94_0_9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50ac3bce94_0_9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ac3bce94_0_9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50ac3bce94_0_9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50ac3bce94_0_9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50ac3bce94_0_9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50ac3bce94_0_9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ac3bce94_0_10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50ac3bce94_0_10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50ac3bce94_0_10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50ac3bce94_0_10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50ac3bce94_0_10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0ac3bce94_0_10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50ac3bce94_0_10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50ac3bce94_0_10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50ac3bce94_0_10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50ac3bce94_0_10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0ac3bce94_0_1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50ac3bce94_0_11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50ac3bce94_0_11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50ac3bce94_0_1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50ac3bce94_0_1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50ac3bce94_0_1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0ac3bce94_0_1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50ac3bce94_0_12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50ac3bce94_0_12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50ac3bce94_0_12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50ac3bce94_0_12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50ac3bce94_0_1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50ac3bce94_0_1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50ac3bce94_0_1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0ac3bce94_0_1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50ac3bce94_0_12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50ac3bce94_0_12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50ac3bce94_0_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0ac3bce94_0_134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50ac3bce94_0_134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50ac3bce94_0_13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50ac3bce94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50ac3bce94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50ac3bce94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0ac3bce94_0_141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50ac3bce94_0_1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50ac3bce94_0_141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50ac3bce94_0_1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50ac3bce94_0_1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50ac3bce94_0_1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0ac3bce94_0_1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50ac3bce94_0_148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50ac3bce94_0_14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50ac3bce94_0_14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50ac3bce94_0_14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0ac3bce94_0_15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50ac3bce94_0_15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50ac3bce94_0_15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50ac3bce94_0_15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50ac3bce94_0_1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ac3bce94_0_8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350ac3bce94_0_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50ac3bce94_0_8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50ac3bce94_0_8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50ac3bce94_0_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2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3.jp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29.jpg"/><Relationship Id="rId6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hyperlink" Target="http://www.introductiontodeafculture.com/intro-to-deaf-culture.html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3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24.png"/><Relationship Id="rId7" Type="http://schemas.openxmlformats.org/officeDocument/2006/relationships/image" Target="../media/image23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g3da7c46ee18_1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0" name="Google Shape;160;g3da7c46ee18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da7c46ee18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3da7c46ee18_1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da7c46ee18_1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da7c46ee18_1_0"/>
          <p:cNvSpPr txBox="1"/>
          <p:nvPr/>
        </p:nvSpPr>
        <p:spPr>
          <a:xfrm>
            <a:off x="3457350" y="3904550"/>
            <a:ext cx="13899300" cy="4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Spoločné skúmanie kultúry nepočujúcich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sz="80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g3da7c46ee18_1_0"/>
          <p:cNvSpPr txBox="1"/>
          <p:nvPr/>
        </p:nvSpPr>
        <p:spPr>
          <a:xfrm>
            <a:off x="3443254" y="6890305"/>
            <a:ext cx="114015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Kultúrne zvyky a tradície nepočujúcich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g3da7c46ee18_1_0"/>
          <p:cNvSpPr txBox="1"/>
          <p:nvPr/>
        </p:nvSpPr>
        <p:spPr>
          <a:xfrm>
            <a:off x="3443254" y="32519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g3da7c5212c3_1_1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2" name="Google Shape;172;g3da7c5212c3_1_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g3da7c5212c3_1_1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g3da7c5212c3_1_1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da7c5212c3_1_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da7c5212c3_1_16"/>
          <p:cNvSpPr txBox="1"/>
          <p:nvPr/>
        </p:nvSpPr>
        <p:spPr>
          <a:xfrm>
            <a:off x="4064275" y="3360875"/>
            <a:ext cx="12679500" cy="44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je to kultúra?</a:t>
            </a:r>
            <a:endParaRPr sz="3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1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Preskúmajme kultúru nepočujúcich</a:t>
            </a:r>
            <a:endParaRPr sz="3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1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Pracovná skupina: Výskum praktickej kultúry/tradície komunity nepočujúcich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1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Prezentácia výskumu každej skupiny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1" marL="9144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Záverečná aktivita: Kolo identity (nepovinné)</a:t>
            </a:r>
            <a:endParaRPr sz="36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g3da7c5212c3_1_16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g3da7c5212c3_1_11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3" name="Google Shape;183;g3da7c5212c3_1_1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g3da7c5212c3_1_1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g3da7c5212c3_1_1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da7c5212c3_1_110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da7c5212c3_1_110"/>
          <p:cNvSpPr txBox="1"/>
          <p:nvPr/>
        </p:nvSpPr>
        <p:spPr>
          <a:xfrm>
            <a:off x="3390874" y="812600"/>
            <a:ext cx="1294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Čo je to kultúra?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8" name="Google Shape;188;g3da7c5212c3_1_1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g3da7c5212c3_1_19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4" name="Google Shape;194;g3da7c5212c3_1_19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g3da7c5212c3_1_19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g3da7c5212c3_1_195"/>
          <p:cNvSpPr/>
          <p:nvPr/>
        </p:nvSpPr>
        <p:spPr>
          <a:xfrm>
            <a:off x="0" y="9500702"/>
            <a:ext cx="2817520" cy="628072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da7c5212c3_1_195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da7c5212c3_1_195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Čo je to kultúra?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9" name="Google Shape;199;g3da7c5212c3_1_195"/>
          <p:cNvSpPr txBox="1"/>
          <p:nvPr/>
        </p:nvSpPr>
        <p:spPr>
          <a:xfrm>
            <a:off x="3760150" y="278775"/>
            <a:ext cx="11245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Kultúra</a:t>
            </a:r>
            <a:r>
              <a:rPr lang="en-US" sz="4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je pojem, ktorý zahŕňa:</a:t>
            </a:r>
            <a:endParaRPr sz="41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sz="6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0" name="Google Shape;200;g3da7c5212c3_1_195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 sz="4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zdieľané členmi určitej skupiny ľudí alebo spoločnosti</a:t>
            </a:r>
            <a:endParaRPr sz="4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sz="4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01" name="Google Shape;201;g3da7c5212c3_1_1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da7c5212c3_1_195"/>
          <p:cNvSpPr txBox="1"/>
          <p:nvPr/>
        </p:nvSpPr>
        <p:spPr>
          <a:xfrm>
            <a:off x="3684625" y="1853075"/>
            <a:ext cx="30510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vedomosti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3" name="Google Shape;203;g3da7c5212c3_1_195"/>
          <p:cNvSpPr txBox="1"/>
          <p:nvPr/>
        </p:nvSpPr>
        <p:spPr>
          <a:xfrm>
            <a:off x="12946300" y="6658325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techniky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4" name="Google Shape;204;g3da7c5212c3_1_195"/>
          <p:cNvSpPr txBox="1"/>
          <p:nvPr/>
        </p:nvSpPr>
        <p:spPr>
          <a:xfrm>
            <a:off x="7264825" y="7060025"/>
            <a:ext cx="49884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umelecké výtvory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5" name="Google Shape;205;g3da7c5212c3_1_195"/>
          <p:cNvSpPr txBox="1"/>
          <p:nvPr/>
        </p:nvSpPr>
        <p:spPr>
          <a:xfrm>
            <a:off x="13028600" y="3381775"/>
            <a:ext cx="49884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sociálne správanie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6" name="Google Shape;206;g3da7c5212c3_1_195"/>
          <p:cNvSpPr txBox="1"/>
          <p:nvPr/>
        </p:nvSpPr>
        <p:spPr>
          <a:xfrm>
            <a:off x="3913400" y="6213425"/>
            <a:ext cx="2491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customs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7" name="Google Shape;207;g3da7c5212c3_1_195"/>
          <p:cNvSpPr txBox="1"/>
          <p:nvPr/>
        </p:nvSpPr>
        <p:spPr>
          <a:xfrm>
            <a:off x="15309725" y="5659375"/>
            <a:ext cx="2167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nápady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g3da7c5212c3_1_195"/>
          <p:cNvSpPr txBox="1"/>
          <p:nvPr/>
        </p:nvSpPr>
        <p:spPr>
          <a:xfrm>
            <a:off x="13796650" y="4611950"/>
            <a:ext cx="28176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jazyk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9" name="Google Shape;209;g3da7c5212c3_1_195"/>
          <p:cNvSpPr txBox="1"/>
          <p:nvPr/>
        </p:nvSpPr>
        <p:spPr>
          <a:xfrm>
            <a:off x="5659500" y="2943163"/>
            <a:ext cx="3610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presvedčenia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0" name="Google Shape;210;g3da7c5212c3_1_195"/>
          <p:cNvSpPr txBox="1"/>
          <p:nvPr/>
        </p:nvSpPr>
        <p:spPr>
          <a:xfrm>
            <a:off x="6012500" y="5032875"/>
            <a:ext cx="2167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návyky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1" name="Google Shape;211;g3da7c5212c3_1_195"/>
          <p:cNvSpPr txBox="1"/>
          <p:nvPr/>
        </p:nvSpPr>
        <p:spPr>
          <a:xfrm>
            <a:off x="3245400" y="4033250"/>
            <a:ext cx="2653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praktiky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da7c5212c3_1_195"/>
          <p:cNvSpPr txBox="1"/>
          <p:nvPr/>
        </p:nvSpPr>
        <p:spPr>
          <a:xfrm>
            <a:off x="11291913" y="1769975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tradície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3" name="Google Shape;213;g3da7c5212c3_1_195"/>
          <p:cNvSpPr txBox="1"/>
          <p:nvPr/>
        </p:nvSpPr>
        <p:spPr>
          <a:xfrm>
            <a:off x="14754300" y="2151600"/>
            <a:ext cx="2491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pravidlá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4" name="Google Shape;214;g3da7c5212c3_1_195"/>
          <p:cNvSpPr txBox="1"/>
          <p:nvPr/>
        </p:nvSpPr>
        <p:spPr>
          <a:xfrm>
            <a:off x="7844453" y="1670375"/>
            <a:ext cx="2491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hodnoty</a:t>
            </a:r>
            <a:endParaRPr sz="430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g3da7c5212c3_1_29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0" name="Google Shape;220;g3da7c5212c3_1_29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3da7c5212c3_1_29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g3da7c5212c3_1_29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da7c5212c3_1_295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da7c5212c3_1_2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da7c5212c3_1_295"/>
          <p:cNvSpPr txBox="1"/>
          <p:nvPr/>
        </p:nvSpPr>
        <p:spPr>
          <a:xfrm>
            <a:off x="10769900" y="2762375"/>
            <a:ext cx="6670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Juhokórejská kultúra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6" name="Google Shape;226;g3da7c5212c3_1_295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Čo je to kultúra?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7" name="Google Shape;227;g3da7c5212c3_1_295"/>
          <p:cNvSpPr txBox="1"/>
          <p:nvPr/>
        </p:nvSpPr>
        <p:spPr>
          <a:xfrm>
            <a:off x="377149" y="3429000"/>
            <a:ext cx="216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Príklady</a:t>
            </a:r>
            <a:endParaRPr b="0" i="0" sz="2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8" name="Google Shape;228;g3da7c5212c3_1_29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3888" y="1953381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da7c5212c3_1_295"/>
          <p:cNvSpPr txBox="1"/>
          <p:nvPr/>
        </p:nvSpPr>
        <p:spPr>
          <a:xfrm>
            <a:off x="4357925" y="828250"/>
            <a:ext cx="52941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Talianka kultúra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"/>
          <p:cNvSpPr txBox="1"/>
          <p:nvPr/>
        </p:nvSpPr>
        <p:spPr>
          <a:xfrm>
            <a:off x="1860925" y="2661050"/>
            <a:ext cx="15102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sz="8000">
              <a:solidFill>
                <a:srgbClr val="843F98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6"/>
          <p:cNvSpPr txBox="1"/>
          <p:nvPr/>
        </p:nvSpPr>
        <p:spPr>
          <a:xfrm>
            <a:off x="1860925" y="2661050"/>
            <a:ext cx="15102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 my, Nepočujúci, máme vlastnú kultúru?</a:t>
            </a:r>
            <a:endParaRPr b="0" i="0" sz="8000" u="none" cap="none" strike="noStrike">
              <a:solidFill>
                <a:srgbClr val="FFFFFF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a7c5212c3_1_38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da7c5212c3_1_38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da7c5212c3_1_385"/>
          <p:cNvSpPr/>
          <p:nvPr/>
        </p:nvSpPr>
        <p:spPr>
          <a:xfrm>
            <a:off x="3962425" y="1185325"/>
            <a:ext cx="9784200" cy="7857000"/>
          </a:xfrm>
          <a:prstGeom prst="ellipse">
            <a:avLst/>
          </a:prstGeom>
          <a:solidFill>
            <a:srgbClr val="F7F1D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lang="en-US" sz="810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Kultúra Nepočujúcich</a:t>
            </a:r>
            <a:endParaRPr b="0" i="0" sz="8100" u="none" cap="none" strike="noStrike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5" name="Google Shape;245;g3da7c5212c3_1_385"/>
          <p:cNvSpPr/>
          <p:nvPr/>
        </p:nvSpPr>
        <p:spPr>
          <a:xfrm>
            <a:off x="3360975" y="51433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História Nepočujúcich</a:t>
            </a:r>
            <a:endParaRPr b="0" i="0" sz="2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g3da7c5212c3_1_385"/>
          <p:cNvSpPr/>
          <p:nvPr/>
        </p:nvSpPr>
        <p:spPr>
          <a:xfrm>
            <a:off x="8565950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Posunkový jazyk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7" name="Google Shape;247;g3da7c5212c3_1_385"/>
          <p:cNvSpPr/>
          <p:nvPr/>
        </p:nvSpPr>
        <p:spPr>
          <a:xfrm>
            <a:off x="11941925" y="422790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Umenie Nepočujúcich</a:t>
            </a:r>
            <a:endParaRPr b="0" i="0" sz="2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8" name="Google Shape;248;g3da7c5212c3_1_385"/>
          <p:cNvSpPr/>
          <p:nvPr/>
        </p:nvSpPr>
        <p:spPr>
          <a:xfrm>
            <a:off x="11220100" y="14042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Literatúra Nepočujúcich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9" name="Google Shape;249;g3da7c5212c3_1_385"/>
          <p:cNvSpPr/>
          <p:nvPr/>
        </p:nvSpPr>
        <p:spPr>
          <a:xfrm>
            <a:off x="5633875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1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Zvyky a pravidlá sociálnej interakcie</a:t>
            </a:r>
            <a:endParaRPr b="0" i="0" sz="5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g3da7c5212c3_1_385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Hodnoty Nepočujúcich</a:t>
            </a:r>
            <a:endParaRPr b="0" i="0" sz="2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1" name="Google Shape;251;g3da7c5212c3_1_385"/>
          <p:cNvSpPr/>
          <p:nvPr/>
        </p:nvSpPr>
        <p:spPr>
          <a:xfrm>
            <a:off x="5633863" y="717342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Organizácie, združenia a kluby Nepočujúcich …</a:t>
            </a:r>
            <a:endParaRPr b="0" i="0" sz="25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2" name="Google Shape;252;g3da7c5212c3_1_385"/>
          <p:cNvSpPr/>
          <p:nvPr/>
        </p:nvSpPr>
        <p:spPr>
          <a:xfrm>
            <a:off x="10497025" y="68107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Kultúrne podujatia a festivaly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3" name="Google Shape;253;g3da7c5212c3_1_385"/>
          <p:cNvSpPr/>
          <p:nvPr/>
        </p:nvSpPr>
        <p:spPr>
          <a:xfrm>
            <a:off x="8619250" y="8114575"/>
            <a:ext cx="1705800" cy="17190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ďalšie</a:t>
            </a: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…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088c264a0_0_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088c264a0_0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</a:pPr>
            <a:r>
              <a:rPr lang="en-US" sz="9600">
                <a:solidFill>
                  <a:srgbClr val="039796"/>
                </a:solidFill>
                <a:highlight>
                  <a:srgbClr val="F7F1D5"/>
                </a:highlight>
                <a:latin typeface="Anton"/>
                <a:ea typeface="Anton"/>
                <a:cs typeface="Anton"/>
                <a:sym typeface="Anton"/>
              </a:rPr>
              <a:t>Komunita Nepočujúcich</a:t>
            </a:r>
            <a:endParaRPr sz="9600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t/>
            </a:r>
            <a:endParaRPr sz="9600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1" name="Google Shape;261;g34088c264a0_0_1"/>
          <p:cNvSpPr txBox="1"/>
          <p:nvPr/>
        </p:nvSpPr>
        <p:spPr>
          <a:xfrm>
            <a:off x="6952650" y="230538"/>
            <a:ext cx="4382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7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Kde</a:t>
            </a:r>
            <a:r>
              <a:rPr b="0" i="0" lang="en-US" sz="77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4088c264a0_0_1"/>
          <p:cNvSpPr/>
          <p:nvPr/>
        </p:nvSpPr>
        <p:spPr>
          <a:xfrm>
            <a:off x="7466850" y="5239113"/>
            <a:ext cx="3354300" cy="3048300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en-US" sz="2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Kultúra Nepočujúcich</a:t>
            </a:r>
            <a:endParaRPr sz="4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2568565e1b_0_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2568565e1b_0_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Aké sú rozdiely medzi komunitou Nepočujúcich a inými komunitami?</a:t>
            </a:r>
            <a:endParaRPr sz="8000">
              <a:solidFill>
                <a:srgbClr val="161140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g3da7c5212c3_1_47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6" name="Google Shape;276;g3da7c5212c3_1_47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g3da7c5212c3_1_47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g3da7c5212c3_1_47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da7c5212c3_1_47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da7c5212c3_1_475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da7c5212c3_1_475"/>
          <p:cNvSpPr txBox="1"/>
          <p:nvPr/>
        </p:nvSpPr>
        <p:spPr>
          <a:xfrm>
            <a:off x="3515975" y="375400"/>
            <a:ext cx="10064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Komunita Nepočujúcich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2" name="Google Shape;282;g3da7c5212c3_1_475"/>
          <p:cNvSpPr txBox="1"/>
          <p:nvPr/>
        </p:nvSpPr>
        <p:spPr>
          <a:xfrm>
            <a:off x="3266200" y="2030800"/>
            <a:ext cx="9238200" cy="78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odmieta patologickú perspektívu, ktorá vníma hluchotu ako stav, ktorý treba “napraviť” pomocou načúvacích prístrojov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odoláva 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útlaku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zjednotená spoločnou sk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úsenosťou s nepočutím, ktoré je vnímané ako súčasť rozmanitosti ľudstva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vníma posunkový jazyk ako svoj prirodzený jazyk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3" name="Google Shape;283;g3da7c5212c3_1_475"/>
          <p:cNvPicPr preferRelativeResize="0"/>
          <p:nvPr/>
        </p:nvPicPr>
        <p:blipFill rotWithShape="1">
          <a:blip r:embed="rId5">
            <a:alphaModFix/>
          </a:blip>
          <a:srcRect b="0" l="12872" r="13701" t="24317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da7c5212c3_1_475"/>
          <p:cNvSpPr txBox="1"/>
          <p:nvPr/>
        </p:nvSpPr>
        <p:spPr>
          <a:xfrm>
            <a:off x="8577150" y="4853475"/>
            <a:ext cx="2922000" cy="8313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AUDIZMUS</a:t>
            </a:r>
            <a:endParaRPr b="1" sz="4200">
              <a:solidFill>
                <a:schemeClr val="dk1"/>
              </a:solidFill>
            </a:endParaRPr>
          </a:p>
        </p:txBody>
      </p:sp>
      <p:pic>
        <p:nvPicPr>
          <p:cNvPr id="285" name="Google Shape;285;g3da7c5212c3_1_4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da7c5212c3_1_475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Audism.</a:t>
            </a:r>
            <a:endParaRPr b="0" i="1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7" name="Google Shape;287;g3da7c5212c3_1_475"/>
          <p:cNvSpPr/>
          <p:nvPr/>
        </p:nvSpPr>
        <p:spPr>
          <a:xfrm>
            <a:off x="7531575" y="5144033"/>
            <a:ext cx="717000" cy="25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g3da7c5212c3_1_56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3" name="Google Shape;293;g3da7c5212c3_1_56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g3da7c5212c3_1_56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g3da7c5212c3_1_56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da7c5212c3_1_5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da7c5212c3_1_566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da7c5212c3_1_566"/>
          <p:cNvSpPr txBox="1"/>
          <p:nvPr/>
        </p:nvSpPr>
        <p:spPr>
          <a:xfrm>
            <a:off x="3572525" y="2107000"/>
            <a:ext cx="11833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nie je viazaná na konkrétnu zemepisnú polohu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99" name="Google Shape;299;g3da7c5212c3_1_566"/>
          <p:cNvPicPr preferRelativeResize="0"/>
          <p:nvPr/>
        </p:nvPicPr>
        <p:blipFill rotWithShape="1">
          <a:blip r:embed="rId5">
            <a:alphaModFix/>
          </a:blip>
          <a:srcRect b="0" l="3263" r="4024" t="0"/>
          <a:stretch/>
        </p:blipFill>
        <p:spPr>
          <a:xfrm>
            <a:off x="9924900" y="3271450"/>
            <a:ext cx="7891876" cy="61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da7c5212c3_1_566"/>
          <p:cNvSpPr txBox="1"/>
          <p:nvPr/>
        </p:nvSpPr>
        <p:spPr>
          <a:xfrm>
            <a:off x="3515975" y="3110775"/>
            <a:ext cx="5856900" cy="6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prevažne horizontálny kultúrny prenos, zdieľaný medzi rovesníkmi v školách pre nepočujúcich, na spoločenských podujatiach a komunitných aktivitách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1" name="Google Shape;301;g3da7c5212c3_1_566"/>
          <p:cNvSpPr txBox="1"/>
          <p:nvPr/>
        </p:nvSpPr>
        <p:spPr>
          <a:xfrm>
            <a:off x="3515975" y="375400"/>
            <a:ext cx="102678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Komunita Nepočujúcich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2568565e1b_0_2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2568565e1b_0_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2568565e1b_0_20"/>
          <p:cNvSpPr/>
          <p:nvPr/>
        </p:nvSpPr>
        <p:spPr>
          <a:xfrm>
            <a:off x="2200603" y="1566287"/>
            <a:ext cx="14499669" cy="690732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2568565e1b_0_20"/>
          <p:cNvSpPr txBox="1"/>
          <p:nvPr/>
        </p:nvSpPr>
        <p:spPr>
          <a:xfrm>
            <a:off x="319800" y="376900"/>
            <a:ext cx="17648400" cy="22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en-US" sz="5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Bi/Multikultúrny Nepočujúci</a:t>
            </a:r>
            <a:endParaRPr sz="5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sz="52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0" name="Google Shape;310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Západné</a:t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Kultúry</a:t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1" name="Google Shape;311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Africké</a:t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Kultúry</a:t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2" name="Google Shape;312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Ázijské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Kultúry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3" name="Google Shape;313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Iné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3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Kultúry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4" name="Google Shape;314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Kultúra Nepočujúcich</a:t>
            </a:r>
            <a:endParaRPr sz="400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g3da7c5212c3_1_65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320" name="Google Shape;320;g3da7c5212c3_1_65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g3da7c5212c3_1_65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g3da7c5212c3_1_65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3da7c5212c3_1_65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da7c5212c3_1_654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lang="en-US" sz="7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Skupinová práca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5" name="Google Shape;325;g3da7c5212c3_1_654"/>
          <p:cNvSpPr txBox="1"/>
          <p:nvPr/>
        </p:nvSpPr>
        <p:spPr>
          <a:xfrm>
            <a:off x="3874050" y="3645350"/>
            <a:ext cx="12497700" cy="4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Vyberte si kultúrny zvyk.</a:t>
            </a:r>
            <a:endParaRPr sz="3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Presk</a:t>
            </a: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úmajte jeho kľúčové aspeky a význam.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Pripravte si krátku prezentáciu.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Podeľte sa o ňu s ostatnými účastníkmi!</a:t>
            </a:r>
            <a:endParaRPr sz="3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0ac3bce94_0_8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50ac3bce94_0_8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350ac3bce94_0_80"/>
          <p:cNvSpPr txBox="1"/>
          <p:nvPr/>
        </p:nvSpPr>
        <p:spPr>
          <a:xfrm>
            <a:off x="2157050" y="1867850"/>
            <a:ext cx="49956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Zdroje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sz="80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3" name="Google Shape;333;g350ac3bce94_0_80"/>
          <p:cNvSpPr txBox="1"/>
          <p:nvPr/>
        </p:nvSpPr>
        <p:spPr>
          <a:xfrm>
            <a:off x="1617550" y="3536950"/>
            <a:ext cx="15186300" cy="4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http://www.introductiontodeafculture.com/intro-to-deaf-culture.html</a:t>
            </a:r>
            <a:endParaRPr b="0" i="1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deafhood,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Multilingual Matters.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Pillard R. C., and Hedberg U. (2011).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3" name="Google Shape;343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344" name="Google Shape;344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6" name="Google Shape;346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2157052" y="1867850"/>
            <a:ext cx="420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3" name="Google Shape;353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4" name="Google Shape;354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