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10287000" cx="18288000"/>
  <p:notesSz cx="6858000" cy="9144000"/>
  <p:embeddedFontLst>
    <p:embeddedFont>
      <p:font typeface="Anton"/>
      <p:regular r:id="rId17"/>
    </p:embeddedFont>
    <p:embeddedFont>
      <p:font typeface="Quicksand"/>
      <p:regular r:id="rId18"/>
      <p:bold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0" roundtripDataSignature="AMtx7mhYqy3IzNzgBzfqxNWpv8+nO2m3e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font" Target="fonts/Anton-regular.fntdata"/><Relationship Id="rId18" Type="http://schemas.openxmlformats.org/officeDocument/2006/relationships/font" Target="fonts/Quicksand-regular.fntdata"/><Relationship Id="rId19" Type="http://schemas.openxmlformats.org/officeDocument/2006/relationships/font" Target="fonts/Quicksand-bold.fntdata"/><Relationship Id="rId20"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8" name="Google Shape;118;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9" name="Google Shape;159;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0" name="Google Shape;180;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4" name="Google Shape;194;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0" name="Google Shape;220;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1" name="Google Shape;241;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9" name="Google Shape;269;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0" name="Google Shape;29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7.png"/><Relationship Id="rId6" Type="http://schemas.openxmlformats.org/officeDocument/2006/relationships/image" Target="../media/image14.png"/><Relationship Id="rId7" Type="http://schemas.openxmlformats.org/officeDocument/2006/relationships/image" Target="../media/image9.png"/><Relationship Id="rId8" Type="http://schemas.openxmlformats.org/officeDocument/2006/relationships/image" Target="../media/image1.png"/><Relationship Id="rId9"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2.png"/><Relationship Id="rId8" Type="http://schemas.openxmlformats.org/officeDocument/2006/relationships/image" Target="../media/image2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25.png"/><Relationship Id="rId6" Type="http://schemas.openxmlformats.org/officeDocument/2006/relationships/image" Target="../media/image12.png"/><Relationship Id="rId7" Type="http://schemas.openxmlformats.org/officeDocument/2006/relationships/image" Target="../media/image10.png"/><Relationship Id="rId8" Type="http://schemas.openxmlformats.org/officeDocument/2006/relationships/image" Target="../media/image28.png"/><Relationship Id="rId9" Type="http://schemas.openxmlformats.org/officeDocument/2006/relationships/image" Target="../media/image17.png"/><Relationship Id="rId10" Type="http://schemas.openxmlformats.org/officeDocument/2006/relationships/image" Target="../media/image20.png"/><Relationship Id="rId11" Type="http://schemas.openxmlformats.org/officeDocument/2006/relationships/image" Target="../media/image22.png"/><Relationship Id="rId12" Type="http://schemas.openxmlformats.org/officeDocument/2006/relationships/image" Target="../media/image3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3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39.png"/><Relationship Id="rId6" Type="http://schemas.openxmlformats.org/officeDocument/2006/relationships/image" Target="../media/image30.png"/><Relationship Id="rId7" Type="http://schemas.openxmlformats.org/officeDocument/2006/relationships/image" Target="../media/image16.png"/><Relationship Id="rId8" Type="http://schemas.openxmlformats.org/officeDocument/2006/relationships/image" Target="../media/image3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23.png"/><Relationship Id="rId5"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19.png"/><Relationship Id="rId6" Type="http://schemas.openxmlformats.org/officeDocument/2006/relationships/image" Target="../media/image36.png"/><Relationship Id="rId7" Type="http://schemas.openxmlformats.org/officeDocument/2006/relationships/image" Target="../media/image38.png"/><Relationship Id="rId8" Type="http://schemas.openxmlformats.org/officeDocument/2006/relationships/image" Target="../media/image32.png"/><Relationship Id="rId9" Type="http://schemas.openxmlformats.org/officeDocument/2006/relationships/image" Target="../media/image29.png"/><Relationship Id="rId10" Type="http://schemas.openxmlformats.org/officeDocument/2006/relationships/image" Target="../media/image33.png"/><Relationship Id="rId11" Type="http://schemas.openxmlformats.org/officeDocument/2006/relationships/image" Target="../media/image24.png"/><Relationship Id="rId12" Type="http://schemas.openxmlformats.org/officeDocument/2006/relationships/image" Target="../media/image34.png"/><Relationship Id="rId13" Type="http://schemas.openxmlformats.org/officeDocument/2006/relationships/hyperlink" Target="https://deafstudies.e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txBox="1"/>
          <p:nvPr/>
        </p:nvSpPr>
        <p:spPr>
          <a:xfrm>
            <a:off x="3457348" y="3904550"/>
            <a:ext cx="141537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Mental Health and Well-being</a:t>
            </a:r>
            <a:endParaRPr b="0" i="0" sz="8000" u="none" cap="none" strike="noStrike">
              <a:solidFill>
                <a:srgbClr val="FFFFFF"/>
              </a:solidFill>
              <a:latin typeface="Anton"/>
              <a:ea typeface="Anton"/>
              <a:cs typeface="Anton"/>
              <a:sym typeface="Anton"/>
            </a:endParaRPr>
          </a:p>
        </p:txBody>
      </p:sp>
      <p:sp>
        <p:nvSpPr>
          <p:cNvPr id="90" name="Google Shape;90;p1"/>
          <p:cNvSpPr txBox="1"/>
          <p:nvPr/>
        </p:nvSpPr>
        <p:spPr>
          <a:xfrm>
            <a:off x="3457354" y="545005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FFFFF"/>
                </a:solidFill>
                <a:latin typeface="Quicksand"/>
                <a:ea typeface="Quicksand"/>
                <a:cs typeface="Quicksand"/>
                <a:sym typeface="Quicksand"/>
              </a:rPr>
              <a:t>Mental Health Resources for Deaf People</a:t>
            </a:r>
            <a:endParaRPr b="0" i="0" sz="3200" u="none" cap="none" strike="noStrike">
              <a:solidFill>
                <a:srgbClr val="FFFFFF"/>
              </a:solidFill>
              <a:latin typeface="Quicksand"/>
              <a:ea typeface="Quicksand"/>
              <a:cs typeface="Quicksand"/>
              <a:sym typeface="Quicksand"/>
            </a:endParaRPr>
          </a:p>
        </p:txBody>
      </p:sp>
      <p:sp>
        <p:nvSpPr>
          <p:cNvPr id="91" name="Google Shape;91;p1"/>
          <p:cNvSpPr txBox="1"/>
          <p:nvPr/>
        </p:nvSpPr>
        <p:spPr>
          <a:xfrm>
            <a:off x="3457354" y="3428788"/>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US" sz="2299" u="none" cap="none" strike="noStrike">
                <a:solidFill>
                  <a:srgbClr val="FFFFFF"/>
                </a:solidFill>
                <a:latin typeface="Quicksand"/>
                <a:ea typeface="Quicksand"/>
                <a:cs typeface="Quicksand"/>
                <a:sym typeface="Quicksand"/>
              </a:rPr>
              <a:t>Deaf Studies workshop</a:t>
            </a:r>
            <a:endParaRPr b="0" i="0" sz="1400" u="none" cap="none" strike="noStrike">
              <a:solidFill>
                <a:srgbClr val="000000"/>
              </a:solidFill>
              <a:latin typeface="Arial"/>
              <a:ea typeface="Arial"/>
              <a:cs typeface="Arial"/>
              <a:sym typeface="Arial"/>
            </a:endParaRPr>
          </a:p>
        </p:txBody>
      </p:sp>
      <p:sp>
        <p:nvSpPr>
          <p:cNvPr id="92" name="TextBox 91"/>
          <p:cNvSpPr txBox="1"/>
          <p:nvPr/>
        </p:nvSpPr>
        <p:spPr>
          <a:xfrm>
            <a:off x="3749040" y="8229600"/>
            <a:ext cx="10607040" cy="1697355"/>
          </a:xfrm>
          <a:prstGeom prst="rect">
            <a:avLst/>
          </a:prstGeom>
          <a:noFill/>
        </p:spPr>
        <p:txBody>
          <a:bodyPr wrap="square" anchor="b" lIns="0" rIns="0" tIns="0" bIns="308610">
            <a:spAutoFit/>
          </a:bodyPr>
          <a:lstStyle/>
          <a:p>
            <a:r>
              <a:rPr sz="1340">
                <a:solidFill>
                  <a:srgbClr val="FFFFFF"/>
                </a:solidFill>
                <a:latin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95" name="Shape 95"/>
        <p:cNvGrpSpPr/>
        <p:nvPr/>
      </p:nvGrpSpPr>
      <p:grpSpPr>
        <a:xfrm>
          <a:off x="0" y="0"/>
          <a:ext cx="0" cy="0"/>
          <a:chOff x="0" y="0"/>
          <a:chExt cx="0" cy="0"/>
        </a:xfrm>
      </p:grpSpPr>
      <p:grpSp>
        <p:nvGrpSpPr>
          <p:cNvPr id="96" name="Google Shape;96;p4"/>
          <p:cNvGrpSpPr/>
          <p:nvPr/>
        </p:nvGrpSpPr>
        <p:grpSpPr>
          <a:xfrm>
            <a:off x="0" y="-216991"/>
            <a:ext cx="2922084" cy="10503991"/>
            <a:chOff x="0" y="-57150"/>
            <a:chExt cx="769602" cy="2766483"/>
          </a:xfrm>
        </p:grpSpPr>
        <p:sp>
          <p:nvSpPr>
            <p:cNvPr id="97" name="Google Shape;97;p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p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9" name="Google Shape;99;p4"/>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p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4"/>
          <p:cNvSpPr txBox="1"/>
          <p:nvPr/>
        </p:nvSpPr>
        <p:spPr>
          <a:xfrm>
            <a:off x="3266775" y="746088"/>
            <a:ext cx="9255425" cy="301618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dk1"/>
                </a:solidFill>
                <a:latin typeface="Anton"/>
                <a:ea typeface="Anton"/>
                <a:cs typeface="Anton"/>
                <a:sym typeface="Anton"/>
              </a:rPr>
              <a:t>What is Mental Health?</a:t>
            </a:r>
            <a:endParaRPr b="0" i="0" sz="2750" u="none" cap="none" strike="noStrike">
              <a:solidFill>
                <a:schemeClr val="dk1"/>
              </a:solidFill>
              <a:latin typeface="Quicksand"/>
              <a:ea typeface="Quicksand"/>
              <a:cs typeface="Quicksand"/>
              <a:sym typeface="Quicksand"/>
            </a:endParaRPr>
          </a:p>
        </p:txBody>
      </p:sp>
      <p:pic>
        <p:nvPicPr>
          <p:cNvPr descr="preencoded.png" id="102" name="Google Shape;102;p4"/>
          <p:cNvPicPr preferRelativeResize="0"/>
          <p:nvPr/>
        </p:nvPicPr>
        <p:blipFill rotWithShape="1">
          <a:blip r:embed="rId5">
            <a:alphaModFix/>
          </a:blip>
          <a:srcRect b="0" l="0" r="0" t="0"/>
          <a:stretch/>
        </p:blipFill>
        <p:spPr>
          <a:xfrm>
            <a:off x="3684938" y="4119573"/>
            <a:ext cx="978619" cy="978619"/>
          </a:xfrm>
          <a:prstGeom prst="rect">
            <a:avLst/>
          </a:prstGeom>
          <a:noFill/>
          <a:ln>
            <a:noFill/>
          </a:ln>
        </p:spPr>
      </p:pic>
      <p:sp>
        <p:nvSpPr>
          <p:cNvPr id="103" name="Google Shape;103;p4"/>
          <p:cNvSpPr/>
          <p:nvPr/>
        </p:nvSpPr>
        <p:spPr>
          <a:xfrm>
            <a:off x="4890370" y="4214586"/>
            <a:ext cx="2364678" cy="7086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How We Think</a:t>
            </a:r>
            <a:endParaRPr b="0" i="0" sz="2750" u="none" cap="none" strike="noStrike">
              <a:solidFill>
                <a:srgbClr val="000000"/>
              </a:solidFill>
              <a:latin typeface="Arial"/>
              <a:ea typeface="Arial"/>
              <a:cs typeface="Arial"/>
              <a:sym typeface="Arial"/>
            </a:endParaRPr>
          </a:p>
        </p:txBody>
      </p:sp>
      <p:sp>
        <p:nvSpPr>
          <p:cNvPr id="104" name="Google Shape;104;p4"/>
          <p:cNvSpPr/>
          <p:nvPr/>
        </p:nvSpPr>
        <p:spPr>
          <a:xfrm>
            <a:off x="4890370" y="4824806"/>
            <a:ext cx="2922084" cy="1088708"/>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Our thoughts and feelings matter</a:t>
            </a:r>
            <a:endParaRPr b="0" i="0" sz="2750" u="none" cap="none" strike="noStrike">
              <a:solidFill>
                <a:srgbClr val="000000"/>
              </a:solidFill>
              <a:latin typeface="Arial"/>
              <a:ea typeface="Arial"/>
              <a:cs typeface="Arial"/>
              <a:sym typeface="Arial"/>
            </a:endParaRPr>
          </a:p>
        </p:txBody>
      </p:sp>
      <p:pic>
        <p:nvPicPr>
          <p:cNvPr descr="preencoded.png" id="105" name="Google Shape;105;p4"/>
          <p:cNvPicPr preferRelativeResize="0"/>
          <p:nvPr/>
        </p:nvPicPr>
        <p:blipFill rotWithShape="1">
          <a:blip r:embed="rId6">
            <a:alphaModFix/>
          </a:blip>
          <a:srcRect b="0" l="0" r="0" t="0"/>
          <a:stretch/>
        </p:blipFill>
        <p:spPr>
          <a:xfrm>
            <a:off x="7812454" y="4119573"/>
            <a:ext cx="978619" cy="978619"/>
          </a:xfrm>
          <a:prstGeom prst="rect">
            <a:avLst/>
          </a:prstGeom>
          <a:noFill/>
          <a:ln>
            <a:noFill/>
          </a:ln>
        </p:spPr>
      </p:pic>
      <p:sp>
        <p:nvSpPr>
          <p:cNvPr id="106" name="Google Shape;106;p4"/>
          <p:cNvSpPr/>
          <p:nvPr/>
        </p:nvSpPr>
        <p:spPr>
          <a:xfrm>
            <a:off x="9017886" y="4214586"/>
            <a:ext cx="153602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How We Feel</a:t>
            </a:r>
            <a:endParaRPr b="0" i="0" sz="2750" u="none" cap="none" strike="noStrike">
              <a:solidFill>
                <a:srgbClr val="000000"/>
              </a:solidFill>
              <a:latin typeface="Arial"/>
              <a:ea typeface="Arial"/>
              <a:cs typeface="Arial"/>
              <a:sym typeface="Arial"/>
            </a:endParaRPr>
          </a:p>
        </p:txBody>
      </p:sp>
      <p:sp>
        <p:nvSpPr>
          <p:cNvPr id="107" name="Google Shape;107;p4"/>
          <p:cNvSpPr/>
          <p:nvPr/>
        </p:nvSpPr>
        <p:spPr>
          <a:xfrm>
            <a:off x="9017886" y="4824806"/>
            <a:ext cx="2741460" cy="1088708"/>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Everyone experiences emotions</a:t>
            </a:r>
            <a:endParaRPr b="0" i="0" sz="2750" u="none" cap="none" strike="noStrike">
              <a:solidFill>
                <a:srgbClr val="000000"/>
              </a:solidFill>
              <a:latin typeface="Arial"/>
              <a:ea typeface="Arial"/>
              <a:cs typeface="Arial"/>
              <a:sym typeface="Arial"/>
            </a:endParaRPr>
          </a:p>
        </p:txBody>
      </p:sp>
      <p:pic>
        <p:nvPicPr>
          <p:cNvPr descr="preencoded.png" id="108" name="Google Shape;108;p4"/>
          <p:cNvPicPr preferRelativeResize="0"/>
          <p:nvPr/>
        </p:nvPicPr>
        <p:blipFill rotWithShape="1">
          <a:blip r:embed="rId7">
            <a:alphaModFix/>
          </a:blip>
          <a:srcRect b="0" l="0" r="0" t="0"/>
          <a:stretch/>
        </p:blipFill>
        <p:spPr>
          <a:xfrm>
            <a:off x="7831563" y="7648531"/>
            <a:ext cx="978619" cy="978619"/>
          </a:xfrm>
          <a:prstGeom prst="rect">
            <a:avLst/>
          </a:prstGeom>
          <a:noFill/>
          <a:ln>
            <a:noFill/>
          </a:ln>
        </p:spPr>
      </p:pic>
      <p:sp>
        <p:nvSpPr>
          <p:cNvPr id="109" name="Google Shape;109;p4"/>
          <p:cNvSpPr/>
          <p:nvPr/>
        </p:nvSpPr>
        <p:spPr>
          <a:xfrm>
            <a:off x="9036996" y="7743544"/>
            <a:ext cx="2491716" cy="7086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How We Connect</a:t>
            </a:r>
            <a:endParaRPr b="0" i="0" sz="2750" u="none" cap="none" strike="noStrike">
              <a:solidFill>
                <a:srgbClr val="000000"/>
              </a:solidFill>
              <a:latin typeface="Arial"/>
              <a:ea typeface="Arial"/>
              <a:cs typeface="Arial"/>
              <a:sym typeface="Arial"/>
            </a:endParaRPr>
          </a:p>
        </p:txBody>
      </p:sp>
      <p:sp>
        <p:nvSpPr>
          <p:cNvPr id="110" name="Google Shape;110;p4"/>
          <p:cNvSpPr/>
          <p:nvPr/>
        </p:nvSpPr>
        <p:spPr>
          <a:xfrm>
            <a:off x="9036996" y="8452204"/>
            <a:ext cx="2263116" cy="1088708"/>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Relationships with others are important</a:t>
            </a:r>
            <a:endParaRPr b="0" i="0" sz="2750" u="none" cap="none" strike="noStrike">
              <a:solidFill>
                <a:srgbClr val="000000"/>
              </a:solidFill>
              <a:latin typeface="Arial"/>
              <a:ea typeface="Arial"/>
              <a:cs typeface="Arial"/>
              <a:sym typeface="Arial"/>
            </a:endParaRPr>
          </a:p>
        </p:txBody>
      </p:sp>
      <p:pic>
        <p:nvPicPr>
          <p:cNvPr descr="preencoded.png" id="111" name="Google Shape;111;p4"/>
          <p:cNvPicPr preferRelativeResize="0"/>
          <p:nvPr/>
        </p:nvPicPr>
        <p:blipFill rotWithShape="1">
          <a:blip r:embed="rId8">
            <a:alphaModFix/>
          </a:blip>
          <a:srcRect b="0" l="0" r="0" t="0"/>
          <a:stretch/>
        </p:blipFill>
        <p:spPr>
          <a:xfrm>
            <a:off x="3684938" y="7555716"/>
            <a:ext cx="978619" cy="978619"/>
          </a:xfrm>
          <a:prstGeom prst="rect">
            <a:avLst/>
          </a:prstGeom>
          <a:noFill/>
          <a:ln>
            <a:noFill/>
          </a:ln>
        </p:spPr>
      </p:pic>
      <p:sp>
        <p:nvSpPr>
          <p:cNvPr id="112" name="Google Shape;112;p4"/>
          <p:cNvSpPr/>
          <p:nvPr/>
        </p:nvSpPr>
        <p:spPr>
          <a:xfrm>
            <a:off x="4890370" y="7650729"/>
            <a:ext cx="2491716" cy="106299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Everyone Has Mental Health</a:t>
            </a:r>
            <a:endParaRPr b="0" i="0" sz="2750" u="none" cap="none" strike="noStrike">
              <a:solidFill>
                <a:srgbClr val="000000"/>
              </a:solidFill>
              <a:latin typeface="Arial"/>
              <a:ea typeface="Arial"/>
              <a:cs typeface="Arial"/>
              <a:sym typeface="Arial"/>
            </a:endParaRPr>
          </a:p>
        </p:txBody>
      </p:sp>
      <p:sp>
        <p:nvSpPr>
          <p:cNvPr id="113" name="Google Shape;113;p4"/>
          <p:cNvSpPr/>
          <p:nvPr/>
        </p:nvSpPr>
        <p:spPr>
          <a:xfrm>
            <a:off x="4890370" y="8452204"/>
            <a:ext cx="2263116" cy="725805"/>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It's part of being human</a:t>
            </a:r>
            <a:endParaRPr b="0" i="0" sz="2750" u="none" cap="none" strike="noStrike">
              <a:solidFill>
                <a:srgbClr val="000000"/>
              </a:solidFill>
              <a:latin typeface="Arial"/>
              <a:ea typeface="Arial"/>
              <a:cs typeface="Arial"/>
              <a:sym typeface="Arial"/>
            </a:endParaRPr>
          </a:p>
        </p:txBody>
      </p:sp>
      <p:pic>
        <p:nvPicPr>
          <p:cNvPr descr="preencoded.png" id="114" name="Google Shape;114;p4"/>
          <p:cNvPicPr preferRelativeResize="0"/>
          <p:nvPr/>
        </p:nvPicPr>
        <p:blipFill rotWithShape="1">
          <a:blip r:embed="rId9">
            <a:alphaModFix/>
          </a:blip>
          <a:srcRect b="0" l="0" r="0" t="0"/>
          <a:stretch/>
        </p:blipFill>
        <p:spPr>
          <a:xfrm>
            <a:off x="12522200" y="-1"/>
            <a:ext cx="5744279" cy="8616419"/>
          </a:xfrm>
          <a:prstGeom prst="rect">
            <a:avLst/>
          </a:prstGeom>
          <a:noFill/>
          <a:ln>
            <a:noFill/>
          </a:ln>
        </p:spPr>
      </p:pic>
      <p:sp>
        <p:nvSpPr>
          <p:cNvPr id="115" name="Google Shape;115;p4"/>
          <p:cNvSpPr txBox="1"/>
          <p:nvPr/>
        </p:nvSpPr>
        <p:spPr>
          <a:xfrm>
            <a:off x="8978900" y="8715238"/>
            <a:ext cx="9309100" cy="73866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Quicksand"/>
                <a:ea typeface="Quicksand"/>
                <a:cs typeface="Quicksand"/>
                <a:sym typeface="Quicksand"/>
              </a:rPr>
              <a:t>Source: Image generated by ChatGPT</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0" i="0" lang="en-US" sz="1400" u="none" cap="none" strike="noStrike">
                <a:solidFill>
                  <a:schemeClr val="dk1"/>
                </a:solidFill>
                <a:latin typeface="Arial"/>
                <a:ea typeface="Arial"/>
                <a:cs typeface="Arial"/>
                <a:sym typeface="Arial"/>
              </a:rPr>
            </a:b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19" name="Shape 119"/>
        <p:cNvGrpSpPr/>
        <p:nvPr/>
      </p:nvGrpSpPr>
      <p:grpSpPr>
        <a:xfrm>
          <a:off x="0" y="0"/>
          <a:ext cx="0" cy="0"/>
          <a:chOff x="0" y="0"/>
          <a:chExt cx="0" cy="0"/>
        </a:xfrm>
      </p:grpSpPr>
      <p:grpSp>
        <p:nvGrpSpPr>
          <p:cNvPr id="120" name="Google Shape;120;p10"/>
          <p:cNvGrpSpPr/>
          <p:nvPr/>
        </p:nvGrpSpPr>
        <p:grpSpPr>
          <a:xfrm>
            <a:off x="0" y="-216991"/>
            <a:ext cx="2922084" cy="10503991"/>
            <a:chOff x="0" y="-57150"/>
            <a:chExt cx="769602" cy="2766483"/>
          </a:xfrm>
        </p:grpSpPr>
        <p:sp>
          <p:nvSpPr>
            <p:cNvPr id="121" name="Google Shape;121;p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2" name="Google Shape;122;p10"/>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3" name="Google Shape;123;p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4" name="Google Shape;124;p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5" name="Google Shape;125;p10"/>
          <p:cNvSpPr txBox="1"/>
          <p:nvPr/>
        </p:nvSpPr>
        <p:spPr>
          <a:xfrm>
            <a:off x="3253625" y="1102338"/>
            <a:ext cx="10055975" cy="301618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rgbClr val="FFFFFF"/>
                </a:solidFill>
                <a:latin typeface="Anton"/>
                <a:ea typeface="Anton"/>
                <a:cs typeface="Anton"/>
                <a:sym typeface="Anton"/>
              </a:rPr>
              <a:t>Key Mental Health Terms</a:t>
            </a:r>
            <a:endParaRPr b="0" i="0" sz="2750" u="none" cap="none" strike="noStrike">
              <a:solidFill>
                <a:srgbClr val="FFFFFF"/>
              </a:solidFill>
              <a:latin typeface="Quicksand"/>
              <a:ea typeface="Quicksand"/>
              <a:cs typeface="Quicksand"/>
              <a:sym typeface="Quicksand"/>
            </a:endParaRPr>
          </a:p>
        </p:txBody>
      </p:sp>
      <p:sp>
        <p:nvSpPr>
          <p:cNvPr id="126" name="Google Shape;126;p10"/>
          <p:cNvSpPr/>
          <p:nvPr/>
        </p:nvSpPr>
        <p:spPr>
          <a:xfrm>
            <a:off x="3917990" y="4631101"/>
            <a:ext cx="510302" cy="510302"/>
          </a:xfrm>
          <a:prstGeom prst="roundRect">
            <a:avLst>
              <a:gd fmla="val 1792" name="adj"/>
            </a:avLst>
          </a:prstGeom>
          <a:solidFill>
            <a:srgbClr val="F5F5F5"/>
          </a:solidFill>
          <a:ln cap="flat" cmpd="sng" w="38100">
            <a:solidFill>
              <a:srgbClr val="068E8D"/>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chemeClr val="lt1"/>
              </a:solidFill>
              <a:latin typeface="Arial"/>
              <a:ea typeface="Arial"/>
              <a:cs typeface="Arial"/>
              <a:sym typeface="Arial"/>
            </a:endParaRPr>
          </a:p>
        </p:txBody>
      </p:sp>
      <p:sp>
        <p:nvSpPr>
          <p:cNvPr id="127" name="Google Shape;127;p10"/>
          <p:cNvSpPr/>
          <p:nvPr/>
        </p:nvSpPr>
        <p:spPr>
          <a:xfrm>
            <a:off x="4655106" y="4708967"/>
            <a:ext cx="2835235" cy="37719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Stress 😣</a:t>
            </a:r>
            <a:endParaRPr b="0" i="0" sz="2750" u="none" cap="none" strike="noStrike">
              <a:solidFill>
                <a:schemeClr val="lt1"/>
              </a:solidFill>
              <a:latin typeface="Arial"/>
              <a:ea typeface="Arial"/>
              <a:cs typeface="Arial"/>
              <a:sym typeface="Arial"/>
            </a:endParaRPr>
          </a:p>
        </p:txBody>
      </p:sp>
      <p:sp>
        <p:nvSpPr>
          <p:cNvPr id="128" name="Google Shape;128;p10"/>
          <p:cNvSpPr/>
          <p:nvPr/>
        </p:nvSpPr>
        <p:spPr>
          <a:xfrm>
            <a:off x="3917990" y="6038776"/>
            <a:ext cx="510302" cy="510302"/>
          </a:xfrm>
          <a:prstGeom prst="roundRect">
            <a:avLst>
              <a:gd fmla="val 1792" name="adj"/>
            </a:avLst>
          </a:prstGeom>
          <a:solidFill>
            <a:srgbClr val="F5F5F5"/>
          </a:solidFill>
          <a:ln cap="flat" cmpd="sng" w="38100">
            <a:solidFill>
              <a:srgbClr val="833F9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chemeClr val="lt1"/>
              </a:solidFill>
              <a:latin typeface="Arial"/>
              <a:ea typeface="Arial"/>
              <a:cs typeface="Arial"/>
              <a:sym typeface="Arial"/>
            </a:endParaRPr>
          </a:p>
        </p:txBody>
      </p:sp>
      <p:sp>
        <p:nvSpPr>
          <p:cNvPr id="129" name="Google Shape;129;p10"/>
          <p:cNvSpPr/>
          <p:nvPr/>
        </p:nvSpPr>
        <p:spPr>
          <a:xfrm>
            <a:off x="4655106" y="6116643"/>
            <a:ext cx="2835235" cy="37719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Anxiety 😟</a:t>
            </a:r>
            <a:endParaRPr b="0" i="0" sz="2750" u="none" cap="none" strike="noStrike">
              <a:solidFill>
                <a:schemeClr val="lt1"/>
              </a:solidFill>
              <a:latin typeface="Arial"/>
              <a:ea typeface="Arial"/>
              <a:cs typeface="Arial"/>
              <a:sym typeface="Arial"/>
            </a:endParaRPr>
          </a:p>
        </p:txBody>
      </p:sp>
      <p:sp>
        <p:nvSpPr>
          <p:cNvPr id="130" name="Google Shape;130;p10"/>
          <p:cNvSpPr/>
          <p:nvPr/>
        </p:nvSpPr>
        <p:spPr>
          <a:xfrm>
            <a:off x="3917990" y="7446452"/>
            <a:ext cx="510302" cy="510302"/>
          </a:xfrm>
          <a:prstGeom prst="roundRect">
            <a:avLst>
              <a:gd fmla="val 1792" name="adj"/>
            </a:avLst>
          </a:prstGeom>
          <a:solidFill>
            <a:srgbClr val="F5F5F5"/>
          </a:solidFill>
          <a:ln cap="flat" cmpd="sng" w="38100">
            <a:solidFill>
              <a:srgbClr val="16114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chemeClr val="lt1"/>
              </a:solidFill>
              <a:latin typeface="Arial"/>
              <a:ea typeface="Arial"/>
              <a:cs typeface="Arial"/>
              <a:sym typeface="Arial"/>
            </a:endParaRPr>
          </a:p>
        </p:txBody>
      </p:sp>
      <p:sp>
        <p:nvSpPr>
          <p:cNvPr id="131" name="Google Shape;131;p10"/>
          <p:cNvSpPr/>
          <p:nvPr/>
        </p:nvSpPr>
        <p:spPr>
          <a:xfrm>
            <a:off x="4655106" y="7524319"/>
            <a:ext cx="2835235" cy="37719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Depression 😞</a:t>
            </a:r>
            <a:endParaRPr b="0" i="0" sz="2750" u="none" cap="none" strike="noStrike">
              <a:solidFill>
                <a:schemeClr val="lt1"/>
              </a:solidFill>
              <a:latin typeface="Arial"/>
              <a:ea typeface="Arial"/>
              <a:cs typeface="Arial"/>
              <a:sym typeface="Arial"/>
            </a:endParaRPr>
          </a:p>
        </p:txBody>
      </p:sp>
      <p:sp>
        <p:nvSpPr>
          <p:cNvPr id="132" name="Google Shape;132;p10"/>
          <p:cNvSpPr/>
          <p:nvPr/>
        </p:nvSpPr>
        <p:spPr>
          <a:xfrm>
            <a:off x="3917990" y="8854128"/>
            <a:ext cx="510302" cy="510302"/>
          </a:xfrm>
          <a:prstGeom prst="roundRect">
            <a:avLst>
              <a:gd fmla="val 1792" name="adj"/>
            </a:avLst>
          </a:prstGeom>
          <a:solidFill>
            <a:srgbClr val="F5F5F5"/>
          </a:solidFill>
          <a:ln cap="flat" cmpd="sng" w="38100">
            <a:solidFill>
              <a:srgbClr val="E6E0C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chemeClr val="lt1"/>
              </a:solidFill>
              <a:latin typeface="Arial"/>
              <a:ea typeface="Arial"/>
              <a:cs typeface="Arial"/>
              <a:sym typeface="Arial"/>
            </a:endParaRPr>
          </a:p>
        </p:txBody>
      </p:sp>
      <p:sp>
        <p:nvSpPr>
          <p:cNvPr id="133" name="Google Shape;133;p10"/>
          <p:cNvSpPr/>
          <p:nvPr/>
        </p:nvSpPr>
        <p:spPr>
          <a:xfrm>
            <a:off x="4655106" y="8931995"/>
            <a:ext cx="2835235" cy="37719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Bullying 🚫😠</a:t>
            </a:r>
            <a:endParaRPr b="0" i="0" sz="2750" u="none" cap="none" strike="noStrike">
              <a:solidFill>
                <a:schemeClr val="lt1"/>
              </a:solidFill>
              <a:latin typeface="Arial"/>
              <a:ea typeface="Arial"/>
              <a:cs typeface="Arial"/>
              <a:sym typeface="Arial"/>
            </a:endParaRPr>
          </a:p>
        </p:txBody>
      </p:sp>
      <p:sp>
        <p:nvSpPr>
          <p:cNvPr id="134" name="Google Shape;134;p10"/>
          <p:cNvSpPr txBox="1"/>
          <p:nvPr/>
        </p:nvSpPr>
        <p:spPr>
          <a:xfrm>
            <a:off x="8978900" y="8715238"/>
            <a:ext cx="9309100" cy="73866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Quicksand"/>
                <a:ea typeface="Quicksand"/>
                <a:cs typeface="Quicksand"/>
                <a:sym typeface="Quicksand"/>
              </a:rPr>
              <a:t>Source: Image generated by ChatGPT</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0" i="0" lang="en-US" sz="1400" u="none" cap="none" strike="noStrike">
                <a:solidFill>
                  <a:schemeClr val="lt1"/>
                </a:solidFill>
                <a:latin typeface="Arial"/>
                <a:ea typeface="Arial"/>
                <a:cs typeface="Arial"/>
                <a:sym typeface="Arial"/>
              </a:rPr>
            </a:br>
            <a:endParaRPr b="0" i="0" sz="1400" u="none" cap="none" strike="noStrike">
              <a:solidFill>
                <a:schemeClr val="lt1"/>
              </a:solidFill>
              <a:latin typeface="Arial"/>
              <a:ea typeface="Arial"/>
              <a:cs typeface="Arial"/>
              <a:sym typeface="Arial"/>
            </a:endParaRPr>
          </a:p>
        </p:txBody>
      </p:sp>
      <p:pic>
        <p:nvPicPr>
          <p:cNvPr descr="A group of people with different expressions&#10;&#10;AI-generated content may be incorrect." id="135" name="Google Shape;135;p10"/>
          <p:cNvPicPr preferRelativeResize="0"/>
          <p:nvPr/>
        </p:nvPicPr>
        <p:blipFill rotWithShape="1">
          <a:blip r:embed="rId5">
            <a:alphaModFix/>
          </a:blip>
          <a:srcRect b="10918" l="0" r="0" t="8814"/>
          <a:stretch/>
        </p:blipFill>
        <p:spPr>
          <a:xfrm>
            <a:off x="11176000" y="0"/>
            <a:ext cx="7112000" cy="856283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139" name="Shape 139"/>
        <p:cNvGrpSpPr/>
        <p:nvPr/>
      </p:nvGrpSpPr>
      <p:grpSpPr>
        <a:xfrm>
          <a:off x="0" y="0"/>
          <a:ext cx="0" cy="0"/>
          <a:chOff x="0" y="0"/>
          <a:chExt cx="0" cy="0"/>
        </a:xfrm>
      </p:grpSpPr>
      <p:grpSp>
        <p:nvGrpSpPr>
          <p:cNvPr id="140" name="Google Shape;140;p11"/>
          <p:cNvGrpSpPr/>
          <p:nvPr/>
        </p:nvGrpSpPr>
        <p:grpSpPr>
          <a:xfrm>
            <a:off x="0" y="-216991"/>
            <a:ext cx="2922084" cy="10503991"/>
            <a:chOff x="0" y="-57150"/>
            <a:chExt cx="769602" cy="2766483"/>
          </a:xfrm>
        </p:grpSpPr>
        <p:sp>
          <p:nvSpPr>
            <p:cNvPr id="141" name="Google Shape;141;p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2" name="Google Shape;142;p1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3" name="Google Shape;143;p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4" name="Google Shape;144;p1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5" name="Google Shape;145;p11"/>
          <p:cNvSpPr txBox="1"/>
          <p:nvPr/>
        </p:nvSpPr>
        <p:spPr>
          <a:xfrm>
            <a:off x="3253625" y="502638"/>
            <a:ext cx="8049375" cy="301618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rgbClr val="FFFFFF"/>
                </a:solidFill>
                <a:latin typeface="Anton"/>
                <a:ea typeface="Anton"/>
                <a:cs typeface="Anton"/>
                <a:sym typeface="Anton"/>
              </a:rPr>
              <a:t>Challenges for Deaf People</a:t>
            </a:r>
            <a:endParaRPr b="1" i="0" sz="2750" u="none" cap="none" strike="noStrike">
              <a:solidFill>
                <a:srgbClr val="FFFFFF"/>
              </a:solidFill>
              <a:latin typeface="Quicksand"/>
              <a:ea typeface="Quicksand"/>
              <a:cs typeface="Quicksand"/>
              <a:sym typeface="Quicksand"/>
            </a:endParaRPr>
          </a:p>
        </p:txBody>
      </p:sp>
      <p:sp>
        <p:nvSpPr>
          <p:cNvPr id="146" name="Google Shape;146;p11"/>
          <p:cNvSpPr txBox="1"/>
          <p:nvPr/>
        </p:nvSpPr>
        <p:spPr>
          <a:xfrm>
            <a:off x="8978900" y="8766038"/>
            <a:ext cx="9309100" cy="73866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Quicksand"/>
                <a:ea typeface="Quicksand"/>
                <a:cs typeface="Quicksand"/>
                <a:sym typeface="Quicksand"/>
              </a:rPr>
              <a:t>Source: Image generated by ChatGPT</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0" i="0" lang="en-US" sz="1400" u="none" cap="none" strike="noStrike">
                <a:solidFill>
                  <a:schemeClr val="lt1"/>
                </a:solidFill>
                <a:latin typeface="Arial"/>
                <a:ea typeface="Arial"/>
                <a:cs typeface="Arial"/>
                <a:sym typeface="Arial"/>
              </a:rPr>
            </a:br>
            <a:endParaRPr b="0" i="0" sz="1400" u="none" cap="none" strike="noStrike">
              <a:solidFill>
                <a:schemeClr val="lt1"/>
              </a:solidFill>
              <a:latin typeface="Arial"/>
              <a:ea typeface="Arial"/>
              <a:cs typeface="Arial"/>
              <a:sym typeface="Arial"/>
            </a:endParaRPr>
          </a:p>
        </p:txBody>
      </p:sp>
      <p:sp>
        <p:nvSpPr>
          <p:cNvPr id="147" name="Google Shape;147;p11"/>
          <p:cNvSpPr/>
          <p:nvPr/>
        </p:nvSpPr>
        <p:spPr>
          <a:xfrm>
            <a:off x="3367091" y="4021456"/>
            <a:ext cx="4129683" cy="3725284"/>
          </a:xfrm>
          <a:prstGeom prst="roundRect">
            <a:avLst>
              <a:gd fmla="val 434" name="adj"/>
            </a:avLst>
          </a:prstGeom>
          <a:solidFill>
            <a:srgbClr val="F5F5F5"/>
          </a:solidFill>
          <a:ln cap="flat" cmpd="sng" w="38100">
            <a:solidFill>
              <a:srgbClr val="068E8D"/>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8" name="Google Shape;148;p11"/>
          <p:cNvSpPr/>
          <p:nvPr/>
        </p:nvSpPr>
        <p:spPr>
          <a:xfrm>
            <a:off x="3632005" y="4360832"/>
            <a:ext cx="3194832" cy="62589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Communication Barriers</a:t>
            </a:r>
            <a:endParaRPr b="0" i="0" sz="2750" u="none" cap="none" strike="noStrike">
              <a:solidFill>
                <a:srgbClr val="000000"/>
              </a:solidFill>
              <a:latin typeface="Arial"/>
              <a:ea typeface="Arial"/>
              <a:cs typeface="Arial"/>
              <a:sym typeface="Arial"/>
            </a:endParaRPr>
          </a:p>
        </p:txBody>
      </p:sp>
      <p:sp>
        <p:nvSpPr>
          <p:cNvPr id="149" name="Google Shape;149;p11"/>
          <p:cNvSpPr/>
          <p:nvPr/>
        </p:nvSpPr>
        <p:spPr>
          <a:xfrm>
            <a:off x="3632005" y="5276951"/>
            <a:ext cx="3532800" cy="19230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No interpreter available. No information in sign language. Hard to find help.</a:t>
            </a:r>
            <a:endParaRPr b="0" i="0" sz="2750" u="none" cap="none" strike="noStrike">
              <a:solidFill>
                <a:srgbClr val="000000"/>
              </a:solidFill>
              <a:latin typeface="Arial"/>
              <a:ea typeface="Arial"/>
              <a:cs typeface="Arial"/>
              <a:sym typeface="Arial"/>
            </a:endParaRPr>
          </a:p>
        </p:txBody>
      </p:sp>
      <p:sp>
        <p:nvSpPr>
          <p:cNvPr id="150" name="Google Shape;150;p11"/>
          <p:cNvSpPr/>
          <p:nvPr/>
        </p:nvSpPr>
        <p:spPr>
          <a:xfrm>
            <a:off x="7796574" y="4021456"/>
            <a:ext cx="4317879" cy="3725284"/>
          </a:xfrm>
          <a:prstGeom prst="roundRect">
            <a:avLst>
              <a:gd fmla="val 434" name="adj"/>
            </a:avLst>
          </a:prstGeom>
          <a:solidFill>
            <a:srgbClr val="F5F5F5"/>
          </a:solidFill>
          <a:ln cap="flat" cmpd="sng" w="38100">
            <a:solidFill>
              <a:srgbClr val="833F9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1" name="Google Shape;151;p11"/>
          <p:cNvSpPr/>
          <p:nvPr/>
        </p:nvSpPr>
        <p:spPr>
          <a:xfrm>
            <a:off x="8155894" y="4342294"/>
            <a:ext cx="3340425" cy="62589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Feeling Isolated</a:t>
            </a:r>
            <a:endParaRPr b="0" i="0" sz="2750" u="none" cap="none" strike="noStrike">
              <a:solidFill>
                <a:srgbClr val="000000"/>
              </a:solidFill>
              <a:latin typeface="Arial"/>
              <a:ea typeface="Arial"/>
              <a:cs typeface="Arial"/>
              <a:sym typeface="Arial"/>
            </a:endParaRPr>
          </a:p>
        </p:txBody>
      </p:sp>
      <p:sp>
        <p:nvSpPr>
          <p:cNvPr id="152" name="Google Shape;152;p11"/>
          <p:cNvSpPr/>
          <p:nvPr/>
        </p:nvSpPr>
        <p:spPr>
          <a:xfrm>
            <a:off x="8155900" y="4819750"/>
            <a:ext cx="3340500" cy="26475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Many Deaf feel alone or misunderstood by hearing services.</a:t>
            </a:r>
            <a:endParaRPr b="0" i="0" sz="2750" u="none" cap="none" strike="noStrike">
              <a:solidFill>
                <a:srgbClr val="000000"/>
              </a:solidFill>
              <a:latin typeface="Arial"/>
              <a:ea typeface="Arial"/>
              <a:cs typeface="Arial"/>
              <a:sym typeface="Arial"/>
            </a:endParaRPr>
          </a:p>
        </p:txBody>
      </p:sp>
      <p:sp>
        <p:nvSpPr>
          <p:cNvPr id="153" name="Google Shape;153;p11"/>
          <p:cNvSpPr/>
          <p:nvPr/>
        </p:nvSpPr>
        <p:spPr>
          <a:xfrm>
            <a:off x="3367091" y="8026401"/>
            <a:ext cx="8747362" cy="1757962"/>
          </a:xfrm>
          <a:prstGeom prst="roundRect">
            <a:avLst>
              <a:gd fmla="val 661" name="adj"/>
            </a:avLst>
          </a:prstGeom>
          <a:solidFill>
            <a:srgbClr val="F5F5F5"/>
          </a:solidFill>
          <a:ln cap="flat" cmpd="sng" w="38100">
            <a:solidFill>
              <a:srgbClr val="16114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4" name="Google Shape;154;p11"/>
          <p:cNvSpPr/>
          <p:nvPr/>
        </p:nvSpPr>
        <p:spPr>
          <a:xfrm>
            <a:off x="3632005" y="8285127"/>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Essential Need</a:t>
            </a:r>
            <a:endParaRPr b="0" i="0" sz="2750" u="none" cap="none" strike="noStrike">
              <a:solidFill>
                <a:srgbClr val="000000"/>
              </a:solidFill>
              <a:latin typeface="Arial"/>
              <a:ea typeface="Arial"/>
              <a:cs typeface="Arial"/>
              <a:sym typeface="Arial"/>
            </a:endParaRPr>
          </a:p>
        </p:txBody>
      </p:sp>
      <p:sp>
        <p:nvSpPr>
          <p:cNvPr id="155" name="Google Shape;155;p11"/>
          <p:cNvSpPr/>
          <p:nvPr/>
        </p:nvSpPr>
        <p:spPr>
          <a:xfrm>
            <a:off x="3632005" y="8775546"/>
            <a:ext cx="8217534" cy="729156"/>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Sign language is essential for good mental </a:t>
            </a:r>
            <a:endParaRPr/>
          </a:p>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health support!</a:t>
            </a:r>
            <a:endParaRPr b="0" i="0" sz="2750" u="none" cap="none" strike="noStrike">
              <a:solidFill>
                <a:srgbClr val="000000"/>
              </a:solidFill>
              <a:latin typeface="Arial"/>
              <a:ea typeface="Arial"/>
              <a:cs typeface="Arial"/>
              <a:sym typeface="Arial"/>
            </a:endParaRPr>
          </a:p>
        </p:txBody>
      </p:sp>
      <p:pic>
        <p:nvPicPr>
          <p:cNvPr descr="A drawing of a door with a sign and question marks&#10;&#10;AI-generated content may be incorrect." id="156" name="Google Shape;156;p11"/>
          <p:cNvPicPr preferRelativeResize="0"/>
          <p:nvPr/>
        </p:nvPicPr>
        <p:blipFill rotWithShape="1">
          <a:blip r:embed="rId5">
            <a:alphaModFix/>
          </a:blip>
          <a:srcRect b="0" l="0" r="0" t="0"/>
          <a:stretch/>
        </p:blipFill>
        <p:spPr>
          <a:xfrm>
            <a:off x="12546685" y="-15318"/>
            <a:ext cx="5769850" cy="86547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0" name="Shape 160"/>
        <p:cNvGrpSpPr/>
        <p:nvPr/>
      </p:nvGrpSpPr>
      <p:grpSpPr>
        <a:xfrm>
          <a:off x="0" y="0"/>
          <a:ext cx="0" cy="0"/>
          <a:chOff x="0" y="0"/>
          <a:chExt cx="0" cy="0"/>
        </a:xfrm>
      </p:grpSpPr>
      <p:grpSp>
        <p:nvGrpSpPr>
          <p:cNvPr id="161" name="Google Shape;161;p2"/>
          <p:cNvGrpSpPr/>
          <p:nvPr/>
        </p:nvGrpSpPr>
        <p:grpSpPr>
          <a:xfrm>
            <a:off x="0" y="-216991"/>
            <a:ext cx="2922084" cy="10503991"/>
            <a:chOff x="0" y="-57150"/>
            <a:chExt cx="769602" cy="2766483"/>
          </a:xfrm>
        </p:grpSpPr>
        <p:sp>
          <p:nvSpPr>
            <p:cNvPr id="162" name="Google Shape;162;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3" name="Google Shape;163;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4" name="Google Shape;164;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5" name="Google Shape;165;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6" name="Google Shape;166;p2"/>
          <p:cNvSpPr txBox="1"/>
          <p:nvPr/>
        </p:nvSpPr>
        <p:spPr>
          <a:xfrm>
            <a:off x="3177431" y="393826"/>
            <a:ext cx="9600900" cy="2955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Group Discussion – What Are the Barriers?</a:t>
            </a:r>
            <a:endParaRPr/>
          </a:p>
        </p:txBody>
      </p:sp>
      <p:pic>
        <p:nvPicPr>
          <p:cNvPr descr="preencoded.png" id="167" name="Google Shape;167;p2"/>
          <p:cNvPicPr preferRelativeResize="0"/>
          <p:nvPr/>
        </p:nvPicPr>
        <p:blipFill rotWithShape="1">
          <a:blip r:embed="rId5">
            <a:alphaModFix/>
          </a:blip>
          <a:srcRect b="0" l="0" r="0" t="0"/>
          <a:stretch/>
        </p:blipFill>
        <p:spPr>
          <a:xfrm>
            <a:off x="3976954" y="4221039"/>
            <a:ext cx="1134070" cy="1360884"/>
          </a:xfrm>
          <a:prstGeom prst="rect">
            <a:avLst/>
          </a:prstGeom>
          <a:noFill/>
          <a:ln>
            <a:noFill/>
          </a:ln>
        </p:spPr>
      </p:pic>
      <p:sp>
        <p:nvSpPr>
          <p:cNvPr id="168" name="Google Shape;168;p2"/>
          <p:cNvSpPr/>
          <p:nvPr/>
        </p:nvSpPr>
        <p:spPr>
          <a:xfrm>
            <a:off x="5451164" y="4447850"/>
            <a:ext cx="55932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Share Your Experience</a:t>
            </a:r>
            <a:endParaRPr b="0" i="0" sz="2750" u="none" cap="none" strike="noStrike">
              <a:solidFill>
                <a:schemeClr val="lt1"/>
              </a:solidFill>
              <a:latin typeface="Arial"/>
              <a:ea typeface="Arial"/>
              <a:cs typeface="Arial"/>
              <a:sym typeface="Arial"/>
            </a:endParaRPr>
          </a:p>
        </p:txBody>
      </p:sp>
      <p:sp>
        <p:nvSpPr>
          <p:cNvPr id="169" name="Google Shape;169;p2"/>
          <p:cNvSpPr/>
          <p:nvPr/>
        </p:nvSpPr>
        <p:spPr>
          <a:xfrm>
            <a:off x="5451186" y="4938271"/>
            <a:ext cx="6082200" cy="3630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What makes it hard for Deaf people </a:t>
            </a:r>
            <a:endParaRPr/>
          </a:p>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to get help?</a:t>
            </a:r>
            <a:endParaRPr b="0" i="0" sz="2750" u="none" cap="none" strike="noStrike">
              <a:solidFill>
                <a:schemeClr val="lt1"/>
              </a:solidFill>
              <a:latin typeface="Arial"/>
              <a:ea typeface="Arial"/>
              <a:cs typeface="Arial"/>
              <a:sym typeface="Arial"/>
            </a:endParaRPr>
          </a:p>
        </p:txBody>
      </p:sp>
      <p:pic>
        <p:nvPicPr>
          <p:cNvPr descr="preencoded.png" id="170" name="Google Shape;170;p2"/>
          <p:cNvPicPr preferRelativeResize="0"/>
          <p:nvPr/>
        </p:nvPicPr>
        <p:blipFill rotWithShape="1">
          <a:blip r:embed="rId6">
            <a:alphaModFix/>
          </a:blip>
          <a:srcRect b="0" l="0" r="0" t="0"/>
          <a:stretch/>
        </p:blipFill>
        <p:spPr>
          <a:xfrm>
            <a:off x="3976954" y="6109719"/>
            <a:ext cx="1134070" cy="1360884"/>
          </a:xfrm>
          <a:prstGeom prst="rect">
            <a:avLst/>
          </a:prstGeom>
          <a:noFill/>
          <a:ln>
            <a:noFill/>
          </a:ln>
        </p:spPr>
      </p:pic>
      <p:sp>
        <p:nvSpPr>
          <p:cNvPr id="171" name="Google Shape;171;p2"/>
          <p:cNvSpPr/>
          <p:nvPr/>
        </p:nvSpPr>
        <p:spPr>
          <a:xfrm>
            <a:off x="5451166" y="6336525"/>
            <a:ext cx="50850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Communication Impact</a:t>
            </a:r>
            <a:endParaRPr b="0" i="0" sz="2750" u="none" cap="none" strike="noStrike">
              <a:solidFill>
                <a:schemeClr val="lt1"/>
              </a:solidFill>
              <a:latin typeface="Arial"/>
              <a:ea typeface="Arial"/>
              <a:cs typeface="Arial"/>
              <a:sym typeface="Arial"/>
            </a:endParaRPr>
          </a:p>
        </p:txBody>
      </p:sp>
      <p:sp>
        <p:nvSpPr>
          <p:cNvPr id="172" name="Google Shape;172;p2"/>
          <p:cNvSpPr/>
          <p:nvPr/>
        </p:nvSpPr>
        <p:spPr>
          <a:xfrm>
            <a:off x="5451186" y="6826952"/>
            <a:ext cx="6082200" cy="3630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How does communication affect </a:t>
            </a:r>
            <a:endParaRPr/>
          </a:p>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getting support?</a:t>
            </a:r>
            <a:endParaRPr b="0" i="0" sz="2750" u="none" cap="none" strike="noStrike">
              <a:solidFill>
                <a:schemeClr val="lt1"/>
              </a:solidFill>
              <a:latin typeface="Arial"/>
              <a:ea typeface="Arial"/>
              <a:cs typeface="Arial"/>
              <a:sym typeface="Arial"/>
            </a:endParaRPr>
          </a:p>
        </p:txBody>
      </p:sp>
      <p:pic>
        <p:nvPicPr>
          <p:cNvPr descr="preencoded.png" id="173" name="Google Shape;173;p2"/>
          <p:cNvPicPr preferRelativeResize="0"/>
          <p:nvPr/>
        </p:nvPicPr>
        <p:blipFill rotWithShape="1">
          <a:blip r:embed="rId7">
            <a:alphaModFix/>
          </a:blip>
          <a:srcRect b="0" l="0" r="0" t="0"/>
          <a:stretch/>
        </p:blipFill>
        <p:spPr>
          <a:xfrm>
            <a:off x="3976954" y="7846849"/>
            <a:ext cx="1134070" cy="1360884"/>
          </a:xfrm>
          <a:prstGeom prst="rect">
            <a:avLst/>
          </a:prstGeom>
          <a:noFill/>
          <a:ln>
            <a:noFill/>
          </a:ln>
        </p:spPr>
      </p:pic>
      <p:sp>
        <p:nvSpPr>
          <p:cNvPr id="174" name="Google Shape;174;p2"/>
          <p:cNvSpPr/>
          <p:nvPr/>
        </p:nvSpPr>
        <p:spPr>
          <a:xfrm>
            <a:off x="5451186" y="8220460"/>
            <a:ext cx="28353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Real Examples</a:t>
            </a:r>
            <a:endParaRPr b="0" i="0" sz="2750" u="none" cap="none" strike="noStrike">
              <a:solidFill>
                <a:schemeClr val="lt1"/>
              </a:solidFill>
              <a:latin typeface="Arial"/>
              <a:ea typeface="Arial"/>
              <a:cs typeface="Arial"/>
              <a:sym typeface="Arial"/>
            </a:endParaRPr>
          </a:p>
        </p:txBody>
      </p:sp>
      <p:sp>
        <p:nvSpPr>
          <p:cNvPr id="175" name="Google Shape;175;p2"/>
          <p:cNvSpPr/>
          <p:nvPr/>
        </p:nvSpPr>
        <p:spPr>
          <a:xfrm>
            <a:off x="5451186" y="8710878"/>
            <a:ext cx="6082200" cy="3630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Any stories or examples to share?</a:t>
            </a:r>
            <a:endParaRPr b="0" i="0" sz="2750" u="none" cap="none" strike="noStrike">
              <a:solidFill>
                <a:schemeClr val="lt1"/>
              </a:solidFill>
              <a:latin typeface="Arial"/>
              <a:ea typeface="Arial"/>
              <a:cs typeface="Arial"/>
              <a:sym typeface="Arial"/>
            </a:endParaRPr>
          </a:p>
        </p:txBody>
      </p:sp>
      <p:pic>
        <p:nvPicPr>
          <p:cNvPr descr="A group of people sitting in chairs talking&#10;&#10;AI-generated content may be incorrect." id="176" name="Google Shape;176;p2"/>
          <p:cNvPicPr preferRelativeResize="0"/>
          <p:nvPr/>
        </p:nvPicPr>
        <p:blipFill rotWithShape="1">
          <a:blip r:embed="rId8">
            <a:alphaModFix/>
          </a:blip>
          <a:srcRect b="0" l="0" r="0" t="0"/>
          <a:stretch/>
        </p:blipFill>
        <p:spPr>
          <a:xfrm>
            <a:off x="12588246" y="-15318"/>
            <a:ext cx="5699754" cy="8549631"/>
          </a:xfrm>
          <a:prstGeom prst="rect">
            <a:avLst/>
          </a:prstGeom>
          <a:noFill/>
          <a:ln>
            <a:noFill/>
          </a:ln>
        </p:spPr>
      </p:pic>
      <p:sp>
        <p:nvSpPr>
          <p:cNvPr id="177" name="Google Shape;177;p2"/>
          <p:cNvSpPr txBox="1"/>
          <p:nvPr/>
        </p:nvSpPr>
        <p:spPr>
          <a:xfrm>
            <a:off x="8978900" y="8566929"/>
            <a:ext cx="9309100" cy="73866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Quicksand"/>
                <a:ea typeface="Quicksand"/>
                <a:cs typeface="Quicksand"/>
                <a:sym typeface="Quicksand"/>
              </a:rPr>
              <a:t>Source: Image generated by ChatGPT</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0" i="0" lang="en-US" sz="1400" u="none" cap="none" strike="noStrike">
                <a:solidFill>
                  <a:schemeClr val="lt1"/>
                </a:solidFill>
                <a:latin typeface="Arial"/>
                <a:ea typeface="Arial"/>
                <a:cs typeface="Arial"/>
                <a:sym typeface="Arial"/>
              </a:rPr>
            </a:b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181" name="Shape 181"/>
        <p:cNvGrpSpPr/>
        <p:nvPr/>
      </p:nvGrpSpPr>
      <p:grpSpPr>
        <a:xfrm>
          <a:off x="0" y="0"/>
          <a:ext cx="0" cy="0"/>
          <a:chOff x="0" y="0"/>
          <a:chExt cx="0" cy="0"/>
        </a:xfrm>
      </p:grpSpPr>
      <p:grpSp>
        <p:nvGrpSpPr>
          <p:cNvPr id="182" name="Google Shape;182;p16"/>
          <p:cNvGrpSpPr/>
          <p:nvPr/>
        </p:nvGrpSpPr>
        <p:grpSpPr>
          <a:xfrm>
            <a:off x="0" y="-216991"/>
            <a:ext cx="2922084" cy="10503991"/>
            <a:chOff x="0" y="-57150"/>
            <a:chExt cx="769602" cy="2766483"/>
          </a:xfrm>
        </p:grpSpPr>
        <p:sp>
          <p:nvSpPr>
            <p:cNvPr id="183" name="Google Shape;183;p1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4" name="Google Shape;184;p1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5" name="Google Shape;185;p16"/>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6" name="Google Shape;186;p1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7" name="Google Shape;187;p16"/>
          <p:cNvSpPr txBox="1"/>
          <p:nvPr/>
        </p:nvSpPr>
        <p:spPr>
          <a:xfrm>
            <a:off x="3266775" y="746088"/>
            <a:ext cx="14806200" cy="160040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dk1"/>
                </a:solidFill>
                <a:latin typeface="Anton"/>
                <a:ea typeface="Anton"/>
                <a:cs typeface="Anton"/>
                <a:sym typeface="Anton"/>
              </a:rPr>
              <a:t>Video – Deaf-Friendly Services</a:t>
            </a:r>
            <a:endParaRPr b="0" i="0" sz="2750" u="none" cap="none" strike="noStrike">
              <a:solidFill>
                <a:schemeClr val="dk1"/>
              </a:solidFill>
              <a:latin typeface="Quicksand"/>
              <a:ea typeface="Quicksand"/>
              <a:cs typeface="Quicksand"/>
              <a:sym typeface="Quicksand"/>
            </a:endParaRPr>
          </a:p>
        </p:txBody>
      </p:sp>
      <p:sp>
        <p:nvSpPr>
          <p:cNvPr id="188" name="Google Shape;188;p16"/>
          <p:cNvSpPr/>
          <p:nvPr/>
        </p:nvSpPr>
        <p:spPr>
          <a:xfrm>
            <a:off x="3638590" y="4257941"/>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Watch and Learn</a:t>
            </a:r>
            <a:endParaRPr b="0" i="0" sz="2750" u="none" cap="none" strike="noStrike">
              <a:solidFill>
                <a:srgbClr val="000000"/>
              </a:solidFill>
              <a:latin typeface="Arial"/>
              <a:ea typeface="Arial"/>
              <a:cs typeface="Arial"/>
              <a:sym typeface="Arial"/>
            </a:endParaRPr>
          </a:p>
        </p:txBody>
      </p:sp>
      <p:sp>
        <p:nvSpPr>
          <p:cNvPr id="189" name="Google Shape;189;p16"/>
          <p:cNvSpPr/>
          <p:nvPr/>
        </p:nvSpPr>
        <p:spPr>
          <a:xfrm>
            <a:off x="3638590" y="4839085"/>
            <a:ext cx="6244709" cy="725805"/>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Short video showing Deaf-friendly services. SignHealth, Deaf helplines, peer support examples.</a:t>
            </a:r>
            <a:endParaRPr b="0" i="0" sz="2750" u="none" cap="none" strike="noStrike">
              <a:solidFill>
                <a:srgbClr val="000000"/>
              </a:solidFill>
              <a:latin typeface="Arial"/>
              <a:ea typeface="Arial"/>
              <a:cs typeface="Arial"/>
              <a:sym typeface="Arial"/>
            </a:endParaRPr>
          </a:p>
        </p:txBody>
      </p:sp>
      <p:sp>
        <p:nvSpPr>
          <p:cNvPr id="190" name="Google Shape;190;p16"/>
          <p:cNvSpPr/>
          <p:nvPr/>
        </p:nvSpPr>
        <p:spPr>
          <a:xfrm>
            <a:off x="10444321" y="4257941"/>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Discussion Points</a:t>
            </a:r>
            <a:endParaRPr b="0" i="0" sz="2750" u="none" cap="none" strike="noStrike">
              <a:solidFill>
                <a:srgbClr val="000000"/>
              </a:solidFill>
              <a:latin typeface="Arial"/>
              <a:ea typeface="Arial"/>
              <a:cs typeface="Arial"/>
              <a:sym typeface="Arial"/>
            </a:endParaRPr>
          </a:p>
        </p:txBody>
      </p:sp>
      <p:sp>
        <p:nvSpPr>
          <p:cNvPr id="191" name="Google Shape;191;p16"/>
          <p:cNvSpPr/>
          <p:nvPr/>
        </p:nvSpPr>
        <p:spPr>
          <a:xfrm>
            <a:off x="10444321" y="4839085"/>
            <a:ext cx="6244709" cy="725805"/>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What Deaf-friendly services did you see? What looked helpful?</a:t>
            </a:r>
            <a:endParaRPr b="0" i="0" sz="275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95" name="Shape 195"/>
        <p:cNvGrpSpPr/>
        <p:nvPr/>
      </p:nvGrpSpPr>
      <p:grpSpPr>
        <a:xfrm>
          <a:off x="0" y="0"/>
          <a:ext cx="0" cy="0"/>
          <a:chOff x="0" y="0"/>
          <a:chExt cx="0" cy="0"/>
        </a:xfrm>
      </p:grpSpPr>
      <p:grpSp>
        <p:nvGrpSpPr>
          <p:cNvPr id="196" name="Google Shape;196;p17"/>
          <p:cNvGrpSpPr/>
          <p:nvPr/>
        </p:nvGrpSpPr>
        <p:grpSpPr>
          <a:xfrm>
            <a:off x="0" y="-216991"/>
            <a:ext cx="2922084" cy="10503991"/>
            <a:chOff x="0" y="-57150"/>
            <a:chExt cx="769602" cy="2766483"/>
          </a:xfrm>
        </p:grpSpPr>
        <p:sp>
          <p:nvSpPr>
            <p:cNvPr id="197" name="Google Shape;197;p1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8" name="Google Shape;198;p17"/>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9" name="Google Shape;199;p1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0" name="Google Shape;200;p17"/>
          <p:cNvSpPr/>
          <p:nvPr/>
        </p:nvSpPr>
        <p:spPr>
          <a:xfrm>
            <a:off x="-344113"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1" name="Google Shape;201;p17"/>
          <p:cNvSpPr txBox="1"/>
          <p:nvPr/>
        </p:nvSpPr>
        <p:spPr>
          <a:xfrm>
            <a:off x="3253515" y="522709"/>
            <a:ext cx="14806200" cy="301618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rgbClr val="FFFFFF"/>
                </a:solidFill>
                <a:latin typeface="Anton"/>
                <a:ea typeface="Anton"/>
                <a:cs typeface="Anton"/>
                <a:sym typeface="Anton"/>
              </a:rPr>
              <a:t>Resource Mapping – </a:t>
            </a:r>
            <a:endParaRPr/>
          </a:p>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rgbClr val="FFFFFF"/>
                </a:solidFill>
                <a:latin typeface="Anton"/>
                <a:ea typeface="Anton"/>
                <a:cs typeface="Anton"/>
                <a:sym typeface="Anton"/>
              </a:rPr>
              <a:t>Where Can I Find Help?</a:t>
            </a:r>
            <a:endParaRPr b="0" i="0" sz="2750" u="none" cap="none" strike="noStrike">
              <a:solidFill>
                <a:srgbClr val="FFFFFF"/>
              </a:solidFill>
              <a:latin typeface="Quicksand"/>
              <a:ea typeface="Quicksand"/>
              <a:cs typeface="Quicksand"/>
              <a:sym typeface="Quicksand"/>
            </a:endParaRPr>
          </a:p>
        </p:txBody>
      </p:sp>
      <p:sp>
        <p:nvSpPr>
          <p:cNvPr id="202" name="Google Shape;202;p17"/>
          <p:cNvSpPr/>
          <p:nvPr/>
        </p:nvSpPr>
        <p:spPr>
          <a:xfrm>
            <a:off x="4583662" y="4691081"/>
            <a:ext cx="2835235" cy="35433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Crisis Lines</a:t>
            </a:r>
            <a:endParaRPr b="0" i="0" sz="2750" u="none" cap="none" strike="noStrike">
              <a:solidFill>
                <a:schemeClr val="lt1"/>
              </a:solidFill>
              <a:latin typeface="Arial"/>
              <a:ea typeface="Arial"/>
              <a:cs typeface="Arial"/>
              <a:sym typeface="Arial"/>
            </a:endParaRPr>
          </a:p>
        </p:txBody>
      </p:sp>
      <p:sp>
        <p:nvSpPr>
          <p:cNvPr id="203" name="Google Shape;203;p17"/>
          <p:cNvSpPr/>
          <p:nvPr/>
        </p:nvSpPr>
        <p:spPr>
          <a:xfrm>
            <a:off x="3520196" y="5181500"/>
            <a:ext cx="3898702" cy="362903"/>
          </a:xfrm>
          <a:prstGeom prst="rect">
            <a:avLst/>
          </a:prstGeom>
          <a:noFill/>
          <a:ln>
            <a:noFill/>
          </a:ln>
        </p:spPr>
        <p:txBody>
          <a:bodyPr anchorCtr="0" anchor="t" bIns="0" lIns="0" spcFirstLastPara="1" rIns="0" wrap="square" tIns="0">
            <a:noAutofit/>
          </a:bodyPr>
          <a:lstStyle/>
          <a:p>
            <a:pPr indent="0" lvl="0" marL="0" marR="0" rtl="0" algn="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Emergency text </a:t>
            </a:r>
            <a:endParaRPr/>
          </a:p>
          <a:p>
            <a:pPr indent="0" lvl="0" marL="0" marR="0" rtl="0" algn="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and video support</a:t>
            </a:r>
            <a:endParaRPr b="0" i="0" sz="2750" u="none" cap="none" strike="noStrike">
              <a:solidFill>
                <a:schemeClr val="lt1"/>
              </a:solidFill>
              <a:latin typeface="Arial"/>
              <a:ea typeface="Arial"/>
              <a:cs typeface="Arial"/>
              <a:sym typeface="Arial"/>
            </a:endParaRPr>
          </a:p>
        </p:txBody>
      </p:sp>
      <p:pic>
        <p:nvPicPr>
          <p:cNvPr descr="preencoded.png" id="204" name="Google Shape;204;p17"/>
          <p:cNvPicPr preferRelativeResize="0"/>
          <p:nvPr/>
        </p:nvPicPr>
        <p:blipFill rotWithShape="1">
          <a:blip r:embed="rId5">
            <a:alphaModFix/>
          </a:blip>
          <a:srcRect b="0" l="0" r="0" t="0"/>
          <a:stretch/>
        </p:blipFill>
        <p:spPr>
          <a:xfrm>
            <a:off x="7759059" y="4061598"/>
            <a:ext cx="4564975" cy="4564975"/>
          </a:xfrm>
          <a:prstGeom prst="rect">
            <a:avLst/>
          </a:prstGeom>
          <a:noFill/>
          <a:ln>
            <a:noFill/>
          </a:ln>
        </p:spPr>
      </p:pic>
      <p:pic>
        <p:nvPicPr>
          <p:cNvPr descr="preencoded.png" id="205" name="Google Shape;205;p17"/>
          <p:cNvPicPr preferRelativeResize="0"/>
          <p:nvPr/>
        </p:nvPicPr>
        <p:blipFill rotWithShape="1">
          <a:blip r:embed="rId6">
            <a:alphaModFix/>
          </a:blip>
          <a:srcRect b="0" l="0" r="0" t="0"/>
          <a:stretch/>
        </p:blipFill>
        <p:spPr>
          <a:xfrm>
            <a:off x="8742039" y="5002073"/>
            <a:ext cx="339328" cy="424220"/>
          </a:xfrm>
          <a:prstGeom prst="rect">
            <a:avLst/>
          </a:prstGeom>
          <a:noFill/>
          <a:ln>
            <a:noFill/>
          </a:ln>
        </p:spPr>
      </p:pic>
      <p:sp>
        <p:nvSpPr>
          <p:cNvPr id="206" name="Google Shape;206;p17"/>
          <p:cNvSpPr/>
          <p:nvPr/>
        </p:nvSpPr>
        <p:spPr>
          <a:xfrm>
            <a:off x="12664196" y="4691081"/>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Counselling</a:t>
            </a:r>
            <a:endParaRPr b="0" i="0" sz="2750" u="none" cap="none" strike="noStrike">
              <a:solidFill>
                <a:schemeClr val="lt1"/>
              </a:solidFill>
              <a:latin typeface="Arial"/>
              <a:ea typeface="Arial"/>
              <a:cs typeface="Arial"/>
              <a:sym typeface="Arial"/>
            </a:endParaRPr>
          </a:p>
        </p:txBody>
      </p:sp>
      <p:sp>
        <p:nvSpPr>
          <p:cNvPr id="207" name="Google Shape;207;p17"/>
          <p:cNvSpPr/>
          <p:nvPr/>
        </p:nvSpPr>
        <p:spPr>
          <a:xfrm>
            <a:off x="12664196" y="5181500"/>
            <a:ext cx="3898821"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Professional therapy services</a:t>
            </a:r>
            <a:endParaRPr b="0" i="0" sz="2750" u="none" cap="none" strike="noStrike">
              <a:solidFill>
                <a:schemeClr val="lt1"/>
              </a:solidFill>
              <a:latin typeface="Arial"/>
              <a:ea typeface="Arial"/>
              <a:cs typeface="Arial"/>
              <a:sym typeface="Arial"/>
            </a:endParaRPr>
          </a:p>
        </p:txBody>
      </p:sp>
      <p:pic>
        <p:nvPicPr>
          <p:cNvPr descr="preencoded.png" id="208" name="Google Shape;208;p17"/>
          <p:cNvPicPr preferRelativeResize="0"/>
          <p:nvPr/>
        </p:nvPicPr>
        <p:blipFill rotWithShape="1">
          <a:blip r:embed="rId7">
            <a:alphaModFix/>
          </a:blip>
          <a:srcRect b="0" l="0" r="0" t="0"/>
          <a:stretch/>
        </p:blipFill>
        <p:spPr>
          <a:xfrm>
            <a:off x="7759059" y="4061598"/>
            <a:ext cx="4564975" cy="4564975"/>
          </a:xfrm>
          <a:prstGeom prst="rect">
            <a:avLst/>
          </a:prstGeom>
          <a:noFill/>
          <a:ln>
            <a:noFill/>
          </a:ln>
        </p:spPr>
      </p:pic>
      <p:pic>
        <p:nvPicPr>
          <p:cNvPr descr="preencoded.png" id="209" name="Google Shape;209;p17"/>
          <p:cNvPicPr preferRelativeResize="0"/>
          <p:nvPr/>
        </p:nvPicPr>
        <p:blipFill rotWithShape="1">
          <a:blip r:embed="rId8">
            <a:alphaModFix/>
          </a:blip>
          <a:srcRect b="0" l="0" r="0" t="0"/>
          <a:stretch/>
        </p:blipFill>
        <p:spPr>
          <a:xfrm>
            <a:off x="11001607" y="5002073"/>
            <a:ext cx="339328" cy="424220"/>
          </a:xfrm>
          <a:prstGeom prst="rect">
            <a:avLst/>
          </a:prstGeom>
          <a:noFill/>
          <a:ln>
            <a:noFill/>
          </a:ln>
        </p:spPr>
      </p:pic>
      <p:sp>
        <p:nvSpPr>
          <p:cNvPr id="210" name="Google Shape;210;p17"/>
          <p:cNvSpPr/>
          <p:nvPr/>
        </p:nvSpPr>
        <p:spPr>
          <a:xfrm>
            <a:off x="12664196" y="7143650"/>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Peer Support</a:t>
            </a:r>
            <a:endParaRPr b="0" i="0" sz="2750" u="none" cap="none" strike="noStrike">
              <a:solidFill>
                <a:schemeClr val="lt1"/>
              </a:solidFill>
              <a:latin typeface="Arial"/>
              <a:ea typeface="Arial"/>
              <a:cs typeface="Arial"/>
              <a:sym typeface="Arial"/>
            </a:endParaRPr>
          </a:p>
        </p:txBody>
      </p:sp>
      <p:sp>
        <p:nvSpPr>
          <p:cNvPr id="211" name="Google Shape;211;p17"/>
          <p:cNvSpPr/>
          <p:nvPr/>
        </p:nvSpPr>
        <p:spPr>
          <a:xfrm>
            <a:off x="12664196" y="7634068"/>
            <a:ext cx="3898821"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Groups with shared experiences</a:t>
            </a:r>
            <a:endParaRPr b="0" i="0" sz="2750" u="none" cap="none" strike="noStrike">
              <a:solidFill>
                <a:schemeClr val="lt1"/>
              </a:solidFill>
              <a:latin typeface="Arial"/>
              <a:ea typeface="Arial"/>
              <a:cs typeface="Arial"/>
              <a:sym typeface="Arial"/>
            </a:endParaRPr>
          </a:p>
        </p:txBody>
      </p:sp>
      <p:pic>
        <p:nvPicPr>
          <p:cNvPr descr="preencoded.png" id="212" name="Google Shape;212;p17"/>
          <p:cNvPicPr preferRelativeResize="0"/>
          <p:nvPr/>
        </p:nvPicPr>
        <p:blipFill rotWithShape="1">
          <a:blip r:embed="rId9">
            <a:alphaModFix/>
          </a:blip>
          <a:srcRect b="0" l="0" r="0" t="0"/>
          <a:stretch/>
        </p:blipFill>
        <p:spPr>
          <a:xfrm>
            <a:off x="7759059" y="4061598"/>
            <a:ext cx="4564975" cy="4564975"/>
          </a:xfrm>
          <a:prstGeom prst="rect">
            <a:avLst/>
          </a:prstGeom>
          <a:noFill/>
          <a:ln>
            <a:noFill/>
          </a:ln>
        </p:spPr>
      </p:pic>
      <p:pic>
        <p:nvPicPr>
          <p:cNvPr descr="preencoded.png" id="213" name="Google Shape;213;p17"/>
          <p:cNvPicPr preferRelativeResize="0"/>
          <p:nvPr/>
        </p:nvPicPr>
        <p:blipFill rotWithShape="1">
          <a:blip r:embed="rId10">
            <a:alphaModFix/>
          </a:blip>
          <a:srcRect b="0" l="0" r="0" t="0"/>
          <a:stretch/>
        </p:blipFill>
        <p:spPr>
          <a:xfrm>
            <a:off x="11001607" y="7261641"/>
            <a:ext cx="339328" cy="424220"/>
          </a:xfrm>
          <a:prstGeom prst="rect">
            <a:avLst/>
          </a:prstGeom>
          <a:noFill/>
          <a:ln>
            <a:noFill/>
          </a:ln>
        </p:spPr>
      </p:pic>
      <p:sp>
        <p:nvSpPr>
          <p:cNvPr id="214" name="Google Shape;214;p17"/>
          <p:cNvSpPr/>
          <p:nvPr/>
        </p:nvSpPr>
        <p:spPr>
          <a:xfrm>
            <a:off x="4583662" y="7143650"/>
            <a:ext cx="2835235" cy="35433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Online Help</a:t>
            </a:r>
            <a:endParaRPr b="0" i="0" sz="2750" u="none" cap="none" strike="noStrike">
              <a:solidFill>
                <a:schemeClr val="lt1"/>
              </a:solidFill>
              <a:latin typeface="Arial"/>
              <a:ea typeface="Arial"/>
              <a:cs typeface="Arial"/>
              <a:sym typeface="Arial"/>
            </a:endParaRPr>
          </a:p>
        </p:txBody>
      </p:sp>
      <p:sp>
        <p:nvSpPr>
          <p:cNvPr id="215" name="Google Shape;215;p17"/>
          <p:cNvSpPr/>
          <p:nvPr/>
        </p:nvSpPr>
        <p:spPr>
          <a:xfrm>
            <a:off x="3520196" y="7634068"/>
            <a:ext cx="3898702" cy="362903"/>
          </a:xfrm>
          <a:prstGeom prst="rect">
            <a:avLst/>
          </a:prstGeom>
          <a:noFill/>
          <a:ln>
            <a:noFill/>
          </a:ln>
        </p:spPr>
        <p:txBody>
          <a:bodyPr anchorCtr="0" anchor="t" bIns="0" lIns="0" spcFirstLastPara="1" rIns="0" wrap="square" tIns="0">
            <a:noAutofit/>
          </a:bodyPr>
          <a:lstStyle/>
          <a:p>
            <a:pPr indent="0" lvl="0" marL="0" marR="0" rtl="0" algn="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Digital resources</a:t>
            </a:r>
            <a:endParaRPr/>
          </a:p>
          <a:p>
            <a:pPr indent="0" lvl="0" marL="0" marR="0" rtl="0" algn="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 and support</a:t>
            </a:r>
            <a:endParaRPr b="0" i="0" sz="2750" u="none" cap="none" strike="noStrike">
              <a:solidFill>
                <a:schemeClr val="lt1"/>
              </a:solidFill>
              <a:latin typeface="Arial"/>
              <a:ea typeface="Arial"/>
              <a:cs typeface="Arial"/>
              <a:sym typeface="Arial"/>
            </a:endParaRPr>
          </a:p>
        </p:txBody>
      </p:sp>
      <p:pic>
        <p:nvPicPr>
          <p:cNvPr descr="preencoded.png" id="216" name="Google Shape;216;p17"/>
          <p:cNvPicPr preferRelativeResize="0"/>
          <p:nvPr/>
        </p:nvPicPr>
        <p:blipFill rotWithShape="1">
          <a:blip r:embed="rId11">
            <a:alphaModFix/>
          </a:blip>
          <a:srcRect b="0" l="0" r="0" t="0"/>
          <a:stretch/>
        </p:blipFill>
        <p:spPr>
          <a:xfrm>
            <a:off x="7759059" y="4061598"/>
            <a:ext cx="4564975" cy="4564975"/>
          </a:xfrm>
          <a:prstGeom prst="rect">
            <a:avLst/>
          </a:prstGeom>
          <a:noFill/>
          <a:ln>
            <a:noFill/>
          </a:ln>
        </p:spPr>
      </p:pic>
      <p:pic>
        <p:nvPicPr>
          <p:cNvPr descr="preencoded.png" id="217" name="Google Shape;217;p17"/>
          <p:cNvPicPr preferRelativeResize="0"/>
          <p:nvPr/>
        </p:nvPicPr>
        <p:blipFill rotWithShape="1">
          <a:blip r:embed="rId12">
            <a:alphaModFix/>
          </a:blip>
          <a:srcRect b="0" l="0" r="0" t="0"/>
          <a:stretch/>
        </p:blipFill>
        <p:spPr>
          <a:xfrm>
            <a:off x="8742039" y="7261641"/>
            <a:ext cx="339328" cy="42422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21" name="Shape 221"/>
        <p:cNvGrpSpPr/>
        <p:nvPr/>
      </p:nvGrpSpPr>
      <p:grpSpPr>
        <a:xfrm>
          <a:off x="0" y="0"/>
          <a:ext cx="0" cy="0"/>
          <a:chOff x="0" y="0"/>
          <a:chExt cx="0" cy="0"/>
        </a:xfrm>
      </p:grpSpPr>
      <p:grpSp>
        <p:nvGrpSpPr>
          <p:cNvPr id="222" name="Google Shape;222;p12"/>
          <p:cNvGrpSpPr/>
          <p:nvPr/>
        </p:nvGrpSpPr>
        <p:grpSpPr>
          <a:xfrm>
            <a:off x="0" y="-216991"/>
            <a:ext cx="2922084" cy="10503991"/>
            <a:chOff x="0" y="-57150"/>
            <a:chExt cx="769602" cy="2766483"/>
          </a:xfrm>
        </p:grpSpPr>
        <p:sp>
          <p:nvSpPr>
            <p:cNvPr id="223" name="Google Shape;223;p1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4" name="Google Shape;224;p1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5" name="Google Shape;225;p1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6" name="Google Shape;226;p1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7" name="Google Shape;227;p12"/>
          <p:cNvSpPr txBox="1"/>
          <p:nvPr/>
        </p:nvSpPr>
        <p:spPr>
          <a:xfrm>
            <a:off x="3253631" y="4343296"/>
            <a:ext cx="14806200" cy="160040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rgbClr val="FFFFFF"/>
                </a:solidFill>
                <a:latin typeface="Anton"/>
                <a:ea typeface="Anton"/>
                <a:cs typeface="Anton"/>
                <a:sym typeface="Anton"/>
              </a:rPr>
              <a:t>Share &amp; Network</a:t>
            </a:r>
            <a:endParaRPr b="0" i="0" sz="2750" u="none" cap="none" strike="noStrike">
              <a:solidFill>
                <a:srgbClr val="FFFFFF"/>
              </a:solidFill>
              <a:latin typeface="Quicksand"/>
              <a:ea typeface="Quicksand"/>
              <a:cs typeface="Quicksand"/>
              <a:sym typeface="Quicksand"/>
            </a:endParaRPr>
          </a:p>
        </p:txBody>
      </p:sp>
      <p:sp>
        <p:nvSpPr>
          <p:cNvPr id="228" name="Google Shape;228;p12"/>
          <p:cNvSpPr/>
          <p:nvPr/>
        </p:nvSpPr>
        <p:spPr>
          <a:xfrm>
            <a:off x="3904949" y="6917950"/>
            <a:ext cx="4120753" cy="226814"/>
          </a:xfrm>
          <a:prstGeom prst="roundRect">
            <a:avLst>
              <a:gd fmla="val 4031" name="adj"/>
            </a:avLst>
          </a:prstGeom>
          <a:solidFill>
            <a:srgbClr val="F5F5F5"/>
          </a:solidFill>
          <a:ln cap="flat" cmpd="sng" w="38100">
            <a:solidFill>
              <a:srgbClr val="068E8D"/>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chemeClr val="lt1"/>
              </a:solidFill>
              <a:latin typeface="Arial"/>
              <a:ea typeface="Arial"/>
              <a:cs typeface="Arial"/>
              <a:sym typeface="Arial"/>
            </a:endParaRPr>
          </a:p>
        </p:txBody>
      </p:sp>
      <p:sp>
        <p:nvSpPr>
          <p:cNvPr id="229" name="Google Shape;229;p12"/>
          <p:cNvSpPr/>
          <p:nvPr/>
        </p:nvSpPr>
        <p:spPr>
          <a:xfrm>
            <a:off x="3904949" y="7484926"/>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Group Sharing</a:t>
            </a:r>
            <a:endParaRPr b="0" i="0" sz="2750" u="none" cap="none" strike="noStrike">
              <a:solidFill>
                <a:schemeClr val="lt1"/>
              </a:solidFill>
              <a:latin typeface="Arial"/>
              <a:ea typeface="Arial"/>
              <a:cs typeface="Arial"/>
              <a:sym typeface="Arial"/>
            </a:endParaRPr>
          </a:p>
        </p:txBody>
      </p:sp>
      <p:sp>
        <p:nvSpPr>
          <p:cNvPr id="230" name="Google Shape;230;p12"/>
          <p:cNvSpPr/>
          <p:nvPr/>
        </p:nvSpPr>
        <p:spPr>
          <a:xfrm>
            <a:off x="3904949" y="7975344"/>
            <a:ext cx="4120753" cy="725805"/>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Each group shows one resource or tip they found.</a:t>
            </a:r>
            <a:endParaRPr b="0" i="0" sz="2750" u="none" cap="none" strike="noStrike">
              <a:solidFill>
                <a:schemeClr val="lt1"/>
              </a:solidFill>
              <a:latin typeface="Arial"/>
              <a:ea typeface="Arial"/>
              <a:cs typeface="Arial"/>
              <a:sym typeface="Arial"/>
            </a:endParaRPr>
          </a:p>
        </p:txBody>
      </p:sp>
      <p:sp>
        <p:nvSpPr>
          <p:cNvPr id="231" name="Google Shape;231;p12"/>
          <p:cNvSpPr/>
          <p:nvPr/>
        </p:nvSpPr>
        <p:spPr>
          <a:xfrm>
            <a:off x="8365863" y="6577669"/>
            <a:ext cx="4120872" cy="226814"/>
          </a:xfrm>
          <a:prstGeom prst="roundRect">
            <a:avLst>
              <a:gd fmla="val 4031" name="adj"/>
            </a:avLst>
          </a:prstGeom>
          <a:solidFill>
            <a:srgbClr val="F5F5F5"/>
          </a:solidFill>
          <a:ln cap="flat" cmpd="sng" w="38100">
            <a:solidFill>
              <a:srgbClr val="833F9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chemeClr val="lt1"/>
              </a:solidFill>
              <a:latin typeface="Arial"/>
              <a:ea typeface="Arial"/>
              <a:cs typeface="Arial"/>
              <a:sym typeface="Arial"/>
            </a:endParaRPr>
          </a:p>
        </p:txBody>
      </p:sp>
      <p:sp>
        <p:nvSpPr>
          <p:cNvPr id="232" name="Google Shape;232;p12"/>
          <p:cNvSpPr/>
          <p:nvPr/>
        </p:nvSpPr>
        <p:spPr>
          <a:xfrm>
            <a:off x="8365863" y="7144645"/>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Add Your Ideas</a:t>
            </a:r>
            <a:endParaRPr b="0" i="0" sz="2750" u="none" cap="none" strike="noStrike">
              <a:solidFill>
                <a:schemeClr val="lt1"/>
              </a:solidFill>
              <a:latin typeface="Arial"/>
              <a:ea typeface="Arial"/>
              <a:cs typeface="Arial"/>
              <a:sym typeface="Arial"/>
            </a:endParaRPr>
          </a:p>
        </p:txBody>
      </p:sp>
      <p:sp>
        <p:nvSpPr>
          <p:cNvPr id="233" name="Google Shape;233;p12"/>
          <p:cNvSpPr/>
          <p:nvPr/>
        </p:nvSpPr>
        <p:spPr>
          <a:xfrm>
            <a:off x="8365863" y="7635063"/>
            <a:ext cx="4120872" cy="725805"/>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Contribute your own knowledge and experiences.</a:t>
            </a:r>
            <a:endParaRPr b="0" i="0" sz="2750" u="none" cap="none" strike="noStrike">
              <a:solidFill>
                <a:schemeClr val="lt1"/>
              </a:solidFill>
              <a:latin typeface="Arial"/>
              <a:ea typeface="Arial"/>
              <a:cs typeface="Arial"/>
              <a:sym typeface="Arial"/>
            </a:endParaRPr>
          </a:p>
        </p:txBody>
      </p:sp>
      <p:sp>
        <p:nvSpPr>
          <p:cNvPr id="234" name="Google Shape;234;p12"/>
          <p:cNvSpPr/>
          <p:nvPr/>
        </p:nvSpPr>
        <p:spPr>
          <a:xfrm>
            <a:off x="12826897" y="6237508"/>
            <a:ext cx="4120872" cy="226814"/>
          </a:xfrm>
          <a:prstGeom prst="roundRect">
            <a:avLst>
              <a:gd fmla="val 4031" name="adj"/>
            </a:avLst>
          </a:prstGeom>
          <a:solidFill>
            <a:srgbClr val="F5F5F5"/>
          </a:solidFill>
          <a:ln cap="flat" cmpd="sng" w="38100">
            <a:solidFill>
              <a:srgbClr val="16114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chemeClr val="lt1"/>
              </a:solidFill>
              <a:latin typeface="Arial"/>
              <a:ea typeface="Arial"/>
              <a:cs typeface="Arial"/>
              <a:sym typeface="Arial"/>
            </a:endParaRPr>
          </a:p>
        </p:txBody>
      </p:sp>
      <p:sp>
        <p:nvSpPr>
          <p:cNvPr id="235" name="Google Shape;235;p12"/>
          <p:cNvSpPr/>
          <p:nvPr/>
        </p:nvSpPr>
        <p:spPr>
          <a:xfrm>
            <a:off x="12826897" y="6804483"/>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Spread the Word</a:t>
            </a:r>
            <a:endParaRPr b="0" i="0" sz="2750" u="none" cap="none" strike="noStrike">
              <a:solidFill>
                <a:schemeClr val="lt1"/>
              </a:solidFill>
              <a:latin typeface="Arial"/>
              <a:ea typeface="Arial"/>
              <a:cs typeface="Arial"/>
              <a:sym typeface="Arial"/>
            </a:endParaRPr>
          </a:p>
        </p:txBody>
      </p:sp>
      <p:sp>
        <p:nvSpPr>
          <p:cNvPr id="236" name="Google Shape;236;p12"/>
          <p:cNvSpPr/>
          <p:nvPr/>
        </p:nvSpPr>
        <p:spPr>
          <a:xfrm>
            <a:off x="12826897" y="7294902"/>
            <a:ext cx="4120872" cy="725805"/>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Share information with friends and family.</a:t>
            </a:r>
            <a:endParaRPr b="0" i="0" sz="2750" u="none" cap="none" strike="noStrike">
              <a:solidFill>
                <a:schemeClr val="lt1"/>
              </a:solidFill>
              <a:latin typeface="Arial"/>
              <a:ea typeface="Arial"/>
              <a:cs typeface="Arial"/>
              <a:sym typeface="Arial"/>
            </a:endParaRPr>
          </a:p>
        </p:txBody>
      </p:sp>
      <p:sp>
        <p:nvSpPr>
          <p:cNvPr id="237" name="Google Shape;237;p12"/>
          <p:cNvSpPr txBox="1"/>
          <p:nvPr/>
        </p:nvSpPr>
        <p:spPr>
          <a:xfrm>
            <a:off x="8978900" y="4049492"/>
            <a:ext cx="9309100" cy="73866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Quicksand"/>
                <a:ea typeface="Quicksand"/>
                <a:cs typeface="Quicksand"/>
                <a:sym typeface="Quicksand"/>
              </a:rPr>
              <a:t>Source: Image generated by ChatGPT</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0" i="0" lang="en-US" sz="1400" u="none" cap="none" strike="noStrike">
                <a:solidFill>
                  <a:schemeClr val="lt1"/>
                </a:solidFill>
                <a:latin typeface="Arial"/>
                <a:ea typeface="Arial"/>
                <a:cs typeface="Arial"/>
                <a:sym typeface="Arial"/>
              </a:rPr>
            </a:br>
            <a:endParaRPr b="0" i="0" sz="1400" u="none" cap="none" strike="noStrike">
              <a:solidFill>
                <a:schemeClr val="lt1"/>
              </a:solidFill>
              <a:latin typeface="Arial"/>
              <a:ea typeface="Arial"/>
              <a:cs typeface="Arial"/>
              <a:sym typeface="Arial"/>
            </a:endParaRPr>
          </a:p>
        </p:txBody>
      </p:sp>
      <p:pic>
        <p:nvPicPr>
          <p:cNvPr descr="A group of people connected to each other&#10;&#10;AI-generated content may be incorrect." id="238" name="Google Shape;238;p12"/>
          <p:cNvPicPr preferRelativeResize="0"/>
          <p:nvPr/>
        </p:nvPicPr>
        <p:blipFill rotWithShape="1">
          <a:blip r:embed="rId5">
            <a:alphaModFix/>
          </a:blip>
          <a:srcRect b="33049" l="0" r="0" t="27977"/>
          <a:stretch/>
        </p:blipFill>
        <p:spPr>
          <a:xfrm>
            <a:off x="2922084" y="0"/>
            <a:ext cx="15403675" cy="400241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242" name="Shape 242"/>
        <p:cNvGrpSpPr/>
        <p:nvPr/>
      </p:nvGrpSpPr>
      <p:grpSpPr>
        <a:xfrm>
          <a:off x="0" y="0"/>
          <a:ext cx="0" cy="0"/>
          <a:chOff x="0" y="0"/>
          <a:chExt cx="0" cy="0"/>
        </a:xfrm>
      </p:grpSpPr>
      <p:grpSp>
        <p:nvGrpSpPr>
          <p:cNvPr id="243" name="Google Shape;243;p18"/>
          <p:cNvGrpSpPr/>
          <p:nvPr/>
        </p:nvGrpSpPr>
        <p:grpSpPr>
          <a:xfrm>
            <a:off x="0" y="-216991"/>
            <a:ext cx="2922084" cy="10503991"/>
            <a:chOff x="0" y="-57150"/>
            <a:chExt cx="769602" cy="2766483"/>
          </a:xfrm>
        </p:grpSpPr>
        <p:sp>
          <p:nvSpPr>
            <p:cNvPr id="244" name="Google Shape;244;p1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5" name="Google Shape;245;p18"/>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6" name="Google Shape;246;p1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7" name="Google Shape;247;p1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8" name="Google Shape;248;p18"/>
          <p:cNvSpPr txBox="1"/>
          <p:nvPr/>
        </p:nvSpPr>
        <p:spPr>
          <a:xfrm>
            <a:off x="3253631" y="4285749"/>
            <a:ext cx="14806200" cy="160040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dk1"/>
                </a:solidFill>
                <a:latin typeface="Anton"/>
                <a:ea typeface="Anton"/>
                <a:cs typeface="Anton"/>
                <a:sym typeface="Anton"/>
              </a:rPr>
              <a:t>Remember These Important Points</a:t>
            </a:r>
            <a:endParaRPr b="0" i="0" sz="2750" u="none" cap="none" strike="noStrike">
              <a:solidFill>
                <a:schemeClr val="dk1"/>
              </a:solidFill>
              <a:latin typeface="Quicksand"/>
              <a:ea typeface="Quicksand"/>
              <a:cs typeface="Quicksand"/>
              <a:sym typeface="Quicksand"/>
            </a:endParaRPr>
          </a:p>
        </p:txBody>
      </p:sp>
      <p:pic>
        <p:nvPicPr>
          <p:cNvPr id="249" name="Google Shape;249;p18"/>
          <p:cNvPicPr preferRelativeResize="0"/>
          <p:nvPr/>
        </p:nvPicPr>
        <p:blipFill rotWithShape="1">
          <a:blip r:embed="rId5">
            <a:alphaModFix/>
          </a:blip>
          <a:srcRect b="35279" l="-173" r="170" t="25004"/>
          <a:stretch/>
        </p:blipFill>
        <p:spPr>
          <a:xfrm>
            <a:off x="2922084" y="0"/>
            <a:ext cx="15365916" cy="4068758"/>
          </a:xfrm>
          <a:prstGeom prst="rect">
            <a:avLst/>
          </a:prstGeom>
          <a:noFill/>
          <a:ln>
            <a:noFill/>
          </a:ln>
        </p:spPr>
      </p:pic>
      <p:sp>
        <p:nvSpPr>
          <p:cNvPr id="250" name="Google Shape;250;p18"/>
          <p:cNvSpPr txBox="1"/>
          <p:nvPr/>
        </p:nvSpPr>
        <p:spPr>
          <a:xfrm>
            <a:off x="8978900" y="4068758"/>
            <a:ext cx="9309100" cy="73866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Quicksand"/>
                <a:ea typeface="Quicksand"/>
                <a:cs typeface="Quicksand"/>
                <a:sym typeface="Quicksand"/>
              </a:rPr>
              <a:t>Source: Image generated by ChatGPT</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0" i="0" lang="en-US" sz="1400" u="none" cap="none" strike="noStrike">
                <a:solidFill>
                  <a:schemeClr val="dk1"/>
                </a:solidFill>
                <a:latin typeface="Arial"/>
                <a:ea typeface="Arial"/>
                <a:cs typeface="Arial"/>
                <a:sym typeface="Arial"/>
              </a:rPr>
            </a:br>
            <a:endParaRPr b="0" i="0" sz="1400" u="none" cap="none" strike="noStrike">
              <a:solidFill>
                <a:schemeClr val="dk1"/>
              </a:solidFill>
              <a:latin typeface="Arial"/>
              <a:ea typeface="Arial"/>
              <a:cs typeface="Arial"/>
              <a:sym typeface="Arial"/>
            </a:endParaRPr>
          </a:p>
        </p:txBody>
      </p:sp>
      <p:sp>
        <p:nvSpPr>
          <p:cNvPr id="251" name="Google Shape;251;p18"/>
          <p:cNvSpPr/>
          <p:nvPr/>
        </p:nvSpPr>
        <p:spPr>
          <a:xfrm>
            <a:off x="4078512" y="8254319"/>
            <a:ext cx="13053060" cy="53340"/>
          </a:xfrm>
          <a:prstGeom prst="roundRect">
            <a:avLst>
              <a:gd fmla="val 17143" name="adj"/>
            </a:avLst>
          </a:prstGeom>
          <a:solidFill>
            <a:srgbClr val="000000">
              <a:alpha val="7843"/>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rgbClr val="000000"/>
              </a:solidFill>
              <a:latin typeface="Arial"/>
              <a:ea typeface="Arial"/>
              <a:cs typeface="Arial"/>
              <a:sym typeface="Arial"/>
            </a:endParaRPr>
          </a:p>
        </p:txBody>
      </p:sp>
      <p:sp>
        <p:nvSpPr>
          <p:cNvPr id="252" name="Google Shape;252;p18"/>
          <p:cNvSpPr/>
          <p:nvPr/>
        </p:nvSpPr>
        <p:spPr>
          <a:xfrm>
            <a:off x="7248075" y="7612156"/>
            <a:ext cx="53340" cy="642223"/>
          </a:xfrm>
          <a:prstGeom prst="roundRect">
            <a:avLst>
              <a:gd fmla="val 17143" name="adj"/>
            </a:avLst>
          </a:prstGeom>
          <a:solidFill>
            <a:srgbClr val="068E8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rgbClr val="000000"/>
              </a:solidFill>
              <a:latin typeface="Arial"/>
              <a:ea typeface="Arial"/>
              <a:cs typeface="Arial"/>
              <a:sym typeface="Arial"/>
            </a:endParaRPr>
          </a:p>
        </p:txBody>
      </p:sp>
      <p:sp>
        <p:nvSpPr>
          <p:cNvPr id="253" name="Google Shape;253;p18"/>
          <p:cNvSpPr/>
          <p:nvPr/>
        </p:nvSpPr>
        <p:spPr>
          <a:xfrm>
            <a:off x="7034000" y="8013515"/>
            <a:ext cx="481608" cy="481608"/>
          </a:xfrm>
          <a:prstGeom prst="roundRect">
            <a:avLst>
              <a:gd fmla="val 1899" name="adj"/>
            </a:avLst>
          </a:prstGeom>
          <a:solidFill>
            <a:srgbClr val="F5F5F5"/>
          </a:solidFill>
          <a:ln cap="flat" cmpd="sng" w="30475">
            <a:solidFill>
              <a:srgbClr val="068E8D"/>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rgbClr val="000000"/>
              </a:solidFill>
              <a:latin typeface="Arial"/>
              <a:ea typeface="Arial"/>
              <a:cs typeface="Arial"/>
              <a:sym typeface="Arial"/>
            </a:endParaRPr>
          </a:p>
        </p:txBody>
      </p:sp>
      <p:pic>
        <p:nvPicPr>
          <p:cNvPr descr="preencoded.png" id="254" name="Google Shape;254;p18"/>
          <p:cNvPicPr preferRelativeResize="0"/>
          <p:nvPr/>
        </p:nvPicPr>
        <p:blipFill rotWithShape="1">
          <a:blip r:embed="rId6">
            <a:alphaModFix/>
          </a:blip>
          <a:srcRect b="0" l="0" r="0" t="0"/>
          <a:stretch/>
        </p:blipFill>
        <p:spPr>
          <a:xfrm>
            <a:off x="7114189" y="8053580"/>
            <a:ext cx="321112" cy="401360"/>
          </a:xfrm>
          <a:prstGeom prst="rect">
            <a:avLst/>
          </a:prstGeom>
          <a:noFill/>
          <a:ln>
            <a:noFill/>
          </a:ln>
        </p:spPr>
      </p:pic>
      <p:sp>
        <p:nvSpPr>
          <p:cNvPr id="255" name="Google Shape;255;p18"/>
          <p:cNvSpPr/>
          <p:nvPr/>
        </p:nvSpPr>
        <p:spPr>
          <a:xfrm>
            <a:off x="5936720" y="6592683"/>
            <a:ext cx="2676168" cy="334566"/>
          </a:xfrm>
          <a:prstGeom prst="rect">
            <a:avLst/>
          </a:prstGeom>
          <a:noFill/>
          <a:ln>
            <a:noFill/>
          </a:ln>
        </p:spPr>
        <p:txBody>
          <a:bodyPr anchorCtr="0" anchor="t" bIns="0" lIns="0" spcFirstLastPara="1" rIns="0" wrap="square" tIns="0">
            <a:noAutofit/>
          </a:bodyPr>
          <a:lstStyle/>
          <a:p>
            <a:pPr indent="0" lvl="0" marL="0" marR="0" rtl="0" algn="ctr">
              <a:lnSpc>
                <a:spcPct val="94545"/>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It's OK to Ask</a:t>
            </a:r>
            <a:endParaRPr b="0" i="0" sz="2750" u="none" cap="none" strike="noStrike">
              <a:solidFill>
                <a:srgbClr val="000000"/>
              </a:solidFill>
              <a:latin typeface="Arial"/>
              <a:ea typeface="Arial"/>
              <a:cs typeface="Arial"/>
              <a:sym typeface="Arial"/>
            </a:endParaRPr>
          </a:p>
        </p:txBody>
      </p:sp>
      <p:sp>
        <p:nvSpPr>
          <p:cNvPr id="256" name="Google Shape;256;p18"/>
          <p:cNvSpPr/>
          <p:nvPr/>
        </p:nvSpPr>
        <p:spPr>
          <a:xfrm>
            <a:off x="4292586" y="7055598"/>
            <a:ext cx="5964555" cy="342424"/>
          </a:xfrm>
          <a:prstGeom prst="rect">
            <a:avLst/>
          </a:prstGeom>
          <a:noFill/>
          <a:ln>
            <a:noFill/>
          </a:ln>
        </p:spPr>
        <p:txBody>
          <a:bodyPr anchorCtr="0" anchor="t" bIns="0" lIns="0" spcFirstLastPara="1" rIns="0" wrap="square" tIns="0">
            <a:noAutofit/>
          </a:bodyPr>
          <a:lstStyle/>
          <a:p>
            <a:pPr indent="0" lvl="0" marL="0" marR="0" rtl="0" algn="ctr">
              <a:lnSpc>
                <a:spcPct val="96363"/>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Seeking help is normal and brave</a:t>
            </a:r>
            <a:endParaRPr b="0" i="0" sz="2750" u="none" cap="none" strike="noStrike">
              <a:solidFill>
                <a:srgbClr val="000000"/>
              </a:solidFill>
              <a:latin typeface="Arial"/>
              <a:ea typeface="Arial"/>
              <a:cs typeface="Arial"/>
              <a:sym typeface="Arial"/>
            </a:endParaRPr>
          </a:p>
        </p:txBody>
      </p:sp>
      <p:sp>
        <p:nvSpPr>
          <p:cNvPr id="257" name="Google Shape;257;p18"/>
          <p:cNvSpPr/>
          <p:nvPr/>
        </p:nvSpPr>
        <p:spPr>
          <a:xfrm>
            <a:off x="10578134" y="8254260"/>
            <a:ext cx="53340" cy="642223"/>
          </a:xfrm>
          <a:prstGeom prst="roundRect">
            <a:avLst>
              <a:gd fmla="val 17143" name="adj"/>
            </a:avLst>
          </a:prstGeom>
          <a:solidFill>
            <a:srgbClr val="833F9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rgbClr val="000000"/>
              </a:solidFill>
              <a:latin typeface="Arial"/>
              <a:ea typeface="Arial"/>
              <a:cs typeface="Arial"/>
              <a:sym typeface="Arial"/>
            </a:endParaRPr>
          </a:p>
        </p:txBody>
      </p:sp>
      <p:sp>
        <p:nvSpPr>
          <p:cNvPr id="258" name="Google Shape;258;p18"/>
          <p:cNvSpPr/>
          <p:nvPr/>
        </p:nvSpPr>
        <p:spPr>
          <a:xfrm>
            <a:off x="10364060" y="8013515"/>
            <a:ext cx="481608" cy="481608"/>
          </a:xfrm>
          <a:prstGeom prst="roundRect">
            <a:avLst>
              <a:gd fmla="val 1899" name="adj"/>
            </a:avLst>
          </a:prstGeom>
          <a:solidFill>
            <a:srgbClr val="F5F5F5"/>
          </a:solidFill>
          <a:ln cap="flat" cmpd="sng" w="30475">
            <a:solidFill>
              <a:srgbClr val="833F9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rgbClr val="000000"/>
              </a:solidFill>
              <a:latin typeface="Arial"/>
              <a:ea typeface="Arial"/>
              <a:cs typeface="Arial"/>
              <a:sym typeface="Arial"/>
            </a:endParaRPr>
          </a:p>
        </p:txBody>
      </p:sp>
      <p:pic>
        <p:nvPicPr>
          <p:cNvPr descr="preencoded.png" id="259" name="Google Shape;259;p18"/>
          <p:cNvPicPr preferRelativeResize="0"/>
          <p:nvPr/>
        </p:nvPicPr>
        <p:blipFill rotWithShape="1">
          <a:blip r:embed="rId7">
            <a:alphaModFix/>
          </a:blip>
          <a:srcRect b="0" l="0" r="0" t="0"/>
          <a:stretch/>
        </p:blipFill>
        <p:spPr>
          <a:xfrm>
            <a:off x="10444248" y="8053580"/>
            <a:ext cx="321112" cy="401360"/>
          </a:xfrm>
          <a:prstGeom prst="rect">
            <a:avLst/>
          </a:prstGeom>
          <a:noFill/>
          <a:ln>
            <a:noFill/>
          </a:ln>
        </p:spPr>
      </p:pic>
      <p:sp>
        <p:nvSpPr>
          <p:cNvPr id="260" name="Google Shape;260;p18"/>
          <p:cNvSpPr/>
          <p:nvPr/>
        </p:nvSpPr>
        <p:spPr>
          <a:xfrm>
            <a:off x="9266899" y="9110617"/>
            <a:ext cx="2676168" cy="334566"/>
          </a:xfrm>
          <a:prstGeom prst="rect">
            <a:avLst/>
          </a:prstGeom>
          <a:noFill/>
          <a:ln>
            <a:noFill/>
          </a:ln>
        </p:spPr>
        <p:txBody>
          <a:bodyPr anchorCtr="0" anchor="t" bIns="0" lIns="0" spcFirstLastPara="1" rIns="0" wrap="square" tIns="0">
            <a:noAutofit/>
          </a:bodyPr>
          <a:lstStyle/>
          <a:p>
            <a:pPr indent="0" lvl="0" marL="0" marR="0" rtl="0" algn="ctr">
              <a:lnSpc>
                <a:spcPct val="94545"/>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You're Not Alone</a:t>
            </a:r>
            <a:endParaRPr b="0" i="0" sz="2750" u="none" cap="none" strike="noStrike">
              <a:solidFill>
                <a:srgbClr val="000000"/>
              </a:solidFill>
              <a:latin typeface="Arial"/>
              <a:ea typeface="Arial"/>
              <a:cs typeface="Arial"/>
              <a:sym typeface="Arial"/>
            </a:endParaRPr>
          </a:p>
        </p:txBody>
      </p:sp>
      <p:sp>
        <p:nvSpPr>
          <p:cNvPr id="261" name="Google Shape;261;p18"/>
          <p:cNvSpPr/>
          <p:nvPr/>
        </p:nvSpPr>
        <p:spPr>
          <a:xfrm>
            <a:off x="7622645" y="9573532"/>
            <a:ext cx="5964674" cy="342424"/>
          </a:xfrm>
          <a:prstGeom prst="rect">
            <a:avLst/>
          </a:prstGeom>
          <a:noFill/>
          <a:ln>
            <a:noFill/>
          </a:ln>
        </p:spPr>
        <p:txBody>
          <a:bodyPr anchorCtr="0" anchor="t" bIns="0" lIns="0" spcFirstLastPara="1" rIns="0" wrap="square" tIns="0">
            <a:noAutofit/>
          </a:bodyPr>
          <a:lstStyle/>
          <a:p>
            <a:pPr indent="0" lvl="0" marL="0" marR="0" rtl="0" algn="ctr">
              <a:lnSpc>
                <a:spcPct val="96363"/>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Support is available for you</a:t>
            </a:r>
            <a:endParaRPr b="0" i="0" sz="2750" u="none" cap="none" strike="noStrike">
              <a:solidFill>
                <a:srgbClr val="000000"/>
              </a:solidFill>
              <a:latin typeface="Arial"/>
              <a:ea typeface="Arial"/>
              <a:cs typeface="Arial"/>
              <a:sym typeface="Arial"/>
            </a:endParaRPr>
          </a:p>
        </p:txBody>
      </p:sp>
      <p:sp>
        <p:nvSpPr>
          <p:cNvPr id="262" name="Google Shape;262;p18"/>
          <p:cNvSpPr/>
          <p:nvPr/>
        </p:nvSpPr>
        <p:spPr>
          <a:xfrm>
            <a:off x="13908312" y="7612156"/>
            <a:ext cx="53340" cy="642223"/>
          </a:xfrm>
          <a:prstGeom prst="roundRect">
            <a:avLst>
              <a:gd fmla="val 17143" name="adj"/>
            </a:avLst>
          </a:pr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rgbClr val="000000"/>
              </a:solidFill>
              <a:latin typeface="Arial"/>
              <a:ea typeface="Arial"/>
              <a:cs typeface="Arial"/>
              <a:sym typeface="Arial"/>
            </a:endParaRPr>
          </a:p>
        </p:txBody>
      </p:sp>
      <p:sp>
        <p:nvSpPr>
          <p:cNvPr id="263" name="Google Shape;263;p18"/>
          <p:cNvSpPr/>
          <p:nvPr/>
        </p:nvSpPr>
        <p:spPr>
          <a:xfrm>
            <a:off x="13694238" y="8013515"/>
            <a:ext cx="481608" cy="481608"/>
          </a:xfrm>
          <a:prstGeom prst="roundRect">
            <a:avLst>
              <a:gd fmla="val 1899" name="adj"/>
            </a:avLst>
          </a:prstGeom>
          <a:solidFill>
            <a:srgbClr val="F5F5F5"/>
          </a:solidFill>
          <a:ln cap="flat" cmpd="sng" w="30475">
            <a:solidFill>
              <a:srgbClr val="16114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rgbClr val="000000"/>
              </a:solidFill>
              <a:latin typeface="Arial"/>
              <a:ea typeface="Arial"/>
              <a:cs typeface="Arial"/>
              <a:sym typeface="Arial"/>
            </a:endParaRPr>
          </a:p>
        </p:txBody>
      </p:sp>
      <p:pic>
        <p:nvPicPr>
          <p:cNvPr descr="preencoded.png" id="264" name="Google Shape;264;p18"/>
          <p:cNvPicPr preferRelativeResize="0"/>
          <p:nvPr/>
        </p:nvPicPr>
        <p:blipFill rotWithShape="1">
          <a:blip r:embed="rId8">
            <a:alphaModFix/>
          </a:blip>
          <a:srcRect b="0" l="0" r="0" t="0"/>
          <a:stretch/>
        </p:blipFill>
        <p:spPr>
          <a:xfrm>
            <a:off x="13774426" y="8053580"/>
            <a:ext cx="321112" cy="401360"/>
          </a:xfrm>
          <a:prstGeom prst="rect">
            <a:avLst/>
          </a:prstGeom>
          <a:noFill/>
          <a:ln>
            <a:noFill/>
          </a:ln>
        </p:spPr>
      </p:pic>
      <p:sp>
        <p:nvSpPr>
          <p:cNvPr id="265" name="Google Shape;265;p18"/>
          <p:cNvSpPr/>
          <p:nvPr/>
        </p:nvSpPr>
        <p:spPr>
          <a:xfrm>
            <a:off x="12597077" y="6592683"/>
            <a:ext cx="2676168" cy="334566"/>
          </a:xfrm>
          <a:prstGeom prst="rect">
            <a:avLst/>
          </a:prstGeom>
          <a:noFill/>
          <a:ln>
            <a:noFill/>
          </a:ln>
        </p:spPr>
        <p:txBody>
          <a:bodyPr anchorCtr="0" anchor="t" bIns="0" lIns="0" spcFirstLastPara="1" rIns="0" wrap="square" tIns="0">
            <a:noAutofit/>
          </a:bodyPr>
          <a:lstStyle/>
          <a:p>
            <a:pPr indent="0" lvl="0" marL="0" marR="0" rtl="0" algn="ctr">
              <a:lnSpc>
                <a:spcPct val="94545"/>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Contact Services</a:t>
            </a:r>
            <a:endParaRPr b="0" i="0" sz="2750" u="none" cap="none" strike="noStrike">
              <a:solidFill>
                <a:srgbClr val="000000"/>
              </a:solidFill>
              <a:latin typeface="Arial"/>
              <a:ea typeface="Arial"/>
              <a:cs typeface="Arial"/>
              <a:sym typeface="Arial"/>
            </a:endParaRPr>
          </a:p>
        </p:txBody>
      </p:sp>
      <p:sp>
        <p:nvSpPr>
          <p:cNvPr id="266" name="Google Shape;266;p18"/>
          <p:cNvSpPr/>
          <p:nvPr/>
        </p:nvSpPr>
        <p:spPr>
          <a:xfrm>
            <a:off x="10952824" y="7055598"/>
            <a:ext cx="5964674" cy="342424"/>
          </a:xfrm>
          <a:prstGeom prst="rect">
            <a:avLst/>
          </a:prstGeom>
          <a:noFill/>
          <a:ln>
            <a:noFill/>
          </a:ln>
        </p:spPr>
        <p:txBody>
          <a:bodyPr anchorCtr="0" anchor="t" bIns="0" lIns="0" spcFirstLastPara="1" rIns="0" wrap="square" tIns="0">
            <a:noAutofit/>
          </a:bodyPr>
          <a:lstStyle/>
          <a:p>
            <a:pPr indent="0" lvl="0" marL="0" marR="0" rtl="0" algn="ctr">
              <a:lnSpc>
                <a:spcPct val="96363"/>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Reach out to Deaf-friendly support</a:t>
            </a:r>
            <a:endParaRPr b="0" i="0" sz="275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70" name="Shape 270"/>
        <p:cNvGrpSpPr/>
        <p:nvPr/>
      </p:nvGrpSpPr>
      <p:grpSpPr>
        <a:xfrm>
          <a:off x="0" y="0"/>
          <a:ext cx="0" cy="0"/>
          <a:chOff x="0" y="0"/>
          <a:chExt cx="0" cy="0"/>
        </a:xfrm>
      </p:grpSpPr>
      <p:grpSp>
        <p:nvGrpSpPr>
          <p:cNvPr id="271" name="Google Shape;271;p19"/>
          <p:cNvGrpSpPr/>
          <p:nvPr/>
        </p:nvGrpSpPr>
        <p:grpSpPr>
          <a:xfrm>
            <a:off x="0" y="-216991"/>
            <a:ext cx="2922084" cy="10503991"/>
            <a:chOff x="0" y="-57150"/>
            <a:chExt cx="769602" cy="2766483"/>
          </a:xfrm>
        </p:grpSpPr>
        <p:sp>
          <p:nvSpPr>
            <p:cNvPr id="272" name="Google Shape;272;p1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3" name="Google Shape;273;p1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4" name="Google Shape;274;p1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5" name="Google Shape;275;p19"/>
          <p:cNvSpPr/>
          <p:nvPr/>
        </p:nvSpPr>
        <p:spPr>
          <a:xfrm>
            <a:off x="-344113" y="13301"/>
            <a:ext cx="3610309" cy="2030799"/>
          </a:xfrm>
          <a:custGeom>
            <a:rect b="b" l="l" r="r" t="t"/>
            <a:pathLst>
              <a:path extrusionOk="0" h="2030799" w="3610309">
                <a:moveTo>
                  <a:pt x="0" y="0"/>
                </a:moveTo>
                <a:lnTo>
                  <a:pt x="3610309" y="0"/>
                </a:lnTo>
                <a:lnTo>
                  <a:pt x="3610309" y="2030798"/>
                </a:lnTo>
                <a:lnTo>
                  <a:pt x="0" y="203079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6" name="Google Shape;276;p19"/>
          <p:cNvSpPr txBox="1"/>
          <p:nvPr/>
        </p:nvSpPr>
        <p:spPr>
          <a:xfrm>
            <a:off x="3253515" y="456993"/>
            <a:ext cx="14806200" cy="160040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rgbClr val="FFFFFF"/>
                </a:solidFill>
                <a:latin typeface="Anton"/>
                <a:ea typeface="Anton"/>
                <a:cs typeface="Anton"/>
                <a:sym typeface="Anton"/>
              </a:rPr>
              <a:t>Thank You!</a:t>
            </a:r>
            <a:endParaRPr b="0" i="0" sz="2750" u="none" cap="none" strike="noStrike">
              <a:solidFill>
                <a:srgbClr val="FFFFFF"/>
              </a:solidFill>
              <a:latin typeface="Quicksand"/>
              <a:ea typeface="Quicksand"/>
              <a:cs typeface="Quicksand"/>
              <a:sym typeface="Quicksand"/>
            </a:endParaRPr>
          </a:p>
        </p:txBody>
      </p:sp>
      <p:sp>
        <p:nvSpPr>
          <p:cNvPr id="277" name="Google Shape;277;p19"/>
          <p:cNvSpPr/>
          <p:nvPr/>
        </p:nvSpPr>
        <p:spPr>
          <a:xfrm>
            <a:off x="3506113" y="3439834"/>
            <a:ext cx="3608070" cy="748427"/>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5850"/>
              <a:buFont typeface="Arial"/>
              <a:buNone/>
            </a:pPr>
            <a:r>
              <a:rPr b="0" i="0" lang="en-US" sz="5850" u="none" cap="none" strike="noStrike">
                <a:solidFill>
                  <a:schemeClr val="lt1"/>
                </a:solidFill>
                <a:latin typeface="Anton"/>
                <a:ea typeface="Anton"/>
                <a:cs typeface="Anton"/>
                <a:sym typeface="Anton"/>
              </a:rPr>
              <a:t>✓</a:t>
            </a:r>
            <a:endParaRPr b="0" i="0" sz="5850" u="none" cap="none" strike="noStrike">
              <a:solidFill>
                <a:schemeClr val="lt1"/>
              </a:solidFill>
              <a:latin typeface="Arial"/>
              <a:ea typeface="Arial"/>
              <a:cs typeface="Arial"/>
              <a:sym typeface="Arial"/>
            </a:endParaRPr>
          </a:p>
        </p:txBody>
      </p:sp>
      <p:sp>
        <p:nvSpPr>
          <p:cNvPr id="278" name="Google Shape;278;p19"/>
          <p:cNvSpPr/>
          <p:nvPr/>
        </p:nvSpPr>
        <p:spPr>
          <a:xfrm>
            <a:off x="3892471" y="4471630"/>
            <a:ext cx="2835235" cy="35433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Information Shared</a:t>
            </a:r>
            <a:endParaRPr b="0" i="0" sz="2750" u="none" cap="none" strike="noStrike">
              <a:solidFill>
                <a:schemeClr val="lt1"/>
              </a:solidFill>
              <a:latin typeface="Arial"/>
              <a:ea typeface="Arial"/>
              <a:cs typeface="Arial"/>
              <a:sym typeface="Arial"/>
            </a:endParaRPr>
          </a:p>
        </p:txBody>
      </p:sp>
      <p:sp>
        <p:nvSpPr>
          <p:cNvPr id="279" name="Google Shape;279;p19"/>
          <p:cNvSpPr/>
          <p:nvPr/>
        </p:nvSpPr>
        <p:spPr>
          <a:xfrm>
            <a:off x="3506113" y="4962048"/>
            <a:ext cx="3608070" cy="362903"/>
          </a:xfrm>
          <a:prstGeom prst="rect">
            <a:avLst/>
          </a:prstGeom>
          <a:noFill/>
          <a:ln>
            <a:noFill/>
          </a:ln>
        </p:spPr>
        <p:txBody>
          <a:bodyPr anchorCtr="0" anchor="t" bIns="0" lIns="0" spcFirstLastPara="1" rIns="0" wrap="square" tIns="0">
            <a:noAutofit/>
          </a:bodyPr>
          <a:lstStyle/>
          <a:p>
            <a:pPr indent="0" lvl="0" marL="0" marR="0" rtl="0" algn="ct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You now have resources</a:t>
            </a:r>
            <a:endParaRPr b="0" i="0" sz="2750" u="none" cap="none" strike="noStrike">
              <a:solidFill>
                <a:schemeClr val="lt1"/>
              </a:solidFill>
              <a:latin typeface="Arial"/>
              <a:ea typeface="Arial"/>
              <a:cs typeface="Arial"/>
              <a:sym typeface="Arial"/>
            </a:endParaRPr>
          </a:p>
        </p:txBody>
      </p:sp>
      <p:sp>
        <p:nvSpPr>
          <p:cNvPr id="280" name="Google Shape;280;p19"/>
          <p:cNvSpPr/>
          <p:nvPr/>
        </p:nvSpPr>
        <p:spPr>
          <a:xfrm>
            <a:off x="8227297" y="3439834"/>
            <a:ext cx="3608189" cy="748427"/>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5850"/>
              <a:buFont typeface="Arial"/>
              <a:buNone/>
            </a:pPr>
            <a:r>
              <a:rPr b="0" i="0" lang="en-US" sz="5850" u="none" cap="none" strike="noStrike">
                <a:solidFill>
                  <a:schemeClr val="lt1"/>
                </a:solidFill>
                <a:latin typeface="Anton"/>
                <a:ea typeface="Anton"/>
                <a:cs typeface="Anton"/>
                <a:sym typeface="Anton"/>
              </a:rPr>
              <a:t>🤝</a:t>
            </a:r>
            <a:endParaRPr b="0" i="0" sz="5850" u="none" cap="none" strike="noStrike">
              <a:solidFill>
                <a:schemeClr val="lt1"/>
              </a:solidFill>
              <a:latin typeface="Arial"/>
              <a:ea typeface="Arial"/>
              <a:cs typeface="Arial"/>
              <a:sym typeface="Arial"/>
            </a:endParaRPr>
          </a:p>
        </p:txBody>
      </p:sp>
      <p:sp>
        <p:nvSpPr>
          <p:cNvPr id="281" name="Google Shape;281;p19"/>
          <p:cNvSpPr/>
          <p:nvPr/>
        </p:nvSpPr>
        <p:spPr>
          <a:xfrm>
            <a:off x="8613774" y="4471630"/>
            <a:ext cx="2835235" cy="35433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Community Built</a:t>
            </a:r>
            <a:endParaRPr b="0" i="0" sz="2750" u="none" cap="none" strike="noStrike">
              <a:solidFill>
                <a:schemeClr val="lt1"/>
              </a:solidFill>
              <a:latin typeface="Arial"/>
              <a:ea typeface="Arial"/>
              <a:cs typeface="Arial"/>
              <a:sym typeface="Arial"/>
            </a:endParaRPr>
          </a:p>
        </p:txBody>
      </p:sp>
      <p:sp>
        <p:nvSpPr>
          <p:cNvPr id="282" name="Google Shape;282;p19"/>
          <p:cNvSpPr/>
          <p:nvPr/>
        </p:nvSpPr>
        <p:spPr>
          <a:xfrm>
            <a:off x="8227297" y="4962048"/>
            <a:ext cx="3608189" cy="362903"/>
          </a:xfrm>
          <a:prstGeom prst="rect">
            <a:avLst/>
          </a:prstGeom>
          <a:noFill/>
          <a:ln>
            <a:noFill/>
          </a:ln>
        </p:spPr>
        <p:txBody>
          <a:bodyPr anchorCtr="0" anchor="t" bIns="0" lIns="0" spcFirstLastPara="1" rIns="0" wrap="square" tIns="0">
            <a:noAutofit/>
          </a:bodyPr>
          <a:lstStyle/>
          <a:p>
            <a:pPr indent="0" lvl="0" marL="0" marR="0" rtl="0" algn="ct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Help by sharing with others</a:t>
            </a:r>
            <a:endParaRPr b="0" i="0" sz="2750" u="none" cap="none" strike="noStrike">
              <a:solidFill>
                <a:schemeClr val="lt1"/>
              </a:solidFill>
              <a:latin typeface="Arial"/>
              <a:ea typeface="Arial"/>
              <a:cs typeface="Arial"/>
              <a:sym typeface="Arial"/>
            </a:endParaRPr>
          </a:p>
        </p:txBody>
      </p:sp>
      <p:sp>
        <p:nvSpPr>
          <p:cNvPr id="283" name="Google Shape;283;p19"/>
          <p:cNvSpPr/>
          <p:nvPr/>
        </p:nvSpPr>
        <p:spPr>
          <a:xfrm>
            <a:off x="5866644" y="6118740"/>
            <a:ext cx="3608189" cy="748427"/>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5850"/>
              <a:buFont typeface="Arial"/>
              <a:buNone/>
            </a:pPr>
            <a:r>
              <a:rPr b="0" i="0" lang="en-US" sz="5850" u="none" cap="none" strike="noStrike">
                <a:solidFill>
                  <a:schemeClr val="lt1"/>
                </a:solidFill>
                <a:latin typeface="Anton"/>
                <a:ea typeface="Anton"/>
                <a:cs typeface="Anton"/>
                <a:sym typeface="Anton"/>
              </a:rPr>
              <a:t>📧</a:t>
            </a:r>
            <a:endParaRPr b="0" i="0" sz="5850" u="none" cap="none" strike="noStrike">
              <a:solidFill>
                <a:schemeClr val="lt1"/>
              </a:solidFill>
              <a:latin typeface="Arial"/>
              <a:ea typeface="Arial"/>
              <a:cs typeface="Arial"/>
              <a:sym typeface="Arial"/>
            </a:endParaRPr>
          </a:p>
        </p:txBody>
      </p:sp>
      <p:sp>
        <p:nvSpPr>
          <p:cNvPr id="284" name="Google Shape;284;p19"/>
          <p:cNvSpPr/>
          <p:nvPr/>
        </p:nvSpPr>
        <p:spPr>
          <a:xfrm>
            <a:off x="6253121" y="7150536"/>
            <a:ext cx="2835235" cy="35433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Stay Connected</a:t>
            </a:r>
            <a:endParaRPr b="0" i="0" sz="2750" u="none" cap="none" strike="noStrike">
              <a:solidFill>
                <a:schemeClr val="lt1"/>
              </a:solidFill>
              <a:latin typeface="Arial"/>
              <a:ea typeface="Arial"/>
              <a:cs typeface="Arial"/>
              <a:sym typeface="Arial"/>
            </a:endParaRPr>
          </a:p>
        </p:txBody>
      </p:sp>
      <p:sp>
        <p:nvSpPr>
          <p:cNvPr id="285" name="Google Shape;285;p19"/>
          <p:cNvSpPr/>
          <p:nvPr/>
        </p:nvSpPr>
        <p:spPr>
          <a:xfrm>
            <a:off x="5866644" y="7640954"/>
            <a:ext cx="3608189" cy="362903"/>
          </a:xfrm>
          <a:prstGeom prst="rect">
            <a:avLst/>
          </a:prstGeom>
          <a:noFill/>
          <a:ln>
            <a:noFill/>
          </a:ln>
        </p:spPr>
        <p:txBody>
          <a:bodyPr anchorCtr="0" anchor="t" bIns="0" lIns="0" spcFirstLastPara="1" rIns="0" wrap="square" tIns="0">
            <a:noAutofit/>
          </a:bodyPr>
          <a:lstStyle/>
          <a:p>
            <a:pPr indent="0" lvl="0" marL="0" marR="0" rtl="0" algn="ct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Questions? Contact us anytime</a:t>
            </a:r>
            <a:endParaRPr b="0" i="0" sz="2750" u="none" cap="none" strike="noStrike">
              <a:solidFill>
                <a:schemeClr val="lt1"/>
              </a:solidFill>
              <a:latin typeface="Arial"/>
              <a:ea typeface="Arial"/>
              <a:cs typeface="Arial"/>
              <a:sym typeface="Arial"/>
            </a:endParaRPr>
          </a:p>
        </p:txBody>
      </p:sp>
      <p:pic>
        <p:nvPicPr>
          <p:cNvPr descr="preencoded.png" id="286" name="Google Shape;286;p19"/>
          <p:cNvPicPr preferRelativeResize="0"/>
          <p:nvPr/>
        </p:nvPicPr>
        <p:blipFill rotWithShape="1">
          <a:blip r:embed="rId5">
            <a:alphaModFix/>
          </a:blip>
          <a:srcRect b="0" l="0" r="0" t="0"/>
          <a:stretch/>
        </p:blipFill>
        <p:spPr>
          <a:xfrm>
            <a:off x="12419515" y="0"/>
            <a:ext cx="5868485" cy="8802728"/>
          </a:xfrm>
          <a:prstGeom prst="rect">
            <a:avLst/>
          </a:prstGeom>
          <a:noFill/>
          <a:ln>
            <a:noFill/>
          </a:ln>
        </p:spPr>
      </p:pic>
      <p:sp>
        <p:nvSpPr>
          <p:cNvPr id="287" name="Google Shape;287;p19"/>
          <p:cNvSpPr txBox="1"/>
          <p:nvPr/>
        </p:nvSpPr>
        <p:spPr>
          <a:xfrm>
            <a:off x="8978900" y="8877088"/>
            <a:ext cx="9309100" cy="73866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Quicksand"/>
                <a:ea typeface="Quicksand"/>
                <a:cs typeface="Quicksand"/>
                <a:sym typeface="Quicksand"/>
              </a:rPr>
              <a:t>Source: Image generated by ChatGPT</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0" i="0" lang="en-US" sz="1400" u="none" cap="none" strike="noStrike">
                <a:solidFill>
                  <a:schemeClr val="lt1"/>
                </a:solidFill>
                <a:latin typeface="Arial"/>
                <a:ea typeface="Arial"/>
                <a:cs typeface="Arial"/>
                <a:sym typeface="Arial"/>
              </a:rPr>
            </a:b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91" name="Shape 291"/>
        <p:cNvGrpSpPr/>
        <p:nvPr/>
      </p:nvGrpSpPr>
      <p:grpSpPr>
        <a:xfrm>
          <a:off x="0" y="0"/>
          <a:ext cx="0" cy="0"/>
          <a:chOff x="0" y="0"/>
          <a:chExt cx="0" cy="0"/>
        </a:xfrm>
      </p:grpSpPr>
      <p:sp>
        <p:nvSpPr>
          <p:cNvPr id="292" name="Google Shape;292;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3" name="Google Shape;293;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4" name="Google Shape;294;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5" name="Google Shape;295;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6" name="Google Shape;296;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97" name="Google Shape;297;p3"/>
          <p:cNvGrpSpPr/>
          <p:nvPr/>
        </p:nvGrpSpPr>
        <p:grpSpPr>
          <a:xfrm>
            <a:off x="-228300" y="6944209"/>
            <a:ext cx="18940740" cy="4430740"/>
            <a:chOff x="0" y="-57150"/>
            <a:chExt cx="4988508" cy="1166944"/>
          </a:xfrm>
        </p:grpSpPr>
        <p:sp>
          <p:nvSpPr>
            <p:cNvPr id="298" name="Google Shape;298;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9" name="Google Shape;299;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00" name="Google Shape;300;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1" name="Google Shape;301;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2" name="Google Shape;302;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3" name="Google Shape;303;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4" name="Google Shape;304;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5" name="Google Shape;305;p3"/>
          <p:cNvSpPr txBox="1"/>
          <p:nvPr/>
        </p:nvSpPr>
        <p:spPr>
          <a:xfrm>
            <a:off x="2157043" y="1867848"/>
            <a:ext cx="3102769" cy="1368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306" name="Google Shape;306;p3"/>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Arial"/>
                <a:ea typeface="Arial"/>
                <a:cs typeface="Arial"/>
                <a:sym typeface="Arial"/>
                <a:hlinkClick r:id="rId13">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307" name="Google Shape;307;p3"/>
          <p:cNvSpPr txBox="1"/>
          <p:nvPr/>
        </p:nvSpPr>
        <p:spPr>
          <a:xfrm>
            <a:off x="4863628" y="4683302"/>
            <a:ext cx="59567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Arial"/>
                <a:ea typeface="Arial"/>
                <a:cs typeface="Arial"/>
                <a:sym typeface="Arial"/>
              </a:rPr>
              <a:t>Deaf Culture, Heritage and Diversity</a:t>
            </a:r>
            <a:endParaRPr b="0" i="0" sz="1400" u="none" cap="none" strike="noStrike">
              <a:solidFill>
                <a:srgbClr val="000000"/>
              </a:solidFill>
              <a:latin typeface="Arial"/>
              <a:ea typeface="Arial"/>
              <a:cs typeface="Arial"/>
              <a:sym typeface="Arial"/>
            </a:endParaRPr>
          </a:p>
        </p:txBody>
      </p:sp>
      <p:sp>
        <p:nvSpPr>
          <p:cNvPr id="308" name="Google Shape;308;p3"/>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