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10287000" cx="18288000"/>
  <p:notesSz cx="6858000" cy="9144000"/>
  <p:embeddedFontLst>
    <p:embeddedFont>
      <p:font typeface="Anton"/>
      <p:regular r:id="rId23"/>
    </p:embeddedFont>
    <p:embeddedFont>
      <p:font typeface="Quicksand"/>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iA5hO10Dws4m/YnoLiUUzPrLiO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font" Target="fonts/Anton-regular.fntdata"/><Relationship Id="rId24" Type="http://schemas.openxmlformats.org/officeDocument/2006/relationships/font" Target="fonts/Quicksand-regular.fntdata"/><Relationship Id="rId25" Type="http://schemas.openxmlformats.org/officeDocument/2006/relationships/font" Target="fonts/Quicksand-bold.fntdata"/><Relationship Id="rId2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7cfd09208e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37cfd09208e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7cf28894ad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37cf28894ad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13.png"/><Relationship Id="rId9" Type="http://schemas.openxmlformats.org/officeDocument/2006/relationships/image" Target="../media/image10.png"/><Relationship Id="rId10" Type="http://schemas.openxmlformats.org/officeDocument/2006/relationships/image" Target="../media/image15.png"/><Relationship Id="rId11" Type="http://schemas.openxmlformats.org/officeDocument/2006/relationships/image" Target="../media/image17.png"/><Relationship Id="rId12" Type="http://schemas.openxmlformats.org/officeDocument/2006/relationships/image" Target="../media/image14.png"/><Relationship Id="rId13" Type="http://schemas.openxmlformats.org/officeDocument/2006/relationships/hyperlink" Target="https://deafstudies.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0" y="3904550"/>
            <a:ext cx="14209800" cy="1092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100"/>
              <a:buFont typeface="Arial"/>
              <a:buNone/>
            </a:pPr>
            <a:r>
              <a:rPr lang="en-US" sz="7100">
                <a:solidFill>
                  <a:srgbClr val="FFFFFF"/>
                </a:solidFill>
                <a:latin typeface="Anton"/>
                <a:ea typeface="Anton"/>
                <a:cs typeface="Anton"/>
                <a:sym typeface="Anton"/>
              </a:rPr>
              <a:t>Interpreting services and technologies</a:t>
            </a:r>
            <a:endParaRPr b="0" i="0" sz="71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Accessibility technology for the deaf</a:t>
            </a:r>
            <a:endParaRPr b="0" i="0" sz="32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Deaf Studies workshop</a:t>
            </a:r>
            <a:endParaRPr b="0" i="0" sz="1400" u="none" cap="none" strike="noStrike">
              <a:solidFill>
                <a:srgbClr val="000000"/>
              </a:solidFill>
              <a:latin typeface="Arial"/>
              <a:ea typeface="Arial"/>
              <a:cs typeface="Arial"/>
              <a:sym typeface="Arial"/>
            </a:endParaRPr>
          </a:p>
        </p:txBody>
      </p:sp>
      <p:sp>
        <p:nvSpPr>
          <p:cNvPr id="92" name="TextBox 91"/>
          <p:cNvSpPr txBox="1"/>
          <p:nvPr/>
        </p:nvSpPr>
        <p:spPr>
          <a:xfrm>
            <a:off x="3749040" y="8229600"/>
            <a:ext cx="10607040" cy="1697355"/>
          </a:xfrm>
          <a:prstGeom prst="rect">
            <a:avLst/>
          </a:prstGeom>
          <a:noFill/>
        </p:spPr>
        <p:txBody>
          <a:bodyPr wrap="square" anchor="b" lIns="0" rIns="0" tIns="0" bIns="308610">
            <a:spAutoFit/>
          </a:bodyPr>
          <a:lstStyle/>
          <a:p>
            <a:r>
              <a:rPr sz="1340">
                <a:solidFill>
                  <a:srgbClr val="FFFFFF"/>
                </a:solidFill>
                <a:latin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Understand Service Types</a:t>
            </a:r>
            <a:endParaRPr sz="3499">
              <a:solidFill>
                <a:srgbClr val="FFFFFF"/>
              </a:solidFill>
              <a:latin typeface="Anton"/>
              <a:ea typeface="Anton"/>
              <a:cs typeface="Anton"/>
              <a:sym typeface="Anton"/>
            </a:endParaRPr>
          </a:p>
          <a:p>
            <a:pPr indent="0" lvl="0" marL="45720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Learn about different interpreting service providers and technologies</a:t>
            </a:r>
            <a:endParaRPr sz="2799">
              <a:solidFill>
                <a:srgbClr val="FFFFFF"/>
              </a:solidFill>
              <a:latin typeface="Quicksand"/>
              <a:ea typeface="Quicksand"/>
              <a:cs typeface="Quicksand"/>
              <a:sym typeface="Quicksand"/>
            </a:endParaRPr>
          </a:p>
          <a:p>
            <a:pPr indent="0" lvl="0" marL="45720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Know Your Rights</a:t>
            </a:r>
            <a:endParaRPr sz="3499">
              <a:solidFill>
                <a:srgbClr val="FFFFFF"/>
              </a:solidFill>
              <a:latin typeface="Anton"/>
              <a:ea typeface="Anton"/>
              <a:cs typeface="Anton"/>
              <a:sym typeface="Anton"/>
            </a:endParaRPr>
          </a:p>
          <a:p>
            <a:pPr indent="0" lvl="0" marL="45720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Discover your control over interpreter situations</a:t>
            </a:r>
            <a:endParaRPr sz="2799">
              <a:solidFill>
                <a:srgbClr val="FFFFFF"/>
              </a:solidFill>
              <a:latin typeface="Quicksand"/>
              <a:ea typeface="Quicksand"/>
              <a:cs typeface="Quicksand"/>
              <a:sym typeface="Quicksand"/>
            </a:endParaRPr>
          </a:p>
          <a:p>
            <a:pPr indent="0" lvl="0" marL="45720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Master European Resources</a:t>
            </a:r>
            <a:endParaRPr sz="3499">
              <a:solidFill>
                <a:srgbClr val="FFFFFF"/>
              </a:solidFill>
              <a:latin typeface="Anton"/>
              <a:ea typeface="Anton"/>
              <a:cs typeface="Anton"/>
              <a:sym typeface="Anton"/>
            </a:endParaRPr>
          </a:p>
          <a:p>
            <a:pPr indent="0" lvl="0" marL="45720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Navigate interpreting services across Europe effectively</a:t>
            </a:r>
            <a:endParaRPr b="0" i="0" sz="2799" u="none" cap="none" strike="noStrike">
              <a:solidFill>
                <a:srgbClr val="FFFFFF"/>
              </a:solidFill>
              <a:latin typeface="Quicksand"/>
              <a:ea typeface="Quicksand"/>
              <a:cs typeface="Quicksand"/>
              <a:sym typeface="Quicksand"/>
            </a:endParaRPr>
          </a:p>
        </p:txBody>
      </p:sp>
      <p:sp>
        <p:nvSpPr>
          <p:cNvPr id="102" name="Google Shape;102;p2"/>
          <p:cNvSpPr txBox="1"/>
          <p:nvPr/>
        </p:nvSpPr>
        <p:spPr>
          <a:xfrm>
            <a:off x="4064252" y="1534525"/>
            <a:ext cx="131031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900"/>
              <a:buFont typeface="Arial"/>
              <a:buNone/>
            </a:pPr>
            <a:r>
              <a:rPr b="0" i="0" lang="en-US" sz="7900" u="none" cap="none" strike="noStrike">
                <a:solidFill>
                  <a:srgbClr val="FFFFFF"/>
                </a:solidFill>
                <a:latin typeface="Anton"/>
                <a:ea typeface="Anton"/>
                <a:cs typeface="Anton"/>
                <a:sym typeface="Anton"/>
              </a:rPr>
              <a:t>Why Are We Here?</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06" name="Shape 106"/>
        <p:cNvGrpSpPr/>
        <p:nvPr/>
      </p:nvGrpSpPr>
      <p:grpSpPr>
        <a:xfrm>
          <a:off x="0" y="0"/>
          <a:ext cx="0" cy="0"/>
          <a:chOff x="0" y="0"/>
          <a:chExt cx="0" cy="0"/>
        </a:xfrm>
      </p:grpSpPr>
      <p:grpSp>
        <p:nvGrpSpPr>
          <p:cNvPr id="107" name="Google Shape;107;p16"/>
          <p:cNvGrpSpPr/>
          <p:nvPr/>
        </p:nvGrpSpPr>
        <p:grpSpPr>
          <a:xfrm>
            <a:off x="0" y="-216991"/>
            <a:ext cx="2922084" cy="10503991"/>
            <a:chOff x="0" y="-57150"/>
            <a:chExt cx="769602" cy="2766483"/>
          </a:xfrm>
        </p:grpSpPr>
        <p:sp>
          <p:nvSpPr>
            <p:cNvPr id="108" name="Google Shape;108;p1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1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1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16"/>
          <p:cNvSpPr txBox="1"/>
          <p:nvPr/>
        </p:nvSpPr>
        <p:spPr>
          <a:xfrm>
            <a:off x="4571988" y="3137625"/>
            <a:ext cx="12632100" cy="63126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Professional Support</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Qualified interpreters help communication between deaf and hearing people</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Different Providers</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Companies, organizations, government services offer interpreting support</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Technology Solutions</a:t>
            </a:r>
            <a:endParaRPr sz="3499">
              <a:solidFill>
                <a:srgbClr val="161140"/>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Apps, video platforms, and digital tools assist communication</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161140"/>
              </a:solidFill>
              <a:latin typeface="Quicksand"/>
              <a:ea typeface="Quicksand"/>
              <a:cs typeface="Quicksand"/>
              <a:sym typeface="Quicksand"/>
            </a:endParaRPr>
          </a:p>
        </p:txBody>
      </p:sp>
      <p:sp>
        <p:nvSpPr>
          <p:cNvPr id="112" name="Google Shape;112;p16"/>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161140"/>
                </a:solidFill>
                <a:latin typeface="Anton"/>
                <a:ea typeface="Anton"/>
                <a:cs typeface="Anton"/>
                <a:sym typeface="Anton"/>
              </a:rPr>
              <a:t>What Are Interpreting Services?</a:t>
            </a:r>
            <a:endParaRPr b="0" i="0" sz="5100" u="none" cap="none" strike="noStrike">
              <a:solidFill>
                <a:srgbClr val="161140"/>
              </a:solidFill>
              <a:latin typeface="Arial"/>
              <a:ea typeface="Arial"/>
              <a:cs typeface="Arial"/>
              <a:sym typeface="Arial"/>
            </a:endParaRPr>
          </a:p>
        </p:txBody>
      </p:sp>
      <p:sp>
        <p:nvSpPr>
          <p:cNvPr id="113" name="Google Shape;113;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7" name="Shape 117"/>
        <p:cNvGrpSpPr/>
        <p:nvPr/>
      </p:nvGrpSpPr>
      <p:grpSpPr>
        <a:xfrm>
          <a:off x="0" y="0"/>
          <a:ext cx="0" cy="0"/>
          <a:chOff x="0" y="0"/>
          <a:chExt cx="0" cy="0"/>
        </a:xfrm>
      </p:grpSpPr>
      <p:grpSp>
        <p:nvGrpSpPr>
          <p:cNvPr id="118" name="Google Shape;118;p12"/>
          <p:cNvGrpSpPr/>
          <p:nvPr/>
        </p:nvGrpSpPr>
        <p:grpSpPr>
          <a:xfrm>
            <a:off x="0" y="-216991"/>
            <a:ext cx="2922084" cy="10503991"/>
            <a:chOff x="0" y="-57150"/>
            <a:chExt cx="769602" cy="2766483"/>
          </a:xfrm>
        </p:grpSpPr>
        <p:sp>
          <p:nvSpPr>
            <p:cNvPr id="119" name="Google Shape;119;p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p1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p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3" name="Google Shape;123;p12"/>
          <p:cNvSpPr txBox="1"/>
          <p:nvPr/>
        </p:nvSpPr>
        <p:spPr>
          <a:xfrm>
            <a:off x="4571988" y="2770950"/>
            <a:ext cx="12632100" cy="76698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Private Companies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Independent businesses with interpreter rosters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Care Organizations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Social services that provide communication support</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Government Services</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State-funded interpreting programs</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Communication Support</a:t>
            </a:r>
            <a:endParaRPr sz="3499">
              <a:solidFill>
                <a:srgbClr val="FFFFFF"/>
              </a:solidFill>
              <a:latin typeface="Anton"/>
              <a:ea typeface="Anton"/>
              <a:cs typeface="Anton"/>
              <a:sym typeface="Anton"/>
            </a:endParaRPr>
          </a:p>
          <a:p>
            <a:pPr indent="457200" lvl="0" marL="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Specialized assistance beyond traditional interpreting</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p:txBody>
      </p:sp>
      <p:sp>
        <p:nvSpPr>
          <p:cNvPr id="124" name="Google Shape;124;p12"/>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FFFFFF"/>
                </a:solidFill>
                <a:latin typeface="Anton"/>
                <a:ea typeface="Anton"/>
                <a:cs typeface="Anton"/>
                <a:sym typeface="Anton"/>
              </a:rPr>
              <a:t>Types of Service Providers</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28" name="Shape 128"/>
        <p:cNvGrpSpPr/>
        <p:nvPr/>
      </p:nvGrpSpPr>
      <p:grpSpPr>
        <a:xfrm>
          <a:off x="0" y="0"/>
          <a:ext cx="0" cy="0"/>
          <a:chOff x="0" y="0"/>
          <a:chExt cx="0" cy="0"/>
        </a:xfrm>
      </p:grpSpPr>
      <p:grpSp>
        <p:nvGrpSpPr>
          <p:cNvPr id="129" name="Google Shape;129;p19"/>
          <p:cNvGrpSpPr/>
          <p:nvPr/>
        </p:nvGrpSpPr>
        <p:grpSpPr>
          <a:xfrm>
            <a:off x="0" y="-216991"/>
            <a:ext cx="2922084" cy="10503991"/>
            <a:chOff x="0" y="-57150"/>
            <a:chExt cx="769602" cy="2766483"/>
          </a:xfrm>
        </p:grpSpPr>
        <p:sp>
          <p:nvSpPr>
            <p:cNvPr id="130" name="Google Shape;130;p1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p1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2" name="Google Shape;132;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19"/>
          <p:cNvSpPr/>
          <p:nvPr/>
        </p:nvSpPr>
        <p:spPr>
          <a:xfrm>
            <a:off x="-344113" y="13301"/>
            <a:ext cx="3610309" cy="2030799"/>
          </a:xfrm>
          <a:custGeom>
            <a:rect b="b" l="l" r="r" t="t"/>
            <a:pathLst>
              <a:path extrusionOk="0" h="2030799" w="3610309">
                <a:moveTo>
                  <a:pt x="0" y="0"/>
                </a:moveTo>
                <a:lnTo>
                  <a:pt x="3610309" y="0"/>
                </a:lnTo>
                <a:lnTo>
                  <a:pt x="3610309" y="2030798"/>
                </a:lnTo>
                <a:lnTo>
                  <a:pt x="0" y="203079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19"/>
          <p:cNvSpPr txBox="1"/>
          <p:nvPr/>
        </p:nvSpPr>
        <p:spPr>
          <a:xfrm>
            <a:off x="4571988" y="3137625"/>
            <a:ext cx="12632100" cy="5106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Personal Stories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1. What interpreting services have you used?</a:t>
            </a:r>
            <a:endParaRPr sz="2799">
              <a:solidFill>
                <a:srgbClr val="FFFFFF"/>
              </a:solidFill>
              <a:latin typeface="Quicksand"/>
              <a:ea typeface="Quicksand"/>
              <a:cs typeface="Quicksand"/>
              <a:sym typeface="Quicksand"/>
            </a:endParaRPr>
          </a:p>
          <a:p>
            <a:pPr indent="45720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Common Challenges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2. What barriers have you experienced?</a:t>
            </a:r>
            <a:endParaRPr sz="2799">
              <a:solidFill>
                <a:srgbClr val="FFFFFF"/>
              </a:solidFill>
              <a:latin typeface="Quicksand"/>
              <a:ea typeface="Quicksand"/>
              <a:cs typeface="Quicksand"/>
              <a:sym typeface="Quicksand"/>
            </a:endParaRPr>
          </a:p>
          <a:p>
            <a:pPr indent="45720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Quality Differences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3. How do services compare in your experience?</a:t>
            </a:r>
            <a:endParaRPr b="0" i="0" sz="2799" u="none" cap="none" strike="noStrike">
              <a:solidFill>
                <a:srgbClr val="FFFFFF"/>
              </a:solidFill>
              <a:latin typeface="Quicksand"/>
              <a:ea typeface="Quicksand"/>
              <a:cs typeface="Quicksand"/>
              <a:sym typeface="Quicksand"/>
            </a:endParaRPr>
          </a:p>
        </p:txBody>
      </p:sp>
      <p:sp>
        <p:nvSpPr>
          <p:cNvPr id="135" name="Google Shape;135;p19"/>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FFFFFF"/>
                </a:solidFill>
                <a:latin typeface="Anton"/>
                <a:ea typeface="Anton"/>
                <a:cs typeface="Anton"/>
                <a:sym typeface="Anton"/>
              </a:rPr>
              <a:t>Share Your Experience</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9" name="Shape 139"/>
        <p:cNvGrpSpPr/>
        <p:nvPr/>
      </p:nvGrpSpPr>
      <p:grpSpPr>
        <a:xfrm>
          <a:off x="0" y="0"/>
          <a:ext cx="0" cy="0"/>
          <a:chOff x="0" y="0"/>
          <a:chExt cx="0" cy="0"/>
        </a:xfrm>
      </p:grpSpPr>
      <p:grpSp>
        <p:nvGrpSpPr>
          <p:cNvPr id="140" name="Google Shape;140;p17"/>
          <p:cNvGrpSpPr/>
          <p:nvPr/>
        </p:nvGrpSpPr>
        <p:grpSpPr>
          <a:xfrm>
            <a:off x="0" y="-216991"/>
            <a:ext cx="2922084" cy="10503991"/>
            <a:chOff x="0" y="-57150"/>
            <a:chExt cx="769602" cy="2766483"/>
          </a:xfrm>
        </p:grpSpPr>
        <p:sp>
          <p:nvSpPr>
            <p:cNvPr id="141" name="Google Shape;141;p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p17"/>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3" name="Google Shape;143;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p17"/>
          <p:cNvSpPr/>
          <p:nvPr/>
        </p:nvSpPr>
        <p:spPr>
          <a:xfrm>
            <a:off x="-344113"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p17"/>
          <p:cNvSpPr txBox="1"/>
          <p:nvPr/>
        </p:nvSpPr>
        <p:spPr>
          <a:xfrm>
            <a:off x="4571988" y="281677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Quality Advocacy</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Deaf organizations push for better interpreting standards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Training Input</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Provide cultural competency education for interpreters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Service Feedback</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Connect community needs with service providers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Government Collaboration</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Work with authorities to improve services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46" name="Google Shape;146;p17"/>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FFFFFF"/>
                </a:solidFill>
                <a:latin typeface="Anton"/>
                <a:ea typeface="Anton"/>
                <a:cs typeface="Anton"/>
                <a:sym typeface="Anton"/>
              </a:rPr>
              <a:t>Role of Deaf Associations</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0" name="Shape 150"/>
        <p:cNvGrpSpPr/>
        <p:nvPr/>
      </p:nvGrpSpPr>
      <p:grpSpPr>
        <a:xfrm>
          <a:off x="0" y="0"/>
          <a:ext cx="0" cy="0"/>
          <a:chOff x="0" y="0"/>
          <a:chExt cx="0" cy="0"/>
        </a:xfrm>
      </p:grpSpPr>
      <p:grpSp>
        <p:nvGrpSpPr>
          <p:cNvPr id="151" name="Google Shape;151;p15"/>
          <p:cNvGrpSpPr/>
          <p:nvPr/>
        </p:nvGrpSpPr>
        <p:grpSpPr>
          <a:xfrm>
            <a:off x="0" y="-216991"/>
            <a:ext cx="2922084" cy="10503991"/>
            <a:chOff x="0" y="-57150"/>
            <a:chExt cx="769602" cy="2766483"/>
          </a:xfrm>
        </p:grpSpPr>
        <p:sp>
          <p:nvSpPr>
            <p:cNvPr id="152" name="Google Shape;152;p1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3" name="Google Shape;153;p1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4" name="Google Shape;154;p1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p1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p15"/>
          <p:cNvSpPr txBox="1"/>
          <p:nvPr/>
        </p:nvSpPr>
        <p:spPr>
          <a:xfrm>
            <a:off x="4571988" y="2725100"/>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Video Remote Interpreting</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Real-time communication through digital platforms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VRI Benefits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Immediate access, no geographic barriers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AI &amp; Avatar Debate</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Technology opportunities with community concerns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Quality Standards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European guidelines for accessible technology</a:t>
            </a:r>
            <a:endParaRPr sz="2799">
              <a:solidFill>
                <a:srgbClr val="FFFFFF"/>
              </a:solidFill>
              <a:latin typeface="Quicksand"/>
              <a:ea typeface="Quicksand"/>
              <a:cs typeface="Quicksand"/>
              <a:sym typeface="Quicksand"/>
            </a:endParaRPr>
          </a:p>
        </p:txBody>
      </p:sp>
      <p:sp>
        <p:nvSpPr>
          <p:cNvPr id="157" name="Google Shape;157;p15"/>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FFFFFF"/>
                </a:solidFill>
                <a:latin typeface="Anton"/>
                <a:ea typeface="Anton"/>
                <a:cs typeface="Anton"/>
                <a:sym typeface="Anton"/>
              </a:rPr>
              <a:t>European Technology Solutions</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61" name="Shape 161"/>
        <p:cNvGrpSpPr/>
        <p:nvPr/>
      </p:nvGrpSpPr>
      <p:grpSpPr>
        <a:xfrm>
          <a:off x="0" y="0"/>
          <a:ext cx="0" cy="0"/>
          <a:chOff x="0" y="0"/>
          <a:chExt cx="0" cy="0"/>
        </a:xfrm>
      </p:grpSpPr>
      <p:grpSp>
        <p:nvGrpSpPr>
          <p:cNvPr id="162" name="Google Shape;162;p20"/>
          <p:cNvGrpSpPr/>
          <p:nvPr/>
        </p:nvGrpSpPr>
        <p:grpSpPr>
          <a:xfrm>
            <a:off x="0" y="-216992"/>
            <a:ext cx="2922102" cy="10504504"/>
            <a:chOff x="0" y="-57150"/>
            <a:chExt cx="769602" cy="2766600"/>
          </a:xfrm>
        </p:grpSpPr>
        <p:sp>
          <p:nvSpPr>
            <p:cNvPr id="163" name="Google Shape;163;p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p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5" name="Google Shape;165;p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p2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p20"/>
          <p:cNvSpPr txBox="1"/>
          <p:nvPr/>
        </p:nvSpPr>
        <p:spPr>
          <a:xfrm>
            <a:off x="4571988" y="2885525"/>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Opportunities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Cost-effective, available 24/7, consistent service delivery</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Concerns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Quality questions, cultural authenticity, job impacts</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Community Views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Austrian and Italian deaf communities express caution</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Balance Needed</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Technology supplements, not replaces human interpreters</a:t>
            </a:r>
            <a:endParaRPr sz="2799">
              <a:solidFill>
                <a:srgbClr val="161140"/>
              </a:solidFill>
              <a:latin typeface="Quicksand"/>
              <a:ea typeface="Quicksand"/>
              <a:cs typeface="Quicksand"/>
              <a:sym typeface="Quicksand"/>
            </a:endParaRPr>
          </a:p>
        </p:txBody>
      </p:sp>
      <p:sp>
        <p:nvSpPr>
          <p:cNvPr id="168" name="Google Shape;168;p20"/>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161140"/>
                </a:solidFill>
                <a:latin typeface="Anton"/>
                <a:ea typeface="Anton"/>
                <a:cs typeface="Anton"/>
                <a:sym typeface="Anton"/>
              </a:rPr>
              <a:t>AI Technology Debate</a:t>
            </a:r>
            <a:endParaRPr b="0" i="0" sz="5100" u="none" cap="none" strike="noStrike">
              <a:solidFill>
                <a:srgbClr val="16114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2" name="Shape 172"/>
        <p:cNvGrpSpPr/>
        <p:nvPr/>
      </p:nvGrpSpPr>
      <p:grpSpPr>
        <a:xfrm>
          <a:off x="0" y="0"/>
          <a:ext cx="0" cy="0"/>
          <a:chOff x="0" y="0"/>
          <a:chExt cx="0" cy="0"/>
        </a:xfrm>
      </p:grpSpPr>
      <p:grpSp>
        <p:nvGrpSpPr>
          <p:cNvPr id="173" name="Google Shape;173;p10"/>
          <p:cNvGrpSpPr/>
          <p:nvPr/>
        </p:nvGrpSpPr>
        <p:grpSpPr>
          <a:xfrm>
            <a:off x="0" y="-216991"/>
            <a:ext cx="2922084" cy="10503991"/>
            <a:chOff x="0" y="-57150"/>
            <a:chExt cx="769602" cy="2766483"/>
          </a:xfrm>
        </p:grpSpPr>
        <p:sp>
          <p:nvSpPr>
            <p:cNvPr id="174" name="Google Shape;174;p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p10"/>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6" name="Google Shape;176;p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p10"/>
          <p:cNvSpPr txBox="1"/>
          <p:nvPr/>
        </p:nvSpPr>
        <p:spPr>
          <a:xfrm>
            <a:off x="4571988" y="261727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Hands-On Practice</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Try using video remote interpreting platforms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Quality Check</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Test connection, video clarity, interpreter responsiveness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User Experience</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Rate ease of use and communication effectiveness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Best Practices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Learn tips for successful VRI sessions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79" name="Google Shape;179;p10"/>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FFFFFF"/>
                </a:solidFill>
                <a:latin typeface="Anton"/>
                <a:ea typeface="Anton"/>
                <a:cs typeface="Anton"/>
                <a:sym typeface="Anton"/>
              </a:rPr>
              <a:t>VRI Platform Demo</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183" name="Shape 183"/>
        <p:cNvGrpSpPr/>
        <p:nvPr/>
      </p:nvGrpSpPr>
      <p:grpSpPr>
        <a:xfrm>
          <a:off x="0" y="0"/>
          <a:ext cx="0" cy="0"/>
          <a:chOff x="0" y="0"/>
          <a:chExt cx="0" cy="0"/>
        </a:xfrm>
      </p:grpSpPr>
      <p:grpSp>
        <p:nvGrpSpPr>
          <p:cNvPr id="184" name="Google Shape;184;p11"/>
          <p:cNvGrpSpPr/>
          <p:nvPr/>
        </p:nvGrpSpPr>
        <p:grpSpPr>
          <a:xfrm>
            <a:off x="0" y="-216991"/>
            <a:ext cx="2922084" cy="10503991"/>
            <a:chOff x="0" y="-57150"/>
            <a:chExt cx="769602" cy="2766483"/>
          </a:xfrm>
        </p:grpSpPr>
        <p:sp>
          <p:nvSpPr>
            <p:cNvPr id="185" name="Google Shape;185;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7" name="Google Shape;187;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p11"/>
          <p:cNvSpPr txBox="1"/>
          <p:nvPr/>
        </p:nvSpPr>
        <p:spPr>
          <a:xfrm>
            <a:off x="4571988" y="273422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Choose Your Interpreter</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Request specific interpreters or interpreting styles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Set Preferences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Communicate your needs and accommodation requests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Give Feedback</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Share service quality experiences with providers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FFFFFF"/>
                </a:solidFill>
                <a:latin typeface="Anton"/>
                <a:ea typeface="Anton"/>
                <a:cs typeface="Anton"/>
                <a:sym typeface="Anton"/>
              </a:rPr>
              <a:t>Self-Advocacy</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FFFFFF"/>
                </a:solidFill>
                <a:latin typeface="Quicksand"/>
                <a:ea typeface="Quicksand"/>
                <a:cs typeface="Quicksand"/>
                <a:sym typeface="Quicksand"/>
              </a:rPr>
              <a:t>Know your rights and use them confidently</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190" name="Google Shape;190;p11"/>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FFFFFF"/>
                </a:solidFill>
                <a:latin typeface="Anton"/>
                <a:ea typeface="Anton"/>
                <a:cs typeface="Anton"/>
                <a:sym typeface="Anton"/>
              </a:rPr>
              <a:t>You Are In Control!</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194" name="Shape 194"/>
        <p:cNvGrpSpPr/>
        <p:nvPr/>
      </p:nvGrpSpPr>
      <p:grpSpPr>
        <a:xfrm>
          <a:off x="0" y="0"/>
          <a:ext cx="0" cy="0"/>
          <a:chOff x="0" y="0"/>
          <a:chExt cx="0" cy="0"/>
        </a:xfrm>
      </p:grpSpPr>
      <p:grpSp>
        <p:nvGrpSpPr>
          <p:cNvPr id="195" name="Google Shape;195;p18"/>
          <p:cNvGrpSpPr/>
          <p:nvPr/>
        </p:nvGrpSpPr>
        <p:grpSpPr>
          <a:xfrm>
            <a:off x="0" y="-216991"/>
            <a:ext cx="2922084" cy="10503991"/>
            <a:chOff x="0" y="-57150"/>
            <a:chExt cx="769602" cy="2766483"/>
          </a:xfrm>
        </p:grpSpPr>
        <p:sp>
          <p:nvSpPr>
            <p:cNvPr id="196" name="Google Shape;196;p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p18"/>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8" name="Google Shape;198;p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18"/>
          <p:cNvSpPr txBox="1"/>
          <p:nvPr/>
        </p:nvSpPr>
        <p:spPr>
          <a:xfrm>
            <a:off x="4571988" y="2748025"/>
            <a:ext cx="12632100" cy="7669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Professional Partners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Interpreters support your communication goals</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Cultural Mediators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Help navigate hearing world interactions</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Boundaries Matter</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Maintain professional relationships while being allies</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Mutual Respect</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Work together for successful communication</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p:txBody>
      </p:sp>
      <p:sp>
        <p:nvSpPr>
          <p:cNvPr id="201" name="Google Shape;201;p18"/>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161140"/>
                </a:solidFill>
                <a:latin typeface="Anton"/>
                <a:ea typeface="Anton"/>
                <a:cs typeface="Anton"/>
                <a:sym typeface="Anton"/>
              </a:rPr>
              <a:t>Interpreter Allyship</a:t>
            </a:r>
            <a:endParaRPr b="0" i="0" sz="5100" u="none" cap="none" strike="noStrike">
              <a:solidFill>
                <a:srgbClr val="16114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5" name="Shape 205"/>
        <p:cNvGrpSpPr/>
        <p:nvPr/>
      </p:nvGrpSpPr>
      <p:grpSpPr>
        <a:xfrm>
          <a:off x="0" y="0"/>
          <a:ext cx="0" cy="0"/>
          <a:chOff x="0" y="0"/>
          <a:chExt cx="0" cy="0"/>
        </a:xfrm>
      </p:grpSpPr>
      <p:grpSp>
        <p:nvGrpSpPr>
          <p:cNvPr id="206" name="Google Shape;206;p13"/>
          <p:cNvGrpSpPr/>
          <p:nvPr/>
        </p:nvGrpSpPr>
        <p:grpSpPr>
          <a:xfrm>
            <a:off x="0" y="-216991"/>
            <a:ext cx="2922084" cy="10503991"/>
            <a:chOff x="0" y="-57150"/>
            <a:chExt cx="769602" cy="2766483"/>
          </a:xfrm>
        </p:grpSpPr>
        <p:sp>
          <p:nvSpPr>
            <p:cNvPr id="207" name="Google Shape;207;p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p1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9" name="Google Shape;209;p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0" name="Google Shape;210;p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13"/>
          <p:cNvSpPr txBox="1"/>
          <p:nvPr/>
        </p:nvSpPr>
        <p:spPr>
          <a:xfrm>
            <a:off x="4571988" y="2770950"/>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Medical Appointments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What interpreting support do you need in healthcare?</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Educational Settings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How can interpreters assist in learning environments?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Workplace Situations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What accommodations help in professional settings?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Public Services</a:t>
            </a:r>
            <a:endParaRPr sz="3499">
              <a:solidFill>
                <a:srgbClr val="FFFFFF"/>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How do you access government services?</a:t>
            </a:r>
            <a:endParaRPr sz="2799">
              <a:solidFill>
                <a:srgbClr val="FFFFFF"/>
              </a:solidFill>
              <a:latin typeface="Quicksand"/>
              <a:ea typeface="Quicksand"/>
              <a:cs typeface="Quicksand"/>
              <a:sym typeface="Quicksand"/>
            </a:endParaRPr>
          </a:p>
        </p:txBody>
      </p:sp>
      <p:sp>
        <p:nvSpPr>
          <p:cNvPr id="212" name="Google Shape;212;p13"/>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FFFFFF"/>
                </a:solidFill>
                <a:latin typeface="Anton"/>
                <a:ea typeface="Anton"/>
                <a:cs typeface="Anton"/>
                <a:sym typeface="Anton"/>
              </a:rPr>
              <a:t>Scenario Discussion</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16" name="Shape 216"/>
        <p:cNvGrpSpPr/>
        <p:nvPr/>
      </p:nvGrpSpPr>
      <p:grpSpPr>
        <a:xfrm>
          <a:off x="0" y="0"/>
          <a:ext cx="0" cy="0"/>
          <a:chOff x="0" y="0"/>
          <a:chExt cx="0" cy="0"/>
        </a:xfrm>
      </p:grpSpPr>
      <p:grpSp>
        <p:nvGrpSpPr>
          <p:cNvPr id="217" name="Google Shape;217;g37cfd09208e_0_7"/>
          <p:cNvGrpSpPr/>
          <p:nvPr/>
        </p:nvGrpSpPr>
        <p:grpSpPr>
          <a:xfrm>
            <a:off x="0" y="-216992"/>
            <a:ext cx="2922102" cy="10504504"/>
            <a:chOff x="0" y="-57150"/>
            <a:chExt cx="769602" cy="2766600"/>
          </a:xfrm>
        </p:grpSpPr>
        <p:sp>
          <p:nvSpPr>
            <p:cNvPr id="218" name="Google Shape;218;g37cfd09208e_0_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g37cfd09208e_0_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g37cfd09208e_0_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7cfd09208e_0_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7cfd09208e_0_7"/>
          <p:cNvSpPr txBox="1"/>
          <p:nvPr/>
        </p:nvSpPr>
        <p:spPr>
          <a:xfrm>
            <a:off x="4571988" y="2885525"/>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Share Solutions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Discuss strategies that work in different situations</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Learn from Others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Hear about successful advocacy experiences</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Build Skills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Practice requesting appropriate accommodations</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161140"/>
                </a:solidFill>
                <a:latin typeface="Anton"/>
                <a:ea typeface="Anton"/>
                <a:cs typeface="Anton"/>
                <a:sym typeface="Anton"/>
              </a:rPr>
              <a:t>Create Networks</a:t>
            </a:r>
            <a:endParaRPr sz="3499">
              <a:solidFill>
                <a:srgbClr val="161140"/>
              </a:solidFill>
              <a:latin typeface="Anton"/>
              <a:ea typeface="Anton"/>
              <a:cs typeface="Anton"/>
              <a:sym typeface="Anton"/>
            </a:endParaRPr>
          </a:p>
          <a:p>
            <a:pPr indent="457200" lvl="0" marL="0" marR="0" rtl="0" algn="l">
              <a:lnSpc>
                <a:spcPct val="140014"/>
              </a:lnSpc>
              <a:spcBef>
                <a:spcPts val="0"/>
              </a:spcBef>
              <a:spcAft>
                <a:spcPts val="0"/>
              </a:spcAft>
              <a:buClr>
                <a:srgbClr val="000000"/>
              </a:buClr>
              <a:buSzPts val="2799"/>
              <a:buFont typeface="Arial"/>
              <a:buNone/>
            </a:pPr>
            <a:r>
              <a:rPr lang="en-US" sz="2799">
                <a:solidFill>
                  <a:srgbClr val="161140"/>
                </a:solidFill>
                <a:latin typeface="Quicksand"/>
                <a:ea typeface="Quicksand"/>
                <a:cs typeface="Quicksand"/>
                <a:sym typeface="Quicksand"/>
              </a:rPr>
              <a:t>Connect with others for ongoing support</a:t>
            </a:r>
            <a:endParaRPr sz="2799">
              <a:solidFill>
                <a:srgbClr val="161140"/>
              </a:solidFill>
              <a:latin typeface="Quicksand"/>
              <a:ea typeface="Quicksand"/>
              <a:cs typeface="Quicksand"/>
              <a:sym typeface="Quicksand"/>
            </a:endParaRPr>
          </a:p>
        </p:txBody>
      </p:sp>
      <p:sp>
        <p:nvSpPr>
          <p:cNvPr id="223" name="Google Shape;223;g37cfd09208e_0_7"/>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lang="en-US" sz="5400">
                <a:solidFill>
                  <a:srgbClr val="161140"/>
                </a:solidFill>
                <a:latin typeface="Anton"/>
                <a:ea typeface="Anton"/>
                <a:cs typeface="Anton"/>
                <a:sym typeface="Anton"/>
              </a:rPr>
              <a:t>Problem-Solving Together</a:t>
            </a:r>
            <a:endParaRPr b="0" i="0" sz="5100" u="none" cap="none" strike="noStrike">
              <a:solidFill>
                <a:srgbClr val="16114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27" name="Shape 227"/>
        <p:cNvGrpSpPr/>
        <p:nvPr/>
      </p:nvGrpSpPr>
      <p:grpSpPr>
        <a:xfrm>
          <a:off x="0" y="0"/>
          <a:ext cx="0" cy="0"/>
          <a:chOff x="0" y="0"/>
          <a:chExt cx="0" cy="0"/>
        </a:xfrm>
      </p:grpSpPr>
      <p:grpSp>
        <p:nvGrpSpPr>
          <p:cNvPr id="228" name="Google Shape;228;p14"/>
          <p:cNvGrpSpPr/>
          <p:nvPr/>
        </p:nvGrpSpPr>
        <p:grpSpPr>
          <a:xfrm>
            <a:off x="0" y="-216991"/>
            <a:ext cx="2922084" cy="10503991"/>
            <a:chOff x="0" y="-57150"/>
            <a:chExt cx="769602" cy="2766483"/>
          </a:xfrm>
        </p:grpSpPr>
        <p:sp>
          <p:nvSpPr>
            <p:cNvPr id="229" name="Google Shape;229;p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p1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1" name="Google Shape;231;p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p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14"/>
          <p:cNvSpPr txBox="1"/>
          <p:nvPr/>
        </p:nvSpPr>
        <p:spPr>
          <a:xfrm>
            <a:off x="4571988" y="2679275"/>
            <a:ext cx="12632100" cy="70665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Know Your Options</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Different providers offer various service models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Technology Helps</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But quality and choice remain important</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You Have Power</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Control your interpreting experience and advocate</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Interpreters Are Allies</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Work together within professional boundaries</a:t>
            </a:r>
            <a:endParaRPr sz="2799">
              <a:solidFill>
                <a:srgbClr val="FFFFFF"/>
              </a:solidFill>
              <a:latin typeface="Quicksand"/>
              <a:ea typeface="Quicksand"/>
              <a:cs typeface="Quicksand"/>
              <a:sym typeface="Quicksand"/>
            </a:endParaRPr>
          </a:p>
        </p:txBody>
      </p:sp>
      <p:sp>
        <p:nvSpPr>
          <p:cNvPr id="234" name="Google Shape;234;p14"/>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FFFFFF"/>
                </a:solidFill>
                <a:latin typeface="Anton"/>
                <a:ea typeface="Anton"/>
                <a:cs typeface="Anton"/>
                <a:sym typeface="Anton"/>
              </a:rPr>
              <a:t>Key Takeaways</a:t>
            </a:r>
            <a:endParaRPr b="0" i="0" sz="51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8" name="Shape 238"/>
        <p:cNvGrpSpPr/>
        <p:nvPr/>
      </p:nvGrpSpPr>
      <p:grpSpPr>
        <a:xfrm>
          <a:off x="0" y="0"/>
          <a:ext cx="0" cy="0"/>
          <a:chOff x="0" y="0"/>
          <a:chExt cx="0" cy="0"/>
        </a:xfrm>
      </p:grpSpPr>
      <p:grpSp>
        <p:nvGrpSpPr>
          <p:cNvPr id="239" name="Google Shape;239;p21"/>
          <p:cNvGrpSpPr/>
          <p:nvPr/>
        </p:nvGrpSpPr>
        <p:grpSpPr>
          <a:xfrm>
            <a:off x="0" y="-216991"/>
            <a:ext cx="2922084" cy="10503991"/>
            <a:chOff x="0" y="-57150"/>
            <a:chExt cx="769602" cy="2766483"/>
          </a:xfrm>
        </p:grpSpPr>
        <p:sp>
          <p:nvSpPr>
            <p:cNvPr id="240" name="Google Shape;240;p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p2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2" name="Google Shape;242;p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p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p21"/>
          <p:cNvSpPr txBox="1"/>
          <p:nvPr/>
        </p:nvSpPr>
        <p:spPr>
          <a:xfrm>
            <a:off x="4571988" y="2885525"/>
            <a:ext cx="12632100" cy="82731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Quality Matters</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Choose services that meet European accessibility standards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Stay Informed</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Keep learning about new technologies and services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Advocate Together</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Work with deaf associations for better services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rPr lang="en-US" sz="3499">
                <a:solidFill>
                  <a:srgbClr val="FFFFFF"/>
                </a:solidFill>
                <a:latin typeface="Anton"/>
                <a:ea typeface="Anton"/>
                <a:cs typeface="Anton"/>
                <a:sym typeface="Anton"/>
              </a:rPr>
              <a:t>Share Knowledge</a:t>
            </a:r>
            <a:endParaRPr sz="3499">
              <a:solidFill>
                <a:srgbClr val="FFFFFF"/>
              </a:solidFill>
              <a:latin typeface="Anton"/>
              <a:ea typeface="Anton"/>
              <a:cs typeface="Anton"/>
              <a:sym typeface="Anton"/>
            </a:endParaRPr>
          </a:p>
          <a:p>
            <a:pPr indent="0" lvl="0" marL="0" marR="0" rtl="0" algn="l">
              <a:lnSpc>
                <a:spcPct val="140014"/>
              </a:lnSpc>
              <a:spcBef>
                <a:spcPts val="0"/>
              </a:spcBef>
              <a:spcAft>
                <a:spcPts val="0"/>
              </a:spcAft>
              <a:buClr>
                <a:srgbClr val="000000"/>
              </a:buClr>
              <a:buSzPts val="2799"/>
              <a:buFont typeface="Arial"/>
              <a:buNone/>
            </a:pPr>
            <a:r>
              <a:rPr lang="en-US" sz="2799">
                <a:solidFill>
                  <a:srgbClr val="FFFFFF"/>
                </a:solidFill>
                <a:latin typeface="Quicksand"/>
                <a:ea typeface="Quicksand"/>
                <a:cs typeface="Quicksand"/>
                <a:sym typeface="Quicksand"/>
              </a:rPr>
              <a:t>Help others navigate interpreting services</a:t>
            </a:r>
            <a:endParaRPr sz="2799">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FFFFFF"/>
              </a:solidFill>
              <a:latin typeface="Quicksand"/>
              <a:ea typeface="Quicksand"/>
              <a:cs typeface="Quicksand"/>
              <a:sym typeface="Quicksand"/>
            </a:endParaRPr>
          </a:p>
        </p:txBody>
      </p:sp>
      <p:sp>
        <p:nvSpPr>
          <p:cNvPr id="245" name="Google Shape;245;p21"/>
          <p:cNvSpPr txBox="1"/>
          <p:nvPr/>
        </p:nvSpPr>
        <p:spPr>
          <a:xfrm>
            <a:off x="4064252" y="1534525"/>
            <a:ext cx="13103100" cy="112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300"/>
              <a:buFont typeface="Arial"/>
              <a:buNone/>
            </a:pPr>
            <a:r>
              <a:rPr b="0" i="0" lang="en-US" sz="7300" u="none" cap="none" strike="noStrike">
                <a:solidFill>
                  <a:srgbClr val="FFFFFF"/>
                </a:solidFill>
                <a:latin typeface="Anton"/>
                <a:ea typeface="Anton"/>
                <a:cs typeface="Anton"/>
                <a:sym typeface="Anton"/>
              </a:rPr>
              <a:t>Remember These Important Points</a:t>
            </a:r>
            <a:endParaRPr b="0" i="0" sz="70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49" name="Shape 249"/>
        <p:cNvGrpSpPr/>
        <p:nvPr/>
      </p:nvGrpSpPr>
      <p:grpSpPr>
        <a:xfrm>
          <a:off x="0" y="0"/>
          <a:ext cx="0" cy="0"/>
          <a:chOff x="0" y="0"/>
          <a:chExt cx="0" cy="0"/>
        </a:xfrm>
      </p:grpSpPr>
      <p:grpSp>
        <p:nvGrpSpPr>
          <p:cNvPr id="250" name="Google Shape;250;g37cf28894ad_0_76"/>
          <p:cNvGrpSpPr/>
          <p:nvPr/>
        </p:nvGrpSpPr>
        <p:grpSpPr>
          <a:xfrm>
            <a:off x="0" y="-216993"/>
            <a:ext cx="2922102" cy="10504504"/>
            <a:chOff x="0" y="-57150"/>
            <a:chExt cx="769602" cy="2766600"/>
          </a:xfrm>
        </p:grpSpPr>
        <p:sp>
          <p:nvSpPr>
            <p:cNvPr id="251" name="Google Shape;251;g37cf28894ad_0_7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7cf28894ad_0_7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3" name="Google Shape;253;g37cf28894ad_0_7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7cf28894ad_0_7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7cf28894ad_0_76"/>
          <p:cNvSpPr txBox="1"/>
          <p:nvPr/>
        </p:nvSpPr>
        <p:spPr>
          <a:xfrm>
            <a:off x="4571988" y="3137625"/>
            <a:ext cx="12632100" cy="6312600"/>
          </a:xfrm>
          <a:prstGeom prst="rect">
            <a:avLst/>
          </a:prstGeom>
          <a:noFill/>
          <a:ln>
            <a:noFill/>
          </a:ln>
        </p:spPr>
        <p:txBody>
          <a:bodyPr anchorCtr="0" anchor="t" bIns="0" lIns="0" spcFirstLastPara="1" rIns="0" wrap="square" tIns="0">
            <a:spAutoFit/>
          </a:bodyPr>
          <a:lstStyle/>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Knowledge Gained</a:t>
            </a:r>
            <a:endParaRPr sz="3499">
              <a:solidFill>
                <a:srgbClr val="161140"/>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You understand European interpreting service landscape</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Skills Developed</a:t>
            </a:r>
            <a:endParaRPr sz="3499">
              <a:solidFill>
                <a:srgbClr val="161140"/>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Can evaluate and choose appropriate services</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rtl="0" algn="l">
              <a:lnSpc>
                <a:spcPct val="140014"/>
              </a:lnSpc>
              <a:spcBef>
                <a:spcPts val="0"/>
              </a:spcBef>
              <a:spcAft>
                <a:spcPts val="0"/>
              </a:spcAft>
              <a:buClr>
                <a:schemeClr val="dk1"/>
              </a:buClr>
              <a:buSzPts val="1100"/>
              <a:buFont typeface="Arial"/>
              <a:buNone/>
            </a:pPr>
            <a:r>
              <a:rPr lang="en-US" sz="3499">
                <a:solidFill>
                  <a:srgbClr val="161140"/>
                </a:solidFill>
                <a:latin typeface="Anton"/>
                <a:ea typeface="Anton"/>
                <a:cs typeface="Anton"/>
                <a:sym typeface="Anton"/>
              </a:rPr>
              <a:t>Networks Built</a:t>
            </a:r>
            <a:endParaRPr sz="3499">
              <a:solidFill>
                <a:srgbClr val="161140"/>
              </a:solidFill>
              <a:latin typeface="Anton"/>
              <a:ea typeface="Anton"/>
              <a:cs typeface="Anton"/>
              <a:sym typeface="Anton"/>
            </a:endParaRPr>
          </a:p>
          <a:p>
            <a:pPr indent="0" lvl="0" marL="0" rtl="0" algn="l">
              <a:lnSpc>
                <a:spcPct val="140014"/>
              </a:lnSpc>
              <a:spcBef>
                <a:spcPts val="0"/>
              </a:spcBef>
              <a:spcAft>
                <a:spcPts val="0"/>
              </a:spcAft>
              <a:buClr>
                <a:schemeClr val="dk1"/>
              </a:buClr>
              <a:buSzPts val="1100"/>
              <a:buFont typeface="Arial"/>
              <a:buNone/>
            </a:pPr>
            <a:r>
              <a:rPr lang="en-US" sz="2799">
                <a:solidFill>
                  <a:srgbClr val="161140"/>
                </a:solidFill>
                <a:latin typeface="Quicksand"/>
                <a:ea typeface="Quicksand"/>
                <a:cs typeface="Quicksand"/>
                <a:sym typeface="Quicksand"/>
              </a:rPr>
              <a:t>Connected with others for ongoing support and advocacy</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chemeClr val="dk1"/>
              </a:buClr>
              <a:buSzPts val="1100"/>
              <a:buFont typeface="Arial"/>
              <a:buNone/>
            </a:pPr>
            <a:r>
              <a:t/>
            </a:r>
            <a:endParaRPr sz="2799">
              <a:solidFill>
                <a:srgbClr val="161140"/>
              </a:solidFill>
              <a:latin typeface="Quicksand"/>
              <a:ea typeface="Quicksand"/>
              <a:cs typeface="Quicksand"/>
              <a:sym typeface="Quicksand"/>
            </a:endParaRPr>
          </a:p>
          <a:p>
            <a:pPr indent="0" lvl="0" marL="0" marR="0" rtl="0" algn="l">
              <a:lnSpc>
                <a:spcPct val="140014"/>
              </a:lnSpc>
              <a:spcBef>
                <a:spcPts val="0"/>
              </a:spcBef>
              <a:spcAft>
                <a:spcPts val="0"/>
              </a:spcAft>
              <a:buClr>
                <a:srgbClr val="000000"/>
              </a:buClr>
              <a:buSzPts val="2799"/>
              <a:buFont typeface="Arial"/>
              <a:buNone/>
            </a:pPr>
            <a:r>
              <a:t/>
            </a:r>
            <a:endParaRPr b="0" i="0" sz="2799" u="none" cap="none" strike="noStrike">
              <a:solidFill>
                <a:srgbClr val="161140"/>
              </a:solidFill>
              <a:latin typeface="Quicksand"/>
              <a:ea typeface="Quicksand"/>
              <a:cs typeface="Quicksand"/>
              <a:sym typeface="Quicksand"/>
            </a:endParaRPr>
          </a:p>
        </p:txBody>
      </p:sp>
      <p:sp>
        <p:nvSpPr>
          <p:cNvPr id="256" name="Google Shape;256;g37cf28894ad_0_76"/>
          <p:cNvSpPr txBox="1"/>
          <p:nvPr/>
        </p:nvSpPr>
        <p:spPr>
          <a:xfrm>
            <a:off x="4064252" y="1534525"/>
            <a:ext cx="13103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5400"/>
              <a:buFont typeface="Arial"/>
              <a:buNone/>
            </a:pPr>
            <a:r>
              <a:rPr b="0" i="0" lang="en-US" sz="5400" u="none" cap="none" strike="noStrike">
                <a:solidFill>
                  <a:srgbClr val="161140"/>
                </a:solidFill>
                <a:latin typeface="Anton"/>
                <a:ea typeface="Anton"/>
                <a:cs typeface="Anton"/>
                <a:sym typeface="Anton"/>
              </a:rPr>
              <a:t>Thank You!</a:t>
            </a:r>
            <a:endParaRPr b="0" i="0" sz="5100" u="none" cap="none" strike="noStrike">
              <a:solidFill>
                <a:srgbClr val="16114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60" name="Shape 260"/>
        <p:cNvGrpSpPr/>
        <p:nvPr/>
      </p:nvGrpSpPr>
      <p:grpSpPr>
        <a:xfrm>
          <a:off x="0" y="0"/>
          <a:ext cx="0" cy="0"/>
          <a:chOff x="0" y="0"/>
          <a:chExt cx="0" cy="0"/>
        </a:xfrm>
      </p:grpSpPr>
      <p:sp>
        <p:nvSpPr>
          <p:cNvPr id="261" name="Google Shape;261;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66" name="Google Shape;266;p3"/>
          <p:cNvGrpSpPr/>
          <p:nvPr/>
        </p:nvGrpSpPr>
        <p:grpSpPr>
          <a:xfrm>
            <a:off x="-228300" y="6944209"/>
            <a:ext cx="18940740" cy="4430740"/>
            <a:chOff x="0" y="-57150"/>
            <a:chExt cx="4988508" cy="1166944"/>
          </a:xfrm>
        </p:grpSpPr>
        <p:sp>
          <p:nvSpPr>
            <p:cNvPr id="267" name="Google Shape;267;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9" name="Google Shape;269;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p3"/>
          <p:cNvSpPr txBox="1"/>
          <p:nvPr/>
        </p:nvSpPr>
        <p:spPr>
          <a:xfrm>
            <a:off x="2157043" y="1867848"/>
            <a:ext cx="3102769"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75" name="Google Shape;275;p3"/>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Arial"/>
                <a:ea typeface="Arial"/>
                <a:cs typeface="Arial"/>
                <a:sym typeface="Arial"/>
                <a:hlinkClick r:id="rId13">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276" name="Google Shape;276;p3"/>
          <p:cNvSpPr txBox="1"/>
          <p:nvPr/>
        </p:nvSpPr>
        <p:spPr>
          <a:xfrm>
            <a:off x="4863628" y="4683302"/>
            <a:ext cx="59567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 Culture, Heritage and Diversity</a:t>
            </a:r>
            <a:endParaRPr b="0" i="0" sz="1400" u="none" cap="none" strike="noStrike">
              <a:solidFill>
                <a:srgbClr val="000000"/>
              </a:solidFill>
              <a:latin typeface="Arial"/>
              <a:ea typeface="Arial"/>
              <a:cs typeface="Arial"/>
              <a:sym typeface="Arial"/>
            </a:endParaRPr>
          </a:p>
        </p:txBody>
      </p:sp>
      <p:sp>
        <p:nvSpPr>
          <p:cNvPr id="277" name="Google Shape;277;p3"/>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