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10287000" cx="18288000"/>
  <p:notesSz cx="6858000" cy="9144000"/>
  <p:embeddedFontLst>
    <p:embeddedFont>
      <p:font typeface="Anton"/>
      <p:regular r:id="rId22"/>
    </p:embeddedFont>
    <p:embeddedFont>
      <p:font typeface="Quicksand"/>
      <p:regular r:id="rId23"/>
      <p:bold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5" roundtripDataSignature="AMtx7mjT1WZl5je+KxnbBoT1X23DB7evj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font" Target="fonts/Anton-regular.fntdata"/><Relationship Id="rId23" Type="http://schemas.openxmlformats.org/officeDocument/2006/relationships/font" Target="fonts/Quicksand-regular.fntdata"/><Relationship Id="rId24" Type="http://schemas.openxmlformats.org/officeDocument/2006/relationships/font" Target="fonts/Quicksand-bold.fntdata"/><Relationship Id="rId25"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7cf28894ad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g37cf28894ad_0_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13.png"/><Relationship Id="rId6" Type="http://schemas.openxmlformats.org/officeDocument/2006/relationships/image" Target="../media/image8.png"/><Relationship Id="rId7" Type="http://schemas.openxmlformats.org/officeDocument/2006/relationships/image" Target="../media/image11.png"/><Relationship Id="rId8" Type="http://schemas.openxmlformats.org/officeDocument/2006/relationships/image" Target="../media/image12.png"/><Relationship Id="rId9" Type="http://schemas.openxmlformats.org/officeDocument/2006/relationships/image" Target="../media/image10.png"/><Relationship Id="rId10" Type="http://schemas.openxmlformats.org/officeDocument/2006/relationships/image" Target="../media/image9.png"/><Relationship Id="rId11" Type="http://schemas.openxmlformats.org/officeDocument/2006/relationships/image" Target="../media/image15.png"/><Relationship Id="rId12" Type="http://schemas.openxmlformats.org/officeDocument/2006/relationships/image" Target="../media/image16.png"/><Relationship Id="rId13" Type="http://schemas.openxmlformats.org/officeDocument/2006/relationships/hyperlink" Target="https://deafstudies.e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 name="Google Shape;89;p1"/>
          <p:cNvSpPr txBox="1"/>
          <p:nvPr/>
        </p:nvSpPr>
        <p:spPr>
          <a:xfrm>
            <a:off x="3457348" y="3904550"/>
            <a:ext cx="13613400" cy="10929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7100">
                <a:solidFill>
                  <a:srgbClr val="FFFFFF"/>
                </a:solidFill>
                <a:latin typeface="Anton"/>
                <a:ea typeface="Anton"/>
                <a:cs typeface="Anton"/>
                <a:sym typeface="Anton"/>
              </a:rPr>
              <a:t>Emergency Communication Systems</a:t>
            </a:r>
            <a:endParaRPr sz="7100">
              <a:solidFill>
                <a:srgbClr val="FFFFFF"/>
              </a:solidFill>
              <a:latin typeface="Anton"/>
              <a:ea typeface="Anton"/>
              <a:cs typeface="Anton"/>
              <a:sym typeface="Anton"/>
            </a:endParaRPr>
          </a:p>
        </p:txBody>
      </p:sp>
      <p:sp>
        <p:nvSpPr>
          <p:cNvPr id="90" name="Google Shape;90;p1"/>
          <p:cNvSpPr txBox="1"/>
          <p:nvPr/>
        </p:nvSpPr>
        <p:spPr>
          <a:xfrm>
            <a:off x="3457354" y="5450055"/>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Font typeface="Arial"/>
              <a:buNone/>
            </a:pPr>
            <a:r>
              <a:rPr lang="en-US" sz="3200">
                <a:solidFill>
                  <a:srgbClr val="FFFFFF"/>
                </a:solidFill>
                <a:latin typeface="Quicksand"/>
                <a:ea typeface="Quicksand"/>
                <a:cs typeface="Quicksand"/>
                <a:sym typeface="Quicksand"/>
              </a:rPr>
              <a:t>Accessibility technology for the deaf</a:t>
            </a:r>
            <a:endParaRPr sz="3200">
              <a:solidFill>
                <a:srgbClr val="FFFFFF"/>
              </a:solidFill>
              <a:latin typeface="Quicksand"/>
              <a:ea typeface="Quicksand"/>
              <a:cs typeface="Quicksand"/>
              <a:sym typeface="Quicksand"/>
            </a:endParaRPr>
          </a:p>
        </p:txBody>
      </p:sp>
      <p:sp>
        <p:nvSpPr>
          <p:cNvPr id="91" name="Google Shape;91;p1"/>
          <p:cNvSpPr txBox="1"/>
          <p:nvPr/>
        </p:nvSpPr>
        <p:spPr>
          <a:xfrm>
            <a:off x="3457354" y="3428788"/>
            <a:ext cx="8667900" cy="3540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None/>
            </a:pPr>
            <a:r>
              <a:rPr lang="en-US" sz="2299">
                <a:solidFill>
                  <a:srgbClr val="FFFFFF"/>
                </a:solidFill>
                <a:latin typeface="Quicksand"/>
                <a:ea typeface="Quicksand"/>
                <a:cs typeface="Quicksand"/>
                <a:sym typeface="Quicksand"/>
              </a:rPr>
              <a:t>Deaf Studies workshop</a:t>
            </a:r>
            <a:endParaRPr/>
          </a:p>
        </p:txBody>
      </p:sp>
      <p:sp>
        <p:nvSpPr>
          <p:cNvPr id="92" name="TextBox 91"/>
          <p:cNvSpPr txBox="1"/>
          <p:nvPr/>
        </p:nvSpPr>
        <p:spPr>
          <a:xfrm>
            <a:off x="3749040" y="8229600"/>
            <a:ext cx="10607040" cy="1697355"/>
          </a:xfrm>
          <a:prstGeom prst="rect">
            <a:avLst/>
          </a:prstGeom>
          <a:noFill/>
        </p:spPr>
        <p:txBody>
          <a:bodyPr wrap="square" anchor="b" lIns="0" rIns="0" tIns="0" bIns="308610">
            <a:spAutoFit/>
          </a:bodyPr>
          <a:lstStyle/>
          <a:p>
            <a:r>
              <a:rPr sz="1340">
                <a:solidFill>
                  <a:srgbClr val="FFFFFF"/>
                </a:solidFill>
                <a:latin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5"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1" name="Google Shape;101;p2"/>
          <p:cNvSpPr txBox="1"/>
          <p:nvPr/>
        </p:nvSpPr>
        <p:spPr>
          <a:xfrm>
            <a:off x="4571988" y="3137625"/>
            <a:ext cx="12632100" cy="6463200"/>
          </a:xfrm>
          <a:prstGeom prst="rect">
            <a:avLst/>
          </a:prstGeom>
          <a:noFill/>
          <a:ln>
            <a:noFill/>
          </a:ln>
        </p:spPr>
        <p:txBody>
          <a:bodyPr anchorCtr="0" anchor="t" bIns="0" lIns="0" spcFirstLastPara="1" rIns="0" wrap="square" tIns="0">
            <a:spAutoFit/>
          </a:bodyPr>
          <a:lstStyle/>
          <a:p>
            <a:pPr indent="0" lvl="0" marL="0" rtl="0" algn="l">
              <a:lnSpc>
                <a:spcPct val="140014"/>
              </a:lnSpc>
              <a:spcBef>
                <a:spcPts val="0"/>
              </a:spcBef>
              <a:spcAft>
                <a:spcPts val="0"/>
              </a:spcAft>
              <a:buNone/>
            </a:pPr>
            <a:r>
              <a:rPr lang="en-US" sz="3499">
                <a:solidFill>
                  <a:srgbClr val="FFFFFF"/>
                </a:solidFill>
                <a:latin typeface="Anton"/>
                <a:ea typeface="Anton"/>
                <a:cs typeface="Anton"/>
                <a:sym typeface="Anton"/>
              </a:rPr>
              <a:t>Understand Emergency Systems</a:t>
            </a:r>
            <a:endParaRPr sz="3499">
              <a:solidFill>
                <a:srgbClr val="FFFFFF"/>
              </a:solidFill>
              <a:latin typeface="Anton"/>
              <a:ea typeface="Anton"/>
              <a:cs typeface="Anton"/>
              <a:sym typeface="Anton"/>
            </a:endParaRPr>
          </a:p>
          <a:p>
            <a:pPr indent="0" lvl="0" marL="914400" rtl="0" algn="l">
              <a:lnSpc>
                <a:spcPct val="140014"/>
              </a:lnSpc>
              <a:spcBef>
                <a:spcPts val="0"/>
              </a:spcBef>
              <a:spcAft>
                <a:spcPts val="0"/>
              </a:spcAft>
              <a:buNone/>
            </a:pPr>
            <a:r>
              <a:rPr lang="en-US" sz="2799">
                <a:solidFill>
                  <a:srgbClr val="FFFFFF"/>
                </a:solidFill>
                <a:latin typeface="Quicksand"/>
                <a:ea typeface="Quicksand"/>
                <a:cs typeface="Quicksand"/>
                <a:sym typeface="Quicksand"/>
              </a:rPr>
              <a:t>Learn what emergency communication systems are and how they work</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None/>
            </a:pPr>
            <a:r>
              <a:t/>
            </a:r>
            <a:endParaRPr sz="3499">
              <a:solidFill>
                <a:srgbClr val="FFFFFF"/>
              </a:solidFill>
              <a:latin typeface="Anton"/>
              <a:ea typeface="Anton"/>
              <a:cs typeface="Anton"/>
              <a:sym typeface="Anton"/>
            </a:endParaRPr>
          </a:p>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Technology Helps</a:t>
            </a:r>
            <a:endParaRPr sz="3499">
              <a:solidFill>
                <a:srgbClr val="FFFFFF"/>
              </a:solidFill>
              <a:latin typeface="Anton"/>
              <a:ea typeface="Anton"/>
              <a:cs typeface="Anton"/>
              <a:sym typeface="Anton"/>
            </a:endParaRPr>
          </a:p>
          <a:p>
            <a:pPr indent="457200" lvl="0" marL="45720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Apps like DEC112 make emergency communication possible</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You Can Help</a:t>
            </a:r>
            <a:endParaRPr sz="3499">
              <a:solidFill>
                <a:srgbClr val="FFFFFF"/>
              </a:solidFill>
              <a:latin typeface="Anton"/>
              <a:ea typeface="Anton"/>
              <a:cs typeface="Anton"/>
              <a:sym typeface="Anton"/>
            </a:endParaRPr>
          </a:p>
          <a:p>
            <a:pPr indent="457200" lvl="0" marL="45720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Deaf people can assist others in emergency situations too</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None/>
            </a:pPr>
            <a:r>
              <a:t/>
            </a:r>
            <a:endParaRPr sz="2799">
              <a:solidFill>
                <a:srgbClr val="FFFFFF"/>
              </a:solidFill>
              <a:latin typeface="Quicksand"/>
              <a:ea typeface="Quicksand"/>
              <a:cs typeface="Quicksand"/>
              <a:sym typeface="Quicksand"/>
            </a:endParaRPr>
          </a:p>
        </p:txBody>
      </p:sp>
      <p:sp>
        <p:nvSpPr>
          <p:cNvPr id="102" name="Google Shape;102;p2"/>
          <p:cNvSpPr txBox="1"/>
          <p:nvPr/>
        </p:nvSpPr>
        <p:spPr>
          <a:xfrm>
            <a:off x="4064252" y="1534525"/>
            <a:ext cx="13103100" cy="12159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7900">
                <a:solidFill>
                  <a:srgbClr val="FFFFFF"/>
                </a:solidFill>
                <a:latin typeface="Anton"/>
                <a:ea typeface="Anton"/>
                <a:cs typeface="Anton"/>
                <a:sym typeface="Anton"/>
              </a:rPr>
              <a:t>Why Are We Here?</a:t>
            </a:r>
            <a:endParaRPr sz="13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106" name="Shape 106"/>
        <p:cNvGrpSpPr/>
        <p:nvPr/>
      </p:nvGrpSpPr>
      <p:grpSpPr>
        <a:xfrm>
          <a:off x="0" y="0"/>
          <a:ext cx="0" cy="0"/>
          <a:chOff x="0" y="0"/>
          <a:chExt cx="0" cy="0"/>
        </a:xfrm>
      </p:grpSpPr>
      <p:grpSp>
        <p:nvGrpSpPr>
          <p:cNvPr id="107" name="Google Shape;107;p16"/>
          <p:cNvGrpSpPr/>
          <p:nvPr/>
        </p:nvGrpSpPr>
        <p:grpSpPr>
          <a:xfrm>
            <a:off x="0" y="-216991"/>
            <a:ext cx="2922084" cy="10503991"/>
            <a:chOff x="0" y="-57150"/>
            <a:chExt cx="769602" cy="2766483"/>
          </a:xfrm>
        </p:grpSpPr>
        <p:sp>
          <p:nvSpPr>
            <p:cNvPr id="108" name="Google Shape;108;p1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 name="Google Shape;109;p1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10" name="Google Shape;110;p16"/>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 name="Google Shape;111;p16"/>
          <p:cNvSpPr txBox="1"/>
          <p:nvPr/>
        </p:nvSpPr>
        <p:spPr>
          <a:xfrm>
            <a:off x="4571988" y="3137625"/>
            <a:ext cx="12632100" cy="5106000"/>
          </a:xfrm>
          <a:prstGeom prst="rect">
            <a:avLst/>
          </a:prstGeom>
          <a:noFill/>
          <a:ln>
            <a:noFill/>
          </a:ln>
        </p:spPr>
        <p:txBody>
          <a:bodyPr anchorCtr="0" anchor="t" bIns="0" lIns="0" spcFirstLastPara="1" rIns="0" wrap="square" tIns="0">
            <a:spAutoFit/>
          </a:bodyPr>
          <a:lstStyle/>
          <a:p>
            <a:pPr indent="0" lvl="0" marL="0" rtl="0" algn="l">
              <a:lnSpc>
                <a:spcPct val="140014"/>
              </a:lnSpc>
              <a:spcBef>
                <a:spcPts val="0"/>
              </a:spcBef>
              <a:spcAft>
                <a:spcPts val="0"/>
              </a:spcAft>
              <a:buNone/>
            </a:pPr>
            <a:r>
              <a:rPr lang="en-US" sz="3499">
                <a:solidFill>
                  <a:srgbClr val="161140"/>
                </a:solidFill>
                <a:latin typeface="Anton"/>
                <a:ea typeface="Anton"/>
                <a:cs typeface="Anton"/>
                <a:sym typeface="Anton"/>
              </a:rPr>
              <a:t>Technology Tools</a:t>
            </a:r>
            <a:endParaRPr sz="3499">
              <a:solidFill>
                <a:srgbClr val="161140"/>
              </a:solidFill>
              <a:latin typeface="Anton"/>
              <a:ea typeface="Anton"/>
              <a:cs typeface="Anton"/>
              <a:sym typeface="Anton"/>
            </a:endParaRPr>
          </a:p>
          <a:p>
            <a:pPr indent="457200" lvl="0" marL="0" rtl="0" algn="l">
              <a:lnSpc>
                <a:spcPct val="140014"/>
              </a:lnSpc>
              <a:spcBef>
                <a:spcPts val="0"/>
              </a:spcBef>
              <a:spcAft>
                <a:spcPts val="0"/>
              </a:spcAft>
              <a:buNone/>
            </a:pPr>
            <a:r>
              <a:rPr lang="en-US" sz="2799">
                <a:solidFill>
                  <a:srgbClr val="161140"/>
                </a:solidFill>
                <a:latin typeface="Quicksand"/>
                <a:ea typeface="Quicksand"/>
                <a:cs typeface="Quicksand"/>
                <a:sym typeface="Quicksand"/>
              </a:rPr>
              <a:t>Apps, websites, and devices for contacting emergency services</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None/>
            </a:pPr>
            <a:r>
              <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None/>
            </a:pPr>
            <a:r>
              <a:rPr lang="en-US" sz="3499">
                <a:solidFill>
                  <a:srgbClr val="161140"/>
                </a:solidFill>
                <a:latin typeface="Anton"/>
                <a:ea typeface="Anton"/>
                <a:cs typeface="Anton"/>
                <a:sym typeface="Anton"/>
              </a:rPr>
              <a:t>Universal Access</a:t>
            </a:r>
            <a:endParaRPr sz="3499">
              <a:solidFill>
                <a:srgbClr val="161140"/>
              </a:solidFill>
              <a:latin typeface="Anton"/>
              <a:ea typeface="Anton"/>
              <a:cs typeface="Anton"/>
              <a:sym typeface="Anton"/>
            </a:endParaRPr>
          </a:p>
          <a:p>
            <a:pPr indent="457200" lvl="0" marL="0" rtl="0" algn="l">
              <a:lnSpc>
                <a:spcPct val="140014"/>
              </a:lnSpc>
              <a:spcBef>
                <a:spcPts val="0"/>
              </a:spcBef>
              <a:spcAft>
                <a:spcPts val="0"/>
              </a:spcAft>
              <a:buNone/>
            </a:pPr>
            <a:r>
              <a:rPr lang="en-US" sz="2799">
                <a:solidFill>
                  <a:srgbClr val="161140"/>
                </a:solidFill>
                <a:latin typeface="Quicksand"/>
                <a:ea typeface="Quicksand"/>
                <a:cs typeface="Quicksand"/>
                <a:sym typeface="Quicksand"/>
              </a:rPr>
              <a:t>112 number that works across all EU countries</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None/>
            </a:pPr>
            <a:r>
              <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None/>
            </a:pPr>
            <a:r>
              <a:rPr lang="en-US" sz="3499">
                <a:solidFill>
                  <a:srgbClr val="161140"/>
                </a:solidFill>
                <a:latin typeface="Anton"/>
                <a:ea typeface="Anton"/>
                <a:cs typeface="Anton"/>
                <a:sym typeface="Anton"/>
              </a:rPr>
              <a:t>Equal Rights</a:t>
            </a:r>
            <a:endParaRPr sz="3499">
              <a:solidFill>
                <a:srgbClr val="161140"/>
              </a:solidFill>
              <a:latin typeface="Anton"/>
              <a:ea typeface="Anton"/>
              <a:cs typeface="Anton"/>
              <a:sym typeface="Anton"/>
            </a:endParaRPr>
          </a:p>
          <a:p>
            <a:pPr indent="457200" lvl="0" marL="0" rtl="0" algn="l">
              <a:lnSpc>
                <a:spcPct val="140014"/>
              </a:lnSpc>
              <a:spcBef>
                <a:spcPts val="0"/>
              </a:spcBef>
              <a:spcAft>
                <a:spcPts val="0"/>
              </a:spcAft>
              <a:buNone/>
            </a:pPr>
            <a:r>
              <a:rPr lang="en-US" sz="2799">
                <a:solidFill>
                  <a:srgbClr val="161140"/>
                </a:solidFill>
                <a:latin typeface="Quicksand"/>
                <a:ea typeface="Quicksand"/>
                <a:cs typeface="Quicksand"/>
                <a:sym typeface="Quicksand"/>
              </a:rPr>
              <a:t>Deaf people should reach help just like hearing people</a:t>
            </a:r>
            <a:endParaRPr sz="2799">
              <a:solidFill>
                <a:srgbClr val="161140"/>
              </a:solidFill>
              <a:latin typeface="Quicksand"/>
              <a:ea typeface="Quicksand"/>
              <a:cs typeface="Quicksand"/>
              <a:sym typeface="Quicksand"/>
            </a:endParaRPr>
          </a:p>
        </p:txBody>
      </p:sp>
      <p:sp>
        <p:nvSpPr>
          <p:cNvPr id="112" name="Google Shape;112;p16"/>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5400">
                <a:solidFill>
                  <a:srgbClr val="161140"/>
                </a:solidFill>
                <a:latin typeface="Anton"/>
                <a:ea typeface="Anton"/>
                <a:cs typeface="Anton"/>
                <a:sym typeface="Anton"/>
              </a:rPr>
              <a:t>What Are Emergency Communication Systems?</a:t>
            </a:r>
            <a:endParaRPr sz="5100">
              <a:solidFill>
                <a:srgbClr val="161140"/>
              </a:solidFill>
            </a:endParaRPr>
          </a:p>
        </p:txBody>
      </p:sp>
      <p:sp>
        <p:nvSpPr>
          <p:cNvPr id="113" name="Google Shape;113;p16"/>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17" name="Shape 117"/>
        <p:cNvGrpSpPr/>
        <p:nvPr/>
      </p:nvGrpSpPr>
      <p:grpSpPr>
        <a:xfrm>
          <a:off x="0" y="0"/>
          <a:ext cx="0" cy="0"/>
          <a:chOff x="0" y="0"/>
          <a:chExt cx="0" cy="0"/>
        </a:xfrm>
      </p:grpSpPr>
      <p:grpSp>
        <p:nvGrpSpPr>
          <p:cNvPr id="118" name="Google Shape;118;p12"/>
          <p:cNvGrpSpPr/>
          <p:nvPr/>
        </p:nvGrpSpPr>
        <p:grpSpPr>
          <a:xfrm>
            <a:off x="0" y="-216991"/>
            <a:ext cx="2922084" cy="10503991"/>
            <a:chOff x="0" y="-57150"/>
            <a:chExt cx="769602" cy="2766483"/>
          </a:xfrm>
        </p:grpSpPr>
        <p:sp>
          <p:nvSpPr>
            <p:cNvPr id="119" name="Google Shape;119;p1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 name="Google Shape;120;p1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21" name="Google Shape;121;p1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 name="Google Shape;122;p1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 name="Google Shape;123;p12"/>
          <p:cNvSpPr txBox="1"/>
          <p:nvPr/>
        </p:nvSpPr>
        <p:spPr>
          <a:xfrm>
            <a:off x="4571988" y="3137625"/>
            <a:ext cx="12632100" cy="5106000"/>
          </a:xfrm>
          <a:prstGeom prst="rect">
            <a:avLst/>
          </a:prstGeom>
          <a:noFill/>
          <a:ln>
            <a:noFill/>
          </a:ln>
        </p:spPr>
        <p:txBody>
          <a:bodyPr anchorCtr="0" anchor="t" bIns="0" lIns="0" spcFirstLastPara="1" rIns="0" wrap="square" tIns="0">
            <a:spAutoFit/>
          </a:bodyPr>
          <a:lstStyle/>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All EU Countries</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Same emergency number everywhere in Europe</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Multiple Ways</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Voice, text, video, and sign language options</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No Registration</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None/>
            </a:pPr>
            <a:r>
              <a:rPr lang="en-US" sz="2799">
                <a:solidFill>
                  <a:srgbClr val="FFFFFF"/>
                </a:solidFill>
                <a:latin typeface="Quicksand"/>
                <a:ea typeface="Quicksand"/>
                <a:cs typeface="Quicksand"/>
                <a:sym typeface="Quicksand"/>
              </a:rPr>
              <a:t>Works immediately without signing up first</a:t>
            </a:r>
            <a:endParaRPr sz="2799">
              <a:solidFill>
                <a:srgbClr val="FFFFFF"/>
              </a:solidFill>
              <a:latin typeface="Quicksand"/>
              <a:ea typeface="Quicksand"/>
              <a:cs typeface="Quicksand"/>
              <a:sym typeface="Quicksand"/>
            </a:endParaRPr>
          </a:p>
        </p:txBody>
      </p:sp>
      <p:sp>
        <p:nvSpPr>
          <p:cNvPr id="124" name="Google Shape;124;p12"/>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5400">
                <a:solidFill>
                  <a:srgbClr val="FFFFFF"/>
                </a:solidFill>
                <a:latin typeface="Anton"/>
                <a:ea typeface="Anton"/>
                <a:cs typeface="Anton"/>
                <a:sym typeface="Anton"/>
              </a:rPr>
              <a:t>The Universal 112 Number</a:t>
            </a:r>
            <a:endParaRPr sz="51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128" name="Shape 128"/>
        <p:cNvGrpSpPr/>
        <p:nvPr/>
      </p:nvGrpSpPr>
      <p:grpSpPr>
        <a:xfrm>
          <a:off x="0" y="0"/>
          <a:ext cx="0" cy="0"/>
          <a:chOff x="0" y="0"/>
          <a:chExt cx="0" cy="0"/>
        </a:xfrm>
      </p:grpSpPr>
      <p:grpSp>
        <p:nvGrpSpPr>
          <p:cNvPr id="129" name="Google Shape;129;p19"/>
          <p:cNvGrpSpPr/>
          <p:nvPr/>
        </p:nvGrpSpPr>
        <p:grpSpPr>
          <a:xfrm>
            <a:off x="0" y="-216991"/>
            <a:ext cx="2922084" cy="10503991"/>
            <a:chOff x="0" y="-57150"/>
            <a:chExt cx="769602" cy="2766483"/>
          </a:xfrm>
        </p:grpSpPr>
        <p:sp>
          <p:nvSpPr>
            <p:cNvPr id="130" name="Google Shape;130;p1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 name="Google Shape;131;p1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32" name="Google Shape;132;p1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3" name="Google Shape;133;p19"/>
          <p:cNvSpPr/>
          <p:nvPr/>
        </p:nvSpPr>
        <p:spPr>
          <a:xfrm>
            <a:off x="-344113" y="13301"/>
            <a:ext cx="3610309" cy="2030799"/>
          </a:xfrm>
          <a:custGeom>
            <a:rect b="b" l="l" r="r" t="t"/>
            <a:pathLst>
              <a:path extrusionOk="0" h="2030799" w="3610309">
                <a:moveTo>
                  <a:pt x="0" y="0"/>
                </a:moveTo>
                <a:lnTo>
                  <a:pt x="3610309" y="0"/>
                </a:lnTo>
                <a:lnTo>
                  <a:pt x="3610309" y="2030798"/>
                </a:lnTo>
                <a:lnTo>
                  <a:pt x="0" y="203079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4" name="Google Shape;134;p19"/>
          <p:cNvSpPr txBox="1"/>
          <p:nvPr/>
        </p:nvSpPr>
        <p:spPr>
          <a:xfrm>
            <a:off x="4571988" y="3137625"/>
            <a:ext cx="12632100" cy="5860200"/>
          </a:xfrm>
          <a:prstGeom prst="rect">
            <a:avLst/>
          </a:prstGeom>
          <a:noFill/>
          <a:ln>
            <a:noFill/>
          </a:ln>
        </p:spPr>
        <p:txBody>
          <a:bodyPr anchorCtr="0" anchor="t" bIns="0" lIns="0" spcFirstLastPara="1" rIns="0" wrap="square" tIns="0">
            <a:spAutoFit/>
          </a:bodyPr>
          <a:lstStyle/>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Communication Barriers</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No interpreter available. Hard to contact emergency services.</a:t>
            </a:r>
            <a:endParaRPr sz="2799">
              <a:solidFill>
                <a:srgbClr val="FFFFFF"/>
              </a:solidFill>
              <a:latin typeface="Quicksand"/>
              <a:ea typeface="Quicksand"/>
              <a:cs typeface="Quicksand"/>
              <a:sym typeface="Quicksand"/>
            </a:endParaRPr>
          </a:p>
          <a:p>
            <a:pPr indent="457200" lvl="0" marL="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Feeling Isolated</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Emergency services not designed for deaf people.</a:t>
            </a:r>
            <a:endParaRPr sz="2799">
              <a:solidFill>
                <a:srgbClr val="FFFFFF"/>
              </a:solidFill>
              <a:latin typeface="Quicksand"/>
              <a:ea typeface="Quicksand"/>
              <a:cs typeface="Quicksand"/>
              <a:sym typeface="Quicksand"/>
            </a:endParaRPr>
          </a:p>
          <a:p>
            <a:pPr indent="457200" lvl="0" marL="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112 should be fully accessible for everyone, including deaf people - RTT, VRS and video in one system!</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None/>
            </a:pPr>
            <a:r>
              <a:t/>
            </a:r>
            <a:endParaRPr sz="2799">
              <a:solidFill>
                <a:srgbClr val="FFFFFF"/>
              </a:solidFill>
              <a:latin typeface="Quicksand"/>
              <a:ea typeface="Quicksand"/>
              <a:cs typeface="Quicksand"/>
              <a:sym typeface="Quicksand"/>
            </a:endParaRPr>
          </a:p>
        </p:txBody>
      </p:sp>
      <p:sp>
        <p:nvSpPr>
          <p:cNvPr id="135" name="Google Shape;135;p19"/>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5400">
                <a:solidFill>
                  <a:srgbClr val="FFFFFF"/>
                </a:solidFill>
                <a:latin typeface="Anton"/>
                <a:ea typeface="Anton"/>
                <a:cs typeface="Anton"/>
                <a:sym typeface="Anton"/>
              </a:rPr>
              <a:t>Challenges for Deaf People</a:t>
            </a:r>
            <a:endParaRPr sz="51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39" name="Shape 139"/>
        <p:cNvGrpSpPr/>
        <p:nvPr/>
      </p:nvGrpSpPr>
      <p:grpSpPr>
        <a:xfrm>
          <a:off x="0" y="0"/>
          <a:ext cx="0" cy="0"/>
          <a:chOff x="0" y="0"/>
          <a:chExt cx="0" cy="0"/>
        </a:xfrm>
      </p:grpSpPr>
      <p:grpSp>
        <p:nvGrpSpPr>
          <p:cNvPr id="140" name="Google Shape;140;p17"/>
          <p:cNvGrpSpPr/>
          <p:nvPr/>
        </p:nvGrpSpPr>
        <p:grpSpPr>
          <a:xfrm>
            <a:off x="0" y="-216991"/>
            <a:ext cx="2922084" cy="10503991"/>
            <a:chOff x="0" y="-57150"/>
            <a:chExt cx="769602" cy="2766483"/>
          </a:xfrm>
        </p:grpSpPr>
        <p:sp>
          <p:nvSpPr>
            <p:cNvPr id="141" name="Google Shape;141;p1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2" name="Google Shape;142;p17"/>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43" name="Google Shape;143;p1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4" name="Google Shape;144;p17"/>
          <p:cNvSpPr/>
          <p:nvPr/>
        </p:nvSpPr>
        <p:spPr>
          <a:xfrm>
            <a:off x="-344113"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5" name="Google Shape;145;p17"/>
          <p:cNvSpPr txBox="1"/>
          <p:nvPr/>
        </p:nvSpPr>
        <p:spPr>
          <a:xfrm>
            <a:off x="4571988" y="3137625"/>
            <a:ext cx="12632100" cy="5709300"/>
          </a:xfrm>
          <a:prstGeom prst="rect">
            <a:avLst/>
          </a:prstGeom>
          <a:noFill/>
          <a:ln>
            <a:noFill/>
          </a:ln>
        </p:spPr>
        <p:txBody>
          <a:bodyPr anchorCtr="0" anchor="t" bIns="0" lIns="0" spcFirstLastPara="1" rIns="0" wrap="square" tIns="0">
            <a:spAutoFit/>
          </a:bodyPr>
          <a:lstStyle/>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Share Your Experience</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1. Have you ever needed emergency help? What happened?</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Communication Challenges</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2. What makes it hard for deaf people to get emergency help?</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Helping Others</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3. How can deaf people help hearing people in emergencies?</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None/>
            </a:pPr>
            <a:r>
              <a:t/>
            </a:r>
            <a:endParaRPr sz="2799">
              <a:solidFill>
                <a:srgbClr val="FFFFFF"/>
              </a:solidFill>
              <a:latin typeface="Quicksand"/>
              <a:ea typeface="Quicksand"/>
              <a:cs typeface="Quicksand"/>
              <a:sym typeface="Quicksand"/>
            </a:endParaRPr>
          </a:p>
        </p:txBody>
      </p:sp>
      <p:sp>
        <p:nvSpPr>
          <p:cNvPr id="146" name="Google Shape;146;p17"/>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5400">
                <a:solidFill>
                  <a:srgbClr val="FFFFFF"/>
                </a:solidFill>
                <a:latin typeface="Anton"/>
                <a:ea typeface="Anton"/>
                <a:cs typeface="Anton"/>
                <a:sym typeface="Anton"/>
              </a:rPr>
              <a:t>Group Discussion</a:t>
            </a:r>
            <a:endParaRPr sz="51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0" name="Shape 150"/>
        <p:cNvGrpSpPr/>
        <p:nvPr/>
      </p:nvGrpSpPr>
      <p:grpSpPr>
        <a:xfrm>
          <a:off x="0" y="0"/>
          <a:ext cx="0" cy="0"/>
          <a:chOff x="0" y="0"/>
          <a:chExt cx="0" cy="0"/>
        </a:xfrm>
      </p:grpSpPr>
      <p:grpSp>
        <p:nvGrpSpPr>
          <p:cNvPr id="151" name="Google Shape;151;p15"/>
          <p:cNvGrpSpPr/>
          <p:nvPr/>
        </p:nvGrpSpPr>
        <p:grpSpPr>
          <a:xfrm>
            <a:off x="0" y="-216991"/>
            <a:ext cx="2922084" cy="10503991"/>
            <a:chOff x="0" y="-57150"/>
            <a:chExt cx="769602" cy="2766483"/>
          </a:xfrm>
        </p:grpSpPr>
        <p:sp>
          <p:nvSpPr>
            <p:cNvPr id="152" name="Google Shape;152;p1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3" name="Google Shape;153;p15"/>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54" name="Google Shape;154;p1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5" name="Google Shape;155;p1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 name="Google Shape;156;p15"/>
          <p:cNvSpPr txBox="1"/>
          <p:nvPr/>
        </p:nvSpPr>
        <p:spPr>
          <a:xfrm>
            <a:off x="4571988" y="3137625"/>
            <a:ext cx="12632100" cy="5709300"/>
          </a:xfrm>
          <a:prstGeom prst="rect">
            <a:avLst/>
          </a:prstGeom>
          <a:noFill/>
          <a:ln>
            <a:noFill/>
          </a:ln>
        </p:spPr>
        <p:txBody>
          <a:bodyPr anchorCtr="0" anchor="t" bIns="0" lIns="0" spcFirstLastPara="1" rIns="0" wrap="square" tIns="0">
            <a:spAutoFit/>
          </a:bodyPr>
          <a:lstStyle/>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European Accessibility Act</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All emergency services must be accessible by 2025-2027</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European Communications Code</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112 must work through text, video, and sign language</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Universal Rights</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Same quality service for everyone across EU member states</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None/>
            </a:pPr>
            <a:r>
              <a:t/>
            </a:r>
            <a:endParaRPr sz="2799">
              <a:solidFill>
                <a:srgbClr val="FFFFFF"/>
              </a:solidFill>
              <a:latin typeface="Quicksand"/>
              <a:ea typeface="Quicksand"/>
              <a:cs typeface="Quicksand"/>
              <a:sym typeface="Quicksand"/>
            </a:endParaRPr>
          </a:p>
        </p:txBody>
      </p:sp>
      <p:sp>
        <p:nvSpPr>
          <p:cNvPr id="157" name="Google Shape;157;p15"/>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5400">
                <a:solidFill>
                  <a:srgbClr val="FFFFFF"/>
                </a:solidFill>
                <a:latin typeface="Anton"/>
                <a:ea typeface="Anton"/>
                <a:cs typeface="Anton"/>
                <a:sym typeface="Anton"/>
              </a:rPr>
              <a:t>EU Legal Framework</a:t>
            </a:r>
            <a:endParaRPr sz="51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161" name="Shape 161"/>
        <p:cNvGrpSpPr/>
        <p:nvPr/>
      </p:nvGrpSpPr>
      <p:grpSpPr>
        <a:xfrm>
          <a:off x="0" y="0"/>
          <a:ext cx="0" cy="0"/>
          <a:chOff x="0" y="0"/>
          <a:chExt cx="0" cy="0"/>
        </a:xfrm>
      </p:grpSpPr>
      <p:grpSp>
        <p:nvGrpSpPr>
          <p:cNvPr id="162" name="Google Shape;162;p20"/>
          <p:cNvGrpSpPr/>
          <p:nvPr/>
        </p:nvGrpSpPr>
        <p:grpSpPr>
          <a:xfrm>
            <a:off x="0" y="-216991"/>
            <a:ext cx="2922084" cy="10503991"/>
            <a:chOff x="0" y="-57150"/>
            <a:chExt cx="769602" cy="2766483"/>
          </a:xfrm>
        </p:grpSpPr>
        <p:sp>
          <p:nvSpPr>
            <p:cNvPr id="163" name="Google Shape;163;p2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 name="Google Shape;164;p20"/>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65" name="Google Shape;165;p2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6" name="Google Shape;166;p20"/>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7" name="Google Shape;167;p20"/>
          <p:cNvSpPr txBox="1"/>
          <p:nvPr/>
        </p:nvSpPr>
        <p:spPr>
          <a:xfrm>
            <a:off x="4571988" y="3137625"/>
            <a:ext cx="12632100" cy="5106000"/>
          </a:xfrm>
          <a:prstGeom prst="rect">
            <a:avLst/>
          </a:prstGeom>
          <a:noFill/>
          <a:ln>
            <a:noFill/>
          </a:ln>
        </p:spPr>
        <p:txBody>
          <a:bodyPr anchorCtr="0" anchor="t" bIns="0" lIns="0" spcFirstLastPara="1" rIns="0" wrap="square" tIns="0">
            <a:spAutoFit/>
          </a:bodyPr>
          <a:lstStyle/>
          <a:p>
            <a:pPr indent="0" lvl="0" marL="0" rtl="0" algn="l">
              <a:lnSpc>
                <a:spcPct val="140014"/>
              </a:lnSpc>
              <a:spcBef>
                <a:spcPts val="0"/>
              </a:spcBef>
              <a:spcAft>
                <a:spcPts val="0"/>
              </a:spcAft>
              <a:buClr>
                <a:schemeClr val="dk1"/>
              </a:buClr>
              <a:buSzPts val="1100"/>
              <a:buFont typeface="Arial"/>
              <a:buNone/>
            </a:pPr>
            <a:r>
              <a:rPr lang="en-US" sz="3499">
                <a:solidFill>
                  <a:srgbClr val="161140"/>
                </a:solidFill>
                <a:latin typeface="Anton"/>
                <a:ea typeface="Anton"/>
                <a:cs typeface="Anton"/>
                <a:sym typeface="Anton"/>
              </a:rPr>
              <a:t>GPS Location</a:t>
            </a:r>
            <a:endParaRPr sz="3499">
              <a:solidFill>
                <a:srgbClr val="161140"/>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161140"/>
                </a:solidFill>
                <a:latin typeface="Quicksand"/>
                <a:ea typeface="Quicksand"/>
                <a:cs typeface="Quicksand"/>
                <a:sym typeface="Quicksand"/>
              </a:rPr>
              <a:t>Automatically shares your exact location</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161140"/>
                </a:solidFill>
                <a:latin typeface="Anton"/>
                <a:ea typeface="Anton"/>
                <a:cs typeface="Anton"/>
                <a:sym typeface="Anton"/>
              </a:rPr>
              <a:t>Text-Based</a:t>
            </a:r>
            <a:endParaRPr sz="3499">
              <a:solidFill>
                <a:srgbClr val="161140"/>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161140"/>
                </a:solidFill>
                <a:latin typeface="Quicksand"/>
                <a:ea typeface="Quicksand"/>
                <a:cs typeface="Quicksand"/>
                <a:sym typeface="Quicksand"/>
              </a:rPr>
              <a:t>Communicate through typing, no voice needed</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161140"/>
                </a:solidFill>
                <a:latin typeface="Anton"/>
                <a:ea typeface="Anton"/>
                <a:cs typeface="Anton"/>
                <a:sym typeface="Anton"/>
              </a:rPr>
              <a:t>Direct Connection</a:t>
            </a:r>
            <a:endParaRPr sz="3499">
              <a:solidFill>
                <a:srgbClr val="161140"/>
              </a:solidFill>
              <a:latin typeface="Anton"/>
              <a:ea typeface="Anton"/>
              <a:cs typeface="Anton"/>
              <a:sym typeface="Anton"/>
            </a:endParaRPr>
          </a:p>
          <a:p>
            <a:pPr indent="457200" lvl="0" marL="0" rtl="0" algn="l">
              <a:lnSpc>
                <a:spcPct val="140014"/>
              </a:lnSpc>
              <a:spcBef>
                <a:spcPts val="0"/>
              </a:spcBef>
              <a:spcAft>
                <a:spcPts val="0"/>
              </a:spcAft>
              <a:buNone/>
            </a:pPr>
            <a:r>
              <a:rPr lang="en-US" sz="2799">
                <a:solidFill>
                  <a:srgbClr val="161140"/>
                </a:solidFill>
                <a:latin typeface="Quicksand"/>
                <a:ea typeface="Quicksand"/>
                <a:cs typeface="Quicksand"/>
                <a:sym typeface="Quicksand"/>
              </a:rPr>
              <a:t>Links straight to regional emergency centers</a:t>
            </a:r>
            <a:endParaRPr sz="2799">
              <a:solidFill>
                <a:srgbClr val="161140"/>
              </a:solidFill>
              <a:latin typeface="Quicksand"/>
              <a:ea typeface="Quicksand"/>
              <a:cs typeface="Quicksand"/>
              <a:sym typeface="Quicksand"/>
            </a:endParaRPr>
          </a:p>
        </p:txBody>
      </p:sp>
      <p:sp>
        <p:nvSpPr>
          <p:cNvPr id="168" name="Google Shape;168;p20"/>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5400">
                <a:solidFill>
                  <a:srgbClr val="161140"/>
                </a:solidFill>
                <a:latin typeface="Anton"/>
                <a:ea typeface="Anton"/>
                <a:cs typeface="Anton"/>
                <a:sym typeface="Anton"/>
              </a:rPr>
              <a:t>Technology Solution: DEC112 App</a:t>
            </a:r>
            <a:endParaRPr sz="5100">
              <a:solidFill>
                <a:srgbClr val="16114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72" name="Shape 172"/>
        <p:cNvGrpSpPr/>
        <p:nvPr/>
      </p:nvGrpSpPr>
      <p:grpSpPr>
        <a:xfrm>
          <a:off x="0" y="0"/>
          <a:ext cx="0" cy="0"/>
          <a:chOff x="0" y="0"/>
          <a:chExt cx="0" cy="0"/>
        </a:xfrm>
      </p:grpSpPr>
      <p:grpSp>
        <p:nvGrpSpPr>
          <p:cNvPr id="173" name="Google Shape;173;p10"/>
          <p:cNvGrpSpPr/>
          <p:nvPr/>
        </p:nvGrpSpPr>
        <p:grpSpPr>
          <a:xfrm>
            <a:off x="0" y="-216991"/>
            <a:ext cx="2922084" cy="10503991"/>
            <a:chOff x="0" y="-57150"/>
            <a:chExt cx="769602" cy="2766483"/>
          </a:xfrm>
        </p:grpSpPr>
        <p:sp>
          <p:nvSpPr>
            <p:cNvPr id="174" name="Google Shape;174;p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5" name="Google Shape;175;p10"/>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76" name="Google Shape;176;p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 name="Google Shape;177;p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8" name="Google Shape;178;p10"/>
          <p:cNvSpPr txBox="1"/>
          <p:nvPr/>
        </p:nvSpPr>
        <p:spPr>
          <a:xfrm>
            <a:off x="4571988" y="3137625"/>
            <a:ext cx="12632100" cy="7066500"/>
          </a:xfrm>
          <a:prstGeom prst="rect">
            <a:avLst/>
          </a:prstGeom>
          <a:noFill/>
          <a:ln>
            <a:noFill/>
          </a:ln>
        </p:spPr>
        <p:txBody>
          <a:bodyPr anchorCtr="0" anchor="t" bIns="0" lIns="0" spcFirstLastPara="1" rIns="0" wrap="square" tIns="0">
            <a:spAutoFit/>
          </a:bodyPr>
          <a:lstStyle/>
          <a:p>
            <a:pPr indent="0" lvl="0" marL="0" rtl="0" algn="l">
              <a:lnSpc>
                <a:spcPct val="140014"/>
              </a:lnSpc>
              <a:spcBef>
                <a:spcPts val="0"/>
              </a:spcBef>
              <a:spcAft>
                <a:spcPts val="0"/>
              </a:spcAft>
              <a:buNone/>
            </a:pPr>
            <a:r>
              <a:rPr lang="en-US" sz="3499">
                <a:solidFill>
                  <a:srgbClr val="FFFFFF"/>
                </a:solidFill>
                <a:latin typeface="Anton"/>
                <a:ea typeface="Anton"/>
                <a:cs typeface="Anton"/>
                <a:sym typeface="Anton"/>
              </a:rPr>
              <a:t>Live Demonstration</a:t>
            </a:r>
            <a:endParaRPr sz="3499">
              <a:solidFill>
                <a:srgbClr val="FFFFFF"/>
              </a:solidFill>
              <a:latin typeface="Anton"/>
              <a:ea typeface="Anton"/>
              <a:cs typeface="Anton"/>
              <a:sym typeface="Anton"/>
            </a:endParaRPr>
          </a:p>
          <a:p>
            <a:pPr indent="0" lvl="0" marL="0" rtl="0" algn="l">
              <a:lnSpc>
                <a:spcPct val="140014"/>
              </a:lnSpc>
              <a:spcBef>
                <a:spcPts val="0"/>
              </a:spcBef>
              <a:spcAft>
                <a:spcPts val="0"/>
              </a:spcAft>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None/>
            </a:pPr>
            <a:r>
              <a:rPr lang="en-US" sz="3499">
                <a:solidFill>
                  <a:srgbClr val="FFFFFF"/>
                </a:solidFill>
                <a:latin typeface="Anton"/>
                <a:ea typeface="Anton"/>
                <a:cs typeface="Anton"/>
                <a:sym typeface="Anton"/>
              </a:rPr>
              <a:t>Watch and Learn</a:t>
            </a:r>
            <a:endParaRPr sz="3499">
              <a:solidFill>
                <a:srgbClr val="FFFFFF"/>
              </a:solidFill>
              <a:latin typeface="Anton"/>
              <a:ea typeface="Anton"/>
              <a:cs typeface="Anton"/>
              <a:sym typeface="Anton"/>
            </a:endParaRPr>
          </a:p>
          <a:p>
            <a:pPr indent="0" lvl="0" marL="0" rtl="0" algn="l">
              <a:lnSpc>
                <a:spcPct val="140014"/>
              </a:lnSpc>
              <a:spcBef>
                <a:spcPts val="0"/>
              </a:spcBef>
              <a:spcAft>
                <a:spcPts val="0"/>
              </a:spcAft>
              <a:buNone/>
            </a:pPr>
            <a:r>
              <a:rPr lang="en-US" sz="2799">
                <a:solidFill>
                  <a:srgbClr val="FFFFFF"/>
                </a:solidFill>
                <a:latin typeface="Quicksand"/>
                <a:ea typeface="Quicksand"/>
                <a:cs typeface="Quicksand"/>
                <a:sym typeface="Quicksand"/>
              </a:rPr>
              <a:t>See how the DEC112 app works in real emergency scenarios</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None/>
            </a:pPr>
            <a:r>
              <a:rPr lang="en-US" sz="3499">
                <a:solidFill>
                  <a:srgbClr val="FFFFFF"/>
                </a:solidFill>
                <a:latin typeface="Anton"/>
                <a:ea typeface="Anton"/>
                <a:cs typeface="Anton"/>
                <a:sym typeface="Anton"/>
              </a:rPr>
              <a:t>Hands-On Practice</a:t>
            </a:r>
            <a:endParaRPr sz="3499">
              <a:solidFill>
                <a:srgbClr val="FFFFFF"/>
              </a:solidFill>
              <a:latin typeface="Anton"/>
              <a:ea typeface="Anton"/>
              <a:cs typeface="Anton"/>
              <a:sym typeface="Anton"/>
            </a:endParaRPr>
          </a:p>
          <a:p>
            <a:pPr indent="0" lvl="0" marL="0" rtl="0" algn="l">
              <a:lnSpc>
                <a:spcPct val="140014"/>
              </a:lnSpc>
              <a:spcBef>
                <a:spcPts val="0"/>
              </a:spcBef>
              <a:spcAft>
                <a:spcPts val="0"/>
              </a:spcAft>
              <a:buNone/>
            </a:pPr>
            <a:r>
              <a:rPr lang="en-US" sz="2799">
                <a:solidFill>
                  <a:srgbClr val="FFFFFF"/>
                </a:solidFill>
                <a:latin typeface="Quicksand"/>
                <a:ea typeface="Quicksand"/>
                <a:cs typeface="Quicksand"/>
                <a:sym typeface="Quicksand"/>
              </a:rPr>
              <a:t>Try using the app yourself with demo scenarios</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None/>
            </a:pPr>
            <a:r>
              <a:rPr lang="en-US" sz="3499">
                <a:solidFill>
                  <a:srgbClr val="FFFFFF"/>
                </a:solidFill>
                <a:latin typeface="Anton"/>
                <a:ea typeface="Anton"/>
                <a:cs typeface="Anton"/>
                <a:sym typeface="Anton"/>
              </a:rPr>
              <a:t>Ask Questions</a:t>
            </a:r>
            <a:endParaRPr sz="3499">
              <a:solidFill>
                <a:srgbClr val="FFFFFF"/>
              </a:solidFill>
              <a:latin typeface="Anton"/>
              <a:ea typeface="Anton"/>
              <a:cs typeface="Anton"/>
              <a:sym typeface="Anton"/>
            </a:endParaRPr>
          </a:p>
          <a:p>
            <a:pPr indent="0" lvl="0" marL="0" rtl="0" algn="l">
              <a:lnSpc>
                <a:spcPct val="140014"/>
              </a:lnSpc>
              <a:spcBef>
                <a:spcPts val="0"/>
              </a:spcBef>
              <a:spcAft>
                <a:spcPts val="0"/>
              </a:spcAft>
              <a:buNone/>
            </a:pPr>
            <a:r>
              <a:rPr lang="en-US" sz="2799">
                <a:solidFill>
                  <a:srgbClr val="FFFFFF"/>
                </a:solidFill>
                <a:latin typeface="Quicksand"/>
                <a:ea typeface="Quicksand"/>
                <a:cs typeface="Quicksand"/>
                <a:sym typeface="Quicksand"/>
              </a:rPr>
              <a:t>Clarify how to use features and solve problems</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None/>
            </a:pPr>
            <a:r>
              <a:t/>
            </a:r>
            <a:endParaRPr sz="2799">
              <a:solidFill>
                <a:srgbClr val="FFFFFF"/>
              </a:solidFill>
              <a:latin typeface="Quicksand"/>
              <a:ea typeface="Quicksand"/>
              <a:cs typeface="Quicksand"/>
              <a:sym typeface="Quicksand"/>
            </a:endParaRPr>
          </a:p>
        </p:txBody>
      </p:sp>
      <p:sp>
        <p:nvSpPr>
          <p:cNvPr id="179" name="Google Shape;179;p10"/>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5400">
                <a:solidFill>
                  <a:srgbClr val="FFFFFF"/>
                </a:solidFill>
                <a:latin typeface="Anton"/>
                <a:ea typeface="Anton"/>
                <a:cs typeface="Anton"/>
                <a:sym typeface="Anton"/>
              </a:rPr>
              <a:t>DEC112 App Demo</a:t>
            </a:r>
            <a:endParaRPr sz="51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183" name="Shape 183"/>
        <p:cNvGrpSpPr/>
        <p:nvPr/>
      </p:nvGrpSpPr>
      <p:grpSpPr>
        <a:xfrm>
          <a:off x="0" y="0"/>
          <a:ext cx="0" cy="0"/>
          <a:chOff x="0" y="0"/>
          <a:chExt cx="0" cy="0"/>
        </a:xfrm>
      </p:grpSpPr>
      <p:grpSp>
        <p:nvGrpSpPr>
          <p:cNvPr id="184" name="Google Shape;184;p11"/>
          <p:cNvGrpSpPr/>
          <p:nvPr/>
        </p:nvGrpSpPr>
        <p:grpSpPr>
          <a:xfrm>
            <a:off x="0" y="-216991"/>
            <a:ext cx="2922084" cy="10503991"/>
            <a:chOff x="0" y="-57150"/>
            <a:chExt cx="769602" cy="2766483"/>
          </a:xfrm>
        </p:grpSpPr>
        <p:sp>
          <p:nvSpPr>
            <p:cNvPr id="185" name="Google Shape;185;p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 name="Google Shape;186;p1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87" name="Google Shape;187;p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 name="Google Shape;188;p1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 name="Google Shape;189;p11"/>
          <p:cNvSpPr txBox="1"/>
          <p:nvPr/>
        </p:nvSpPr>
        <p:spPr>
          <a:xfrm>
            <a:off x="4571988" y="2734225"/>
            <a:ext cx="12632100" cy="7669800"/>
          </a:xfrm>
          <a:prstGeom prst="rect">
            <a:avLst/>
          </a:prstGeom>
          <a:noFill/>
          <a:ln>
            <a:noFill/>
          </a:ln>
        </p:spPr>
        <p:txBody>
          <a:bodyPr anchorCtr="0" anchor="t" bIns="0" lIns="0" spcFirstLastPara="1" rIns="0" wrap="square" tIns="0">
            <a:spAutoFit/>
          </a:bodyPr>
          <a:lstStyle/>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Scenario 1</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Deaf person needs emergency help</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Scenario 2</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Deaf person helps hearing person in emergency</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Scenario 3</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Emergency while traveling in another EU country</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Practice different communication methods</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Real-time Text (RTT) • Video Relay • Apps</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None/>
            </a:pPr>
            <a:r>
              <a:t/>
            </a:r>
            <a:endParaRPr sz="2799">
              <a:solidFill>
                <a:srgbClr val="FFFFFF"/>
              </a:solidFill>
              <a:latin typeface="Quicksand"/>
              <a:ea typeface="Quicksand"/>
              <a:cs typeface="Quicksand"/>
              <a:sym typeface="Quicksand"/>
            </a:endParaRPr>
          </a:p>
        </p:txBody>
      </p:sp>
      <p:sp>
        <p:nvSpPr>
          <p:cNvPr id="190" name="Google Shape;190;p11"/>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5400">
                <a:solidFill>
                  <a:srgbClr val="FFFFFF"/>
                </a:solidFill>
                <a:latin typeface="Anton"/>
                <a:ea typeface="Anton"/>
                <a:cs typeface="Anton"/>
                <a:sym typeface="Anton"/>
              </a:rPr>
              <a:t>Role-Playing Time!</a:t>
            </a:r>
            <a:endParaRPr sz="51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194" name="Shape 194"/>
        <p:cNvGrpSpPr/>
        <p:nvPr/>
      </p:nvGrpSpPr>
      <p:grpSpPr>
        <a:xfrm>
          <a:off x="0" y="0"/>
          <a:ext cx="0" cy="0"/>
          <a:chOff x="0" y="0"/>
          <a:chExt cx="0" cy="0"/>
        </a:xfrm>
      </p:grpSpPr>
      <p:grpSp>
        <p:nvGrpSpPr>
          <p:cNvPr id="195" name="Google Shape;195;p18"/>
          <p:cNvGrpSpPr/>
          <p:nvPr/>
        </p:nvGrpSpPr>
        <p:grpSpPr>
          <a:xfrm>
            <a:off x="0" y="-216991"/>
            <a:ext cx="2922084" cy="10503991"/>
            <a:chOff x="0" y="-57150"/>
            <a:chExt cx="769602" cy="2766483"/>
          </a:xfrm>
        </p:grpSpPr>
        <p:sp>
          <p:nvSpPr>
            <p:cNvPr id="196" name="Google Shape;196;p1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7" name="Google Shape;197;p18"/>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98" name="Google Shape;198;p1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 name="Google Shape;199;p18"/>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0" name="Google Shape;200;p18"/>
          <p:cNvSpPr txBox="1"/>
          <p:nvPr/>
        </p:nvSpPr>
        <p:spPr>
          <a:xfrm>
            <a:off x="4571988" y="3137625"/>
            <a:ext cx="12632100" cy="5709300"/>
          </a:xfrm>
          <a:prstGeom prst="rect">
            <a:avLst/>
          </a:prstGeom>
          <a:noFill/>
          <a:ln>
            <a:noFill/>
          </a:ln>
        </p:spPr>
        <p:txBody>
          <a:bodyPr anchorCtr="0" anchor="t" bIns="0" lIns="0" spcFirstLastPara="1" rIns="0" wrap="square" tIns="0">
            <a:spAutoFit/>
          </a:bodyPr>
          <a:lstStyle/>
          <a:p>
            <a:pPr indent="0" lvl="0" marL="0" rtl="0" algn="l">
              <a:lnSpc>
                <a:spcPct val="140014"/>
              </a:lnSpc>
              <a:spcBef>
                <a:spcPts val="0"/>
              </a:spcBef>
              <a:spcAft>
                <a:spcPts val="0"/>
              </a:spcAft>
              <a:buClr>
                <a:schemeClr val="dk1"/>
              </a:buClr>
              <a:buSzPts val="1100"/>
              <a:buFont typeface="Arial"/>
              <a:buNone/>
            </a:pPr>
            <a:r>
              <a:rPr lang="en-US" sz="3499">
                <a:solidFill>
                  <a:srgbClr val="161140"/>
                </a:solidFill>
                <a:latin typeface="Anton"/>
                <a:ea typeface="Anton"/>
                <a:cs typeface="Anton"/>
                <a:sym typeface="Anton"/>
              </a:rPr>
              <a:t>Find Local Services</a:t>
            </a:r>
            <a:endParaRPr sz="3499">
              <a:solidFill>
                <a:srgbClr val="161140"/>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161140"/>
                </a:solidFill>
                <a:latin typeface="Quicksand"/>
                <a:ea typeface="Quicksand"/>
                <a:cs typeface="Quicksand"/>
                <a:sym typeface="Quicksand"/>
              </a:rPr>
              <a:t>Research emergency communication apps and services in your country</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161140"/>
                </a:solidFill>
                <a:latin typeface="Anton"/>
                <a:ea typeface="Anton"/>
                <a:cs typeface="Anton"/>
                <a:sym typeface="Anton"/>
              </a:rPr>
              <a:t>Evaluate Accessibility</a:t>
            </a:r>
            <a:endParaRPr sz="3499">
              <a:solidFill>
                <a:srgbClr val="161140"/>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161140"/>
                </a:solidFill>
                <a:latin typeface="Quicksand"/>
                <a:ea typeface="Quicksand"/>
                <a:cs typeface="Quicksand"/>
                <a:sym typeface="Quicksand"/>
              </a:rPr>
              <a:t>Check if services are truly accessible for deaf people</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161140"/>
                </a:solidFill>
                <a:latin typeface="Anton"/>
                <a:ea typeface="Anton"/>
                <a:cs typeface="Anton"/>
                <a:sym typeface="Anton"/>
              </a:rPr>
              <a:t>Share Findings</a:t>
            </a:r>
            <a:endParaRPr sz="3499">
              <a:solidFill>
                <a:srgbClr val="161140"/>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161140"/>
                </a:solidFill>
                <a:latin typeface="Quicksand"/>
                <a:ea typeface="Quicksand"/>
                <a:cs typeface="Quicksand"/>
                <a:sym typeface="Quicksand"/>
              </a:rPr>
              <a:t>Prepare to present what you discovered to the group</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None/>
            </a:pPr>
            <a:r>
              <a:t/>
            </a:r>
            <a:endParaRPr sz="2799">
              <a:solidFill>
                <a:srgbClr val="161140"/>
              </a:solidFill>
              <a:latin typeface="Quicksand"/>
              <a:ea typeface="Quicksand"/>
              <a:cs typeface="Quicksand"/>
              <a:sym typeface="Quicksand"/>
            </a:endParaRPr>
          </a:p>
        </p:txBody>
      </p:sp>
      <p:sp>
        <p:nvSpPr>
          <p:cNvPr id="201" name="Google Shape;201;p18"/>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5400">
                <a:solidFill>
                  <a:srgbClr val="161140"/>
                </a:solidFill>
                <a:latin typeface="Anton"/>
                <a:ea typeface="Anton"/>
                <a:cs typeface="Anton"/>
                <a:sym typeface="Anton"/>
              </a:rPr>
              <a:t>Country Research Homework Assignment</a:t>
            </a:r>
            <a:endParaRPr sz="5100">
              <a:solidFill>
                <a:srgbClr val="16114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05" name="Shape 205"/>
        <p:cNvGrpSpPr/>
        <p:nvPr/>
      </p:nvGrpSpPr>
      <p:grpSpPr>
        <a:xfrm>
          <a:off x="0" y="0"/>
          <a:ext cx="0" cy="0"/>
          <a:chOff x="0" y="0"/>
          <a:chExt cx="0" cy="0"/>
        </a:xfrm>
      </p:grpSpPr>
      <p:grpSp>
        <p:nvGrpSpPr>
          <p:cNvPr id="206" name="Google Shape;206;p13"/>
          <p:cNvGrpSpPr/>
          <p:nvPr/>
        </p:nvGrpSpPr>
        <p:grpSpPr>
          <a:xfrm>
            <a:off x="0" y="-216991"/>
            <a:ext cx="2922084" cy="10503991"/>
            <a:chOff x="0" y="-57150"/>
            <a:chExt cx="769602" cy="2766483"/>
          </a:xfrm>
        </p:grpSpPr>
        <p:sp>
          <p:nvSpPr>
            <p:cNvPr id="207" name="Google Shape;207;p1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8" name="Google Shape;208;p13"/>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09" name="Google Shape;209;p1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0" name="Google Shape;210;p1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1" name="Google Shape;211;p13"/>
          <p:cNvSpPr txBox="1"/>
          <p:nvPr/>
        </p:nvSpPr>
        <p:spPr>
          <a:xfrm>
            <a:off x="4571988" y="3137625"/>
            <a:ext cx="12632100" cy="5106000"/>
          </a:xfrm>
          <a:prstGeom prst="rect">
            <a:avLst/>
          </a:prstGeom>
          <a:noFill/>
          <a:ln>
            <a:noFill/>
          </a:ln>
        </p:spPr>
        <p:txBody>
          <a:bodyPr anchorCtr="0" anchor="t" bIns="0" lIns="0" spcFirstLastPara="1" rIns="0" wrap="square" tIns="0">
            <a:spAutoFit/>
          </a:bodyPr>
          <a:lstStyle/>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Evaluate Systems</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Assess effectiveness of emergency services</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Community Action</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Advocate for better accessibility in your area</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Train Others</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None/>
            </a:pPr>
            <a:r>
              <a:rPr lang="en-US" sz="2799">
                <a:solidFill>
                  <a:srgbClr val="FFFFFF"/>
                </a:solidFill>
                <a:latin typeface="Quicksand"/>
                <a:ea typeface="Quicksand"/>
                <a:cs typeface="Quicksand"/>
                <a:sym typeface="Quicksand"/>
              </a:rPr>
              <a:t>Share knowledge with friends and family</a:t>
            </a:r>
            <a:endParaRPr sz="2799">
              <a:solidFill>
                <a:srgbClr val="FFFFFF"/>
              </a:solidFill>
              <a:latin typeface="Quicksand"/>
              <a:ea typeface="Quicksand"/>
              <a:cs typeface="Quicksand"/>
              <a:sym typeface="Quicksand"/>
            </a:endParaRPr>
          </a:p>
        </p:txBody>
      </p:sp>
      <p:sp>
        <p:nvSpPr>
          <p:cNvPr id="212" name="Google Shape;212;p13"/>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5400">
                <a:solidFill>
                  <a:srgbClr val="FFFFFF"/>
                </a:solidFill>
                <a:latin typeface="Anton"/>
                <a:ea typeface="Anton"/>
                <a:cs typeface="Anton"/>
                <a:sym typeface="Anton"/>
              </a:rPr>
              <a:t>Become an Advocate!</a:t>
            </a:r>
            <a:endParaRPr sz="51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16" name="Shape 216"/>
        <p:cNvGrpSpPr/>
        <p:nvPr/>
      </p:nvGrpSpPr>
      <p:grpSpPr>
        <a:xfrm>
          <a:off x="0" y="0"/>
          <a:ext cx="0" cy="0"/>
          <a:chOff x="0" y="0"/>
          <a:chExt cx="0" cy="0"/>
        </a:xfrm>
      </p:grpSpPr>
      <p:grpSp>
        <p:nvGrpSpPr>
          <p:cNvPr id="217" name="Google Shape;217;p14"/>
          <p:cNvGrpSpPr/>
          <p:nvPr/>
        </p:nvGrpSpPr>
        <p:grpSpPr>
          <a:xfrm>
            <a:off x="0" y="-216991"/>
            <a:ext cx="2922084" cy="10503991"/>
            <a:chOff x="0" y="-57150"/>
            <a:chExt cx="769602" cy="2766483"/>
          </a:xfrm>
        </p:grpSpPr>
        <p:sp>
          <p:nvSpPr>
            <p:cNvPr id="218" name="Google Shape;218;p1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9" name="Google Shape;219;p1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20" name="Google Shape;220;p1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1" name="Google Shape;221;p1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2" name="Google Shape;222;p14"/>
          <p:cNvSpPr txBox="1"/>
          <p:nvPr/>
        </p:nvSpPr>
        <p:spPr>
          <a:xfrm>
            <a:off x="4571988" y="3137625"/>
            <a:ext cx="12632100" cy="5106000"/>
          </a:xfrm>
          <a:prstGeom prst="rect">
            <a:avLst/>
          </a:prstGeom>
          <a:noFill/>
          <a:ln>
            <a:noFill/>
          </a:ln>
        </p:spPr>
        <p:txBody>
          <a:bodyPr anchorCtr="0" anchor="t" bIns="0" lIns="0" spcFirstLastPara="1" rIns="0" wrap="square" tIns="0">
            <a:spAutoFit/>
          </a:bodyPr>
          <a:lstStyle/>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112 is for Everyone</a:t>
            </a:r>
            <a:endParaRPr sz="3499">
              <a:solidFill>
                <a:srgbClr val="FFFFFF"/>
              </a:solidFill>
              <a:latin typeface="Anton"/>
              <a:ea typeface="Anton"/>
              <a:cs typeface="Anton"/>
              <a:sym typeface="Anton"/>
            </a:endParaRPr>
          </a:p>
          <a:p>
            <a:pPr indent="0" lvl="0" marL="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Universal emergency number should be fully accessible</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Technology Helps</a:t>
            </a:r>
            <a:endParaRPr sz="3499">
              <a:solidFill>
                <a:srgbClr val="FFFFFF"/>
              </a:solidFill>
              <a:latin typeface="Anton"/>
              <a:ea typeface="Anton"/>
              <a:cs typeface="Anton"/>
              <a:sym typeface="Anton"/>
            </a:endParaRPr>
          </a:p>
          <a:p>
            <a:pPr indent="0" lvl="0" marL="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Apps like DEC112 make emergency communication possible</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You Can Help</a:t>
            </a:r>
            <a:endParaRPr sz="3499">
              <a:solidFill>
                <a:srgbClr val="FFFFFF"/>
              </a:solidFill>
              <a:latin typeface="Anton"/>
              <a:ea typeface="Anton"/>
              <a:cs typeface="Anton"/>
              <a:sym typeface="Anton"/>
            </a:endParaRPr>
          </a:p>
          <a:p>
            <a:pPr indent="0" lvl="0" marL="0" rtl="0" algn="l">
              <a:lnSpc>
                <a:spcPct val="140014"/>
              </a:lnSpc>
              <a:spcBef>
                <a:spcPts val="0"/>
              </a:spcBef>
              <a:spcAft>
                <a:spcPts val="0"/>
              </a:spcAft>
              <a:buNone/>
            </a:pPr>
            <a:r>
              <a:rPr lang="en-US" sz="2799">
                <a:solidFill>
                  <a:srgbClr val="FFFFFF"/>
                </a:solidFill>
                <a:latin typeface="Quicksand"/>
                <a:ea typeface="Quicksand"/>
                <a:cs typeface="Quicksand"/>
                <a:sym typeface="Quicksand"/>
              </a:rPr>
              <a:t>Deaf people can assist others in emergency situations too</a:t>
            </a:r>
            <a:endParaRPr sz="2799">
              <a:solidFill>
                <a:srgbClr val="FFFFFF"/>
              </a:solidFill>
              <a:latin typeface="Quicksand"/>
              <a:ea typeface="Quicksand"/>
              <a:cs typeface="Quicksand"/>
              <a:sym typeface="Quicksand"/>
            </a:endParaRPr>
          </a:p>
        </p:txBody>
      </p:sp>
      <p:sp>
        <p:nvSpPr>
          <p:cNvPr id="223" name="Google Shape;223;p14"/>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5400">
                <a:solidFill>
                  <a:srgbClr val="FFFFFF"/>
                </a:solidFill>
                <a:latin typeface="Anton"/>
                <a:ea typeface="Anton"/>
                <a:cs typeface="Anton"/>
                <a:sym typeface="Anton"/>
              </a:rPr>
              <a:t>Key Takeaways</a:t>
            </a:r>
            <a:endParaRPr sz="51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27" name="Shape 227"/>
        <p:cNvGrpSpPr/>
        <p:nvPr/>
      </p:nvGrpSpPr>
      <p:grpSpPr>
        <a:xfrm>
          <a:off x="0" y="0"/>
          <a:ext cx="0" cy="0"/>
          <a:chOff x="0" y="0"/>
          <a:chExt cx="0" cy="0"/>
        </a:xfrm>
      </p:grpSpPr>
      <p:grpSp>
        <p:nvGrpSpPr>
          <p:cNvPr id="228" name="Google Shape;228;p21"/>
          <p:cNvGrpSpPr/>
          <p:nvPr/>
        </p:nvGrpSpPr>
        <p:grpSpPr>
          <a:xfrm>
            <a:off x="0" y="-216991"/>
            <a:ext cx="2922084" cy="10503991"/>
            <a:chOff x="0" y="-57150"/>
            <a:chExt cx="769602" cy="2766483"/>
          </a:xfrm>
        </p:grpSpPr>
        <p:sp>
          <p:nvSpPr>
            <p:cNvPr id="229" name="Google Shape;229;p2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0" name="Google Shape;230;p2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31" name="Google Shape;231;p2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2" name="Google Shape;232;p21"/>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3" name="Google Shape;233;p21"/>
          <p:cNvSpPr txBox="1"/>
          <p:nvPr/>
        </p:nvSpPr>
        <p:spPr>
          <a:xfrm>
            <a:off x="4571988" y="3137625"/>
            <a:ext cx="12632100" cy="6312600"/>
          </a:xfrm>
          <a:prstGeom prst="rect">
            <a:avLst/>
          </a:prstGeom>
          <a:noFill/>
          <a:ln>
            <a:noFill/>
          </a:ln>
        </p:spPr>
        <p:txBody>
          <a:bodyPr anchorCtr="0" anchor="t" bIns="0" lIns="0" spcFirstLastPara="1" rIns="0" wrap="square" tIns="0">
            <a:spAutoFit/>
          </a:bodyPr>
          <a:lstStyle/>
          <a:p>
            <a:pPr indent="0" lvl="0" marL="0" rtl="0" algn="l">
              <a:lnSpc>
                <a:spcPct val="140014"/>
              </a:lnSpc>
              <a:spcBef>
                <a:spcPts val="0"/>
              </a:spcBef>
              <a:spcAft>
                <a:spcPts val="0"/>
              </a:spcAft>
              <a:buNone/>
            </a:pPr>
            <a:r>
              <a:rPr lang="en-US" sz="3499">
                <a:solidFill>
                  <a:srgbClr val="FFFFFF"/>
                </a:solidFill>
                <a:latin typeface="Anton"/>
                <a:ea typeface="Anton"/>
                <a:cs typeface="Anton"/>
                <a:sym typeface="Anton"/>
              </a:rPr>
              <a:t>Know Your Rights</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None/>
            </a:pPr>
            <a:r>
              <a:rPr lang="en-US" sz="2799">
                <a:solidFill>
                  <a:srgbClr val="FFFFFF"/>
                </a:solidFill>
                <a:latin typeface="Quicksand"/>
                <a:ea typeface="Quicksand"/>
                <a:cs typeface="Quicksand"/>
                <a:sym typeface="Quicksand"/>
              </a:rPr>
              <a:t>Emergency services must be accessible under EU law</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None/>
            </a:pPr>
            <a:r>
              <a:rPr lang="en-US" sz="3499">
                <a:solidFill>
                  <a:srgbClr val="FFFFFF"/>
                </a:solidFill>
                <a:latin typeface="Anton"/>
                <a:ea typeface="Anton"/>
                <a:cs typeface="Anton"/>
                <a:sym typeface="Anton"/>
              </a:rPr>
              <a:t>Use Technology</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None/>
            </a:pPr>
            <a:r>
              <a:rPr lang="en-US" sz="2799">
                <a:solidFill>
                  <a:srgbClr val="FFFFFF"/>
                </a:solidFill>
                <a:latin typeface="Quicksand"/>
                <a:ea typeface="Quicksand"/>
                <a:cs typeface="Quicksand"/>
                <a:sym typeface="Quicksand"/>
              </a:rPr>
              <a:t>Apps and RTT make 112 accessible for deaf people</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None/>
            </a:pPr>
            <a:r>
              <a:rPr lang="en-US" sz="3499">
                <a:solidFill>
                  <a:srgbClr val="FFFFFF"/>
                </a:solidFill>
                <a:latin typeface="Anton"/>
                <a:ea typeface="Anton"/>
                <a:cs typeface="Anton"/>
                <a:sym typeface="Anton"/>
              </a:rPr>
              <a:t>Help Others</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None/>
            </a:pPr>
            <a:r>
              <a:rPr lang="en-US" sz="2799">
                <a:solidFill>
                  <a:srgbClr val="FFFFFF"/>
                </a:solidFill>
                <a:latin typeface="Quicksand"/>
                <a:ea typeface="Quicksand"/>
                <a:cs typeface="Quicksand"/>
                <a:sym typeface="Quicksand"/>
              </a:rPr>
              <a:t>Share your knowledge to save lives in your community</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None/>
            </a:pPr>
            <a:r>
              <a:t/>
            </a:r>
            <a:endParaRPr sz="2799">
              <a:solidFill>
                <a:srgbClr val="FFFFFF"/>
              </a:solidFill>
              <a:latin typeface="Quicksand"/>
              <a:ea typeface="Quicksand"/>
              <a:cs typeface="Quicksand"/>
              <a:sym typeface="Quicksand"/>
            </a:endParaRPr>
          </a:p>
        </p:txBody>
      </p:sp>
      <p:sp>
        <p:nvSpPr>
          <p:cNvPr id="234" name="Google Shape;234;p21"/>
          <p:cNvSpPr txBox="1"/>
          <p:nvPr/>
        </p:nvSpPr>
        <p:spPr>
          <a:xfrm>
            <a:off x="4064252" y="1534525"/>
            <a:ext cx="13103100" cy="1123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7300">
                <a:solidFill>
                  <a:srgbClr val="FFFFFF"/>
                </a:solidFill>
                <a:latin typeface="Anton"/>
                <a:ea typeface="Anton"/>
                <a:cs typeface="Anton"/>
                <a:sym typeface="Anton"/>
              </a:rPr>
              <a:t>Remember These Important Points</a:t>
            </a:r>
            <a:endParaRPr sz="70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238" name="Shape 238"/>
        <p:cNvGrpSpPr/>
        <p:nvPr/>
      </p:nvGrpSpPr>
      <p:grpSpPr>
        <a:xfrm>
          <a:off x="0" y="0"/>
          <a:ext cx="0" cy="0"/>
          <a:chOff x="0" y="0"/>
          <a:chExt cx="0" cy="0"/>
        </a:xfrm>
      </p:grpSpPr>
      <p:grpSp>
        <p:nvGrpSpPr>
          <p:cNvPr id="239" name="Google Shape;239;g37cf28894ad_0_76"/>
          <p:cNvGrpSpPr/>
          <p:nvPr/>
        </p:nvGrpSpPr>
        <p:grpSpPr>
          <a:xfrm>
            <a:off x="0" y="-216993"/>
            <a:ext cx="2922102" cy="10504504"/>
            <a:chOff x="0" y="-57150"/>
            <a:chExt cx="769602" cy="2766600"/>
          </a:xfrm>
        </p:grpSpPr>
        <p:sp>
          <p:nvSpPr>
            <p:cNvPr id="240" name="Google Shape;240;g37cf28894ad_0_7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1" name="Google Shape;241;g37cf28894ad_0_7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42" name="Google Shape;242;g37cf28894ad_0_7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3" name="Google Shape;243;g37cf28894ad_0_76"/>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4" name="Google Shape;244;g37cf28894ad_0_76"/>
          <p:cNvSpPr txBox="1"/>
          <p:nvPr/>
        </p:nvSpPr>
        <p:spPr>
          <a:xfrm>
            <a:off x="4571988" y="3137625"/>
            <a:ext cx="12632100" cy="5709300"/>
          </a:xfrm>
          <a:prstGeom prst="rect">
            <a:avLst/>
          </a:prstGeom>
          <a:noFill/>
          <a:ln>
            <a:noFill/>
          </a:ln>
        </p:spPr>
        <p:txBody>
          <a:bodyPr anchorCtr="0" anchor="t" bIns="0" lIns="0" spcFirstLastPara="1" rIns="0" wrap="square" tIns="0">
            <a:spAutoFit/>
          </a:bodyPr>
          <a:lstStyle/>
          <a:p>
            <a:pPr indent="0" lvl="0" marL="0" rtl="0" algn="l">
              <a:lnSpc>
                <a:spcPct val="140014"/>
              </a:lnSpc>
              <a:spcBef>
                <a:spcPts val="0"/>
              </a:spcBef>
              <a:spcAft>
                <a:spcPts val="0"/>
              </a:spcAft>
              <a:buClr>
                <a:schemeClr val="dk1"/>
              </a:buClr>
              <a:buSzPts val="1100"/>
              <a:buFont typeface="Arial"/>
              <a:buNone/>
            </a:pPr>
            <a:r>
              <a:rPr lang="en-US" sz="3499">
                <a:solidFill>
                  <a:srgbClr val="161140"/>
                </a:solidFill>
                <a:latin typeface="Anton"/>
                <a:ea typeface="Anton"/>
                <a:cs typeface="Anton"/>
                <a:sym typeface="Anton"/>
              </a:rPr>
              <a:t>Skills Gained</a:t>
            </a:r>
            <a:endParaRPr sz="3499">
              <a:solidFill>
                <a:srgbClr val="161140"/>
              </a:solidFill>
              <a:latin typeface="Anton"/>
              <a:ea typeface="Anton"/>
              <a:cs typeface="Anton"/>
              <a:sym typeface="Anton"/>
            </a:endParaRPr>
          </a:p>
          <a:p>
            <a:pPr indent="0" lvl="0" marL="0" rtl="0" algn="l">
              <a:lnSpc>
                <a:spcPct val="140014"/>
              </a:lnSpc>
              <a:spcBef>
                <a:spcPts val="0"/>
              </a:spcBef>
              <a:spcAft>
                <a:spcPts val="0"/>
              </a:spcAft>
              <a:buClr>
                <a:schemeClr val="dk1"/>
              </a:buClr>
              <a:buSzPts val="1100"/>
              <a:buFont typeface="Arial"/>
              <a:buNone/>
            </a:pPr>
            <a:r>
              <a:rPr lang="en-US" sz="2799">
                <a:solidFill>
                  <a:srgbClr val="161140"/>
                </a:solidFill>
                <a:latin typeface="Quicksand"/>
                <a:ea typeface="Quicksand"/>
                <a:cs typeface="Quicksand"/>
                <a:sym typeface="Quicksand"/>
              </a:rPr>
              <a:t>You now know how to use accessible emergency systems</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161140"/>
                </a:solidFill>
                <a:latin typeface="Anton"/>
                <a:ea typeface="Anton"/>
                <a:cs typeface="Anton"/>
                <a:sym typeface="Anton"/>
              </a:rPr>
              <a:t>Knowledge Shared</a:t>
            </a:r>
            <a:endParaRPr sz="3499">
              <a:solidFill>
                <a:srgbClr val="161140"/>
              </a:solidFill>
              <a:latin typeface="Anton"/>
              <a:ea typeface="Anton"/>
              <a:cs typeface="Anton"/>
              <a:sym typeface="Anton"/>
            </a:endParaRPr>
          </a:p>
          <a:p>
            <a:pPr indent="0" lvl="0" marL="0" rtl="0" algn="l">
              <a:lnSpc>
                <a:spcPct val="140014"/>
              </a:lnSpc>
              <a:spcBef>
                <a:spcPts val="0"/>
              </a:spcBef>
              <a:spcAft>
                <a:spcPts val="0"/>
              </a:spcAft>
              <a:buClr>
                <a:schemeClr val="dk1"/>
              </a:buClr>
              <a:buSzPts val="1100"/>
              <a:buFont typeface="Arial"/>
              <a:buNone/>
            </a:pPr>
            <a:r>
              <a:rPr lang="en-US" sz="2799">
                <a:solidFill>
                  <a:srgbClr val="161140"/>
                </a:solidFill>
                <a:latin typeface="Quicksand"/>
                <a:ea typeface="Quicksand"/>
                <a:cs typeface="Quicksand"/>
                <a:sym typeface="Quicksand"/>
              </a:rPr>
              <a:t>Help others learn about emergency communication</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161140"/>
                </a:solidFill>
                <a:latin typeface="Anton"/>
                <a:ea typeface="Anton"/>
                <a:cs typeface="Anton"/>
                <a:sym typeface="Anton"/>
              </a:rPr>
              <a:t>Stay Safe</a:t>
            </a:r>
            <a:endParaRPr sz="3499">
              <a:solidFill>
                <a:srgbClr val="161140"/>
              </a:solidFill>
              <a:latin typeface="Anton"/>
              <a:ea typeface="Anton"/>
              <a:cs typeface="Anton"/>
              <a:sym typeface="Anton"/>
            </a:endParaRPr>
          </a:p>
          <a:p>
            <a:pPr indent="0" lvl="0" marL="0" rtl="0" algn="l">
              <a:lnSpc>
                <a:spcPct val="140014"/>
              </a:lnSpc>
              <a:spcBef>
                <a:spcPts val="0"/>
              </a:spcBef>
              <a:spcAft>
                <a:spcPts val="0"/>
              </a:spcAft>
              <a:buClr>
                <a:schemeClr val="dk1"/>
              </a:buClr>
              <a:buSzPts val="1100"/>
              <a:buFont typeface="Arial"/>
              <a:buNone/>
            </a:pPr>
            <a:r>
              <a:rPr lang="en-US" sz="2799">
                <a:solidFill>
                  <a:srgbClr val="161140"/>
                </a:solidFill>
                <a:latin typeface="Quicksand"/>
                <a:ea typeface="Quicksand"/>
                <a:cs typeface="Quicksand"/>
                <a:sym typeface="Quicksand"/>
              </a:rPr>
              <a:t>Emergency help is available when you need it</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None/>
            </a:pPr>
            <a:r>
              <a:t/>
            </a:r>
            <a:endParaRPr sz="2799">
              <a:solidFill>
                <a:srgbClr val="161140"/>
              </a:solidFill>
              <a:latin typeface="Quicksand"/>
              <a:ea typeface="Quicksand"/>
              <a:cs typeface="Quicksand"/>
              <a:sym typeface="Quicksand"/>
            </a:endParaRPr>
          </a:p>
        </p:txBody>
      </p:sp>
      <p:sp>
        <p:nvSpPr>
          <p:cNvPr id="245" name="Google Shape;245;g37cf28894ad_0_76"/>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5400">
                <a:solidFill>
                  <a:srgbClr val="161140"/>
                </a:solidFill>
                <a:latin typeface="Anton"/>
                <a:ea typeface="Anton"/>
                <a:cs typeface="Anton"/>
                <a:sym typeface="Anton"/>
              </a:rPr>
              <a:t>Thank You!</a:t>
            </a:r>
            <a:endParaRPr sz="5100">
              <a:solidFill>
                <a:srgbClr val="16114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49" name="Shape 249"/>
        <p:cNvGrpSpPr/>
        <p:nvPr/>
      </p:nvGrpSpPr>
      <p:grpSpPr>
        <a:xfrm>
          <a:off x="0" y="0"/>
          <a:ext cx="0" cy="0"/>
          <a:chOff x="0" y="0"/>
          <a:chExt cx="0" cy="0"/>
        </a:xfrm>
      </p:grpSpPr>
      <p:sp>
        <p:nvSpPr>
          <p:cNvPr id="250" name="Google Shape;250;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1" name="Google Shape;251;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2" name="Google Shape;252;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3" name="Google Shape;253;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4" name="Google Shape;254;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55" name="Google Shape;255;p3"/>
          <p:cNvGrpSpPr/>
          <p:nvPr/>
        </p:nvGrpSpPr>
        <p:grpSpPr>
          <a:xfrm>
            <a:off x="-228300" y="6944209"/>
            <a:ext cx="18940740" cy="4430740"/>
            <a:chOff x="0" y="-57150"/>
            <a:chExt cx="4988508" cy="1166944"/>
          </a:xfrm>
        </p:grpSpPr>
        <p:sp>
          <p:nvSpPr>
            <p:cNvPr id="256" name="Google Shape;256;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7" name="Google Shape;257;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58" name="Google Shape;258;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9" name="Google Shape;259;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0" name="Google Shape;260;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1" name="Google Shape;261;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2" name="Google Shape;262;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3" name="Google Shape;263;p3"/>
          <p:cNvSpPr txBox="1"/>
          <p:nvPr/>
        </p:nvSpPr>
        <p:spPr>
          <a:xfrm>
            <a:off x="2157043" y="1867848"/>
            <a:ext cx="3102769" cy="1368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8000">
                <a:solidFill>
                  <a:srgbClr val="FFFFFF"/>
                </a:solidFill>
                <a:latin typeface="Anton"/>
                <a:ea typeface="Anton"/>
                <a:cs typeface="Anton"/>
                <a:sym typeface="Anton"/>
              </a:rPr>
              <a:t>Contact</a:t>
            </a:r>
            <a:endParaRPr/>
          </a:p>
        </p:txBody>
      </p:sp>
      <p:sp>
        <p:nvSpPr>
          <p:cNvPr id="264" name="Google Shape;264;p3"/>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None/>
            </a:pPr>
            <a:r>
              <a:rPr lang="en-US" sz="2461" u="sng">
                <a:solidFill>
                  <a:srgbClr val="FFFFFF"/>
                </a:solidFill>
                <a:latin typeface="Arial"/>
                <a:ea typeface="Arial"/>
                <a:cs typeface="Arial"/>
                <a:sym typeface="Arial"/>
                <a:hlinkClick r:id="rId13">
                  <a:extLst>
                    <a:ext uri="{A12FA001-AC4F-418D-AE19-62706E023703}">
                      <ahyp:hlinkClr val="tx"/>
                    </a:ext>
                  </a:extLst>
                </a:hlinkClick>
              </a:rPr>
              <a:t>https://deafstudies.eu/</a:t>
            </a:r>
            <a:endParaRPr/>
          </a:p>
        </p:txBody>
      </p:sp>
      <p:sp>
        <p:nvSpPr>
          <p:cNvPr id="265" name="Google Shape;265;p3"/>
          <p:cNvSpPr txBox="1"/>
          <p:nvPr/>
        </p:nvSpPr>
        <p:spPr>
          <a:xfrm>
            <a:off x="4863628" y="4683302"/>
            <a:ext cx="59567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None/>
            </a:pPr>
            <a:r>
              <a:rPr lang="en-US" sz="2461">
                <a:solidFill>
                  <a:srgbClr val="FFFFFF"/>
                </a:solidFill>
                <a:latin typeface="Arial"/>
                <a:ea typeface="Arial"/>
                <a:cs typeface="Arial"/>
                <a:sym typeface="Arial"/>
              </a:rPr>
              <a:t>Deaf Culture, Heritage and Diversity</a:t>
            </a:r>
            <a:endParaRPr/>
          </a:p>
        </p:txBody>
      </p:sp>
      <p:sp>
        <p:nvSpPr>
          <p:cNvPr id="266" name="Google Shape;266;p3"/>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None/>
            </a:pPr>
            <a:r>
              <a:rPr lang="en-US" sz="2461">
                <a:solidFill>
                  <a:srgbClr val="FFFFFF"/>
                </a:solidFill>
                <a:latin typeface="Arial"/>
                <a:ea typeface="Arial"/>
                <a:cs typeface="Arial"/>
                <a:sym typeface="Arial"/>
              </a:rPr>
              <a:t>@deafstudies.eu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