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docProps/core.xml" ContentType="application/vnd.openxmlformats-package.core-properties+xml"/>
  <Override PartName="/ppt/metadata" ContentType="application/binary"/>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Lst>
  <p:sldSz cy="10287000" cx="18288000"/>
  <p:notesSz cx="6858000" cy="9144000"/>
  <p:embeddedFontLst>
    <p:embeddedFont>
      <p:font typeface="Anton"/>
      <p:regular r:id="rId29"/>
    </p:embeddedFont>
    <p:embeddedFont>
      <p:font typeface="Quicksand"/>
      <p:regular r:id="rId30"/>
      <p:bold r:id="rId31"/>
    </p:embeddedFont>
    <p:embeddedFont>
      <p:font typeface="Quicksand SemiBold"/>
      <p:regular r:id="rId32"/>
      <p:bold r:id="rId33"/>
    </p:embeddedFont>
    <p:embeddedFont>
      <p:font typeface="Quicksand Medium"/>
      <p:regular r:id="rId34"/>
      <p:bold r:id="rId3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36" roundtripDataSignature="AMtx7mh6JNABdt2txXgZzZj1AXXgg48ub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0" Type="http://schemas.openxmlformats.org/officeDocument/2006/relationships/slide" Target="slides/slide15.xml"/><Relationship Id="rId21" Type="http://schemas.openxmlformats.org/officeDocument/2006/relationships/slide" Target="slides/slide16.xml"/><Relationship Id="rId22" Type="http://schemas.openxmlformats.org/officeDocument/2006/relationships/slide" Target="slides/slide17.xml"/><Relationship Id="rId23" Type="http://schemas.openxmlformats.org/officeDocument/2006/relationships/slide" Target="slides/slide18.xml"/><Relationship Id="rId24" Type="http://schemas.openxmlformats.org/officeDocument/2006/relationships/slide" Target="slides/slide19.xml"/><Relationship Id="rId25" Type="http://schemas.openxmlformats.org/officeDocument/2006/relationships/slide" Target="slides/slide20.xml"/><Relationship Id="rId26" Type="http://schemas.openxmlformats.org/officeDocument/2006/relationships/slide" Target="slides/slide21.xml"/><Relationship Id="rId27" Type="http://schemas.openxmlformats.org/officeDocument/2006/relationships/slide" Target="slides/slide22.xml"/><Relationship Id="rId28" Type="http://schemas.openxmlformats.org/officeDocument/2006/relationships/slide" Target="slides/slide23.xml"/><Relationship Id="rId29" Type="http://schemas.openxmlformats.org/officeDocument/2006/relationships/font" Target="fonts/Anton-regular.fntdata"/><Relationship Id="rId30" Type="http://schemas.openxmlformats.org/officeDocument/2006/relationships/font" Target="fonts/Quicksand-regular.fntdata"/><Relationship Id="rId31" Type="http://schemas.openxmlformats.org/officeDocument/2006/relationships/font" Target="fonts/Quicksand-bold.fntdata"/><Relationship Id="rId32" Type="http://schemas.openxmlformats.org/officeDocument/2006/relationships/font" Target="fonts/QuicksandSemiBold-regular.fntdata"/><Relationship Id="rId33" Type="http://schemas.openxmlformats.org/officeDocument/2006/relationships/font" Target="fonts/QuicksandSemiBold-bold.fntdata"/><Relationship Id="rId34" Type="http://schemas.openxmlformats.org/officeDocument/2006/relationships/font" Target="fonts/QuicksandMedium-regular.fntdata"/><Relationship Id="rId35" Type="http://schemas.openxmlformats.org/officeDocument/2006/relationships/font" Target="fonts/QuicksandMedium-bold.fntdata"/><Relationship Id="rId36"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4" name="Google Shape;94;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g3268722f70c_0_9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5" name="Google Shape;105;g3268722f70c_0_9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g323359fc758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OPEN QUESTION</a:t>
            </a:r>
            <a:endParaRPr/>
          </a:p>
        </p:txBody>
      </p:sp>
      <p:sp>
        <p:nvSpPr>
          <p:cNvPr id="116" name="Google Shape;116;g323359fc758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323359fc758_0_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35" name="Google Shape;135;g323359fc758_0_1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3578b4ddf66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52" name="Google Shape;152;g3578b4ddf66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g323359fc758_0_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67" name="Google Shape;167;g323359fc758_0_2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g32764944dc3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83" name="Google Shape;183;g32764944dc3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32764944dc3_0_3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00" name="Google Shape;200;g32764944dc3_0_3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g32764944dc3_0_8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16" name="Google Shape;216;g32764944dc3_0_8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g323359fc758_0_6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30" name="Google Shape;230;g323359fc758_0_6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g36138d5d411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48" name="Google Shape;248;g36138d5d411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g36aac512fb4_0_5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63" name="Google Shape;263;g36aac512fb4_0_5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g36aac512fb4_0_6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75" name="Google Shape;275;g36aac512fb4_0_6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g2a50dcd015a_0_8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93" name="Google Shape;293;g2a50dcd015a_0_8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g36aac512fb4_0_8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20" name="Google Shape;320;g36aac512fb4_0_8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 name="Shape 340"/>
        <p:cNvGrpSpPr/>
        <p:nvPr/>
      </p:nvGrpSpPr>
      <p:grpSpPr>
        <a:xfrm>
          <a:off x="0" y="0"/>
          <a:ext cx="0" cy="0"/>
          <a:chOff x="0" y="0"/>
          <a:chExt cx="0" cy="0"/>
        </a:xfrm>
      </p:grpSpPr>
      <p:sp>
        <p:nvSpPr>
          <p:cNvPr id="341" name="Google Shape;341;g36aac512fb4_0_7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42" name="Google Shape;342;g36aac512fb4_0_7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9" name="Shape 359"/>
        <p:cNvGrpSpPr/>
        <p:nvPr/>
      </p:nvGrpSpPr>
      <p:grpSpPr>
        <a:xfrm>
          <a:off x="0" y="0"/>
          <a:ext cx="0" cy="0"/>
          <a:chOff x="0" y="0"/>
          <a:chExt cx="0" cy="0"/>
        </a:xfrm>
      </p:grpSpPr>
      <p:sp>
        <p:nvSpPr>
          <p:cNvPr id="360" name="Google Shape;360;g36aac512fb4_0_9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61" name="Google Shape;361;g36aac512fb4_0_9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1" name="Shape 371"/>
        <p:cNvGrpSpPr/>
        <p:nvPr/>
      </p:nvGrpSpPr>
      <p:grpSpPr>
        <a:xfrm>
          <a:off x="0" y="0"/>
          <a:ext cx="0" cy="0"/>
          <a:chOff x="0" y="0"/>
          <a:chExt cx="0" cy="0"/>
        </a:xfrm>
      </p:grpSpPr>
      <p:sp>
        <p:nvSpPr>
          <p:cNvPr id="372" name="Google Shape;372;g33d092b2bc7_0_9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super deafy quiet place</a:t>
            </a:r>
            <a:endParaRPr/>
          </a:p>
        </p:txBody>
      </p:sp>
      <p:sp>
        <p:nvSpPr>
          <p:cNvPr id="373" name="Google Shape;373;g33d092b2bc7_0_9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2" name="Shape 382"/>
        <p:cNvGrpSpPr/>
        <p:nvPr/>
      </p:nvGrpSpPr>
      <p:grpSpPr>
        <a:xfrm>
          <a:off x="0" y="0"/>
          <a:ext cx="0" cy="0"/>
          <a:chOff x="0" y="0"/>
          <a:chExt cx="0" cy="0"/>
        </a:xfrm>
      </p:grpSpPr>
      <p:sp>
        <p:nvSpPr>
          <p:cNvPr id="383" name="Google Shape;383;g2a4f855e5c5_0_1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84" name="Google Shape;384;g2a4f855e5c5_0_13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3" name="Shape 393"/>
        <p:cNvGrpSpPr/>
        <p:nvPr/>
      </p:nvGrpSpPr>
      <p:grpSpPr>
        <a:xfrm>
          <a:off x="0" y="0"/>
          <a:ext cx="0" cy="0"/>
          <a:chOff x="0" y="0"/>
          <a:chExt cx="0" cy="0"/>
        </a:xfrm>
      </p:grpSpPr>
      <p:sp>
        <p:nvSpPr>
          <p:cNvPr id="394" name="Google Shape;394;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95" name="Google Shape;395;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6" name="Shape 406"/>
        <p:cNvGrpSpPr/>
        <p:nvPr/>
      </p:nvGrpSpPr>
      <p:grpSpPr>
        <a:xfrm>
          <a:off x="0" y="0"/>
          <a:ext cx="0" cy="0"/>
          <a:chOff x="0" y="0"/>
          <a:chExt cx="0" cy="0"/>
        </a:xfrm>
      </p:grpSpPr>
      <p:sp>
        <p:nvSpPr>
          <p:cNvPr id="407" name="Google Shape;407;g36138d5d411_0_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08" name="Google Shape;408;g36138d5d411_0_2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4" name="Shape 414"/>
        <p:cNvGrpSpPr/>
        <p:nvPr/>
      </p:nvGrpSpPr>
      <p:grpSpPr>
        <a:xfrm>
          <a:off x="0" y="0"/>
          <a:ext cx="0" cy="0"/>
          <a:chOff x="0" y="0"/>
          <a:chExt cx="0" cy="0"/>
        </a:xfrm>
      </p:grpSpPr>
      <p:sp>
        <p:nvSpPr>
          <p:cNvPr id="415" name="Google Shape;415;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16" name="Google Shape;416;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2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2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 name="Google Shape;14;p2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24"/>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24"/>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18" name="Google Shape;18;p2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2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2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2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25"/>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4" name="Google Shape;24;p2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2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2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26"/>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4000"/>
              <a:buFont typeface="Calibri"/>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26"/>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30" name="Google Shape;30;p2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2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2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2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27"/>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6" name="Google Shape;36;p27"/>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7" name="Google Shape;37;p2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2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2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2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28"/>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3" name="Google Shape;43;p28"/>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4" name="Google Shape;44;p28"/>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5" name="Google Shape;45;p28"/>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6" name="Google Shape;46;p2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2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2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2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2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2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2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30"/>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30"/>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57" name="Google Shape;57;p30"/>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58" name="Google Shape;58;p3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3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3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31"/>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31"/>
          <p:cNvSpPr/>
          <p:nvPr>
            <p:ph idx="2" type="pic"/>
          </p:nvPr>
        </p:nvSpPr>
        <p:spPr>
          <a:xfrm>
            <a:off x="1792288" y="612775"/>
            <a:ext cx="5486400" cy="4114800"/>
          </a:xfrm>
          <a:prstGeom prst="rect">
            <a:avLst/>
          </a:prstGeom>
          <a:noFill/>
          <a:ln>
            <a:noFill/>
          </a:ln>
        </p:spPr>
      </p:sp>
      <p:sp>
        <p:nvSpPr>
          <p:cNvPr id="64" name="Google Shape;64;p31"/>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5" name="Google Shape;65;p3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3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3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3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32"/>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1" name="Google Shape;71;p3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3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3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33"/>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33"/>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7" name="Google Shape;77;p3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3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3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2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22"/>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2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2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2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png"/><Relationship Id="rId4" Type="http://schemas.openxmlformats.org/officeDocument/2006/relationships/image" Target="../media/image4.png"/><Relationship Id="rId5" Type="http://schemas.openxmlformats.org/officeDocument/2006/relationships/image" Target="../media/image11.png"/><Relationship Id="rId6" Type="http://schemas.openxmlformats.org/officeDocument/2006/relationships/hyperlink" Target="http://www.youtube.com/watch?v=t8MEYmiPZ6c" TargetMode="External"/><Relationship Id="rId7" Type="http://schemas.openxmlformats.org/officeDocument/2006/relationships/image" Target="../media/image5.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8.png"/><Relationship Id="rId4" Type="http://schemas.openxmlformats.org/officeDocument/2006/relationships/image" Target="../media/image1.png"/><Relationship Id="rId5" Type="http://schemas.openxmlformats.org/officeDocument/2006/relationships/image" Target="../media/image4.png"/><Relationship Id="rId6" Type="http://schemas.openxmlformats.org/officeDocument/2006/relationships/hyperlink" Target="https://youtu.be/6TwV4uCrDhY?si=aOU1lI92UTQPm8PN" TargetMode="External"/><Relationship Id="rId7" Type="http://schemas.openxmlformats.org/officeDocument/2006/relationships/hyperlink" Target="https://www.youtube.com/@InstitutLumiere" TargetMode="External"/><Relationship Id="rId8" Type="http://schemas.openxmlformats.org/officeDocument/2006/relationships/hyperlink" Target="http://www.youtube.com/watch?v=6TwV4uCrDhY" TargetMode="External"/><Relationship Id="rId9" Type="http://schemas.openxmlformats.org/officeDocument/2006/relationships/image" Target="../media/image6.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png"/><Relationship Id="rId4" Type="http://schemas.openxmlformats.org/officeDocument/2006/relationships/image" Target="../media/image4.png"/><Relationship Id="rId5" Type="http://schemas.openxmlformats.org/officeDocument/2006/relationships/hyperlink" Target="http://www.youtube.com/watch?v=T_59fB_gJ0Y" TargetMode="External"/><Relationship Id="rId6" Type="http://schemas.openxmlformats.org/officeDocument/2006/relationships/image" Target="../media/image7.jpg"/><Relationship Id="rId7" Type="http://schemas.openxmlformats.org/officeDocument/2006/relationships/image" Target="../media/image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png"/><Relationship Id="rId4" Type="http://schemas.openxmlformats.org/officeDocument/2006/relationships/image" Target="../media/image4.png"/><Relationship Id="rId5" Type="http://schemas.openxmlformats.org/officeDocument/2006/relationships/hyperlink" Target="https://youtu.be/XITbj3NTLUQ" TargetMode="External"/><Relationship Id="rId6" Type="http://schemas.openxmlformats.org/officeDocument/2006/relationships/image" Target="../media/image15.png"/><Relationship Id="rId7" Type="http://schemas.openxmlformats.org/officeDocument/2006/relationships/hyperlink" Target="https://www.youtube.com/watch?v=wrBf9WAjRsg" TargetMode="External"/><Relationship Id="rId8" Type="http://schemas.openxmlformats.org/officeDocument/2006/relationships/image" Target="../media/image1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png"/><Relationship Id="rId4" Type="http://schemas.openxmlformats.org/officeDocument/2006/relationships/image" Target="../media/image4.png"/><Relationship Id="rId5" Type="http://schemas.openxmlformats.org/officeDocument/2006/relationships/image" Target="../media/image1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png"/><Relationship Id="rId4" Type="http://schemas.openxmlformats.org/officeDocument/2006/relationships/image" Target="../media/image4.png"/><Relationship Id="rId5" Type="http://schemas.openxmlformats.org/officeDocument/2006/relationships/image" Target="../media/image55.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png"/><Relationship Id="rId4" Type="http://schemas.openxmlformats.org/officeDocument/2006/relationships/image" Target="../media/image4.png"/><Relationship Id="rId5" Type="http://schemas.openxmlformats.org/officeDocument/2006/relationships/hyperlink" Target="http://www.youtube.com/watch?v=J9rhrS6A9YI" TargetMode="External"/><Relationship Id="rId6" Type="http://schemas.openxmlformats.org/officeDocument/2006/relationships/image" Target="../media/image14.jpg"/><Relationship Id="rId7" Type="http://schemas.openxmlformats.org/officeDocument/2006/relationships/hyperlink" Target="https://youtu.be/J9rhrS6A9YI?si=vO_kYEnyePyc4r8u"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png"/><Relationship Id="rId4" Type="http://schemas.openxmlformats.org/officeDocument/2006/relationships/image" Target="../media/image4.png"/><Relationship Id="rId5" Type="http://schemas.openxmlformats.org/officeDocument/2006/relationships/image" Target="../media/image13.png"/><Relationship Id="rId6" Type="http://schemas.openxmlformats.org/officeDocument/2006/relationships/hyperlink" Target="https://media.gallaudet.edu/media/Moving+Pictures%2C+Moving+HandsA++The+Story+of+Ernest+Marshall/1_9enr1u7k" TargetMode="External"/><Relationship Id="rId7" Type="http://schemas.openxmlformats.org/officeDocument/2006/relationships/image" Target="../media/image51.png"/><Relationship Id="rId8" Type="http://schemas.openxmlformats.org/officeDocument/2006/relationships/hyperlink" Target="https://vimeo.com/ondemand/charleskrauel"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png"/><Relationship Id="rId4" Type="http://schemas.openxmlformats.org/officeDocument/2006/relationships/image" Target="../media/image10.jpg"/><Relationship Id="rId5" Type="http://schemas.openxmlformats.org/officeDocument/2006/relationships/image" Target="../media/image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1.png"/><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1.png"/><Relationship Id="rId4" Type="http://schemas.openxmlformats.org/officeDocument/2006/relationships/image" Target="../media/image4.png"/><Relationship Id="rId5" Type="http://schemas.openxmlformats.org/officeDocument/2006/relationships/image" Target="../media/image17.png"/><Relationship Id="rId6" Type="http://schemas.openxmlformats.org/officeDocument/2006/relationships/image" Target="../media/image18.png"/><Relationship Id="rId7" Type="http://schemas.openxmlformats.org/officeDocument/2006/relationships/image" Target="../media/image52.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1.png"/><Relationship Id="rId4" Type="http://schemas.openxmlformats.org/officeDocument/2006/relationships/hyperlink" Target="https://deaffest.co.uk/" TargetMode="External"/><Relationship Id="rId5" Type="http://schemas.openxmlformats.org/officeDocument/2006/relationships/image" Target="../media/image21.jpg"/><Relationship Id="rId6" Type="http://schemas.openxmlformats.org/officeDocument/2006/relationships/hyperlink" Target="https://shuwanomachi.jp/english/about.html" TargetMode="External"/><Relationship Id="rId7" Type="http://schemas.openxmlformats.org/officeDocument/2006/relationships/image" Target="../media/image28.jpg"/><Relationship Id="rId8" Type="http://schemas.openxmlformats.org/officeDocument/2006/relationships/image" Target="../media/image24.jpg"/><Relationship Id="rId9" Type="http://schemas.openxmlformats.org/officeDocument/2006/relationships/hyperlink" Target="https://www.deafspotlight.org/sdff" TargetMode="External"/><Relationship Id="rId10" Type="http://schemas.openxmlformats.org/officeDocument/2006/relationships/image" Target="../media/image23.jpg"/><Relationship Id="rId11" Type="http://schemas.openxmlformats.org/officeDocument/2006/relationships/hyperlink" Target="https://www.signlightff.org/" TargetMode="External"/><Relationship Id="rId12" Type="http://schemas.openxmlformats.org/officeDocument/2006/relationships/image" Target="../media/image25.jpg"/><Relationship Id="rId13" Type="http://schemas.openxmlformats.org/officeDocument/2006/relationships/hyperlink" Target="https://www.iidff.org/" TargetMode="External"/><Relationship Id="rId14" Type="http://schemas.openxmlformats.org/officeDocument/2006/relationships/image" Target="../media/image20.jpg"/><Relationship Id="rId15" Type="http://schemas.openxmlformats.org/officeDocument/2006/relationships/hyperlink" Target="https://www.facebook.com/DeafRocFilmFest/" TargetMode="External"/><Relationship Id="rId16" Type="http://schemas.openxmlformats.org/officeDocument/2006/relationships/image" Target="../media/image27.jpg"/><Relationship Id="rId17" Type="http://schemas.openxmlformats.org/officeDocument/2006/relationships/hyperlink" Target="https://deafcinema.org/en/main/" TargetMode="External"/><Relationship Id="rId18" Type="http://schemas.openxmlformats.org/officeDocument/2006/relationships/image" Target="../media/image22.jpg"/><Relationship Id="rId19" Type="http://schemas.openxmlformats.org/officeDocument/2006/relationships/image" Target="../media/image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1.png"/><Relationship Id="rId4" Type="http://schemas.openxmlformats.org/officeDocument/2006/relationships/image" Target="../media/image4.png"/><Relationship Id="rId5" Type="http://schemas.openxmlformats.org/officeDocument/2006/relationships/hyperlink" Target="https://lumotv.co.uk/watch/small-world-series-1" TargetMode="External"/><Relationship Id="rId6" Type="http://schemas.openxmlformats.org/officeDocument/2006/relationships/image" Target="../media/image34.png"/><Relationship Id="rId7" Type="http://schemas.openxmlformats.org/officeDocument/2006/relationships/hyperlink" Target="https://lumotv.co.uk/watch/zoom-focus-end" TargetMode="External"/><Relationship Id="rId8" Type="http://schemas.openxmlformats.org/officeDocument/2006/relationships/image" Target="../media/image26.jpg"/><Relationship Id="rId9" Type="http://schemas.openxmlformats.org/officeDocument/2006/relationships/hyperlink" Target="https://youtu.be/O2MHGVZP-_A?si=7zr2t1yL2TUJyk2d" TargetMode="External"/><Relationship Id="rId10" Type="http://schemas.openxmlformats.org/officeDocument/2006/relationships/image" Target="../media/image29.png"/><Relationship Id="rId11" Type="http://schemas.openxmlformats.org/officeDocument/2006/relationships/hyperlink" Target="https://lumotv.co.uk/watch/deaf-funny" TargetMode="External"/><Relationship Id="rId12" Type="http://schemas.openxmlformats.org/officeDocument/2006/relationships/image" Target="../media/image30.jpg"/><Relationship Id="rId13" Type="http://schemas.openxmlformats.org/officeDocument/2006/relationships/hyperlink" Target="https://youtu.be/I5Uw2z73Su4" TargetMode="External"/><Relationship Id="rId14" Type="http://schemas.openxmlformats.org/officeDocument/2006/relationships/image" Target="../media/image32.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1.png"/><Relationship Id="rId4" Type="http://schemas.openxmlformats.org/officeDocument/2006/relationships/image" Target="../media/image4.png"/><Relationship Id="rId5" Type="http://schemas.openxmlformats.org/officeDocument/2006/relationships/image" Target="../media/image37.png"/><Relationship Id="rId6" Type="http://schemas.openxmlformats.org/officeDocument/2006/relationships/image" Target="../media/image35.png"/><Relationship Id="rId7" Type="http://schemas.openxmlformats.org/officeDocument/2006/relationships/image" Target="../media/image42.jpg"/><Relationship Id="rId8" Type="http://schemas.openxmlformats.org/officeDocument/2006/relationships/image" Target="../media/image36.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1.png"/><Relationship Id="rId4" Type="http://schemas.openxmlformats.org/officeDocument/2006/relationships/image" Target="../media/image4.png"/><Relationship Id="rId5" Type="http://schemas.openxmlformats.org/officeDocument/2006/relationships/image" Target="../media/image4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1.png"/><Relationship Id="rId4" Type="http://schemas.openxmlformats.org/officeDocument/2006/relationships/image" Target="../media/image4.png"/><Relationship Id="rId5" Type="http://schemas.openxmlformats.org/officeDocument/2006/relationships/image" Target="../media/image54.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1.png"/><Relationship Id="rId4" Type="http://schemas.openxmlformats.org/officeDocument/2006/relationships/image" Target="../media/image4.png"/><Relationship Id="rId5" Type="http://schemas.openxmlformats.org/officeDocument/2006/relationships/image" Target="../media/image3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1.png"/><Relationship Id="rId4" Type="http://schemas.openxmlformats.org/officeDocument/2006/relationships/image" Target="../media/image4.png"/><Relationship Id="rId5" Type="http://schemas.openxmlformats.org/officeDocument/2006/relationships/image" Target="../media/image33.png"/><Relationship Id="rId6" Type="http://schemas.openxmlformats.org/officeDocument/2006/relationships/image" Target="../media/image41.png"/><Relationship Id="rId7" Type="http://schemas.openxmlformats.org/officeDocument/2006/relationships/image" Target="../media/image38.png"/><Relationship Id="rId8" Type="http://schemas.openxmlformats.org/officeDocument/2006/relationships/image" Target="../media/image4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4.png"/><Relationship Id="rId4" Type="http://schemas.openxmlformats.org/officeDocument/2006/relationships/image" Target="../media/image50.png"/><Relationship Id="rId5" Type="http://schemas.openxmlformats.org/officeDocument/2006/relationships/image" Target="../media/image1.png"/><Relationship Id="rId6" Type="http://schemas.openxmlformats.org/officeDocument/2006/relationships/hyperlink" Target="https://archive.org/details/demeny_phonoscope_1892" TargetMode="External"/><Relationship Id="rId7" Type="http://schemas.openxmlformats.org/officeDocument/2006/relationships/hyperlink" Target="https://heartdeaf.com/heart/content/timelines/cinema/timeline.html" TargetMode="External"/><Relationship Id="rId8" Type="http://schemas.openxmlformats.org/officeDocument/2006/relationships/hyperlink" Target="https://doi.org/10.4135/9781483346489.n56" TargetMode="External"/><Relationship Id="rId9" Type="http://schemas.openxmlformats.org/officeDocument/2006/relationships/hyperlink" Target="http://www.introductiontodeafculture.com/intro-to-deaf-culture.html" TargetMode="External"/><Relationship Id="rId10" Type="http://schemas.openxmlformats.org/officeDocument/2006/relationships/hyperlink" Target="https://www.watershed.co.uk/articles/130-years-deaf-people-and-moving-image-coming-full-circle" TargetMode="External"/><Relationship Id="rId11" Type="http://schemas.openxmlformats.org/officeDocument/2006/relationships/hyperlink" Target="https://www.nad.org/2013/08/12/veditz-day-august-13th-2013/" TargetMode="External"/><Relationship Id="rId12" Type="http://schemas.openxmlformats.org/officeDocument/2006/relationships/hyperlink" Target="https://jaivirdi.com/2020/07/19/dhs-episode-11/"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1.png"/><Relationship Id="rId4" Type="http://schemas.openxmlformats.org/officeDocument/2006/relationships/image" Target="../media/image4.png"/><Relationship Id="rId5" Type="http://schemas.openxmlformats.org/officeDocument/2006/relationships/image" Target="../media/image49.png"/><Relationship Id="rId6" Type="http://schemas.openxmlformats.org/officeDocument/2006/relationships/image" Target="../media/image39.png"/><Relationship Id="rId7" Type="http://schemas.openxmlformats.org/officeDocument/2006/relationships/image" Target="../media/image40.png"/><Relationship Id="rId8" Type="http://schemas.openxmlformats.org/officeDocument/2006/relationships/image" Target="../media/image45.png"/><Relationship Id="rId9" Type="http://schemas.openxmlformats.org/officeDocument/2006/relationships/image" Target="../media/image46.png"/><Relationship Id="rId10" Type="http://schemas.openxmlformats.org/officeDocument/2006/relationships/image" Target="../media/image44.png"/><Relationship Id="rId11" Type="http://schemas.openxmlformats.org/officeDocument/2006/relationships/image" Target="../media/image53.png"/><Relationship Id="rId12" Type="http://schemas.openxmlformats.org/officeDocument/2006/relationships/image" Target="../media/image48.png"/><Relationship Id="rId13" Type="http://schemas.openxmlformats.org/officeDocument/2006/relationships/hyperlink" Target="https://deafstudies.eu"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83" name="Shape 83"/>
        <p:cNvGrpSpPr/>
        <p:nvPr/>
      </p:nvGrpSpPr>
      <p:grpSpPr>
        <a:xfrm>
          <a:off x="0" y="0"/>
          <a:ext cx="0" cy="0"/>
          <a:chOff x="0" y="0"/>
          <a:chExt cx="0" cy="0"/>
        </a:xfrm>
      </p:grpSpPr>
      <p:grpSp>
        <p:nvGrpSpPr>
          <p:cNvPr id="84" name="Google Shape;84;p1"/>
          <p:cNvGrpSpPr/>
          <p:nvPr/>
        </p:nvGrpSpPr>
        <p:grpSpPr>
          <a:xfrm>
            <a:off x="0" y="-216991"/>
            <a:ext cx="2922084" cy="10503991"/>
            <a:chOff x="0" y="-57150"/>
            <a:chExt cx="769602" cy="2766483"/>
          </a:xfrm>
        </p:grpSpPr>
        <p:sp>
          <p:nvSpPr>
            <p:cNvPr id="85" name="Google Shape;85;p1"/>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6" name="Google Shape;86;p1"/>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87" name="Google Shape;87;p1"/>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8" name="Google Shape;88;p1"/>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9" name="Google Shape;89;p1"/>
          <p:cNvSpPr txBox="1"/>
          <p:nvPr/>
        </p:nvSpPr>
        <p:spPr>
          <a:xfrm>
            <a:off x="3443254" y="4056941"/>
            <a:ext cx="9496500" cy="14931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US" sz="9700" u="none" cap="none" strike="noStrike">
                <a:solidFill>
                  <a:srgbClr val="FFFFFF"/>
                </a:solidFill>
                <a:latin typeface="Anton"/>
                <a:ea typeface="Anton"/>
                <a:cs typeface="Anton"/>
                <a:sym typeface="Anton"/>
              </a:rPr>
              <a:t>Deaf Cinema</a:t>
            </a:r>
            <a:endParaRPr b="0" i="0" sz="9700" u="none" cap="none" strike="noStrike">
              <a:solidFill>
                <a:srgbClr val="FFFFFF"/>
              </a:solidFill>
              <a:latin typeface="Anton"/>
              <a:ea typeface="Anton"/>
              <a:cs typeface="Anton"/>
              <a:sym typeface="Anton"/>
            </a:endParaRPr>
          </a:p>
        </p:txBody>
      </p:sp>
      <p:sp>
        <p:nvSpPr>
          <p:cNvPr id="90" name="Google Shape;90;p1"/>
          <p:cNvSpPr txBox="1"/>
          <p:nvPr/>
        </p:nvSpPr>
        <p:spPr>
          <a:xfrm>
            <a:off x="3443254" y="5651080"/>
            <a:ext cx="11401500" cy="7542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3200"/>
              <a:buFont typeface="Arial"/>
              <a:buNone/>
            </a:pPr>
            <a:r>
              <a:rPr b="0" i="0" lang="en-US" sz="4900" u="none" cap="none" strike="noStrike">
                <a:solidFill>
                  <a:srgbClr val="FFFFFF"/>
                </a:solidFill>
                <a:latin typeface="Quicksand"/>
                <a:ea typeface="Quicksand"/>
                <a:cs typeface="Quicksand"/>
                <a:sym typeface="Quicksand"/>
              </a:rPr>
              <a:t>Deaf arts and literature</a:t>
            </a:r>
            <a:endParaRPr b="0" i="0" sz="4900" u="none" cap="none" strike="noStrike">
              <a:solidFill>
                <a:srgbClr val="FFFFFF"/>
              </a:solidFill>
              <a:latin typeface="Quicksand"/>
              <a:ea typeface="Quicksand"/>
              <a:cs typeface="Quicksand"/>
              <a:sym typeface="Quicksand"/>
            </a:endParaRPr>
          </a:p>
        </p:txBody>
      </p:sp>
      <p:sp>
        <p:nvSpPr>
          <p:cNvPr id="91" name="Google Shape;91;p1"/>
          <p:cNvSpPr txBox="1"/>
          <p:nvPr/>
        </p:nvSpPr>
        <p:spPr>
          <a:xfrm>
            <a:off x="3457354" y="3187913"/>
            <a:ext cx="8667900" cy="615600"/>
          </a:xfrm>
          <a:prstGeom prst="rect">
            <a:avLst/>
          </a:prstGeom>
          <a:noFill/>
          <a:ln>
            <a:noFill/>
          </a:ln>
        </p:spPr>
        <p:txBody>
          <a:bodyPr anchorCtr="0" anchor="t" bIns="0" lIns="0" spcFirstLastPara="1" rIns="0" wrap="square" tIns="0">
            <a:spAutoFit/>
          </a:bodyPr>
          <a:lstStyle/>
          <a:p>
            <a:pPr indent="0" lvl="0" marL="0" marR="0" rtl="0" algn="l">
              <a:lnSpc>
                <a:spcPct val="140017"/>
              </a:lnSpc>
              <a:spcBef>
                <a:spcPts val="0"/>
              </a:spcBef>
              <a:spcAft>
                <a:spcPts val="0"/>
              </a:spcAft>
              <a:buClr>
                <a:srgbClr val="000000"/>
              </a:buClr>
              <a:buSzPts val="2299"/>
              <a:buFont typeface="Arial"/>
              <a:buNone/>
            </a:pPr>
            <a:r>
              <a:rPr b="0" i="0" lang="en-US" sz="3999" u="none" cap="none" strike="noStrike">
                <a:solidFill>
                  <a:srgbClr val="FFFFFF"/>
                </a:solidFill>
                <a:latin typeface="Quicksand"/>
                <a:ea typeface="Quicksand"/>
                <a:cs typeface="Quicksand"/>
                <a:sym typeface="Quicksand"/>
              </a:rPr>
              <a:t>Deaf Studies workshop</a:t>
            </a:r>
            <a:endParaRPr b="0" i="0" sz="3100" u="none" cap="none" strike="noStrike">
              <a:solidFill>
                <a:srgbClr val="000000"/>
              </a:solidFill>
              <a:latin typeface="Arial"/>
              <a:ea typeface="Arial"/>
              <a:cs typeface="Arial"/>
              <a:sym typeface="Arial"/>
            </a:endParaRPr>
          </a:p>
        </p:txBody>
      </p:sp>
      <p:sp>
        <p:nvSpPr>
          <p:cNvPr id="92" name="TextBox 91"/>
          <p:cNvSpPr txBox="1"/>
          <p:nvPr/>
        </p:nvSpPr>
        <p:spPr>
          <a:xfrm>
            <a:off x="3749040" y="8229600"/>
            <a:ext cx="10607040" cy="1697355"/>
          </a:xfrm>
          <a:prstGeom prst="rect">
            <a:avLst/>
          </a:prstGeom>
          <a:noFill/>
        </p:spPr>
        <p:txBody>
          <a:bodyPr wrap="square" anchor="b" lIns="0" rIns="0" tIns="0" bIns="308610">
            <a:spAutoFit/>
          </a:bodyPr>
          <a:lstStyle/>
          <a:p>
            <a:r>
              <a:rPr sz="1340">
                <a:solidFill>
                  <a:srgbClr val="FFFFFF"/>
                </a:solidFill>
                <a:latin typeface="Arial"/>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95" name="Shape 95"/>
        <p:cNvGrpSpPr/>
        <p:nvPr/>
      </p:nvGrpSpPr>
      <p:grpSpPr>
        <a:xfrm>
          <a:off x="0" y="0"/>
          <a:ext cx="0" cy="0"/>
          <a:chOff x="0" y="0"/>
          <a:chExt cx="0" cy="0"/>
        </a:xfrm>
      </p:grpSpPr>
      <p:grpSp>
        <p:nvGrpSpPr>
          <p:cNvPr id="96" name="Google Shape;96;p2"/>
          <p:cNvGrpSpPr/>
          <p:nvPr/>
        </p:nvGrpSpPr>
        <p:grpSpPr>
          <a:xfrm>
            <a:off x="0" y="-216991"/>
            <a:ext cx="2922084" cy="10503991"/>
            <a:chOff x="0" y="-57150"/>
            <a:chExt cx="769602" cy="2766483"/>
          </a:xfrm>
        </p:grpSpPr>
        <p:sp>
          <p:nvSpPr>
            <p:cNvPr id="97" name="Google Shape;97;p2"/>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98" name="Google Shape;98;p2"/>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99" name="Google Shape;99;p2"/>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0" name="Google Shape;100;p2"/>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1" name="Google Shape;101;p2"/>
          <p:cNvSpPr txBox="1"/>
          <p:nvPr/>
        </p:nvSpPr>
        <p:spPr>
          <a:xfrm>
            <a:off x="4736976" y="3541625"/>
            <a:ext cx="12172500" cy="2807700"/>
          </a:xfrm>
          <a:prstGeom prst="rect">
            <a:avLst/>
          </a:prstGeom>
          <a:noFill/>
          <a:ln>
            <a:noFill/>
          </a:ln>
        </p:spPr>
        <p:txBody>
          <a:bodyPr anchorCtr="0" anchor="t" bIns="0" lIns="0" spcFirstLastPara="1" rIns="0" wrap="square" tIns="0">
            <a:spAutoFit/>
          </a:bodyPr>
          <a:lstStyle/>
          <a:p>
            <a:pPr indent="-429319" lvl="1" marL="604511" marR="0" rtl="0" algn="l">
              <a:lnSpc>
                <a:spcPct val="140014"/>
              </a:lnSpc>
              <a:spcBef>
                <a:spcPts val="0"/>
              </a:spcBef>
              <a:spcAft>
                <a:spcPts val="0"/>
              </a:spcAft>
              <a:buClr>
                <a:srgbClr val="FFFFFF"/>
              </a:buClr>
              <a:buSzPts val="4800"/>
              <a:buFont typeface="Arial"/>
              <a:buChar char="•"/>
            </a:pPr>
            <a:r>
              <a:rPr b="0" i="0" lang="en-US" sz="4800" u="none" cap="none" strike="noStrike">
                <a:solidFill>
                  <a:srgbClr val="FFFFFF"/>
                </a:solidFill>
                <a:latin typeface="Quicksand"/>
                <a:ea typeface="Quicksand"/>
                <a:cs typeface="Quicksand"/>
                <a:sym typeface="Quicksand"/>
              </a:rPr>
              <a:t>What do we know about Deaf Cinema?</a:t>
            </a:r>
            <a:endParaRPr b="0" i="0" sz="4800" u="none" cap="none" strike="noStrike">
              <a:solidFill>
                <a:srgbClr val="000000"/>
              </a:solidFill>
              <a:latin typeface="Arial"/>
              <a:ea typeface="Arial"/>
              <a:cs typeface="Arial"/>
              <a:sym typeface="Arial"/>
            </a:endParaRPr>
          </a:p>
          <a:p>
            <a:pPr indent="-429319" lvl="1" marL="604511" marR="0" rtl="0" algn="l">
              <a:lnSpc>
                <a:spcPct val="140014"/>
              </a:lnSpc>
              <a:spcBef>
                <a:spcPts val="0"/>
              </a:spcBef>
              <a:spcAft>
                <a:spcPts val="0"/>
              </a:spcAft>
              <a:buClr>
                <a:srgbClr val="FFFFFF"/>
              </a:buClr>
              <a:buSzPts val="4800"/>
              <a:buFont typeface="Arial"/>
              <a:buChar char="•"/>
            </a:pPr>
            <a:r>
              <a:rPr b="0" i="0" lang="en-US" sz="4800" u="none" cap="none" strike="noStrike">
                <a:solidFill>
                  <a:srgbClr val="FFFFFF"/>
                </a:solidFill>
                <a:latin typeface="Quicksand"/>
                <a:ea typeface="Quicksand"/>
                <a:cs typeface="Quicksand"/>
                <a:sym typeface="Quicksand"/>
              </a:rPr>
              <a:t>What’s Deaf Cinema and its history</a:t>
            </a:r>
            <a:endParaRPr b="0" i="0" sz="4800" u="none" cap="none" strike="noStrike">
              <a:solidFill>
                <a:srgbClr val="000000"/>
              </a:solidFill>
              <a:latin typeface="Arial"/>
              <a:ea typeface="Arial"/>
              <a:cs typeface="Arial"/>
              <a:sym typeface="Arial"/>
            </a:endParaRPr>
          </a:p>
          <a:p>
            <a:pPr indent="-429319" lvl="1" marL="604511" marR="0" rtl="0" algn="l">
              <a:lnSpc>
                <a:spcPct val="140014"/>
              </a:lnSpc>
              <a:spcBef>
                <a:spcPts val="0"/>
              </a:spcBef>
              <a:spcAft>
                <a:spcPts val="0"/>
              </a:spcAft>
              <a:buClr>
                <a:srgbClr val="FFFFFF"/>
              </a:buClr>
              <a:buSzPts val="4800"/>
              <a:buFont typeface="Arial"/>
              <a:buChar char="•"/>
            </a:pPr>
            <a:r>
              <a:rPr lang="en-US" sz="4800">
                <a:solidFill>
                  <a:srgbClr val="FFFFFF"/>
                </a:solidFill>
                <a:latin typeface="Quicksand"/>
                <a:ea typeface="Quicksand"/>
                <a:cs typeface="Quicksand"/>
                <a:sym typeface="Quicksand"/>
              </a:rPr>
              <a:t>Create a storyboard for a</a:t>
            </a:r>
            <a:r>
              <a:rPr b="0" i="0" lang="en-US" sz="4800" u="none" cap="none" strike="noStrike">
                <a:solidFill>
                  <a:srgbClr val="FFFFFF"/>
                </a:solidFill>
                <a:latin typeface="Quicksand"/>
                <a:ea typeface="Quicksand"/>
                <a:cs typeface="Quicksand"/>
                <a:sym typeface="Quicksand"/>
              </a:rPr>
              <a:t> Deaf film</a:t>
            </a:r>
            <a:endParaRPr b="0" i="0" sz="4800" u="none" cap="none" strike="noStrike">
              <a:solidFill>
                <a:srgbClr val="000000"/>
              </a:solidFill>
              <a:latin typeface="Arial"/>
              <a:ea typeface="Arial"/>
              <a:cs typeface="Arial"/>
              <a:sym typeface="Arial"/>
            </a:endParaRPr>
          </a:p>
        </p:txBody>
      </p:sp>
      <p:sp>
        <p:nvSpPr>
          <p:cNvPr id="102" name="Google Shape;102;p2"/>
          <p:cNvSpPr txBox="1"/>
          <p:nvPr/>
        </p:nvSpPr>
        <p:spPr>
          <a:xfrm>
            <a:off x="4064282" y="1534517"/>
            <a:ext cx="3098518" cy="1368424"/>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US" sz="8000" u="none" cap="none" strike="noStrike">
                <a:solidFill>
                  <a:srgbClr val="FFFFFF"/>
                </a:solidFill>
                <a:latin typeface="Anton"/>
                <a:ea typeface="Anton"/>
                <a:cs typeface="Anton"/>
                <a:sym typeface="Anton"/>
              </a:rPr>
              <a:t>Index</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106" name="Shape 106"/>
        <p:cNvGrpSpPr/>
        <p:nvPr/>
      </p:nvGrpSpPr>
      <p:grpSpPr>
        <a:xfrm>
          <a:off x="0" y="0"/>
          <a:ext cx="0" cy="0"/>
          <a:chOff x="0" y="0"/>
          <a:chExt cx="0" cy="0"/>
        </a:xfrm>
      </p:grpSpPr>
      <p:grpSp>
        <p:nvGrpSpPr>
          <p:cNvPr id="107" name="Google Shape;107;g3268722f70c_0_99"/>
          <p:cNvGrpSpPr/>
          <p:nvPr/>
        </p:nvGrpSpPr>
        <p:grpSpPr>
          <a:xfrm>
            <a:off x="0" y="-216993"/>
            <a:ext cx="2922102" cy="10504504"/>
            <a:chOff x="0" y="-57150"/>
            <a:chExt cx="769602" cy="2766600"/>
          </a:xfrm>
        </p:grpSpPr>
        <p:sp>
          <p:nvSpPr>
            <p:cNvPr id="108" name="Google Shape;108;g3268722f70c_0_99"/>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9" name="Google Shape;109;g3268722f70c_0_99"/>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10" name="Google Shape;110;g3268722f70c_0_99"/>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11" name="Google Shape;111;g3268722f70c_0_99"/>
          <p:cNvSpPr/>
          <p:nvPr/>
        </p:nvSpPr>
        <p:spPr>
          <a:xfrm>
            <a:off x="149925" y="9475951"/>
            <a:ext cx="2775592" cy="618726"/>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12" name="Google Shape;112;g3268722f70c_0_99"/>
          <p:cNvSpPr txBox="1"/>
          <p:nvPr/>
        </p:nvSpPr>
        <p:spPr>
          <a:xfrm>
            <a:off x="377149" y="1953375"/>
            <a:ext cx="2167800" cy="11820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3200"/>
              <a:buFont typeface="Arial"/>
              <a:buNone/>
            </a:pPr>
            <a:r>
              <a:rPr b="0" i="0" lang="en-US" sz="3200" u="none" cap="none" strike="noStrike">
                <a:solidFill>
                  <a:srgbClr val="F7F1D5"/>
                </a:solidFill>
                <a:latin typeface="Anton"/>
                <a:ea typeface="Anton"/>
                <a:cs typeface="Anton"/>
                <a:sym typeface="Anton"/>
              </a:rPr>
              <a:t>History of Deaf Cinema</a:t>
            </a:r>
            <a:endParaRPr b="0" i="0" sz="3200" u="none" cap="none" strike="noStrike">
              <a:solidFill>
                <a:srgbClr val="F7F1D5"/>
              </a:solidFill>
              <a:latin typeface="Anton"/>
              <a:ea typeface="Anton"/>
              <a:cs typeface="Anton"/>
              <a:sym typeface="Anton"/>
            </a:endParaRPr>
          </a:p>
        </p:txBody>
      </p:sp>
      <p:sp>
        <p:nvSpPr>
          <p:cNvPr id="113" name="Google Shape;113;g3268722f70c_0_99"/>
          <p:cNvSpPr txBox="1"/>
          <p:nvPr/>
        </p:nvSpPr>
        <p:spPr>
          <a:xfrm>
            <a:off x="2922100" y="3009375"/>
            <a:ext cx="15366000" cy="354630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Clr>
                <a:srgbClr val="000000"/>
              </a:buClr>
              <a:buSzPts val="8000"/>
              <a:buFont typeface="Arial"/>
              <a:buNone/>
            </a:pPr>
            <a:r>
              <a:rPr b="0" i="0" lang="en-US" sz="9600" u="none" cap="none" strike="noStrike">
                <a:solidFill>
                  <a:srgbClr val="FFFFFF"/>
                </a:solidFill>
                <a:latin typeface="Anton"/>
                <a:ea typeface="Anton"/>
                <a:cs typeface="Anton"/>
                <a:sym typeface="Anton"/>
              </a:rPr>
              <a:t>What do we know </a:t>
            </a:r>
            <a:br>
              <a:rPr b="0" i="0" lang="en-US" sz="9600" u="none" cap="none" strike="noStrike">
                <a:solidFill>
                  <a:srgbClr val="FFFFFF"/>
                </a:solidFill>
                <a:latin typeface="Anton"/>
                <a:ea typeface="Anton"/>
                <a:cs typeface="Anton"/>
                <a:sym typeface="Anton"/>
              </a:rPr>
            </a:br>
            <a:r>
              <a:rPr b="0" i="0" lang="en-US" sz="9600" u="none" cap="none" strike="noStrike">
                <a:solidFill>
                  <a:srgbClr val="FFFFFF"/>
                </a:solidFill>
                <a:latin typeface="Anton"/>
                <a:ea typeface="Anton"/>
                <a:cs typeface="Anton"/>
                <a:sym typeface="Anton"/>
              </a:rPr>
              <a:t>about Deaf Cinema?</a:t>
            </a:r>
            <a:endParaRPr b="0" i="0" sz="9600" u="none" cap="none" strike="noStrik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17" name="Shape 117"/>
        <p:cNvGrpSpPr/>
        <p:nvPr/>
      </p:nvGrpSpPr>
      <p:grpSpPr>
        <a:xfrm>
          <a:off x="0" y="0"/>
          <a:ext cx="0" cy="0"/>
          <a:chOff x="0" y="0"/>
          <a:chExt cx="0" cy="0"/>
        </a:xfrm>
      </p:grpSpPr>
      <p:grpSp>
        <p:nvGrpSpPr>
          <p:cNvPr id="118" name="Google Shape;118;g323359fc758_0_0"/>
          <p:cNvGrpSpPr/>
          <p:nvPr/>
        </p:nvGrpSpPr>
        <p:grpSpPr>
          <a:xfrm>
            <a:off x="0" y="-216993"/>
            <a:ext cx="2922102" cy="10504504"/>
            <a:chOff x="0" y="-57150"/>
            <a:chExt cx="769602" cy="2766600"/>
          </a:xfrm>
        </p:grpSpPr>
        <p:sp>
          <p:nvSpPr>
            <p:cNvPr id="119" name="Google Shape;119;g323359fc758_0_0"/>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20" name="Google Shape;120;g323359fc758_0_0"/>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21" name="Google Shape;121;g323359fc758_0_0"/>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22" name="Google Shape;122;g323359fc758_0_0"/>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23" name="Google Shape;123;g323359fc758_0_0"/>
          <p:cNvSpPr txBox="1"/>
          <p:nvPr/>
        </p:nvSpPr>
        <p:spPr>
          <a:xfrm>
            <a:off x="3601325" y="410050"/>
            <a:ext cx="11517300" cy="1416000"/>
          </a:xfrm>
          <a:prstGeom prst="rect">
            <a:avLst/>
          </a:prstGeom>
          <a:noFill/>
          <a:ln>
            <a:noFill/>
          </a:ln>
        </p:spPr>
        <p:txBody>
          <a:bodyPr anchorCtr="0" anchor="t" bIns="91425" lIns="91425" spcFirstLastPara="1" rIns="91425" wrap="square" tIns="91425">
            <a:spAutoFit/>
          </a:bodyPr>
          <a:lstStyle/>
          <a:p>
            <a:pPr indent="0" lvl="0" marL="0" marR="0" rtl="0" algn="l">
              <a:lnSpc>
                <a:spcPct val="140000"/>
              </a:lnSpc>
              <a:spcBef>
                <a:spcPts val="0"/>
              </a:spcBef>
              <a:spcAft>
                <a:spcPts val="0"/>
              </a:spcAft>
              <a:buClr>
                <a:srgbClr val="000000"/>
              </a:buClr>
              <a:buSzPts val="8000"/>
              <a:buFont typeface="Arial"/>
              <a:buNone/>
            </a:pPr>
            <a:r>
              <a:rPr b="0" i="0" lang="en-US" sz="8000" u="none" cap="none" strike="noStrike">
                <a:solidFill>
                  <a:srgbClr val="FFFFFF"/>
                </a:solidFill>
                <a:latin typeface="Anton"/>
                <a:ea typeface="Anton"/>
                <a:cs typeface="Anton"/>
                <a:sym typeface="Anton"/>
              </a:rPr>
              <a:t>Before Cinema: Phonoscope</a:t>
            </a:r>
            <a:endParaRPr b="0" i="0" sz="8000" u="none" cap="none" strike="noStrike">
              <a:solidFill>
                <a:srgbClr val="FFFFFF"/>
              </a:solidFill>
              <a:latin typeface="Anton"/>
              <a:ea typeface="Anton"/>
              <a:cs typeface="Anton"/>
              <a:sym typeface="Anton"/>
            </a:endParaRPr>
          </a:p>
        </p:txBody>
      </p:sp>
      <p:sp>
        <p:nvSpPr>
          <p:cNvPr id="124" name="Google Shape;124;g323359fc758_0_0"/>
          <p:cNvSpPr txBox="1"/>
          <p:nvPr/>
        </p:nvSpPr>
        <p:spPr>
          <a:xfrm>
            <a:off x="3538550" y="1887150"/>
            <a:ext cx="8529900" cy="3083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200"/>
              <a:buFont typeface="Arial"/>
              <a:buNone/>
            </a:pPr>
            <a:r>
              <a:rPr lang="en-US" sz="3000">
                <a:solidFill>
                  <a:schemeClr val="lt1"/>
                </a:solidFill>
                <a:latin typeface="Quicksand Medium"/>
                <a:ea typeface="Quicksand Medium"/>
                <a:cs typeface="Quicksand Medium"/>
                <a:sym typeface="Quicksand Medium"/>
              </a:rPr>
              <a:t>In </a:t>
            </a:r>
            <a:r>
              <a:rPr b="1" lang="en-US" sz="3000">
                <a:solidFill>
                  <a:schemeClr val="lt1"/>
                </a:solidFill>
                <a:latin typeface="Quicksand"/>
                <a:ea typeface="Quicksand"/>
                <a:cs typeface="Quicksand"/>
                <a:sym typeface="Quicksand"/>
              </a:rPr>
              <a:t>1891</a:t>
            </a:r>
            <a:r>
              <a:rPr lang="en-US" sz="3000">
                <a:solidFill>
                  <a:schemeClr val="lt1"/>
                </a:solidFill>
                <a:latin typeface="Quicksand Medium"/>
                <a:ea typeface="Quicksand Medium"/>
                <a:cs typeface="Quicksand Medium"/>
                <a:sym typeface="Quicksand Medium"/>
              </a:rPr>
              <a:t>, </a:t>
            </a:r>
            <a:r>
              <a:rPr b="1" lang="en-US" sz="3000">
                <a:solidFill>
                  <a:schemeClr val="lt1"/>
                </a:solidFill>
                <a:latin typeface="Quicksand"/>
                <a:ea typeface="Quicksand"/>
                <a:cs typeface="Quicksand"/>
                <a:sym typeface="Quicksand"/>
              </a:rPr>
              <a:t>Georges Demenÿ</a:t>
            </a:r>
            <a:r>
              <a:rPr lang="en-US" sz="3000">
                <a:solidFill>
                  <a:schemeClr val="lt1"/>
                </a:solidFill>
                <a:latin typeface="Quicksand Medium"/>
                <a:ea typeface="Quicksand Medium"/>
                <a:cs typeface="Quicksand Medium"/>
                <a:sym typeface="Quicksand Medium"/>
              </a:rPr>
              <a:t> (1850–1917) created both </a:t>
            </a:r>
            <a:r>
              <a:rPr b="1" lang="en-US" sz="3000">
                <a:solidFill>
                  <a:schemeClr val="lt1"/>
                </a:solidFill>
                <a:latin typeface="Quicksand"/>
                <a:ea typeface="Quicksand"/>
                <a:cs typeface="Quicksand"/>
                <a:sym typeface="Quicksand"/>
              </a:rPr>
              <a:t>the first-ever close-up</a:t>
            </a:r>
            <a:r>
              <a:rPr lang="en-US" sz="3000">
                <a:solidFill>
                  <a:schemeClr val="lt1"/>
                </a:solidFill>
                <a:latin typeface="Quicksand Medium"/>
                <a:ea typeface="Quicksand Medium"/>
                <a:cs typeface="Quicksand Medium"/>
                <a:sym typeface="Quicksand Medium"/>
              </a:rPr>
              <a:t> and </a:t>
            </a:r>
            <a:r>
              <a:rPr b="1" lang="en-US" sz="3000">
                <a:solidFill>
                  <a:schemeClr val="lt1"/>
                </a:solidFill>
                <a:latin typeface="Quicksand"/>
                <a:ea typeface="Quicksand"/>
                <a:cs typeface="Quicksand"/>
                <a:sym typeface="Quicksand"/>
              </a:rPr>
              <a:t>the first moving image </a:t>
            </a:r>
            <a:r>
              <a:rPr lang="en-US" sz="3000">
                <a:solidFill>
                  <a:schemeClr val="lt1"/>
                </a:solidFill>
                <a:latin typeface="Quicksand Medium"/>
                <a:ea typeface="Quicksand Medium"/>
                <a:cs typeface="Quicksand Medium"/>
                <a:sym typeface="Quicksand Medium"/>
              </a:rPr>
              <a:t>intended for Deaf audiences. </a:t>
            </a:r>
            <a:endParaRPr sz="3000">
              <a:solidFill>
                <a:schemeClr val="lt1"/>
              </a:solidFill>
              <a:latin typeface="Quicksand Medium"/>
              <a:ea typeface="Quicksand Medium"/>
              <a:cs typeface="Quicksand Medium"/>
              <a:sym typeface="Quicksand Medium"/>
            </a:endParaRPr>
          </a:p>
          <a:p>
            <a:pPr indent="0" lvl="0" marL="0" marR="0" rtl="0" algn="l">
              <a:lnSpc>
                <a:spcPct val="100000"/>
              </a:lnSpc>
              <a:spcBef>
                <a:spcPts val="1000"/>
              </a:spcBef>
              <a:spcAft>
                <a:spcPts val="1000"/>
              </a:spcAft>
              <a:buClr>
                <a:srgbClr val="000000"/>
              </a:buClr>
              <a:buSzPts val="3200"/>
              <a:buFont typeface="Arial"/>
              <a:buNone/>
            </a:pPr>
            <a:r>
              <a:rPr lang="en-US" sz="3000">
                <a:solidFill>
                  <a:schemeClr val="lt1"/>
                </a:solidFill>
                <a:latin typeface="Quicksand Medium"/>
                <a:ea typeface="Quicksand Medium"/>
                <a:cs typeface="Quicksand Medium"/>
                <a:sym typeface="Quicksand Medium"/>
              </a:rPr>
              <a:t>Using his </a:t>
            </a:r>
            <a:r>
              <a:rPr b="1" lang="en-US" sz="3000">
                <a:solidFill>
                  <a:schemeClr val="lt1"/>
                </a:solidFill>
                <a:latin typeface="Quicksand"/>
                <a:ea typeface="Quicksand"/>
                <a:cs typeface="Quicksand"/>
                <a:sym typeface="Quicksand"/>
              </a:rPr>
              <a:t>phonoscope</a:t>
            </a:r>
            <a:r>
              <a:rPr lang="en-US" sz="3000">
                <a:solidFill>
                  <a:schemeClr val="lt1"/>
                </a:solidFill>
                <a:latin typeface="Quicksand Medium"/>
                <a:ea typeface="Quicksand Medium"/>
                <a:cs typeface="Quicksand Medium"/>
                <a:sym typeface="Quicksand Medium"/>
              </a:rPr>
              <a:t>, a device that displayed up to 24 chronophotographs, he produced a one-second sequence on a rotating glass disc. </a:t>
            </a:r>
            <a:endParaRPr i="0" sz="3000" u="none" cap="none" strike="noStrike">
              <a:solidFill>
                <a:schemeClr val="lt1"/>
              </a:solidFill>
              <a:latin typeface="Quicksand Medium"/>
              <a:ea typeface="Quicksand Medium"/>
              <a:cs typeface="Quicksand Medium"/>
              <a:sym typeface="Quicksand Medium"/>
            </a:endParaRPr>
          </a:p>
        </p:txBody>
      </p:sp>
      <p:pic>
        <p:nvPicPr>
          <p:cNvPr id="125" name="Google Shape;125;g323359fc758_0_0"/>
          <p:cNvPicPr preferRelativeResize="0"/>
          <p:nvPr/>
        </p:nvPicPr>
        <p:blipFill rotWithShape="1">
          <a:blip r:embed="rId5">
            <a:alphaModFix/>
          </a:blip>
          <a:srcRect b="0" l="0" r="0" t="0"/>
          <a:stretch/>
        </p:blipFill>
        <p:spPr>
          <a:xfrm>
            <a:off x="12353375" y="1826050"/>
            <a:ext cx="5599675" cy="3892600"/>
          </a:xfrm>
          <a:prstGeom prst="rect">
            <a:avLst/>
          </a:prstGeom>
          <a:noFill/>
          <a:ln>
            <a:noFill/>
          </a:ln>
        </p:spPr>
      </p:pic>
      <p:sp>
        <p:nvSpPr>
          <p:cNvPr id="126" name="Google Shape;126;g323359fc758_0_0"/>
          <p:cNvSpPr txBox="1"/>
          <p:nvPr/>
        </p:nvSpPr>
        <p:spPr>
          <a:xfrm>
            <a:off x="14493750" y="5718650"/>
            <a:ext cx="3459300" cy="400200"/>
          </a:xfrm>
          <a:prstGeom prst="rect">
            <a:avLst/>
          </a:prstGeom>
          <a:noFill/>
          <a:ln>
            <a:noFill/>
          </a:ln>
        </p:spPr>
        <p:txBody>
          <a:bodyPr anchorCtr="0" anchor="t" bIns="91425" lIns="91425" spcFirstLastPara="1" rIns="91425" wrap="square" tIns="91425">
            <a:spAutoFit/>
          </a:bodyPr>
          <a:lstStyle/>
          <a:p>
            <a:pPr indent="0" lvl="0" marL="0" marR="0" rtl="0" algn="r">
              <a:lnSpc>
                <a:spcPct val="120000"/>
              </a:lnSpc>
              <a:spcBef>
                <a:spcPts val="0"/>
              </a:spcBef>
              <a:spcAft>
                <a:spcPts val="0"/>
              </a:spcAft>
              <a:buClr>
                <a:srgbClr val="000000"/>
              </a:buClr>
              <a:buSzPts val="1400"/>
              <a:buFont typeface="Arial"/>
              <a:buNone/>
            </a:pPr>
            <a:r>
              <a:rPr b="0" i="0" lang="en-US" sz="1400" u="none" cap="none" strike="noStrike">
                <a:solidFill>
                  <a:srgbClr val="FFFFFF"/>
                </a:solidFill>
                <a:latin typeface="Quicksand Medium"/>
                <a:ea typeface="Quicksand Medium"/>
                <a:cs typeface="Quicksand Medium"/>
                <a:sym typeface="Quicksand Medium"/>
              </a:rPr>
              <a:t>http://precinemahistory.net/1890.htm</a:t>
            </a:r>
            <a:endParaRPr b="0" i="0" sz="1400" u="none" cap="none" strike="noStrike">
              <a:solidFill>
                <a:srgbClr val="FFFFFF"/>
              </a:solidFill>
              <a:latin typeface="Quicksand Medium"/>
              <a:ea typeface="Quicksand Medium"/>
              <a:cs typeface="Quicksand Medium"/>
              <a:sym typeface="Quicksand Medium"/>
            </a:endParaRPr>
          </a:p>
        </p:txBody>
      </p:sp>
      <p:pic>
        <p:nvPicPr>
          <p:cNvPr descr="https://www.imdb.com/title/tt3201916/&#10;Director: Georges Demenÿ&#10;Production Company: City of Paris&#10;Country: France&#10;Notes: &quot;This early cinematic instance of a close-up—or, more accurately, a medium close-up shot of the chest and face of the maker of this film and others like it, Georges Demenÿ saying &quot;Je vous aime&quot; (French for &quot;I love you&quot;)—was made at the request of Hector Marichelle, professor and director of the National Deaf-Mute Institute in France, who planned to use filmed speech to teach deaf students to speak and lip read. This required close views of the performer's lip movements. The project was given to Demenÿ by Étienne-Jules Marey, who headed the Station Physiologique in Paris and whose chronophotographic scientific research of motion is among the most important contributions to the invention of movies. Despite these educational and scientific beginnings, however, this project led Demenÿ to pursue and influence the commercialism of cinema.&#10;It was this project, initially for the education of the deaf, which led to the acrimonious divorce between Marey and Demenÿ, as Marey continued to use film for his scientific research and Demenÿ pursued its commercial applications.&#10;&#10;The medium close-up became popular in early cinema. The Edison Company used it to impressive effect on the screen in &quot;The Kiss&quot; (1896). Although Marey and Muybridge had photographed serial close-up images of hands and, in Marey's case, the human face, there was nothing proceeding &quot;Je vous aime&quot; for the close-up movie image being publicly projected. Despite Demenÿ's grimaced closed eyes—a consequence of trying to block out the sun rays reflected from the mirrors used to achieve the desired strongly lit facial features—and the film's brevity, it's not difficult to see how audiences would've been impressed and why it inspired such financial hopes. Regardless, Demenÿ was one of the most important pioneers in the invention of cinema—bridging the gap from chronophotography to cinema.&#10;&#10;(Sources: &quot;Picturing Time&quot; by Marta Braun. &quot;The Great Art of Light and Shadow&quot; by Laurent Mannoni. &quot;Living Pictures&quot; and &quot;The Public Exhibition of Moving Pictures Before 1896&quot; by Deac Rossell. &quot;Cinema Before Cinema&quot; by Virgilio Tosi.)&quot;&#10;&#10;Article by Cineanalyst. Full article: https://letterboxd.com/cineanalyst/film/je-vous-aime-1891/&#10;&#10;More rare films here: https://filmsbytheyear.com/chronological-list-of-films/&#10;Join the Films by the Year Facebook Group: https://www.facebook.com/groups/filmsbytheyear/&#10;Please support Films by the Year: https://www.paypal.com/cgi-bin/webscr?cmd=_s-xclick&amp;hosted_button_id=CNVYLA6W7F9LJ&amp;source=url" id="127" name="Google Shape;127;g323359fc758_0_0" title="Je vous aime (1891) Demenÿ">
            <a:hlinkClick r:id="rId6"/>
          </p:cNvPr>
          <p:cNvPicPr preferRelativeResize="0"/>
          <p:nvPr/>
        </p:nvPicPr>
        <p:blipFill>
          <a:blip r:embed="rId7">
            <a:alphaModFix/>
          </a:blip>
          <a:stretch>
            <a:fillRect/>
          </a:stretch>
        </p:blipFill>
        <p:spPr>
          <a:xfrm>
            <a:off x="3253625" y="6241994"/>
            <a:ext cx="6596475" cy="3710506"/>
          </a:xfrm>
          <a:prstGeom prst="rect">
            <a:avLst/>
          </a:prstGeom>
          <a:noFill/>
          <a:ln>
            <a:noFill/>
          </a:ln>
        </p:spPr>
      </p:pic>
      <p:sp>
        <p:nvSpPr>
          <p:cNvPr id="128" name="Google Shape;128;g323359fc758_0_0"/>
          <p:cNvSpPr txBox="1"/>
          <p:nvPr/>
        </p:nvSpPr>
        <p:spPr>
          <a:xfrm>
            <a:off x="10582775" y="6557250"/>
            <a:ext cx="7098900" cy="1569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3000">
                <a:solidFill>
                  <a:schemeClr val="lt1"/>
                </a:solidFill>
                <a:latin typeface="Quicksand Medium"/>
                <a:ea typeface="Quicksand Medium"/>
                <a:cs typeface="Quicksand Medium"/>
                <a:sym typeface="Quicksand Medium"/>
              </a:rPr>
              <a:t>The goal was to use moving images </a:t>
            </a:r>
            <a:br>
              <a:rPr lang="en-US" sz="3000">
                <a:solidFill>
                  <a:schemeClr val="lt1"/>
                </a:solidFill>
                <a:latin typeface="Quicksand Medium"/>
                <a:ea typeface="Quicksand Medium"/>
                <a:cs typeface="Quicksand Medium"/>
                <a:sym typeface="Quicksand Medium"/>
              </a:rPr>
            </a:br>
            <a:r>
              <a:rPr lang="en-US" sz="3000">
                <a:solidFill>
                  <a:schemeClr val="lt1"/>
                </a:solidFill>
                <a:latin typeface="Quicksand Medium"/>
                <a:ea typeface="Quicksand Medium"/>
                <a:cs typeface="Quicksand Medium"/>
                <a:sym typeface="Quicksand Medium"/>
              </a:rPr>
              <a:t>as a tool for teaching Deaf students</a:t>
            </a:r>
            <a:br>
              <a:rPr lang="en-US" sz="3000">
                <a:solidFill>
                  <a:schemeClr val="lt1"/>
                </a:solidFill>
                <a:latin typeface="Quicksand Medium"/>
                <a:ea typeface="Quicksand Medium"/>
                <a:cs typeface="Quicksand Medium"/>
                <a:sym typeface="Quicksand Medium"/>
              </a:rPr>
            </a:br>
            <a:r>
              <a:rPr lang="en-US" sz="3000">
                <a:solidFill>
                  <a:schemeClr val="lt1"/>
                </a:solidFill>
                <a:latin typeface="Quicksand Medium"/>
                <a:ea typeface="Quicksand Medium"/>
                <a:cs typeface="Quicksand Medium"/>
                <a:sym typeface="Quicksand Medium"/>
              </a:rPr>
              <a:t>to lipread and speak.</a:t>
            </a:r>
            <a:endParaRPr sz="3000">
              <a:solidFill>
                <a:schemeClr val="lt1"/>
              </a:solidFill>
              <a:latin typeface="Quicksand Medium"/>
              <a:ea typeface="Quicksand Medium"/>
              <a:cs typeface="Quicksand Medium"/>
              <a:sym typeface="Quicksand Medium"/>
            </a:endParaRPr>
          </a:p>
        </p:txBody>
      </p:sp>
      <p:sp>
        <p:nvSpPr>
          <p:cNvPr id="129" name="Google Shape;129;g323359fc758_0_0"/>
          <p:cNvSpPr txBox="1"/>
          <p:nvPr/>
        </p:nvSpPr>
        <p:spPr>
          <a:xfrm>
            <a:off x="9850100" y="9525275"/>
            <a:ext cx="6163200" cy="538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US" sz="2300">
                <a:solidFill>
                  <a:schemeClr val="lt1"/>
                </a:solidFill>
                <a:latin typeface="Quicksand Medium"/>
                <a:ea typeface="Quicksand Medium"/>
                <a:cs typeface="Quicksand Medium"/>
                <a:sym typeface="Quicksand Medium"/>
              </a:rPr>
              <a:t>"Je vous aime"</a:t>
            </a:r>
            <a:r>
              <a:rPr lang="en-US" sz="2300">
                <a:solidFill>
                  <a:schemeClr val="lt1"/>
                </a:solidFill>
                <a:latin typeface="Quicksand Medium"/>
                <a:ea typeface="Quicksand Medium"/>
                <a:cs typeface="Quicksand Medium"/>
                <a:sym typeface="Quicksand Medium"/>
              </a:rPr>
              <a:t> ("I love you")</a:t>
            </a:r>
            <a:endParaRPr sz="1000"/>
          </a:p>
        </p:txBody>
      </p:sp>
      <p:sp>
        <p:nvSpPr>
          <p:cNvPr id="130" name="Google Shape;130;g323359fc758_0_0"/>
          <p:cNvSpPr txBox="1"/>
          <p:nvPr/>
        </p:nvSpPr>
        <p:spPr>
          <a:xfrm>
            <a:off x="11316150" y="8230261"/>
            <a:ext cx="5833800" cy="1108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US" sz="3000">
                <a:solidFill>
                  <a:schemeClr val="lt1"/>
                </a:solidFill>
                <a:latin typeface="Quicksand Medium"/>
                <a:ea typeface="Quicksand Medium"/>
                <a:cs typeface="Quicksand Medium"/>
                <a:sym typeface="Quicksand Medium"/>
              </a:rPr>
              <a:t>An early use of visual technology in Deaf education.</a:t>
            </a:r>
            <a:endParaRPr sz="3000"/>
          </a:p>
        </p:txBody>
      </p:sp>
      <p:sp>
        <p:nvSpPr>
          <p:cNvPr id="131" name="Google Shape;131;g323359fc758_0_0"/>
          <p:cNvSpPr txBox="1"/>
          <p:nvPr/>
        </p:nvSpPr>
        <p:spPr>
          <a:xfrm>
            <a:off x="3401588" y="5595500"/>
            <a:ext cx="6070500" cy="64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i="1" lang="en-US" sz="3000">
                <a:solidFill>
                  <a:schemeClr val="lt1"/>
                </a:solidFill>
                <a:latin typeface="Quicksand"/>
                <a:ea typeface="Quicksand"/>
                <a:cs typeface="Quicksand"/>
                <a:sym typeface="Quicksand"/>
              </a:rPr>
              <a:t>Talking Photographs</a:t>
            </a:r>
            <a:endParaRPr b="1" i="1" sz="3000">
              <a:solidFill>
                <a:schemeClr val="lt1"/>
              </a:solidFill>
              <a:latin typeface="Quicksand"/>
              <a:ea typeface="Quicksand"/>
              <a:cs typeface="Quicksand"/>
              <a:sym typeface="Quicksand"/>
            </a:endParaRPr>
          </a:p>
        </p:txBody>
      </p:sp>
      <p:sp>
        <p:nvSpPr>
          <p:cNvPr id="132" name="Google Shape;132;g323359fc758_0_0"/>
          <p:cNvSpPr txBox="1"/>
          <p:nvPr/>
        </p:nvSpPr>
        <p:spPr>
          <a:xfrm>
            <a:off x="377149" y="1953375"/>
            <a:ext cx="2167800" cy="11820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3200"/>
              <a:buFont typeface="Arial"/>
              <a:buNone/>
            </a:pPr>
            <a:r>
              <a:rPr b="0" i="0" lang="en-US" sz="3200" u="none" cap="none" strike="noStrike">
                <a:solidFill>
                  <a:srgbClr val="F7F1D5"/>
                </a:solidFill>
                <a:latin typeface="Anton"/>
                <a:ea typeface="Anton"/>
                <a:cs typeface="Anton"/>
                <a:sym typeface="Anton"/>
              </a:rPr>
              <a:t>History of Deaf Cinema</a:t>
            </a:r>
            <a:endParaRPr b="0" i="0" sz="3200" u="none" cap="none" strike="noStrike">
              <a:solidFill>
                <a:srgbClr val="F7F1D5"/>
              </a:solidFill>
              <a:latin typeface="Anton"/>
              <a:ea typeface="Anton"/>
              <a:cs typeface="Anton"/>
              <a:sym typeface="Anton"/>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36" name="Shape 136"/>
        <p:cNvGrpSpPr/>
        <p:nvPr/>
      </p:nvGrpSpPr>
      <p:grpSpPr>
        <a:xfrm>
          <a:off x="0" y="0"/>
          <a:ext cx="0" cy="0"/>
          <a:chOff x="0" y="0"/>
          <a:chExt cx="0" cy="0"/>
        </a:xfrm>
      </p:grpSpPr>
      <p:pic>
        <p:nvPicPr>
          <p:cNvPr id="137" name="Google Shape;137;g323359fc758_0_10"/>
          <p:cNvPicPr preferRelativeResize="0"/>
          <p:nvPr/>
        </p:nvPicPr>
        <p:blipFill rotWithShape="1">
          <a:blip r:embed="rId3">
            <a:alphaModFix/>
          </a:blip>
          <a:srcRect b="0" l="0" r="0" t="0"/>
          <a:stretch/>
        </p:blipFill>
        <p:spPr>
          <a:xfrm>
            <a:off x="2696175" y="-496500"/>
            <a:ext cx="4916015" cy="6613200"/>
          </a:xfrm>
          <a:prstGeom prst="rect">
            <a:avLst/>
          </a:prstGeom>
          <a:noFill/>
          <a:ln>
            <a:noFill/>
          </a:ln>
        </p:spPr>
      </p:pic>
      <p:grpSp>
        <p:nvGrpSpPr>
          <p:cNvPr id="138" name="Google Shape;138;g323359fc758_0_10"/>
          <p:cNvGrpSpPr/>
          <p:nvPr/>
        </p:nvGrpSpPr>
        <p:grpSpPr>
          <a:xfrm>
            <a:off x="0" y="-216993"/>
            <a:ext cx="2922102" cy="10504504"/>
            <a:chOff x="0" y="-57150"/>
            <a:chExt cx="769602" cy="2766600"/>
          </a:xfrm>
        </p:grpSpPr>
        <p:sp>
          <p:nvSpPr>
            <p:cNvPr id="139" name="Google Shape;139;g323359fc758_0_10"/>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40" name="Google Shape;140;g323359fc758_0_10"/>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41" name="Google Shape;141;g323359fc758_0_10"/>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42" name="Google Shape;142;g323359fc758_0_10"/>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43" name="Google Shape;143;g323359fc758_0_10"/>
          <p:cNvSpPr txBox="1"/>
          <p:nvPr/>
        </p:nvSpPr>
        <p:spPr>
          <a:xfrm>
            <a:off x="7878475" y="163900"/>
            <a:ext cx="6697500" cy="1182000"/>
          </a:xfrm>
          <a:prstGeom prst="rect">
            <a:avLst/>
          </a:prstGeom>
          <a:noFill/>
          <a:ln>
            <a:noFill/>
          </a:ln>
        </p:spPr>
        <p:txBody>
          <a:bodyPr anchorCtr="0" anchor="ctr" bIns="0" lIns="0" spcFirstLastPara="1" rIns="0" wrap="square" tIns="0">
            <a:noAutofit/>
          </a:bodyPr>
          <a:lstStyle/>
          <a:p>
            <a:pPr indent="0" lvl="0" marL="0" marR="0" rtl="0" algn="l">
              <a:lnSpc>
                <a:spcPct val="140000"/>
              </a:lnSpc>
              <a:spcBef>
                <a:spcPts val="0"/>
              </a:spcBef>
              <a:spcAft>
                <a:spcPts val="0"/>
              </a:spcAft>
              <a:buClr>
                <a:srgbClr val="000000"/>
              </a:buClr>
              <a:buSzPts val="5900"/>
              <a:buFont typeface="Arial"/>
              <a:buNone/>
            </a:pPr>
            <a:r>
              <a:rPr b="1" i="0" lang="en-US" sz="4600" u="none" cap="none" strike="noStrike">
                <a:solidFill>
                  <a:srgbClr val="FFFFFF"/>
                </a:solidFill>
                <a:latin typeface="Quicksand"/>
                <a:ea typeface="Quicksand"/>
                <a:cs typeface="Quicksand"/>
                <a:sym typeface="Quicksand"/>
              </a:rPr>
              <a:t>December 1895</a:t>
            </a:r>
            <a:endParaRPr b="1" i="0" sz="4600" u="none" cap="none" strike="noStrike">
              <a:solidFill>
                <a:srgbClr val="FFFFFF"/>
              </a:solidFill>
              <a:latin typeface="Quicksand"/>
              <a:ea typeface="Quicksand"/>
              <a:cs typeface="Quicksand"/>
              <a:sym typeface="Quicksand"/>
            </a:endParaRPr>
          </a:p>
        </p:txBody>
      </p:sp>
      <p:sp>
        <p:nvSpPr>
          <p:cNvPr id="144" name="Google Shape;144;g323359fc758_0_10"/>
          <p:cNvSpPr txBox="1"/>
          <p:nvPr/>
        </p:nvSpPr>
        <p:spPr>
          <a:xfrm>
            <a:off x="7763425" y="2537000"/>
            <a:ext cx="10281900" cy="1293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600"/>
              <a:buFont typeface="Arial"/>
              <a:buNone/>
            </a:pPr>
            <a:r>
              <a:rPr b="0" i="0" lang="en-US" sz="3600" u="none" cap="none" strike="noStrike">
                <a:solidFill>
                  <a:schemeClr val="lt1"/>
                </a:solidFill>
                <a:latin typeface="Quicksand Medium"/>
                <a:ea typeface="Quicksand Medium"/>
                <a:cs typeface="Quicksand Medium"/>
                <a:sym typeface="Quicksand Medium"/>
              </a:rPr>
              <a:t>The first to present projected moving pictures to a paying audience in Paris, France. </a:t>
            </a:r>
            <a:endParaRPr b="0" i="0" sz="3000" u="none" cap="none" strike="noStrike">
              <a:solidFill>
                <a:schemeClr val="lt1"/>
              </a:solidFill>
              <a:latin typeface="Quicksand Medium"/>
              <a:ea typeface="Quicksand Medium"/>
              <a:cs typeface="Quicksand Medium"/>
              <a:sym typeface="Quicksand Medium"/>
            </a:endParaRPr>
          </a:p>
        </p:txBody>
      </p:sp>
      <p:sp>
        <p:nvSpPr>
          <p:cNvPr id="145" name="Google Shape;145;g323359fc758_0_10"/>
          <p:cNvSpPr txBox="1"/>
          <p:nvPr/>
        </p:nvSpPr>
        <p:spPr>
          <a:xfrm>
            <a:off x="7763425" y="1297250"/>
            <a:ext cx="5737200" cy="1077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900"/>
              <a:buFont typeface="Arial"/>
              <a:buNone/>
            </a:pPr>
            <a:r>
              <a:rPr i="0" lang="en-US" sz="5800" u="none" cap="none" strike="noStrike">
                <a:solidFill>
                  <a:srgbClr val="F7F1D5"/>
                </a:solidFill>
                <a:latin typeface="Anton"/>
                <a:ea typeface="Anton"/>
                <a:cs typeface="Anton"/>
                <a:sym typeface="Anton"/>
              </a:rPr>
              <a:t>Lumière brothers</a:t>
            </a:r>
            <a:endParaRPr i="0" sz="4200" u="none" cap="none" strike="noStrike">
              <a:solidFill>
                <a:srgbClr val="F7F1D5"/>
              </a:solidFill>
              <a:latin typeface="Anton"/>
              <a:ea typeface="Anton"/>
              <a:cs typeface="Anton"/>
              <a:sym typeface="Anton"/>
            </a:endParaRPr>
          </a:p>
        </p:txBody>
      </p:sp>
      <p:sp>
        <p:nvSpPr>
          <p:cNvPr id="146" name="Google Shape;146;g323359fc758_0_10"/>
          <p:cNvSpPr txBox="1"/>
          <p:nvPr/>
        </p:nvSpPr>
        <p:spPr>
          <a:xfrm>
            <a:off x="3139525" y="6541875"/>
            <a:ext cx="4623900" cy="2955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000"/>
              <a:buFont typeface="Arial"/>
              <a:buNone/>
            </a:pPr>
            <a:r>
              <a:rPr b="0" i="0" lang="en-US" sz="3000" u="none" cap="none" strike="noStrike">
                <a:solidFill>
                  <a:schemeClr val="lt1"/>
                </a:solidFill>
                <a:latin typeface="Quicksand Medium"/>
                <a:ea typeface="Quicksand Medium"/>
                <a:cs typeface="Quicksand Medium"/>
                <a:sym typeface="Quicksand Medium"/>
              </a:rPr>
              <a:t>They used a device of their own making, </a:t>
            </a:r>
            <a:br>
              <a:rPr b="0" i="0" lang="en-US" sz="3000" u="none" cap="none" strike="noStrike">
                <a:solidFill>
                  <a:schemeClr val="lt1"/>
                </a:solidFill>
                <a:latin typeface="Quicksand Medium"/>
                <a:ea typeface="Quicksand Medium"/>
                <a:cs typeface="Quicksand Medium"/>
                <a:sym typeface="Quicksand Medium"/>
              </a:rPr>
            </a:br>
            <a:r>
              <a:rPr b="0" i="0" lang="en-US" sz="3000" u="none" cap="none" strike="noStrike">
                <a:solidFill>
                  <a:schemeClr val="lt1"/>
                </a:solidFill>
                <a:latin typeface="Quicksand Medium"/>
                <a:ea typeface="Quicksand Medium"/>
                <a:cs typeface="Quicksand Medium"/>
                <a:sym typeface="Quicksand Medium"/>
              </a:rPr>
              <a:t>the Cinématographe, which was a camera, </a:t>
            </a:r>
            <a:br>
              <a:rPr b="0" i="0" lang="en-US" sz="3000" u="none" cap="none" strike="noStrike">
                <a:solidFill>
                  <a:schemeClr val="lt1"/>
                </a:solidFill>
                <a:latin typeface="Quicksand Medium"/>
                <a:ea typeface="Quicksand Medium"/>
                <a:cs typeface="Quicksand Medium"/>
                <a:sym typeface="Quicksand Medium"/>
              </a:rPr>
            </a:br>
            <a:r>
              <a:rPr b="0" i="0" lang="en-US" sz="3000" u="none" cap="none" strike="noStrike">
                <a:solidFill>
                  <a:schemeClr val="lt1"/>
                </a:solidFill>
                <a:latin typeface="Quicksand Medium"/>
                <a:ea typeface="Quicksand Medium"/>
                <a:cs typeface="Quicksand Medium"/>
                <a:sym typeface="Quicksand Medium"/>
              </a:rPr>
              <a:t>a projector and a film printer all in one.</a:t>
            </a:r>
            <a:endParaRPr b="0" i="0" sz="1400" u="none" cap="none" strike="noStrike">
              <a:solidFill>
                <a:srgbClr val="000000"/>
              </a:solidFill>
              <a:latin typeface="Arial"/>
              <a:ea typeface="Arial"/>
              <a:cs typeface="Arial"/>
              <a:sym typeface="Arial"/>
            </a:endParaRPr>
          </a:p>
        </p:txBody>
      </p:sp>
      <p:sp>
        <p:nvSpPr>
          <p:cNvPr id="147" name="Google Shape;147;g323359fc758_0_10"/>
          <p:cNvSpPr txBox="1"/>
          <p:nvPr/>
        </p:nvSpPr>
        <p:spPr>
          <a:xfrm>
            <a:off x="377149" y="1953375"/>
            <a:ext cx="2167800" cy="11820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3200"/>
              <a:buFont typeface="Arial"/>
              <a:buNone/>
            </a:pPr>
            <a:r>
              <a:rPr b="0" i="0" lang="en-US" sz="3200" u="none" cap="none" strike="noStrike">
                <a:solidFill>
                  <a:srgbClr val="F7F1D5"/>
                </a:solidFill>
                <a:latin typeface="Anton"/>
                <a:ea typeface="Anton"/>
                <a:cs typeface="Anton"/>
                <a:sym typeface="Anton"/>
              </a:rPr>
              <a:t>History of Cinema</a:t>
            </a:r>
            <a:endParaRPr b="0" i="0" sz="3200" u="none" cap="none" strike="noStrike">
              <a:solidFill>
                <a:srgbClr val="F7F1D5"/>
              </a:solidFill>
              <a:latin typeface="Anton"/>
              <a:ea typeface="Anton"/>
              <a:cs typeface="Anton"/>
              <a:sym typeface="Anton"/>
            </a:endParaRPr>
          </a:p>
        </p:txBody>
      </p:sp>
      <p:sp>
        <p:nvSpPr>
          <p:cNvPr id="148" name="Google Shape;148;g323359fc758_0_10"/>
          <p:cNvSpPr txBox="1"/>
          <p:nvPr/>
        </p:nvSpPr>
        <p:spPr>
          <a:xfrm>
            <a:off x="8152325" y="8494834"/>
            <a:ext cx="8572200" cy="1077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US" sz="2400" u="sng">
                <a:solidFill>
                  <a:srgbClr val="F7F1D5"/>
                </a:solidFill>
                <a:latin typeface="Quicksand Medium"/>
                <a:ea typeface="Quicksand Medium"/>
                <a:cs typeface="Quicksand Medium"/>
                <a:sym typeface="Quicksand Medium"/>
                <a:hlinkClick r:id="rId6">
                  <a:extLst>
                    <a:ext uri="{A12FA001-AC4F-418D-AE19-62706E023703}">
                      <ahyp:hlinkClr val="tx"/>
                    </a:ext>
                  </a:extLst>
                </a:hlinkClick>
              </a:rPr>
              <a:t>La Sortie de l'Usine Lumière à Lyon (1895)</a:t>
            </a:r>
            <a:r>
              <a:rPr lang="en-US" sz="2400">
                <a:solidFill>
                  <a:schemeClr val="lt1"/>
                </a:solidFill>
                <a:latin typeface="Quicksand Medium"/>
                <a:ea typeface="Quicksand Medium"/>
                <a:cs typeface="Quicksand Medium"/>
                <a:sym typeface="Quicksand Medium"/>
              </a:rPr>
              <a:t>, </a:t>
            </a:r>
            <a:r>
              <a:rPr lang="en-US" sz="2400">
                <a:solidFill>
                  <a:schemeClr val="lt1"/>
                </a:solidFill>
                <a:uFill>
                  <a:noFill/>
                </a:uFill>
                <a:latin typeface="Quicksand Medium"/>
                <a:ea typeface="Quicksand Medium"/>
                <a:cs typeface="Quicksand Medium"/>
                <a:sym typeface="Quicksand Medium"/>
                <a:hlinkClick r:id="rId7">
                  <a:extLst>
                    <a:ext uri="{A12FA001-AC4F-418D-AE19-62706E023703}">
                      <ahyp:hlinkClr val="tx"/>
                    </a:ext>
                  </a:extLst>
                </a:hlinkClick>
              </a:rPr>
              <a:t>Institut Lumière</a:t>
            </a:r>
            <a:r>
              <a:rPr lang="en-US" sz="2400">
                <a:solidFill>
                  <a:schemeClr val="lt1"/>
                </a:solidFill>
                <a:latin typeface="Quicksand Medium"/>
                <a:ea typeface="Quicksand Medium"/>
                <a:cs typeface="Quicksand Medium"/>
                <a:sym typeface="Quicksand Medium"/>
              </a:rPr>
              <a:t>, only 45 seconds </a:t>
            </a:r>
            <a:r>
              <a:rPr lang="en-US" sz="2400">
                <a:solidFill>
                  <a:schemeClr val="lt1"/>
                </a:solidFill>
                <a:latin typeface="Quicksand Medium"/>
                <a:ea typeface="Quicksand Medium"/>
                <a:cs typeface="Quicksand Medium"/>
                <a:sym typeface="Quicksand Medium"/>
              </a:rPr>
              <a:t>long.</a:t>
            </a:r>
            <a:endParaRPr sz="2400">
              <a:solidFill>
                <a:schemeClr val="lt1"/>
              </a:solidFill>
              <a:latin typeface="Quicksand Medium"/>
              <a:ea typeface="Quicksand Medium"/>
              <a:cs typeface="Quicksand Medium"/>
              <a:sym typeface="Quicksand Medium"/>
            </a:endParaRPr>
          </a:p>
        </p:txBody>
      </p:sp>
      <p:pic>
        <p:nvPicPr>
          <p:cNvPr descr=" " id="149" name="Google Shape;149;g323359fc758_0_10" title="La Sortie de l'Usine Lumière à Lyon (le Premier Film) (1895)">
            <a:hlinkClick r:id="rId8"/>
          </p:cNvPr>
          <p:cNvPicPr preferRelativeResize="0"/>
          <p:nvPr/>
        </p:nvPicPr>
        <p:blipFill>
          <a:blip r:embed="rId9">
            <a:alphaModFix/>
          </a:blip>
          <a:stretch>
            <a:fillRect/>
          </a:stretch>
        </p:blipFill>
        <p:spPr>
          <a:xfrm>
            <a:off x="8709375" y="4048338"/>
            <a:ext cx="7458089" cy="41951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9"/>
                                        </p:tgtEl>
                                        <p:attrNameLst>
                                          <p:attrName>style.visibility</p:attrName>
                                        </p:attrNameLst>
                                      </p:cBhvr>
                                      <p:to>
                                        <p:strVal val="visible"/>
                                      </p:to>
                                    </p:set>
                                    <p:animEffect filter="fade" transition="in">
                                      <p:cBhvr>
                                        <p:cTn dur="1000"/>
                                        <p:tgtEl>
                                          <p:spTgt spid="14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53" name="Shape 153"/>
        <p:cNvGrpSpPr/>
        <p:nvPr/>
      </p:nvGrpSpPr>
      <p:grpSpPr>
        <a:xfrm>
          <a:off x="0" y="0"/>
          <a:ext cx="0" cy="0"/>
          <a:chOff x="0" y="0"/>
          <a:chExt cx="0" cy="0"/>
        </a:xfrm>
      </p:grpSpPr>
      <p:grpSp>
        <p:nvGrpSpPr>
          <p:cNvPr id="154" name="Google Shape;154;g3578b4ddf66_0_0"/>
          <p:cNvGrpSpPr/>
          <p:nvPr/>
        </p:nvGrpSpPr>
        <p:grpSpPr>
          <a:xfrm>
            <a:off x="0" y="-216993"/>
            <a:ext cx="2922102" cy="10504504"/>
            <a:chOff x="0" y="-57150"/>
            <a:chExt cx="769602" cy="2766600"/>
          </a:xfrm>
        </p:grpSpPr>
        <p:sp>
          <p:nvSpPr>
            <p:cNvPr id="155" name="Google Shape;155;g3578b4ddf66_0_0"/>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56" name="Google Shape;156;g3578b4ddf66_0_0"/>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57" name="Google Shape;157;g3578b4ddf66_0_0"/>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58" name="Google Shape;158;g3578b4ddf66_0_0"/>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59" name="Google Shape;159;g3578b4ddf66_0_0"/>
          <p:cNvSpPr txBox="1"/>
          <p:nvPr/>
        </p:nvSpPr>
        <p:spPr>
          <a:xfrm>
            <a:off x="3750789" y="410800"/>
            <a:ext cx="8205900" cy="3109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chemeClr val="dk1"/>
              </a:buClr>
              <a:buSzPts val="1100"/>
              <a:buFont typeface="Arial"/>
              <a:buNone/>
            </a:pPr>
            <a:r>
              <a:rPr b="1" lang="en-US" sz="4600">
                <a:solidFill>
                  <a:schemeClr val="lt1"/>
                </a:solidFill>
                <a:latin typeface="Quicksand"/>
                <a:ea typeface="Quicksand"/>
                <a:cs typeface="Quicksand"/>
                <a:sym typeface="Quicksand"/>
              </a:rPr>
              <a:t>1902</a:t>
            </a:r>
            <a:endParaRPr b="1" sz="4600">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chemeClr val="dk1"/>
              </a:buClr>
              <a:buSzPts val="1100"/>
              <a:buFont typeface="Arial"/>
              <a:buNone/>
            </a:pPr>
            <a:r>
              <a:rPr lang="en-US" sz="3600">
                <a:solidFill>
                  <a:schemeClr val="lt1"/>
                </a:solidFill>
                <a:latin typeface="Quicksand Medium"/>
                <a:ea typeface="Quicksand Medium"/>
                <a:cs typeface="Quicksand Medium"/>
                <a:sym typeface="Quicksand Medium"/>
              </a:rPr>
              <a:t>the </a:t>
            </a:r>
            <a:r>
              <a:rPr b="1" lang="en-US" sz="3600">
                <a:solidFill>
                  <a:schemeClr val="lt1"/>
                </a:solidFill>
                <a:latin typeface="Quicksand"/>
                <a:ea typeface="Quicksand"/>
                <a:cs typeface="Quicksand"/>
                <a:sym typeface="Quicksand"/>
              </a:rPr>
              <a:t>first recorded appearance of sign language</a:t>
            </a:r>
            <a:r>
              <a:rPr lang="en-US" sz="3600">
                <a:solidFill>
                  <a:schemeClr val="lt1"/>
                </a:solidFill>
                <a:latin typeface="Quicksand Medium"/>
                <a:ea typeface="Quicksand Medium"/>
                <a:cs typeface="Quicksand Medium"/>
                <a:sym typeface="Quicksand Medium"/>
              </a:rPr>
              <a:t> (ASL) in film: </a:t>
            </a:r>
            <a:br>
              <a:rPr lang="en-US" sz="3600">
                <a:solidFill>
                  <a:schemeClr val="lt1"/>
                </a:solidFill>
                <a:latin typeface="Quicksand Medium"/>
                <a:ea typeface="Quicksand Medium"/>
                <a:cs typeface="Quicksand Medium"/>
                <a:sym typeface="Quicksand Medium"/>
              </a:rPr>
            </a:br>
            <a:r>
              <a:rPr lang="en-US" sz="3600">
                <a:solidFill>
                  <a:schemeClr val="lt1"/>
                </a:solidFill>
                <a:latin typeface="Quicksand Medium"/>
                <a:ea typeface="Quicksand Medium"/>
                <a:cs typeface="Quicksand Medium"/>
                <a:sym typeface="Quicksand Medium"/>
              </a:rPr>
              <a:t>“A Deaf girl recites the national anthem '</a:t>
            </a:r>
            <a:r>
              <a:rPr i="1" lang="en-US" sz="3600">
                <a:solidFill>
                  <a:schemeClr val="lt1"/>
                </a:solidFill>
                <a:latin typeface="Quicksand Medium"/>
                <a:ea typeface="Quicksand Medium"/>
                <a:cs typeface="Quicksand Medium"/>
                <a:sym typeface="Quicksand Medium"/>
              </a:rPr>
              <a:t>The Star-Spangled Banner</a:t>
            </a:r>
            <a:r>
              <a:rPr lang="en-US" sz="3600">
                <a:solidFill>
                  <a:schemeClr val="lt1"/>
                </a:solidFill>
                <a:latin typeface="Quicksand Medium"/>
                <a:ea typeface="Quicksand Medium"/>
                <a:cs typeface="Quicksand Medium"/>
                <a:sym typeface="Quicksand Medium"/>
              </a:rPr>
              <a:t>'”</a:t>
            </a:r>
            <a:endParaRPr sz="3600">
              <a:solidFill>
                <a:schemeClr val="lt1"/>
              </a:solidFill>
              <a:latin typeface="Quicksand Medium"/>
              <a:ea typeface="Quicksand Medium"/>
              <a:cs typeface="Quicksand Medium"/>
              <a:sym typeface="Quicksand Medium"/>
            </a:endParaRPr>
          </a:p>
        </p:txBody>
      </p:sp>
      <p:sp>
        <p:nvSpPr>
          <p:cNvPr id="160" name="Google Shape;160;g3578b4ddf66_0_0"/>
          <p:cNvSpPr txBox="1"/>
          <p:nvPr/>
        </p:nvSpPr>
        <p:spPr>
          <a:xfrm>
            <a:off x="377149" y="1953375"/>
            <a:ext cx="2167800" cy="11820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3200"/>
              <a:buFont typeface="Arial"/>
              <a:buNone/>
            </a:pPr>
            <a:r>
              <a:rPr b="0" i="0" lang="en-US" sz="3200" u="none" cap="none" strike="noStrike">
                <a:solidFill>
                  <a:srgbClr val="F7F1D5"/>
                </a:solidFill>
                <a:latin typeface="Anton"/>
                <a:ea typeface="Anton"/>
                <a:cs typeface="Anton"/>
                <a:sym typeface="Anton"/>
              </a:rPr>
              <a:t>History of Deaf Cinema</a:t>
            </a:r>
            <a:endParaRPr b="0" i="0" sz="3200" u="none" cap="none" strike="noStrike">
              <a:solidFill>
                <a:srgbClr val="F7F1D5"/>
              </a:solidFill>
              <a:latin typeface="Anton"/>
              <a:ea typeface="Anton"/>
              <a:cs typeface="Anton"/>
              <a:sym typeface="Anton"/>
            </a:endParaRPr>
          </a:p>
        </p:txBody>
      </p:sp>
      <p:pic>
        <p:nvPicPr>
          <p:cNvPr descr="Please support Films by the Year: https://www.gofundme.com/manage/filmsbytheyearcom-website-improvement&#10;More rare films here: https://filmsbytheyear.com/chronological-list-of-films/&#10;Join the Films by the Year Facebook group: https://www.facebook.com/groups/filmsbytheyear/&#10;http://www.imdb.com/title/tt0348583/&#10;Director: Arthur Marvin&#10;Production Co: American Mutoscope &amp; Biograph&#10;Country: USA" id="161" name="Google Shape;161;g3578b4ddf66_0_0" title="Deaf Mute Girl Reciting &quot;Star Spangled Banner&quot; (1901)">
            <a:hlinkClick r:id="rId5"/>
          </p:cNvPr>
          <p:cNvPicPr preferRelativeResize="0"/>
          <p:nvPr/>
        </p:nvPicPr>
        <p:blipFill>
          <a:blip r:embed="rId6">
            <a:alphaModFix/>
          </a:blip>
          <a:stretch>
            <a:fillRect/>
          </a:stretch>
        </p:blipFill>
        <p:spPr>
          <a:xfrm>
            <a:off x="12265520" y="624575"/>
            <a:ext cx="5322706" cy="2994025"/>
          </a:xfrm>
          <a:prstGeom prst="rect">
            <a:avLst/>
          </a:prstGeom>
          <a:noFill/>
          <a:ln>
            <a:noFill/>
          </a:ln>
        </p:spPr>
      </p:pic>
      <p:sp>
        <p:nvSpPr>
          <p:cNvPr id="162" name="Google Shape;162;g3578b4ddf66_0_0"/>
          <p:cNvSpPr txBox="1"/>
          <p:nvPr/>
        </p:nvSpPr>
        <p:spPr>
          <a:xfrm>
            <a:off x="7451400" y="4079900"/>
            <a:ext cx="10602600" cy="5628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chemeClr val="dk1"/>
              </a:buClr>
              <a:buSzPts val="1100"/>
              <a:buFont typeface="Arial"/>
              <a:buNone/>
            </a:pPr>
            <a:r>
              <a:rPr b="1" lang="en-US" sz="4600">
                <a:solidFill>
                  <a:schemeClr val="lt1"/>
                </a:solidFill>
                <a:latin typeface="Quicksand"/>
                <a:ea typeface="Quicksand"/>
                <a:cs typeface="Quicksand"/>
                <a:sym typeface="Quicksand"/>
              </a:rPr>
              <a:t>1910-1921</a:t>
            </a:r>
            <a:endParaRPr b="1" sz="4600">
              <a:solidFill>
                <a:schemeClr val="lt1"/>
              </a:solidFill>
              <a:latin typeface="Quicksand"/>
              <a:ea typeface="Quicksand"/>
              <a:cs typeface="Quicksand"/>
              <a:sym typeface="Quicksand"/>
            </a:endParaRPr>
          </a:p>
          <a:p>
            <a:pPr indent="0" lvl="0" marL="0" rtl="0" algn="l">
              <a:lnSpc>
                <a:spcPct val="115000"/>
              </a:lnSpc>
              <a:spcBef>
                <a:spcPts val="0"/>
              </a:spcBef>
              <a:spcAft>
                <a:spcPts val="0"/>
              </a:spcAft>
              <a:buClr>
                <a:schemeClr val="dk1"/>
              </a:buClr>
              <a:buSzPts val="1100"/>
              <a:buFont typeface="Arial"/>
              <a:buNone/>
            </a:pPr>
            <a:r>
              <a:rPr lang="en-US" sz="3400">
                <a:solidFill>
                  <a:schemeClr val="lt1"/>
                </a:solidFill>
                <a:latin typeface="Quicksand Medium"/>
                <a:ea typeface="Quicksand Medium"/>
                <a:cs typeface="Quicksand Medium"/>
                <a:sym typeface="Quicksand Medium"/>
              </a:rPr>
              <a:t>The </a:t>
            </a:r>
            <a:r>
              <a:rPr b="1" lang="en-US" sz="3400">
                <a:solidFill>
                  <a:schemeClr val="lt1"/>
                </a:solidFill>
                <a:latin typeface="Quicksand Medium"/>
                <a:ea typeface="Quicksand Medium"/>
                <a:cs typeface="Quicksand Medium"/>
                <a:sym typeface="Quicksand Medium"/>
              </a:rPr>
              <a:t>National Association of the Deaf (NAD)</a:t>
            </a:r>
            <a:r>
              <a:rPr lang="en-US" sz="3400">
                <a:solidFill>
                  <a:schemeClr val="lt1"/>
                </a:solidFill>
                <a:latin typeface="Quicksand Medium"/>
                <a:ea typeface="Quicksand Medium"/>
                <a:cs typeface="Quicksand Medium"/>
                <a:sym typeface="Quicksand Medium"/>
              </a:rPr>
              <a:t> in the United States of America launched the </a:t>
            </a:r>
            <a:r>
              <a:rPr b="1" lang="en-US" sz="3400">
                <a:solidFill>
                  <a:schemeClr val="lt1"/>
                </a:solidFill>
                <a:latin typeface="Quicksand Medium"/>
                <a:ea typeface="Quicksand Medium"/>
                <a:cs typeface="Quicksand Medium"/>
                <a:sym typeface="Quicksand Medium"/>
              </a:rPr>
              <a:t>Motion Picture Project</a:t>
            </a:r>
            <a:r>
              <a:rPr lang="en-US" sz="3400">
                <a:solidFill>
                  <a:schemeClr val="lt1"/>
                </a:solidFill>
                <a:latin typeface="Quicksand Medium"/>
                <a:ea typeface="Quicksand Medium"/>
                <a:cs typeface="Quicksand Medium"/>
                <a:sym typeface="Quicksand Medium"/>
              </a:rPr>
              <a:t>, </a:t>
            </a:r>
            <a:r>
              <a:rPr lang="en-US" sz="3400">
                <a:solidFill>
                  <a:schemeClr val="lt1"/>
                </a:solidFill>
                <a:latin typeface="Quicksand Medium"/>
                <a:ea typeface="Quicksand Medium"/>
                <a:cs typeface="Quicksand Medium"/>
                <a:sym typeface="Quicksand Medium"/>
              </a:rPr>
              <a:t>producing several short films from 1910 through 1921.</a:t>
            </a:r>
            <a:br>
              <a:rPr lang="en-US" sz="3400">
                <a:solidFill>
                  <a:schemeClr val="lt1"/>
                </a:solidFill>
                <a:latin typeface="Quicksand Medium"/>
                <a:ea typeface="Quicksand Medium"/>
                <a:cs typeface="Quicksand Medium"/>
                <a:sym typeface="Quicksand Medium"/>
              </a:rPr>
            </a:br>
            <a:r>
              <a:rPr lang="en-US" sz="3400">
                <a:solidFill>
                  <a:schemeClr val="lt1"/>
                </a:solidFill>
                <a:latin typeface="Quicksand Medium"/>
                <a:ea typeface="Quicksand Medium"/>
                <a:cs typeface="Quicksand Medium"/>
                <a:sym typeface="Quicksand Medium"/>
              </a:rPr>
              <a:t>These films included </a:t>
            </a:r>
            <a:r>
              <a:rPr b="1" lang="en-US" sz="3400">
                <a:solidFill>
                  <a:schemeClr val="lt1"/>
                </a:solidFill>
                <a:latin typeface="Quicksand Medium"/>
                <a:ea typeface="Quicksand Medium"/>
                <a:cs typeface="Quicksand Medium"/>
                <a:sym typeface="Quicksand Medium"/>
              </a:rPr>
              <a:t>lectures, performances, and sermons</a:t>
            </a:r>
            <a:r>
              <a:rPr lang="en-US" sz="3400">
                <a:solidFill>
                  <a:schemeClr val="lt1"/>
                </a:solidFill>
                <a:latin typeface="Quicksand Medium"/>
                <a:ea typeface="Quicksand Medium"/>
                <a:cs typeface="Quicksand Medium"/>
                <a:sym typeface="Quicksand Medium"/>
              </a:rPr>
              <a:t>, aimed at </a:t>
            </a:r>
            <a:r>
              <a:rPr b="1" lang="en-US" sz="3400">
                <a:solidFill>
                  <a:schemeClr val="lt1"/>
                </a:solidFill>
                <a:latin typeface="Quicksand Medium"/>
                <a:ea typeface="Quicksand Medium"/>
                <a:cs typeface="Quicksand Medium"/>
                <a:sym typeface="Quicksand Medium"/>
              </a:rPr>
              <a:t>preserving and promoting American Sign Language (ASL)</a:t>
            </a:r>
            <a:r>
              <a:rPr lang="en-US" sz="3400">
                <a:solidFill>
                  <a:schemeClr val="lt1"/>
                </a:solidFill>
                <a:latin typeface="Quicksand Medium"/>
                <a:ea typeface="Quicksand Medium"/>
                <a:cs typeface="Quicksand Medium"/>
                <a:sym typeface="Quicksand Medium"/>
              </a:rPr>
              <a:t> and advocating for Deaf rights.</a:t>
            </a:r>
            <a:endParaRPr sz="6200">
              <a:solidFill>
                <a:schemeClr val="lt1"/>
              </a:solidFill>
              <a:latin typeface="Quicksand"/>
              <a:ea typeface="Quicksand"/>
              <a:cs typeface="Quicksand"/>
              <a:sym typeface="Quicksand"/>
            </a:endParaRPr>
          </a:p>
        </p:txBody>
      </p:sp>
      <p:pic>
        <p:nvPicPr>
          <p:cNvPr id="163" name="Google Shape;163;g3578b4ddf66_0_0"/>
          <p:cNvPicPr preferRelativeResize="0"/>
          <p:nvPr/>
        </p:nvPicPr>
        <p:blipFill rotWithShape="1">
          <a:blip r:embed="rId7">
            <a:alphaModFix/>
          </a:blip>
          <a:srcRect b="0" l="0" r="0" t="0"/>
          <a:stretch/>
        </p:blipFill>
        <p:spPr>
          <a:xfrm>
            <a:off x="3584900" y="4315525"/>
            <a:ext cx="3203700" cy="4281434"/>
          </a:xfrm>
          <a:prstGeom prst="rect">
            <a:avLst/>
          </a:prstGeom>
          <a:noFill/>
          <a:ln>
            <a:noFill/>
          </a:ln>
        </p:spPr>
      </p:pic>
      <p:sp>
        <p:nvSpPr>
          <p:cNvPr id="164" name="Google Shape;164;g3578b4ddf66_0_0"/>
          <p:cNvSpPr txBox="1"/>
          <p:nvPr/>
        </p:nvSpPr>
        <p:spPr>
          <a:xfrm>
            <a:off x="3279500" y="8758475"/>
            <a:ext cx="3814500" cy="15699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4800"/>
              <a:buFont typeface="Arial"/>
              <a:buNone/>
            </a:pPr>
            <a:r>
              <a:rPr b="1" i="0" lang="en-US" sz="3000" u="none" cap="none" strike="noStrike">
                <a:solidFill>
                  <a:schemeClr val="lt1"/>
                </a:solidFill>
                <a:latin typeface="Quicksand"/>
                <a:ea typeface="Quicksand"/>
                <a:cs typeface="Quicksand"/>
                <a:sym typeface="Quicksand"/>
              </a:rPr>
              <a:t>GEORGE W. VEDITZ </a:t>
            </a:r>
            <a:r>
              <a:rPr i="0" lang="en-US" sz="3000" u="none" cap="none" strike="noStrike">
                <a:solidFill>
                  <a:schemeClr val="lt1"/>
                </a:solidFill>
                <a:latin typeface="Quicksand Medium"/>
                <a:ea typeface="Quicksand Medium"/>
                <a:cs typeface="Quicksand Medium"/>
                <a:sym typeface="Quicksand Medium"/>
              </a:rPr>
              <a:t>President of NAD (1904-1910)</a:t>
            </a:r>
            <a:endParaRPr i="0" sz="3000" u="none" cap="none" strike="noStrike">
              <a:solidFill>
                <a:schemeClr val="lt1"/>
              </a:solidFill>
              <a:latin typeface="Quicksand Medium"/>
              <a:ea typeface="Quicksand Medium"/>
              <a:cs typeface="Quicksand Medium"/>
              <a:sym typeface="Quicksand Mediu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1"/>
                                        </p:tgtEl>
                                        <p:attrNameLst>
                                          <p:attrName>style.visibility</p:attrName>
                                        </p:attrNameLst>
                                      </p:cBhvr>
                                      <p:to>
                                        <p:strVal val="visible"/>
                                      </p:to>
                                    </p:set>
                                    <p:animEffect filter="fade" transition="in">
                                      <p:cBhvr>
                                        <p:cTn dur="1000"/>
                                        <p:tgtEl>
                                          <p:spTgt spid="16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68" name="Shape 168"/>
        <p:cNvGrpSpPr/>
        <p:nvPr/>
      </p:nvGrpSpPr>
      <p:grpSpPr>
        <a:xfrm>
          <a:off x="0" y="0"/>
          <a:ext cx="0" cy="0"/>
          <a:chOff x="0" y="0"/>
          <a:chExt cx="0" cy="0"/>
        </a:xfrm>
      </p:grpSpPr>
      <p:grpSp>
        <p:nvGrpSpPr>
          <p:cNvPr id="169" name="Google Shape;169;g323359fc758_0_21"/>
          <p:cNvGrpSpPr/>
          <p:nvPr/>
        </p:nvGrpSpPr>
        <p:grpSpPr>
          <a:xfrm>
            <a:off x="0" y="-216993"/>
            <a:ext cx="2922102" cy="10504504"/>
            <a:chOff x="0" y="-57150"/>
            <a:chExt cx="769602" cy="2766600"/>
          </a:xfrm>
        </p:grpSpPr>
        <p:sp>
          <p:nvSpPr>
            <p:cNvPr id="170" name="Google Shape;170;g323359fc758_0_21"/>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71" name="Google Shape;171;g323359fc758_0_21"/>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72" name="Google Shape;172;g323359fc758_0_21"/>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73" name="Google Shape;173;g323359fc758_0_21"/>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174" name="Google Shape;174;g323359fc758_0_21">
            <a:hlinkClick r:id="rId5"/>
          </p:cNvPr>
          <p:cNvPicPr preferRelativeResize="0"/>
          <p:nvPr/>
        </p:nvPicPr>
        <p:blipFill rotWithShape="1">
          <a:blip r:embed="rId6">
            <a:alphaModFix/>
          </a:blip>
          <a:srcRect b="0" l="0" r="0" t="0"/>
          <a:stretch/>
        </p:blipFill>
        <p:spPr>
          <a:xfrm>
            <a:off x="3387781" y="411248"/>
            <a:ext cx="11512433" cy="5124425"/>
          </a:xfrm>
          <a:prstGeom prst="rect">
            <a:avLst/>
          </a:prstGeom>
          <a:noFill/>
          <a:ln>
            <a:noFill/>
          </a:ln>
        </p:spPr>
      </p:pic>
      <p:sp>
        <p:nvSpPr>
          <p:cNvPr id="175" name="Google Shape;175;g323359fc758_0_21"/>
          <p:cNvSpPr txBox="1"/>
          <p:nvPr/>
        </p:nvSpPr>
        <p:spPr>
          <a:xfrm>
            <a:off x="15164501" y="411250"/>
            <a:ext cx="2922000" cy="2801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900"/>
              <a:buFont typeface="Arial"/>
              <a:buNone/>
            </a:pPr>
            <a:r>
              <a:rPr b="1" i="1" lang="en-US" sz="3400" u="none" cap="none" strike="noStrike">
                <a:solidFill>
                  <a:schemeClr val="lt1"/>
                </a:solidFill>
                <a:latin typeface="Quicksand"/>
                <a:ea typeface="Quicksand"/>
                <a:cs typeface="Quicksand"/>
                <a:sym typeface="Quicksand"/>
              </a:rPr>
              <a:t>The Preservation of the Sign Language</a:t>
            </a:r>
            <a:r>
              <a:rPr b="0" i="0" lang="en-US" sz="3400" u="none" cap="none" strike="noStrike">
                <a:solidFill>
                  <a:schemeClr val="lt1"/>
                </a:solidFill>
                <a:latin typeface="Quicksand Medium"/>
                <a:ea typeface="Quicksand Medium"/>
                <a:cs typeface="Quicksand Medium"/>
                <a:sym typeface="Quicksand Medium"/>
              </a:rPr>
              <a:t> (1913)</a:t>
            </a:r>
            <a:endParaRPr b="0" i="0" sz="3400" u="none" cap="none" strike="noStrike">
              <a:solidFill>
                <a:schemeClr val="lt1"/>
              </a:solidFill>
              <a:latin typeface="Quicksand Medium"/>
              <a:ea typeface="Quicksand Medium"/>
              <a:cs typeface="Quicksand Medium"/>
              <a:sym typeface="Quicksand Medium"/>
            </a:endParaRPr>
          </a:p>
        </p:txBody>
      </p:sp>
      <p:sp>
        <p:nvSpPr>
          <p:cNvPr id="176" name="Google Shape;176;g323359fc758_0_21"/>
          <p:cNvSpPr txBox="1"/>
          <p:nvPr/>
        </p:nvSpPr>
        <p:spPr>
          <a:xfrm>
            <a:off x="3493425" y="7496313"/>
            <a:ext cx="14063400" cy="12930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3000"/>
              <a:buFont typeface="Arial"/>
              <a:buNone/>
            </a:pPr>
            <a:r>
              <a:rPr b="1" lang="en-US" sz="3600">
                <a:solidFill>
                  <a:schemeClr val="lt1"/>
                </a:solidFill>
                <a:latin typeface="Quicksand"/>
                <a:ea typeface="Quicksand"/>
                <a:cs typeface="Quicksand"/>
                <a:sym typeface="Quicksand"/>
              </a:rPr>
              <a:t>Film as an ideal and powerful tool for Deaf people to celebrate and preserve the heritage of sign language.</a:t>
            </a:r>
            <a:endParaRPr b="1" i="0" sz="3600" u="none" cap="none" strike="noStrike">
              <a:solidFill>
                <a:schemeClr val="lt1"/>
              </a:solidFill>
              <a:latin typeface="Quicksand"/>
              <a:ea typeface="Quicksand"/>
              <a:cs typeface="Quicksand"/>
              <a:sym typeface="Quicksand"/>
            </a:endParaRPr>
          </a:p>
        </p:txBody>
      </p:sp>
      <p:sp>
        <p:nvSpPr>
          <p:cNvPr id="177" name="Google Shape;177;g323359fc758_0_21"/>
          <p:cNvSpPr txBox="1"/>
          <p:nvPr/>
        </p:nvSpPr>
        <p:spPr>
          <a:xfrm>
            <a:off x="3387775" y="5869500"/>
            <a:ext cx="14169000" cy="1293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900"/>
              <a:buFont typeface="Arial"/>
              <a:buNone/>
            </a:pPr>
            <a:r>
              <a:rPr lang="en-US" sz="3600">
                <a:solidFill>
                  <a:schemeClr val="lt1"/>
                </a:solidFill>
                <a:latin typeface="Quicksand Medium"/>
                <a:ea typeface="Quicksand Medium"/>
                <a:cs typeface="Quicksand Medium"/>
                <a:sym typeface="Quicksand Medium"/>
              </a:rPr>
              <a:t>T</a:t>
            </a:r>
            <a:r>
              <a:rPr b="0" i="0" lang="en-US" sz="3600" u="none" cap="none" strike="noStrike">
                <a:solidFill>
                  <a:schemeClr val="lt1"/>
                </a:solidFill>
                <a:latin typeface="Quicksand Medium"/>
                <a:ea typeface="Quicksand Medium"/>
                <a:cs typeface="Quicksand Medium"/>
                <a:sym typeface="Quicksand Medium"/>
              </a:rPr>
              <a:t>his film aimed to defend the sign language in response </a:t>
            </a:r>
            <a:br>
              <a:rPr b="0" i="0" lang="en-US" sz="3600" u="none" cap="none" strike="noStrike">
                <a:solidFill>
                  <a:schemeClr val="lt1"/>
                </a:solidFill>
                <a:latin typeface="Quicksand Medium"/>
                <a:ea typeface="Quicksand Medium"/>
                <a:cs typeface="Quicksand Medium"/>
                <a:sym typeface="Quicksand Medium"/>
              </a:rPr>
            </a:br>
            <a:r>
              <a:rPr lang="en-US" sz="3600">
                <a:solidFill>
                  <a:schemeClr val="lt1"/>
                </a:solidFill>
                <a:latin typeface="Quicksand Medium"/>
                <a:ea typeface="Quicksand Medium"/>
                <a:cs typeface="Quicksand Medium"/>
                <a:sym typeface="Quicksand Medium"/>
              </a:rPr>
              <a:t>to the rise of oralism following </a:t>
            </a:r>
            <a:r>
              <a:rPr b="0" i="0" lang="en-US" sz="3600" u="none" cap="none" strike="noStrike">
                <a:solidFill>
                  <a:schemeClr val="lt1"/>
                </a:solidFill>
                <a:latin typeface="Quicksand Medium"/>
                <a:ea typeface="Quicksand Medium"/>
                <a:cs typeface="Quicksand Medium"/>
                <a:sym typeface="Quicksand Medium"/>
              </a:rPr>
              <a:t>the Milan Congress.</a:t>
            </a:r>
            <a:endParaRPr b="0" i="0" sz="3600" u="none" cap="none" strike="noStrike">
              <a:solidFill>
                <a:schemeClr val="lt1"/>
              </a:solidFill>
              <a:latin typeface="Quicksand Medium"/>
              <a:ea typeface="Quicksand Medium"/>
              <a:cs typeface="Quicksand Medium"/>
              <a:sym typeface="Quicksand Medium"/>
            </a:endParaRPr>
          </a:p>
        </p:txBody>
      </p:sp>
      <p:sp>
        <p:nvSpPr>
          <p:cNvPr id="178" name="Google Shape;178;g323359fc758_0_21"/>
          <p:cNvSpPr txBox="1"/>
          <p:nvPr/>
        </p:nvSpPr>
        <p:spPr>
          <a:xfrm>
            <a:off x="377149" y="1953375"/>
            <a:ext cx="2167800" cy="11820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3200"/>
              <a:buFont typeface="Arial"/>
              <a:buNone/>
            </a:pPr>
            <a:r>
              <a:rPr b="0" i="0" lang="en-US" sz="3200" u="none" cap="none" strike="noStrike">
                <a:solidFill>
                  <a:srgbClr val="F7F1D5"/>
                </a:solidFill>
                <a:latin typeface="Anton"/>
                <a:ea typeface="Anton"/>
                <a:cs typeface="Anton"/>
                <a:sym typeface="Anton"/>
              </a:rPr>
              <a:t>History of Deaf Cinema</a:t>
            </a:r>
            <a:endParaRPr b="0" i="0" sz="3200" u="none" cap="none" strike="noStrike">
              <a:solidFill>
                <a:srgbClr val="F7F1D5"/>
              </a:solidFill>
              <a:latin typeface="Anton"/>
              <a:ea typeface="Anton"/>
              <a:cs typeface="Anton"/>
              <a:sym typeface="Anton"/>
            </a:endParaRPr>
          </a:p>
        </p:txBody>
      </p:sp>
      <p:pic>
        <p:nvPicPr>
          <p:cNvPr descr="YouTube-icon.png" id="179" name="Google Shape;179;g323359fc758_0_21">
            <a:hlinkClick r:id="rId7"/>
          </p:cNvPr>
          <p:cNvPicPr preferRelativeResize="0"/>
          <p:nvPr/>
        </p:nvPicPr>
        <p:blipFill rotWithShape="1">
          <a:blip r:embed="rId8">
            <a:alphaModFix/>
          </a:blip>
          <a:srcRect b="0" l="0" r="0" t="0"/>
          <a:stretch/>
        </p:blipFill>
        <p:spPr>
          <a:xfrm>
            <a:off x="15974529" y="3337900"/>
            <a:ext cx="1085650" cy="1085600"/>
          </a:xfrm>
          <a:prstGeom prst="rect">
            <a:avLst/>
          </a:prstGeom>
          <a:noFill/>
          <a:ln>
            <a:noFill/>
          </a:ln>
        </p:spPr>
      </p:pic>
      <p:sp>
        <p:nvSpPr>
          <p:cNvPr id="180" name="Google Shape;180;g323359fc758_0_21"/>
          <p:cNvSpPr txBox="1"/>
          <p:nvPr/>
        </p:nvSpPr>
        <p:spPr>
          <a:xfrm>
            <a:off x="15327300" y="4258000"/>
            <a:ext cx="2499600" cy="638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US" sz="2800">
                <a:solidFill>
                  <a:schemeClr val="lt1"/>
                </a:solidFill>
                <a:latin typeface="Quicksand"/>
                <a:ea typeface="Quicksand"/>
                <a:cs typeface="Quicksand"/>
                <a:sym typeface="Quicksand"/>
              </a:rPr>
              <a:t>Full video</a:t>
            </a:r>
            <a:endParaRPr sz="2800">
              <a:solidFill>
                <a:schemeClr val="lt1"/>
              </a:solidFill>
              <a:latin typeface="Quicksand"/>
              <a:ea typeface="Quicksand"/>
              <a:cs typeface="Quicksand"/>
              <a:sym typeface="Quicksand"/>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84" name="Shape 184"/>
        <p:cNvGrpSpPr/>
        <p:nvPr/>
      </p:nvGrpSpPr>
      <p:grpSpPr>
        <a:xfrm>
          <a:off x="0" y="0"/>
          <a:ext cx="0" cy="0"/>
          <a:chOff x="0" y="0"/>
          <a:chExt cx="0" cy="0"/>
        </a:xfrm>
      </p:grpSpPr>
      <p:grpSp>
        <p:nvGrpSpPr>
          <p:cNvPr id="185" name="Google Shape;185;g32764944dc3_0_0"/>
          <p:cNvGrpSpPr/>
          <p:nvPr/>
        </p:nvGrpSpPr>
        <p:grpSpPr>
          <a:xfrm>
            <a:off x="0" y="-216993"/>
            <a:ext cx="2922102" cy="10504504"/>
            <a:chOff x="0" y="-57150"/>
            <a:chExt cx="769602" cy="2766600"/>
          </a:xfrm>
        </p:grpSpPr>
        <p:sp>
          <p:nvSpPr>
            <p:cNvPr id="186" name="Google Shape;186;g32764944dc3_0_0"/>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87" name="Google Shape;187;g32764944dc3_0_0"/>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88" name="Google Shape;188;g32764944dc3_0_0"/>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89" name="Google Shape;189;g32764944dc3_0_0"/>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90" name="Google Shape;190;g32764944dc3_0_0"/>
          <p:cNvSpPr txBox="1"/>
          <p:nvPr/>
        </p:nvSpPr>
        <p:spPr>
          <a:xfrm>
            <a:off x="3724200" y="408750"/>
            <a:ext cx="11490600" cy="1416000"/>
          </a:xfrm>
          <a:prstGeom prst="rect">
            <a:avLst/>
          </a:prstGeom>
          <a:noFill/>
          <a:ln>
            <a:noFill/>
          </a:ln>
        </p:spPr>
        <p:txBody>
          <a:bodyPr anchorCtr="0" anchor="t" bIns="91425" lIns="91425" spcFirstLastPara="1" rIns="91425" wrap="square" tIns="91425">
            <a:spAutoFit/>
          </a:bodyPr>
          <a:lstStyle/>
          <a:p>
            <a:pPr indent="0" lvl="0" marL="0" marR="0" rtl="0" algn="l">
              <a:lnSpc>
                <a:spcPct val="140000"/>
              </a:lnSpc>
              <a:spcBef>
                <a:spcPts val="0"/>
              </a:spcBef>
              <a:spcAft>
                <a:spcPts val="0"/>
              </a:spcAft>
              <a:buClr>
                <a:srgbClr val="000000"/>
              </a:buClr>
              <a:buSzPts val="8000"/>
              <a:buFont typeface="Arial"/>
              <a:buNone/>
            </a:pPr>
            <a:r>
              <a:rPr b="0" i="0" lang="en-US" sz="8000" u="none" cap="none" strike="noStrike">
                <a:solidFill>
                  <a:schemeClr val="lt1"/>
                </a:solidFill>
                <a:latin typeface="Anton"/>
                <a:ea typeface="Anton"/>
                <a:cs typeface="Anton"/>
                <a:sym typeface="Anton"/>
              </a:rPr>
              <a:t>Silent Cinema </a:t>
            </a:r>
            <a:r>
              <a:rPr b="1" lang="en-US" sz="5000">
                <a:solidFill>
                  <a:schemeClr val="lt1"/>
                </a:solidFill>
                <a:latin typeface="Quicksand"/>
                <a:ea typeface="Quicksand"/>
                <a:cs typeface="Quicksand"/>
                <a:sym typeface="Quicksand"/>
              </a:rPr>
              <a:t>(1910s–1920s)</a:t>
            </a:r>
            <a:endParaRPr b="1" i="0" sz="3000" u="none" cap="none" strike="noStrike">
              <a:solidFill>
                <a:schemeClr val="dk1"/>
              </a:solidFill>
            </a:endParaRPr>
          </a:p>
        </p:txBody>
      </p:sp>
      <p:sp>
        <p:nvSpPr>
          <p:cNvPr id="191" name="Google Shape;191;g32764944dc3_0_0"/>
          <p:cNvSpPr txBox="1"/>
          <p:nvPr/>
        </p:nvSpPr>
        <p:spPr>
          <a:xfrm>
            <a:off x="10873675" y="5128675"/>
            <a:ext cx="5968800" cy="1674600"/>
          </a:xfrm>
          <a:prstGeom prst="rect">
            <a:avLst/>
          </a:prstGeom>
          <a:noFill/>
          <a:ln>
            <a:noFill/>
          </a:ln>
        </p:spPr>
        <p:txBody>
          <a:bodyPr anchorCtr="0" anchor="t" bIns="91425" lIns="91425" spcFirstLastPara="1" rIns="91425" wrap="square" tIns="91425">
            <a:spAutoFit/>
          </a:bodyPr>
          <a:lstStyle/>
          <a:p>
            <a:pPr indent="0" lvl="0" marL="0" marR="0" rtl="0" algn="ctr">
              <a:lnSpc>
                <a:spcPct val="120000"/>
              </a:lnSpc>
              <a:spcBef>
                <a:spcPts val="0"/>
              </a:spcBef>
              <a:spcAft>
                <a:spcPts val="0"/>
              </a:spcAft>
              <a:buClr>
                <a:srgbClr val="000000"/>
              </a:buClr>
              <a:buSzPts val="4300"/>
              <a:buFont typeface="Arial"/>
              <a:buNone/>
            </a:pPr>
            <a:r>
              <a:rPr b="1" i="0" lang="en-US" sz="4400" u="none" cap="none" strike="noStrike">
                <a:solidFill>
                  <a:srgbClr val="F7F1D5"/>
                </a:solidFill>
                <a:latin typeface="Quicksand"/>
                <a:ea typeface="Quicksand"/>
                <a:cs typeface="Quicksand"/>
                <a:sym typeface="Quicksand"/>
              </a:rPr>
              <a:t>Granville Redmond (1871-1935)</a:t>
            </a:r>
            <a:endParaRPr b="1" i="0" sz="4400" u="none" cap="none" strike="noStrike">
              <a:solidFill>
                <a:srgbClr val="F7F1D5"/>
              </a:solidFill>
              <a:latin typeface="Quicksand"/>
              <a:ea typeface="Quicksand"/>
              <a:cs typeface="Quicksand"/>
              <a:sym typeface="Quicksand"/>
            </a:endParaRPr>
          </a:p>
        </p:txBody>
      </p:sp>
      <p:pic>
        <p:nvPicPr>
          <p:cNvPr id="192" name="Google Shape;192;g32764944dc3_0_0"/>
          <p:cNvPicPr preferRelativeResize="0"/>
          <p:nvPr/>
        </p:nvPicPr>
        <p:blipFill rotWithShape="1">
          <a:blip r:embed="rId5">
            <a:alphaModFix/>
          </a:blip>
          <a:srcRect b="2372" l="0" r="1604" t="0"/>
          <a:stretch/>
        </p:blipFill>
        <p:spPr>
          <a:xfrm>
            <a:off x="3362750" y="5025850"/>
            <a:ext cx="5968799" cy="4461000"/>
          </a:xfrm>
          <a:prstGeom prst="rect">
            <a:avLst/>
          </a:prstGeom>
          <a:noFill/>
          <a:ln>
            <a:noFill/>
          </a:ln>
        </p:spPr>
      </p:pic>
      <p:sp>
        <p:nvSpPr>
          <p:cNvPr id="193" name="Google Shape;193;g32764944dc3_0_0"/>
          <p:cNvSpPr txBox="1"/>
          <p:nvPr/>
        </p:nvSpPr>
        <p:spPr>
          <a:xfrm>
            <a:off x="9975025" y="7004150"/>
            <a:ext cx="7766100" cy="2277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400"/>
              <a:buFont typeface="Arial"/>
              <a:buNone/>
            </a:pPr>
            <a:r>
              <a:rPr b="0" i="0" lang="en-US" sz="3400" u="none" cap="none" strike="noStrike">
                <a:solidFill>
                  <a:schemeClr val="lt1"/>
                </a:solidFill>
                <a:latin typeface="Quicksand Medium"/>
                <a:ea typeface="Quicksand Medium"/>
                <a:cs typeface="Quicksand Medium"/>
                <a:sym typeface="Quicksand Medium"/>
              </a:rPr>
              <a:t>He was a Deaf landscape painter, worked with Charlie Chaplin, and appeared in some of his films between 1918 and 1931.</a:t>
            </a:r>
            <a:endParaRPr b="0" i="0" sz="3400" u="none" cap="none" strike="noStrike">
              <a:solidFill>
                <a:schemeClr val="lt1"/>
              </a:solidFill>
              <a:latin typeface="Quicksand Medium"/>
              <a:ea typeface="Quicksand Medium"/>
              <a:cs typeface="Quicksand Medium"/>
              <a:sym typeface="Quicksand Medium"/>
            </a:endParaRPr>
          </a:p>
        </p:txBody>
      </p:sp>
      <p:sp>
        <p:nvSpPr>
          <p:cNvPr id="194" name="Google Shape;194;g32764944dc3_0_0"/>
          <p:cNvSpPr txBox="1"/>
          <p:nvPr/>
        </p:nvSpPr>
        <p:spPr>
          <a:xfrm>
            <a:off x="3484550" y="1931225"/>
            <a:ext cx="14355900" cy="1293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lang="en-US" sz="3600">
                <a:solidFill>
                  <a:schemeClr val="lt1"/>
                </a:solidFill>
                <a:latin typeface="Quicksand Medium"/>
                <a:ea typeface="Quicksand Medium"/>
                <a:cs typeface="Quicksand Medium"/>
                <a:sym typeface="Quicksand Medium"/>
              </a:rPr>
              <a:t>During the silent film era, new job opportunities opened up for Deaf performers, thanks to their expressive visual abilities. </a:t>
            </a:r>
            <a:endParaRPr sz="3600">
              <a:solidFill>
                <a:schemeClr val="lt1"/>
              </a:solidFill>
              <a:latin typeface="Quicksand Medium"/>
              <a:ea typeface="Quicksand Medium"/>
              <a:cs typeface="Quicksand Medium"/>
              <a:sym typeface="Quicksand Medium"/>
            </a:endParaRPr>
          </a:p>
        </p:txBody>
      </p:sp>
      <p:sp>
        <p:nvSpPr>
          <p:cNvPr id="195" name="Google Shape;195;g32764944dc3_0_0"/>
          <p:cNvSpPr txBox="1"/>
          <p:nvPr/>
        </p:nvSpPr>
        <p:spPr>
          <a:xfrm>
            <a:off x="377149" y="1953375"/>
            <a:ext cx="2167800" cy="11820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3200"/>
              <a:buFont typeface="Arial"/>
              <a:buNone/>
            </a:pPr>
            <a:r>
              <a:rPr b="0" i="0" lang="en-US" sz="3200" u="none" cap="none" strike="noStrike">
                <a:solidFill>
                  <a:srgbClr val="F7F1D5"/>
                </a:solidFill>
                <a:latin typeface="Anton"/>
                <a:ea typeface="Anton"/>
                <a:cs typeface="Anton"/>
                <a:sym typeface="Anton"/>
              </a:rPr>
              <a:t>History of Deaf Cinema</a:t>
            </a:r>
            <a:endParaRPr b="0" i="0" sz="3200" u="none" cap="none" strike="noStrike">
              <a:solidFill>
                <a:srgbClr val="F7F1D5"/>
              </a:solidFill>
              <a:latin typeface="Anton"/>
              <a:ea typeface="Anton"/>
              <a:cs typeface="Anton"/>
              <a:sym typeface="Anton"/>
            </a:endParaRPr>
          </a:p>
        </p:txBody>
      </p:sp>
      <p:sp>
        <p:nvSpPr>
          <p:cNvPr id="196" name="Google Shape;196;g32764944dc3_0_0"/>
          <p:cNvSpPr txBox="1"/>
          <p:nvPr/>
        </p:nvSpPr>
        <p:spPr>
          <a:xfrm>
            <a:off x="3484550" y="3421450"/>
            <a:ext cx="13967100" cy="1293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lang="en-US" sz="3600">
                <a:solidFill>
                  <a:schemeClr val="lt1"/>
                </a:solidFill>
                <a:latin typeface="Quicksand Medium"/>
                <a:ea typeface="Quicksand Medium"/>
                <a:cs typeface="Quicksand Medium"/>
                <a:sym typeface="Quicksand Medium"/>
              </a:rPr>
              <a:t>They often acted in films, even portraying hearing characters, and sometimes worked alongside world-renowned directors.</a:t>
            </a:r>
            <a:endParaRPr sz="3600">
              <a:solidFill>
                <a:schemeClr val="lt1"/>
              </a:solidFill>
              <a:latin typeface="Quicksand Medium"/>
              <a:ea typeface="Quicksand Medium"/>
              <a:cs typeface="Quicksand Medium"/>
              <a:sym typeface="Quicksand Medium"/>
            </a:endParaRPr>
          </a:p>
        </p:txBody>
      </p:sp>
      <p:sp>
        <p:nvSpPr>
          <p:cNvPr id="197" name="Google Shape;197;g32764944dc3_0_0"/>
          <p:cNvSpPr txBox="1"/>
          <p:nvPr/>
        </p:nvSpPr>
        <p:spPr>
          <a:xfrm>
            <a:off x="3362750" y="9507152"/>
            <a:ext cx="59688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800">
                <a:solidFill>
                  <a:schemeClr val="lt1"/>
                </a:solidFill>
                <a:latin typeface="Quicksand"/>
                <a:ea typeface="Quicksand"/>
                <a:cs typeface="Quicksand"/>
                <a:sym typeface="Quicksand"/>
              </a:rPr>
              <a:t>"Chaplin Talking on His Hand to Redmond" </a:t>
            </a:r>
            <a:br>
              <a:rPr lang="en-US" sz="1800">
                <a:solidFill>
                  <a:schemeClr val="lt1"/>
                </a:solidFill>
                <a:latin typeface="Quicksand"/>
                <a:ea typeface="Quicksand"/>
                <a:cs typeface="Quicksand"/>
                <a:sym typeface="Quicksand"/>
              </a:rPr>
            </a:br>
            <a:r>
              <a:rPr lang="en-US" sz="1800">
                <a:solidFill>
                  <a:schemeClr val="lt1"/>
                </a:solidFill>
                <a:latin typeface="Quicksand"/>
                <a:ea typeface="Quicksand"/>
                <a:cs typeface="Quicksand"/>
                <a:sym typeface="Quicksand"/>
              </a:rPr>
              <a:t>on </a:t>
            </a:r>
            <a:r>
              <a:rPr i="1" lang="en-US" sz="1800">
                <a:solidFill>
                  <a:schemeClr val="lt1"/>
                </a:solidFill>
                <a:latin typeface="Quicksand"/>
                <a:ea typeface="Quicksand"/>
                <a:cs typeface="Quicksand"/>
                <a:sym typeface="Quicksand"/>
              </a:rPr>
              <a:t>The Silent Worker</a:t>
            </a:r>
            <a:r>
              <a:rPr lang="en-US" sz="1800">
                <a:solidFill>
                  <a:schemeClr val="lt1"/>
                </a:solidFill>
                <a:latin typeface="Quicksand"/>
                <a:ea typeface="Quicksand"/>
                <a:cs typeface="Quicksand"/>
                <a:sym typeface="Quicksand"/>
              </a:rPr>
              <a:t>, 1918, Vol 30, No. 9, P. 154</a:t>
            </a:r>
            <a:endParaRPr sz="2200">
              <a:solidFill>
                <a:schemeClr val="lt1"/>
              </a:solidFill>
              <a:latin typeface="Quicksand"/>
              <a:ea typeface="Quicksand"/>
              <a:cs typeface="Quicksand"/>
              <a:sym typeface="Quicksan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01" name="Shape 201"/>
        <p:cNvGrpSpPr/>
        <p:nvPr/>
      </p:nvGrpSpPr>
      <p:grpSpPr>
        <a:xfrm>
          <a:off x="0" y="0"/>
          <a:ext cx="0" cy="0"/>
          <a:chOff x="0" y="0"/>
          <a:chExt cx="0" cy="0"/>
        </a:xfrm>
      </p:grpSpPr>
      <p:grpSp>
        <p:nvGrpSpPr>
          <p:cNvPr id="202" name="Google Shape;202;g32764944dc3_0_35"/>
          <p:cNvGrpSpPr/>
          <p:nvPr/>
        </p:nvGrpSpPr>
        <p:grpSpPr>
          <a:xfrm>
            <a:off x="0" y="-216993"/>
            <a:ext cx="2922102" cy="10504504"/>
            <a:chOff x="0" y="-57150"/>
            <a:chExt cx="769602" cy="2766600"/>
          </a:xfrm>
        </p:grpSpPr>
        <p:sp>
          <p:nvSpPr>
            <p:cNvPr id="203" name="Google Shape;203;g32764944dc3_0_35"/>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04" name="Google Shape;204;g32764944dc3_0_35"/>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05" name="Google Shape;205;g32764944dc3_0_35"/>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06" name="Google Shape;206;g32764944dc3_0_35"/>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07" name="Google Shape;207;g32764944dc3_0_35"/>
          <p:cNvSpPr txBox="1"/>
          <p:nvPr/>
        </p:nvSpPr>
        <p:spPr>
          <a:xfrm>
            <a:off x="10661100" y="4210913"/>
            <a:ext cx="7312800" cy="3694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800"/>
              <a:buFont typeface="Arial"/>
              <a:buNone/>
            </a:pPr>
            <a:r>
              <a:rPr b="0" i="0" lang="en-US" sz="3800" u="none" cap="none" strike="noStrike">
                <a:solidFill>
                  <a:schemeClr val="lt1"/>
                </a:solidFill>
                <a:latin typeface="Quicksand Medium"/>
                <a:ea typeface="Quicksand Medium"/>
                <a:cs typeface="Quicksand Medium"/>
                <a:sym typeface="Quicksand Medium"/>
              </a:rPr>
              <a:t>Between 1927 and 1930, </a:t>
            </a:r>
            <a:r>
              <a:rPr b="1" i="0" lang="en-US" sz="3800" u="none" cap="none" strike="noStrike">
                <a:solidFill>
                  <a:schemeClr val="lt1"/>
                </a:solidFill>
                <a:latin typeface="Quicksand"/>
                <a:ea typeface="Quicksand"/>
                <a:cs typeface="Quicksand"/>
                <a:sym typeface="Quicksand"/>
              </a:rPr>
              <a:t>sound</a:t>
            </a:r>
            <a:r>
              <a:rPr b="0" i="0" lang="en-US" sz="3800" u="none" cap="none" strike="noStrike">
                <a:solidFill>
                  <a:schemeClr val="lt1"/>
                </a:solidFill>
                <a:latin typeface="Quicksand Medium"/>
                <a:ea typeface="Quicksand Medium"/>
                <a:cs typeface="Quicksand Medium"/>
                <a:sym typeface="Quicksand Medium"/>
              </a:rPr>
              <a:t> was introduced to cinema marking a groundbreaking shift that fundamentally changed the way films were made and experienced.</a:t>
            </a:r>
            <a:endParaRPr b="0" i="0" sz="3800" u="none" cap="none" strike="noStrike">
              <a:solidFill>
                <a:schemeClr val="lt1"/>
              </a:solidFill>
              <a:latin typeface="Quicksand Medium"/>
              <a:ea typeface="Quicksand Medium"/>
              <a:cs typeface="Quicksand Medium"/>
              <a:sym typeface="Quicksand Medium"/>
            </a:endParaRPr>
          </a:p>
        </p:txBody>
      </p:sp>
      <p:sp>
        <p:nvSpPr>
          <p:cNvPr id="208" name="Google Shape;208;g32764944dc3_0_35"/>
          <p:cNvSpPr txBox="1"/>
          <p:nvPr/>
        </p:nvSpPr>
        <p:spPr>
          <a:xfrm>
            <a:off x="3499250" y="473700"/>
            <a:ext cx="12975000" cy="2277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6000"/>
              <a:buFont typeface="Arial"/>
              <a:buNone/>
            </a:pPr>
            <a:r>
              <a:rPr lang="en-US" sz="6800">
                <a:solidFill>
                  <a:schemeClr val="lt1"/>
                </a:solidFill>
                <a:latin typeface="Anton"/>
                <a:ea typeface="Anton"/>
                <a:cs typeface="Anton"/>
                <a:sym typeface="Anton"/>
              </a:rPr>
              <a:t>The advent of sound technology</a:t>
            </a:r>
            <a:endParaRPr sz="6800">
              <a:solidFill>
                <a:schemeClr val="lt1"/>
              </a:solidFill>
              <a:latin typeface="Anton"/>
              <a:ea typeface="Anton"/>
              <a:cs typeface="Anton"/>
              <a:sym typeface="Anton"/>
            </a:endParaRPr>
          </a:p>
          <a:p>
            <a:pPr indent="0" lvl="0" marL="0" marR="0" rtl="0" algn="l">
              <a:lnSpc>
                <a:spcPct val="100000"/>
              </a:lnSpc>
              <a:spcBef>
                <a:spcPts val="0"/>
              </a:spcBef>
              <a:spcAft>
                <a:spcPts val="0"/>
              </a:spcAft>
              <a:buClr>
                <a:srgbClr val="000000"/>
              </a:buClr>
              <a:buSzPts val="6000"/>
              <a:buFont typeface="Arial"/>
              <a:buNone/>
            </a:pPr>
            <a:r>
              <a:rPr lang="en-US" sz="6800">
                <a:solidFill>
                  <a:schemeClr val="lt1"/>
                </a:solidFill>
                <a:latin typeface="Anton"/>
                <a:ea typeface="Anton"/>
                <a:cs typeface="Anton"/>
                <a:sym typeface="Anton"/>
              </a:rPr>
              <a:t>Rise of ‘Talkies’</a:t>
            </a:r>
            <a:endParaRPr b="0" i="0" sz="6800" u="none" cap="none" strike="noStrike">
              <a:solidFill>
                <a:schemeClr val="lt1"/>
              </a:solidFill>
              <a:latin typeface="Anton"/>
              <a:ea typeface="Anton"/>
              <a:cs typeface="Anton"/>
              <a:sym typeface="Anton"/>
            </a:endParaRPr>
          </a:p>
        </p:txBody>
      </p:sp>
      <p:sp>
        <p:nvSpPr>
          <p:cNvPr id="209" name="Google Shape;209;g32764944dc3_0_35"/>
          <p:cNvSpPr txBox="1"/>
          <p:nvPr/>
        </p:nvSpPr>
        <p:spPr>
          <a:xfrm>
            <a:off x="3499250" y="8800613"/>
            <a:ext cx="10264200" cy="7695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3800"/>
              <a:buFont typeface="Arial"/>
              <a:buNone/>
            </a:pPr>
            <a:r>
              <a:rPr b="1" i="0" lang="en-US" sz="3800" u="none" cap="none" strike="noStrike">
                <a:solidFill>
                  <a:schemeClr val="lt1"/>
                </a:solidFill>
                <a:latin typeface="Quicksand"/>
                <a:ea typeface="Quicksand"/>
                <a:cs typeface="Quicksand"/>
                <a:sym typeface="Quicksand"/>
              </a:rPr>
              <a:t>Deaf people no longer considered suitable.</a:t>
            </a:r>
            <a:endParaRPr b="1" i="0" sz="3800" u="none" cap="none" strike="noStrike">
              <a:solidFill>
                <a:schemeClr val="lt1"/>
              </a:solidFill>
              <a:latin typeface="Quicksand"/>
              <a:ea typeface="Quicksand"/>
              <a:cs typeface="Quicksand"/>
              <a:sym typeface="Quicksand"/>
            </a:endParaRPr>
          </a:p>
        </p:txBody>
      </p:sp>
      <p:sp>
        <p:nvSpPr>
          <p:cNvPr id="210" name="Google Shape;210;g32764944dc3_0_35"/>
          <p:cNvSpPr txBox="1"/>
          <p:nvPr/>
        </p:nvSpPr>
        <p:spPr>
          <a:xfrm>
            <a:off x="11931750" y="2015163"/>
            <a:ext cx="4771500" cy="1847100"/>
          </a:xfrm>
          <a:prstGeom prst="rect">
            <a:avLst/>
          </a:prstGeom>
          <a:solidFill>
            <a:schemeClr val="lt2"/>
          </a:solid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dk1"/>
                </a:solidFill>
                <a:latin typeface="Quicksand"/>
                <a:ea typeface="Quicksand"/>
                <a:cs typeface="Quicksand"/>
                <a:sym typeface="Quicksand"/>
              </a:rPr>
              <a:t>A radical change </a:t>
            </a:r>
            <a:endParaRPr b="1" i="0" sz="3600" u="none" cap="none" strike="noStrike">
              <a:solidFill>
                <a:schemeClr val="dk1"/>
              </a:solidFill>
              <a:latin typeface="Quicksand"/>
              <a:ea typeface="Quicksand"/>
              <a:cs typeface="Quicksand"/>
              <a:sym typeface="Quicksand"/>
            </a:endParaRPr>
          </a:p>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dk1"/>
                </a:solidFill>
                <a:latin typeface="Quicksand"/>
                <a:ea typeface="Quicksand"/>
                <a:cs typeface="Quicksand"/>
                <a:sym typeface="Quicksand"/>
              </a:rPr>
              <a:t>in the very concept of cinema.</a:t>
            </a:r>
            <a:endParaRPr b="1" i="0" sz="3600" u="none" cap="none" strike="noStrike">
              <a:solidFill>
                <a:schemeClr val="dk1"/>
              </a:solidFill>
              <a:latin typeface="Quicksand"/>
              <a:ea typeface="Quicksand"/>
              <a:cs typeface="Quicksand"/>
              <a:sym typeface="Quicksand"/>
            </a:endParaRPr>
          </a:p>
        </p:txBody>
      </p:sp>
      <p:sp>
        <p:nvSpPr>
          <p:cNvPr id="211" name="Google Shape;211;g32764944dc3_0_35"/>
          <p:cNvSpPr txBox="1"/>
          <p:nvPr/>
        </p:nvSpPr>
        <p:spPr>
          <a:xfrm>
            <a:off x="3499250" y="8220550"/>
            <a:ext cx="41856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300">
                <a:solidFill>
                  <a:schemeClr val="lt1"/>
                </a:solidFill>
                <a:latin typeface="Quicksand"/>
                <a:ea typeface="Quicksand"/>
                <a:cs typeface="Quicksand"/>
                <a:sym typeface="Quicksand"/>
              </a:rPr>
              <a:t>Don Juan opening at Warners' Theatre © Wikipedia</a:t>
            </a:r>
            <a:endParaRPr sz="1700">
              <a:solidFill>
                <a:schemeClr val="lt1"/>
              </a:solidFill>
              <a:latin typeface="Quicksand"/>
              <a:ea typeface="Quicksand"/>
              <a:cs typeface="Quicksand"/>
              <a:sym typeface="Quicksand"/>
            </a:endParaRPr>
          </a:p>
        </p:txBody>
      </p:sp>
      <p:pic>
        <p:nvPicPr>
          <p:cNvPr id="212" name="Google Shape;212;g32764944dc3_0_35" title="opening talkies movie.jpg"/>
          <p:cNvPicPr preferRelativeResize="0"/>
          <p:nvPr/>
        </p:nvPicPr>
        <p:blipFill>
          <a:blip r:embed="rId5">
            <a:alphaModFix/>
          </a:blip>
          <a:stretch>
            <a:fillRect/>
          </a:stretch>
        </p:blipFill>
        <p:spPr>
          <a:xfrm>
            <a:off x="3499250" y="2976775"/>
            <a:ext cx="6775224" cy="5167401"/>
          </a:xfrm>
          <a:prstGeom prst="rect">
            <a:avLst/>
          </a:prstGeom>
          <a:noFill/>
          <a:ln>
            <a:noFill/>
          </a:ln>
        </p:spPr>
      </p:pic>
      <p:sp>
        <p:nvSpPr>
          <p:cNvPr id="213" name="Google Shape;213;g32764944dc3_0_35"/>
          <p:cNvSpPr txBox="1"/>
          <p:nvPr/>
        </p:nvSpPr>
        <p:spPr>
          <a:xfrm>
            <a:off x="377149" y="1953375"/>
            <a:ext cx="2167800" cy="11820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3200"/>
              <a:buFont typeface="Arial"/>
              <a:buNone/>
            </a:pPr>
            <a:r>
              <a:rPr b="0" i="0" lang="en-US" sz="3200" u="none" cap="none" strike="noStrike">
                <a:solidFill>
                  <a:srgbClr val="F7F1D5"/>
                </a:solidFill>
                <a:latin typeface="Anton"/>
                <a:ea typeface="Anton"/>
                <a:cs typeface="Anton"/>
                <a:sym typeface="Anton"/>
              </a:rPr>
              <a:t>History of Cinema</a:t>
            </a:r>
            <a:endParaRPr b="0" i="0" sz="3200" u="none" cap="none" strike="noStrike">
              <a:solidFill>
                <a:srgbClr val="F7F1D5"/>
              </a:solidFill>
              <a:latin typeface="Anton"/>
              <a:ea typeface="Anton"/>
              <a:cs typeface="Anton"/>
              <a:sym typeface="Anton"/>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17" name="Shape 217"/>
        <p:cNvGrpSpPr/>
        <p:nvPr/>
      </p:nvGrpSpPr>
      <p:grpSpPr>
        <a:xfrm>
          <a:off x="0" y="0"/>
          <a:ext cx="0" cy="0"/>
          <a:chOff x="0" y="0"/>
          <a:chExt cx="0" cy="0"/>
        </a:xfrm>
      </p:grpSpPr>
      <p:grpSp>
        <p:nvGrpSpPr>
          <p:cNvPr id="218" name="Google Shape;218;g32764944dc3_0_88"/>
          <p:cNvGrpSpPr/>
          <p:nvPr/>
        </p:nvGrpSpPr>
        <p:grpSpPr>
          <a:xfrm>
            <a:off x="0" y="-216993"/>
            <a:ext cx="2922102" cy="10504504"/>
            <a:chOff x="0" y="-57150"/>
            <a:chExt cx="769602" cy="2766600"/>
          </a:xfrm>
        </p:grpSpPr>
        <p:sp>
          <p:nvSpPr>
            <p:cNvPr id="219" name="Google Shape;219;g32764944dc3_0_88"/>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20" name="Google Shape;220;g32764944dc3_0_88"/>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21" name="Google Shape;221;g32764944dc3_0_88"/>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22" name="Google Shape;222;g32764944dc3_0_88"/>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23" name="Google Shape;223;g32764944dc3_0_88"/>
          <p:cNvSpPr txBox="1"/>
          <p:nvPr/>
        </p:nvSpPr>
        <p:spPr>
          <a:xfrm>
            <a:off x="3580400" y="7338263"/>
            <a:ext cx="13941000" cy="1416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000"/>
              <a:buFont typeface="Arial"/>
              <a:buNone/>
            </a:pPr>
            <a:r>
              <a:rPr lang="en-US" sz="4000">
                <a:solidFill>
                  <a:schemeClr val="lt1"/>
                </a:solidFill>
                <a:latin typeface="Quicksand Medium"/>
                <a:ea typeface="Quicksand Medium"/>
                <a:cs typeface="Quicksand Medium"/>
                <a:sym typeface="Quicksand Medium"/>
              </a:rPr>
              <a:t>From the 1920s, d</a:t>
            </a:r>
            <a:r>
              <a:rPr b="0" i="0" lang="en-US" sz="4000" u="none" cap="none" strike="noStrike">
                <a:solidFill>
                  <a:schemeClr val="lt1"/>
                </a:solidFill>
                <a:latin typeface="Quicksand Medium"/>
                <a:ea typeface="Quicksand Medium"/>
                <a:cs typeface="Quicksand Medium"/>
                <a:sym typeface="Quicksand Medium"/>
              </a:rPr>
              <a:t>evelopment of the first Deaf film crews in Europe</a:t>
            </a:r>
            <a:r>
              <a:rPr lang="en-US" sz="4000">
                <a:solidFill>
                  <a:schemeClr val="lt1"/>
                </a:solidFill>
                <a:latin typeface="Quicksand Medium"/>
                <a:ea typeface="Quicksand Medium"/>
                <a:cs typeface="Quicksand Medium"/>
                <a:sym typeface="Quicksand Medium"/>
              </a:rPr>
              <a:t>.</a:t>
            </a:r>
            <a:endParaRPr b="0" i="0" sz="4000" u="none" cap="none" strike="noStrike">
              <a:solidFill>
                <a:schemeClr val="lt1"/>
              </a:solidFill>
              <a:latin typeface="Quicksand Medium"/>
              <a:ea typeface="Quicksand Medium"/>
              <a:cs typeface="Quicksand Medium"/>
              <a:sym typeface="Quicksand Medium"/>
            </a:endParaRPr>
          </a:p>
        </p:txBody>
      </p:sp>
      <p:sp>
        <p:nvSpPr>
          <p:cNvPr id="224" name="Google Shape;224;g32764944dc3_0_88"/>
          <p:cNvSpPr txBox="1"/>
          <p:nvPr/>
        </p:nvSpPr>
        <p:spPr>
          <a:xfrm>
            <a:off x="377149" y="1953375"/>
            <a:ext cx="2167800" cy="11820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3200"/>
              <a:buFont typeface="Arial"/>
              <a:buNone/>
            </a:pPr>
            <a:r>
              <a:rPr b="0" i="0" lang="en-US" sz="3200" u="none" cap="none" strike="noStrike">
                <a:solidFill>
                  <a:srgbClr val="F7F1D5"/>
                </a:solidFill>
                <a:latin typeface="Anton"/>
                <a:ea typeface="Anton"/>
                <a:cs typeface="Anton"/>
                <a:sym typeface="Anton"/>
              </a:rPr>
              <a:t>History of Deaf Cinema</a:t>
            </a:r>
            <a:endParaRPr b="0" i="0" sz="3200" u="none" cap="none" strike="noStrike">
              <a:solidFill>
                <a:srgbClr val="F7F1D5"/>
              </a:solidFill>
              <a:latin typeface="Anton"/>
              <a:ea typeface="Anton"/>
              <a:cs typeface="Anton"/>
              <a:sym typeface="Anton"/>
            </a:endParaRPr>
          </a:p>
        </p:txBody>
      </p:sp>
      <p:sp>
        <p:nvSpPr>
          <p:cNvPr id="225" name="Google Shape;225;g32764944dc3_0_88"/>
          <p:cNvSpPr txBox="1"/>
          <p:nvPr/>
        </p:nvSpPr>
        <p:spPr>
          <a:xfrm>
            <a:off x="3354088" y="904650"/>
            <a:ext cx="6031200" cy="5048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US" sz="4000">
                <a:solidFill>
                  <a:schemeClr val="lt1"/>
                </a:solidFill>
                <a:latin typeface="Quicksand Medium"/>
                <a:ea typeface="Quicksand Medium"/>
                <a:cs typeface="Quicksand Medium"/>
                <a:sym typeface="Quicksand Medium"/>
              </a:rPr>
              <a:t>Some Deaf individuals began using personal movie cameras to document everyday life in the Deaf community and to experiment with narrative filmmaking. </a:t>
            </a:r>
            <a:endParaRPr sz="4000">
              <a:solidFill>
                <a:schemeClr val="lt1"/>
              </a:solidFill>
            </a:endParaRPr>
          </a:p>
        </p:txBody>
      </p:sp>
      <p:pic>
        <p:nvPicPr>
          <p:cNvPr id="226" name="Google Shape;226;g32764944dc3_0_88" title="Excerpt from &quot;Charles Krauel: Profile of a Deaf Filmmaker&quot;, by Dr. Ted Supalla.">
            <a:hlinkClick r:id="rId5"/>
          </p:cNvPr>
          <p:cNvPicPr preferRelativeResize="0"/>
          <p:nvPr/>
        </p:nvPicPr>
        <p:blipFill>
          <a:blip r:embed="rId6">
            <a:alphaModFix/>
          </a:blip>
          <a:stretch>
            <a:fillRect/>
          </a:stretch>
        </p:blipFill>
        <p:spPr>
          <a:xfrm>
            <a:off x="9600050" y="1057050"/>
            <a:ext cx="8293225" cy="4664950"/>
          </a:xfrm>
          <a:prstGeom prst="rect">
            <a:avLst/>
          </a:prstGeom>
          <a:noFill/>
          <a:ln>
            <a:noFill/>
          </a:ln>
        </p:spPr>
      </p:pic>
      <p:sp>
        <p:nvSpPr>
          <p:cNvPr id="227" name="Google Shape;227;g32764944dc3_0_88"/>
          <p:cNvSpPr txBox="1"/>
          <p:nvPr/>
        </p:nvSpPr>
        <p:spPr>
          <a:xfrm>
            <a:off x="9600050" y="5815500"/>
            <a:ext cx="8293200" cy="912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US" sz="2200">
                <a:solidFill>
                  <a:schemeClr val="lt1"/>
                </a:solidFill>
                <a:latin typeface="Quicksand Medium"/>
                <a:ea typeface="Quicksand Medium"/>
                <a:cs typeface="Quicksand Medium"/>
                <a:sym typeface="Quicksand Medium"/>
              </a:rPr>
              <a:t>Excerpt from "Charles Krauel: Profile of a Deaf Filmmaker", by Dr. Ted Supalla. </a:t>
            </a:r>
            <a:r>
              <a:rPr lang="en-US" sz="2200" u="sng">
                <a:solidFill>
                  <a:srgbClr val="F7F1D5"/>
                </a:solidFill>
                <a:latin typeface="Quicksand Medium"/>
                <a:ea typeface="Quicksand Medium"/>
                <a:cs typeface="Quicksand Medium"/>
                <a:sym typeface="Quicksand Medium"/>
                <a:hlinkClick r:id="rId7">
                  <a:extLst>
                    <a:ext uri="{A12FA001-AC4F-418D-AE19-62706E023703}">
                      <ahyp:hlinkClr val="tx"/>
                    </a:ext>
                  </a:extLst>
                </a:hlinkClick>
              </a:rPr>
              <a:t>The HeART of Deaf Culture</a:t>
            </a:r>
            <a:endParaRPr sz="2200">
              <a:solidFill>
                <a:srgbClr val="F7F1D5"/>
              </a:solidFill>
              <a:latin typeface="Quicksand Medium"/>
              <a:ea typeface="Quicksand Medium"/>
              <a:cs typeface="Quicksand Medium"/>
              <a:sym typeface="Quicksand Mediu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6"/>
                                        </p:tgtEl>
                                        <p:attrNameLst>
                                          <p:attrName>style.visibility</p:attrName>
                                        </p:attrNameLst>
                                      </p:cBhvr>
                                      <p:to>
                                        <p:strVal val="visible"/>
                                      </p:to>
                                    </p:set>
                                    <p:animEffect filter="fade" transition="in">
                                      <p:cBhvr>
                                        <p:cTn dur="1000"/>
                                        <p:tgtEl>
                                          <p:spTgt spid="22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31" name="Shape 231"/>
        <p:cNvGrpSpPr/>
        <p:nvPr/>
      </p:nvGrpSpPr>
      <p:grpSpPr>
        <a:xfrm>
          <a:off x="0" y="0"/>
          <a:ext cx="0" cy="0"/>
          <a:chOff x="0" y="0"/>
          <a:chExt cx="0" cy="0"/>
        </a:xfrm>
      </p:grpSpPr>
      <p:grpSp>
        <p:nvGrpSpPr>
          <p:cNvPr id="232" name="Google Shape;232;g323359fc758_0_66"/>
          <p:cNvGrpSpPr/>
          <p:nvPr/>
        </p:nvGrpSpPr>
        <p:grpSpPr>
          <a:xfrm>
            <a:off x="0" y="-216993"/>
            <a:ext cx="2922102" cy="10504504"/>
            <a:chOff x="0" y="-57150"/>
            <a:chExt cx="769602" cy="2766600"/>
          </a:xfrm>
        </p:grpSpPr>
        <p:sp>
          <p:nvSpPr>
            <p:cNvPr id="233" name="Google Shape;233;g323359fc758_0_66"/>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34" name="Google Shape;234;g323359fc758_0_66"/>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35" name="Google Shape;235;g323359fc758_0_66"/>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36" name="Google Shape;236;g323359fc758_0_66"/>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37" name="Google Shape;237;g323359fc758_0_66"/>
          <p:cNvSpPr txBox="1"/>
          <p:nvPr/>
        </p:nvSpPr>
        <p:spPr>
          <a:xfrm>
            <a:off x="7645700" y="4604288"/>
            <a:ext cx="8298600" cy="8928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4400"/>
              <a:buFont typeface="Arial"/>
              <a:buNone/>
            </a:pPr>
            <a:r>
              <a:rPr lang="en-US" sz="4600">
                <a:solidFill>
                  <a:srgbClr val="5AC7CC"/>
                </a:solidFill>
                <a:latin typeface="Anton"/>
                <a:ea typeface="Anton"/>
                <a:cs typeface="Anton"/>
                <a:sym typeface="Anton"/>
              </a:rPr>
              <a:t>Ernest Marshall</a:t>
            </a:r>
            <a:r>
              <a:rPr lang="en-US" sz="3400">
                <a:solidFill>
                  <a:srgbClr val="5AC7CC"/>
                </a:solidFill>
                <a:latin typeface="Anton"/>
                <a:ea typeface="Anton"/>
                <a:cs typeface="Anton"/>
                <a:sym typeface="Anton"/>
              </a:rPr>
              <a:t> </a:t>
            </a:r>
            <a:r>
              <a:rPr lang="en-US" sz="3400">
                <a:solidFill>
                  <a:srgbClr val="5AC7CC"/>
                </a:solidFill>
                <a:latin typeface="Anton"/>
                <a:ea typeface="Anton"/>
                <a:cs typeface="Anton"/>
                <a:sym typeface="Anton"/>
              </a:rPr>
              <a:t>(1910-1999)</a:t>
            </a:r>
            <a:endParaRPr sz="3400">
              <a:solidFill>
                <a:srgbClr val="5AC7CC"/>
              </a:solidFill>
              <a:latin typeface="Anton"/>
              <a:ea typeface="Anton"/>
              <a:cs typeface="Anton"/>
              <a:sym typeface="Anton"/>
            </a:endParaRPr>
          </a:p>
        </p:txBody>
      </p:sp>
      <p:pic>
        <p:nvPicPr>
          <p:cNvPr id="238" name="Google Shape;238;g323359fc758_0_66"/>
          <p:cNvPicPr preferRelativeResize="0"/>
          <p:nvPr/>
        </p:nvPicPr>
        <p:blipFill rotWithShape="1">
          <a:blip r:embed="rId5">
            <a:alphaModFix/>
          </a:blip>
          <a:srcRect b="17810" l="0" r="0" t="0"/>
          <a:stretch/>
        </p:blipFill>
        <p:spPr>
          <a:xfrm>
            <a:off x="13358250" y="803375"/>
            <a:ext cx="4467300" cy="2750400"/>
          </a:xfrm>
          <a:prstGeom prst="roundRect">
            <a:avLst>
              <a:gd fmla="val 0" name="adj"/>
            </a:avLst>
          </a:prstGeom>
          <a:noFill/>
          <a:ln>
            <a:noFill/>
          </a:ln>
        </p:spPr>
      </p:pic>
      <p:sp>
        <p:nvSpPr>
          <p:cNvPr id="239" name="Google Shape;239;g323359fc758_0_66"/>
          <p:cNvSpPr txBox="1"/>
          <p:nvPr/>
        </p:nvSpPr>
        <p:spPr>
          <a:xfrm>
            <a:off x="3253625" y="1171125"/>
            <a:ext cx="9773100" cy="3027000"/>
          </a:xfrm>
          <a:prstGeom prst="rect">
            <a:avLst/>
          </a:prstGeom>
          <a:noFill/>
          <a:ln>
            <a:noFill/>
          </a:ln>
        </p:spPr>
        <p:txBody>
          <a:bodyPr anchorCtr="0" anchor="t" bIns="91425" lIns="91425" spcFirstLastPara="1" rIns="91425" wrap="square" tIns="91425">
            <a:spAutoFit/>
          </a:bodyPr>
          <a:lstStyle/>
          <a:p>
            <a:pPr indent="-406400" lvl="0" marL="457200" rtl="0" algn="l">
              <a:spcBef>
                <a:spcPts val="0"/>
              </a:spcBef>
              <a:spcAft>
                <a:spcPts val="0"/>
              </a:spcAft>
              <a:buClr>
                <a:schemeClr val="lt1"/>
              </a:buClr>
              <a:buSzPts val="2800"/>
              <a:buFont typeface="Quicksand"/>
              <a:buChar char="●"/>
            </a:pPr>
            <a:r>
              <a:rPr b="1" lang="en-US" sz="2800">
                <a:solidFill>
                  <a:schemeClr val="lt1"/>
                </a:solidFill>
                <a:latin typeface="Quicksand"/>
                <a:ea typeface="Quicksand"/>
                <a:cs typeface="Quicksand"/>
                <a:sym typeface="Quicksand"/>
              </a:rPr>
              <a:t>Recording the social life of deaf people since 1925</a:t>
            </a:r>
            <a:r>
              <a:rPr lang="en-US" sz="2800">
                <a:solidFill>
                  <a:schemeClr val="lt1"/>
                </a:solidFill>
                <a:latin typeface="Quicksand Medium"/>
                <a:ea typeface="Quicksand Medium"/>
                <a:cs typeface="Quicksand Medium"/>
                <a:sym typeface="Quicksand Medium"/>
              </a:rPr>
              <a:t>, for over 50 years.</a:t>
            </a:r>
            <a:endParaRPr sz="2800">
              <a:solidFill>
                <a:schemeClr val="lt1"/>
              </a:solidFill>
              <a:latin typeface="Quicksand Medium"/>
              <a:ea typeface="Quicksand Medium"/>
              <a:cs typeface="Quicksand Medium"/>
              <a:sym typeface="Quicksand Medium"/>
            </a:endParaRPr>
          </a:p>
          <a:p>
            <a:pPr indent="-406400" lvl="0" marL="457200" rtl="0" algn="l">
              <a:spcBef>
                <a:spcPts val="1000"/>
              </a:spcBef>
              <a:spcAft>
                <a:spcPts val="0"/>
              </a:spcAft>
              <a:buClr>
                <a:schemeClr val="lt1"/>
              </a:buClr>
              <a:buSzPts val="2800"/>
              <a:buFont typeface="Quicksand"/>
              <a:buChar char="●"/>
            </a:pPr>
            <a:r>
              <a:rPr b="1" lang="en-US" sz="2800">
                <a:solidFill>
                  <a:schemeClr val="lt1"/>
                </a:solidFill>
                <a:latin typeface="Quicksand"/>
                <a:ea typeface="Quicksand"/>
                <a:cs typeface="Quicksand"/>
                <a:sym typeface="Quicksand"/>
              </a:rPr>
              <a:t>Objective</a:t>
            </a:r>
            <a:r>
              <a:rPr lang="en-US" sz="2800">
                <a:solidFill>
                  <a:schemeClr val="lt1"/>
                </a:solidFill>
                <a:latin typeface="Quicksand Medium"/>
                <a:ea typeface="Quicksand Medium"/>
                <a:cs typeface="Quicksand Medium"/>
                <a:sym typeface="Quicksand Medium"/>
              </a:rPr>
              <a:t>: To create a portrait of the Deaf community and to preserve its culture, language, and social life.</a:t>
            </a:r>
            <a:endParaRPr sz="2800">
              <a:solidFill>
                <a:schemeClr val="lt1"/>
              </a:solidFill>
              <a:latin typeface="Quicksand Medium"/>
              <a:ea typeface="Quicksand Medium"/>
              <a:cs typeface="Quicksand Medium"/>
              <a:sym typeface="Quicksand Medium"/>
            </a:endParaRPr>
          </a:p>
          <a:p>
            <a:pPr indent="-406400" lvl="0" marL="457200" rtl="0" algn="l">
              <a:spcBef>
                <a:spcPts val="1000"/>
              </a:spcBef>
              <a:spcAft>
                <a:spcPts val="1000"/>
              </a:spcAft>
              <a:buClr>
                <a:schemeClr val="lt1"/>
              </a:buClr>
              <a:buSzPts val="2800"/>
              <a:buFont typeface="Quicksand"/>
              <a:buChar char="●"/>
            </a:pPr>
            <a:r>
              <a:rPr b="1" lang="en-US" sz="2800">
                <a:solidFill>
                  <a:schemeClr val="lt1"/>
                </a:solidFill>
                <a:latin typeface="Quicksand"/>
                <a:ea typeface="Quicksand"/>
                <a:cs typeface="Quicksand"/>
                <a:sym typeface="Quicksand"/>
              </a:rPr>
              <a:t>Other Deaf clubs in the United States followed his example.</a:t>
            </a:r>
            <a:endParaRPr sz="2800">
              <a:solidFill>
                <a:schemeClr val="lt1"/>
              </a:solidFill>
              <a:latin typeface="Quicksand"/>
              <a:ea typeface="Quicksand"/>
              <a:cs typeface="Quicksand"/>
              <a:sym typeface="Quicksand"/>
            </a:endParaRPr>
          </a:p>
        </p:txBody>
      </p:sp>
      <p:sp>
        <p:nvSpPr>
          <p:cNvPr id="240" name="Google Shape;240;g323359fc758_0_66"/>
          <p:cNvSpPr txBox="1"/>
          <p:nvPr/>
        </p:nvSpPr>
        <p:spPr>
          <a:xfrm>
            <a:off x="3253625" y="278313"/>
            <a:ext cx="9238200" cy="8928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4500"/>
              <a:buFont typeface="Arial"/>
              <a:buNone/>
            </a:pPr>
            <a:r>
              <a:rPr lang="en-US" sz="4600">
                <a:solidFill>
                  <a:srgbClr val="5AC7CC"/>
                </a:solidFill>
                <a:latin typeface="Anton"/>
                <a:ea typeface="Anton"/>
                <a:cs typeface="Anton"/>
                <a:sym typeface="Anton"/>
              </a:rPr>
              <a:t>Charles Krauel</a:t>
            </a:r>
            <a:r>
              <a:rPr lang="en-US" sz="3400">
                <a:solidFill>
                  <a:srgbClr val="5AC7CC"/>
                </a:solidFill>
                <a:latin typeface="Anton"/>
                <a:ea typeface="Anton"/>
                <a:cs typeface="Anton"/>
                <a:sym typeface="Anton"/>
              </a:rPr>
              <a:t> </a:t>
            </a:r>
            <a:r>
              <a:rPr lang="en-US" sz="3400">
                <a:solidFill>
                  <a:srgbClr val="5AC7CC"/>
                </a:solidFill>
                <a:latin typeface="Anton"/>
                <a:ea typeface="Anton"/>
                <a:cs typeface="Anton"/>
                <a:sym typeface="Anton"/>
              </a:rPr>
              <a:t>(1982-1990)</a:t>
            </a:r>
            <a:endParaRPr sz="3400">
              <a:solidFill>
                <a:srgbClr val="5AC7CC"/>
              </a:solidFill>
              <a:latin typeface="Anton"/>
              <a:ea typeface="Anton"/>
              <a:cs typeface="Anton"/>
              <a:sym typeface="Anton"/>
            </a:endParaRPr>
          </a:p>
        </p:txBody>
      </p:sp>
      <p:sp>
        <p:nvSpPr>
          <p:cNvPr id="241" name="Google Shape;241;g323359fc758_0_66"/>
          <p:cNvSpPr txBox="1"/>
          <p:nvPr/>
        </p:nvSpPr>
        <p:spPr>
          <a:xfrm>
            <a:off x="7170325" y="5497100"/>
            <a:ext cx="10655400" cy="4017300"/>
          </a:xfrm>
          <a:prstGeom prst="rect">
            <a:avLst/>
          </a:prstGeom>
          <a:noFill/>
          <a:ln>
            <a:noFill/>
          </a:ln>
        </p:spPr>
        <p:txBody>
          <a:bodyPr anchorCtr="0" anchor="t" bIns="91425" lIns="91425" spcFirstLastPara="1" rIns="91425" wrap="square" tIns="91425">
            <a:spAutoFit/>
          </a:bodyPr>
          <a:lstStyle/>
          <a:p>
            <a:pPr indent="-406400" lvl="0" marL="457200" marR="0" rtl="0" algn="l">
              <a:lnSpc>
                <a:spcPct val="100000"/>
              </a:lnSpc>
              <a:spcBef>
                <a:spcPts val="0"/>
              </a:spcBef>
              <a:spcAft>
                <a:spcPts val="0"/>
              </a:spcAft>
              <a:buClr>
                <a:schemeClr val="lt1"/>
              </a:buClr>
              <a:buSzPts val="2800"/>
              <a:buFont typeface="Quicksand"/>
              <a:buChar char="●"/>
            </a:pPr>
            <a:r>
              <a:rPr b="1" lang="en-US" sz="2800">
                <a:solidFill>
                  <a:schemeClr val="lt1"/>
                </a:solidFill>
                <a:latin typeface="Quicksand"/>
                <a:ea typeface="Quicksand"/>
                <a:cs typeface="Quicksand"/>
                <a:sym typeface="Quicksand"/>
              </a:rPr>
              <a:t>First Deaf director</a:t>
            </a:r>
            <a:r>
              <a:rPr lang="en-US" sz="2800">
                <a:solidFill>
                  <a:schemeClr val="lt1"/>
                </a:solidFill>
                <a:latin typeface="Quicksand Medium"/>
                <a:ea typeface="Quicksand Medium"/>
                <a:cs typeface="Quicksand Medium"/>
                <a:sym typeface="Quicksand Medium"/>
              </a:rPr>
              <a:t> to have a crew made up of Deaf individuals and actors.</a:t>
            </a:r>
            <a:endParaRPr sz="2800">
              <a:solidFill>
                <a:schemeClr val="lt1"/>
              </a:solidFill>
              <a:latin typeface="Quicksand Medium"/>
              <a:ea typeface="Quicksand Medium"/>
              <a:cs typeface="Quicksand Medium"/>
              <a:sym typeface="Quicksand Medium"/>
            </a:endParaRPr>
          </a:p>
          <a:p>
            <a:pPr indent="-406400" lvl="0" marL="457200" marR="0" rtl="0" algn="l">
              <a:lnSpc>
                <a:spcPct val="100000"/>
              </a:lnSpc>
              <a:spcBef>
                <a:spcPts val="1000"/>
              </a:spcBef>
              <a:spcAft>
                <a:spcPts val="0"/>
              </a:spcAft>
              <a:buClr>
                <a:schemeClr val="lt1"/>
              </a:buClr>
              <a:buSzPts val="2800"/>
              <a:buFont typeface="Quicksand"/>
              <a:buChar char="●"/>
            </a:pPr>
            <a:r>
              <a:rPr b="1" lang="en-US" sz="2800">
                <a:solidFill>
                  <a:schemeClr val="lt1"/>
                </a:solidFill>
                <a:latin typeface="Quicksand"/>
                <a:ea typeface="Quicksand"/>
                <a:cs typeface="Quicksand"/>
                <a:sym typeface="Quicksand"/>
              </a:rPr>
              <a:t>Showcased talented Deaf performers</a:t>
            </a:r>
            <a:r>
              <a:rPr lang="en-US" sz="2800">
                <a:solidFill>
                  <a:schemeClr val="lt1"/>
                </a:solidFill>
                <a:latin typeface="Quicksand Medium"/>
                <a:ea typeface="Quicksand Medium"/>
                <a:cs typeface="Quicksand Medium"/>
                <a:sym typeface="Quicksand Medium"/>
              </a:rPr>
              <a:t> using ASL, before it was even officially recognized as a language.</a:t>
            </a:r>
            <a:endParaRPr b="1" sz="2800">
              <a:solidFill>
                <a:schemeClr val="lt1"/>
              </a:solidFill>
              <a:latin typeface="Quicksand"/>
              <a:ea typeface="Quicksand"/>
              <a:cs typeface="Quicksand"/>
              <a:sym typeface="Quicksand"/>
            </a:endParaRPr>
          </a:p>
          <a:p>
            <a:pPr indent="-406400" lvl="0" marL="457200" marR="0" rtl="0" algn="l">
              <a:lnSpc>
                <a:spcPct val="100000"/>
              </a:lnSpc>
              <a:spcBef>
                <a:spcPts val="1000"/>
              </a:spcBef>
              <a:spcAft>
                <a:spcPts val="0"/>
              </a:spcAft>
              <a:buClr>
                <a:schemeClr val="lt1"/>
              </a:buClr>
              <a:buSzPts val="2800"/>
              <a:buFont typeface="Quicksand"/>
              <a:buChar char="●"/>
            </a:pPr>
            <a:r>
              <a:rPr b="1" lang="en-US" sz="2800">
                <a:solidFill>
                  <a:schemeClr val="lt1"/>
                </a:solidFill>
                <a:latin typeface="Quicksand"/>
                <a:ea typeface="Quicksand"/>
                <a:cs typeface="Quicksand"/>
                <a:sym typeface="Quicksand"/>
              </a:rPr>
              <a:t>Between 1937 and 1962</a:t>
            </a:r>
            <a:r>
              <a:rPr lang="en-US" sz="2800">
                <a:solidFill>
                  <a:schemeClr val="lt1"/>
                </a:solidFill>
                <a:latin typeface="Quicksand Medium"/>
                <a:ea typeface="Quicksand Medium"/>
                <a:cs typeface="Quicksand Medium"/>
                <a:sym typeface="Quicksand Medium"/>
              </a:rPr>
              <a:t>, he produced 7 feature films and 4 short films, all at his own expense, directing most of them.</a:t>
            </a:r>
            <a:endParaRPr b="1" sz="2800">
              <a:solidFill>
                <a:schemeClr val="lt1"/>
              </a:solidFill>
              <a:latin typeface="Quicksand"/>
              <a:ea typeface="Quicksand"/>
              <a:cs typeface="Quicksand"/>
              <a:sym typeface="Quicksand"/>
            </a:endParaRPr>
          </a:p>
          <a:p>
            <a:pPr indent="-406400" lvl="0" marL="457200" marR="0" rtl="0" algn="l">
              <a:lnSpc>
                <a:spcPct val="100000"/>
              </a:lnSpc>
              <a:spcBef>
                <a:spcPts val="1000"/>
              </a:spcBef>
              <a:spcAft>
                <a:spcPts val="1000"/>
              </a:spcAft>
              <a:buClr>
                <a:schemeClr val="lt1"/>
              </a:buClr>
              <a:buSzPts val="2800"/>
              <a:buFont typeface="Quicksand"/>
              <a:buChar char="●"/>
            </a:pPr>
            <a:r>
              <a:rPr b="1" lang="en-US" sz="2800">
                <a:solidFill>
                  <a:schemeClr val="lt1"/>
                </a:solidFill>
                <a:latin typeface="Quicksand"/>
                <a:ea typeface="Quicksand"/>
                <a:cs typeface="Quicksand"/>
                <a:sym typeface="Quicksand"/>
              </a:rPr>
              <a:t>Achieved success within the Deaf community, </a:t>
            </a:r>
            <a:r>
              <a:rPr lang="en-US" sz="2800">
                <a:solidFill>
                  <a:schemeClr val="lt1"/>
                </a:solidFill>
                <a:latin typeface="Quicksand Medium"/>
                <a:ea typeface="Quicksand Medium"/>
                <a:cs typeface="Quicksand Medium"/>
                <a:sym typeface="Quicksand Medium"/>
              </a:rPr>
              <a:t>but remained </a:t>
            </a:r>
            <a:r>
              <a:rPr b="1" lang="en-US" sz="2800">
                <a:solidFill>
                  <a:schemeClr val="lt1"/>
                </a:solidFill>
                <a:latin typeface="Quicksand"/>
                <a:ea typeface="Quicksand"/>
                <a:cs typeface="Quicksand"/>
                <a:sym typeface="Quicksand"/>
              </a:rPr>
              <a:t>invisible to the hearing world.</a:t>
            </a:r>
            <a:endParaRPr b="1" sz="2800">
              <a:solidFill>
                <a:schemeClr val="lt1"/>
              </a:solidFill>
              <a:latin typeface="Quicksand"/>
              <a:ea typeface="Quicksand"/>
              <a:cs typeface="Quicksand"/>
              <a:sym typeface="Quicksand"/>
            </a:endParaRPr>
          </a:p>
        </p:txBody>
      </p:sp>
      <p:sp>
        <p:nvSpPr>
          <p:cNvPr id="242" name="Google Shape;242;g323359fc758_0_66">
            <a:hlinkClick r:id="rId6"/>
          </p:cNvPr>
          <p:cNvSpPr txBox="1"/>
          <p:nvPr/>
        </p:nvSpPr>
        <p:spPr>
          <a:xfrm>
            <a:off x="3087813" y="9410075"/>
            <a:ext cx="3916800" cy="656400"/>
          </a:xfrm>
          <a:prstGeom prst="rect">
            <a:avLst/>
          </a:prstGeom>
          <a:noFill/>
          <a:ln>
            <a:noFill/>
          </a:ln>
        </p:spPr>
        <p:txBody>
          <a:bodyPr anchorCtr="0" anchor="t" bIns="91425" lIns="91425" spcFirstLastPara="1" rIns="91425" wrap="square" tIns="91425">
            <a:spAutoFit/>
          </a:bodyPr>
          <a:lstStyle/>
          <a:p>
            <a:pPr indent="0" lvl="0" marL="0" marR="0" rtl="0" algn="l">
              <a:lnSpc>
                <a:spcPct val="118900"/>
              </a:lnSpc>
              <a:spcBef>
                <a:spcPts val="0"/>
              </a:spcBef>
              <a:spcAft>
                <a:spcPts val="500"/>
              </a:spcAft>
              <a:buNone/>
            </a:pPr>
            <a:r>
              <a:rPr b="1" i="1" lang="en-US">
                <a:solidFill>
                  <a:schemeClr val="lt1"/>
                </a:solidFill>
                <a:latin typeface="Quicksand"/>
                <a:ea typeface="Quicksand"/>
                <a:cs typeface="Quicksand"/>
                <a:sym typeface="Quicksand"/>
              </a:rPr>
              <a:t>Moving Pictures, Moving Hands: The Story of Ernest Marshall</a:t>
            </a:r>
            <a:r>
              <a:rPr lang="en-US">
                <a:solidFill>
                  <a:schemeClr val="lt1"/>
                </a:solidFill>
                <a:latin typeface="Quicksand"/>
                <a:ea typeface="Quicksand"/>
                <a:cs typeface="Quicksand"/>
                <a:sym typeface="Quicksand"/>
              </a:rPr>
              <a:t>, Gallaudet Archives</a:t>
            </a:r>
            <a:endParaRPr>
              <a:solidFill>
                <a:schemeClr val="lt1"/>
              </a:solidFill>
              <a:latin typeface="Quicksand"/>
              <a:ea typeface="Quicksand"/>
              <a:cs typeface="Quicksand"/>
              <a:sym typeface="Quicksand"/>
            </a:endParaRPr>
          </a:p>
        </p:txBody>
      </p:sp>
      <p:pic>
        <p:nvPicPr>
          <p:cNvPr id="243" name="Google Shape;243;g323359fc758_0_66" title="Ernst Marshall.png"/>
          <p:cNvPicPr preferRelativeResize="0"/>
          <p:nvPr/>
        </p:nvPicPr>
        <p:blipFill>
          <a:blip r:embed="rId7">
            <a:alphaModFix/>
          </a:blip>
          <a:stretch>
            <a:fillRect/>
          </a:stretch>
        </p:blipFill>
        <p:spPr>
          <a:xfrm>
            <a:off x="3253625" y="4559050"/>
            <a:ext cx="3585176" cy="4669619"/>
          </a:xfrm>
          <a:prstGeom prst="rect">
            <a:avLst/>
          </a:prstGeom>
          <a:noFill/>
          <a:ln>
            <a:noFill/>
          </a:ln>
        </p:spPr>
      </p:pic>
      <p:sp>
        <p:nvSpPr>
          <p:cNvPr id="244" name="Google Shape;244;g323359fc758_0_66"/>
          <p:cNvSpPr txBox="1"/>
          <p:nvPr/>
        </p:nvSpPr>
        <p:spPr>
          <a:xfrm>
            <a:off x="377149" y="1953375"/>
            <a:ext cx="2167800" cy="11820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3200"/>
              <a:buFont typeface="Arial"/>
              <a:buNone/>
            </a:pPr>
            <a:r>
              <a:rPr b="0" i="0" lang="en-US" sz="3200" u="none" cap="none" strike="noStrike">
                <a:solidFill>
                  <a:srgbClr val="F7F1D5"/>
                </a:solidFill>
                <a:latin typeface="Anton"/>
                <a:ea typeface="Anton"/>
                <a:cs typeface="Anton"/>
                <a:sym typeface="Anton"/>
              </a:rPr>
              <a:t>History of Deaf Cinema</a:t>
            </a:r>
            <a:endParaRPr b="0" i="0" sz="3200" u="none" cap="none" strike="noStrike">
              <a:solidFill>
                <a:srgbClr val="F7F1D5"/>
              </a:solidFill>
              <a:latin typeface="Anton"/>
              <a:ea typeface="Anton"/>
              <a:cs typeface="Anton"/>
              <a:sym typeface="Anton"/>
            </a:endParaRPr>
          </a:p>
        </p:txBody>
      </p:sp>
      <p:sp>
        <p:nvSpPr>
          <p:cNvPr id="245" name="Google Shape;245;g323359fc758_0_66"/>
          <p:cNvSpPr txBox="1"/>
          <p:nvPr/>
        </p:nvSpPr>
        <p:spPr>
          <a:xfrm>
            <a:off x="13192350" y="3598438"/>
            <a:ext cx="4799100" cy="656400"/>
          </a:xfrm>
          <a:prstGeom prst="rect">
            <a:avLst/>
          </a:prstGeom>
          <a:noFill/>
          <a:ln>
            <a:noFill/>
          </a:ln>
        </p:spPr>
        <p:txBody>
          <a:bodyPr anchorCtr="0" anchor="t" bIns="91425" lIns="91425" spcFirstLastPara="1" rIns="91425" wrap="square" tIns="91425">
            <a:spAutoFit/>
          </a:bodyPr>
          <a:lstStyle/>
          <a:p>
            <a:pPr indent="0" lvl="0" marL="0" rtl="0" algn="l">
              <a:lnSpc>
                <a:spcPct val="118900"/>
              </a:lnSpc>
              <a:spcBef>
                <a:spcPts val="0"/>
              </a:spcBef>
              <a:spcAft>
                <a:spcPts val="500"/>
              </a:spcAft>
              <a:buNone/>
            </a:pPr>
            <a:r>
              <a:rPr b="1" i="1" lang="en-US">
                <a:solidFill>
                  <a:schemeClr val="lt1"/>
                </a:solidFill>
                <a:latin typeface="Quicksand"/>
                <a:ea typeface="Quicksand"/>
                <a:cs typeface="Quicksand"/>
                <a:sym typeface="Quicksand"/>
              </a:rPr>
              <a:t>Charles Krauel: A Profile of a Deaf Filmmaker</a:t>
            </a:r>
            <a:r>
              <a:rPr lang="en-US">
                <a:solidFill>
                  <a:schemeClr val="lt1"/>
                </a:solidFill>
                <a:latin typeface="Quicksand"/>
                <a:ea typeface="Quicksand"/>
                <a:cs typeface="Quicksand"/>
                <a:sym typeface="Quicksand"/>
              </a:rPr>
              <a:t>, Dawn Sign Press</a:t>
            </a:r>
            <a:r>
              <a:rPr lang="en-US">
                <a:solidFill>
                  <a:schemeClr val="lt2"/>
                </a:solidFill>
                <a:latin typeface="Quicksand"/>
                <a:ea typeface="Quicksand"/>
                <a:cs typeface="Quicksand"/>
                <a:sym typeface="Quicksand"/>
              </a:rPr>
              <a:t> </a:t>
            </a:r>
            <a:r>
              <a:rPr lang="en-US" u="sng">
                <a:solidFill>
                  <a:schemeClr val="lt2"/>
                </a:solidFill>
                <a:latin typeface="Quicksand"/>
                <a:ea typeface="Quicksand"/>
                <a:cs typeface="Quicksand"/>
                <a:sym typeface="Quicksand"/>
                <a:hlinkClick r:id="rId8">
                  <a:extLst>
                    <a:ext uri="{A12FA001-AC4F-418D-AE19-62706E023703}">
                      <ahyp:hlinkClr val="tx"/>
                    </a:ext>
                  </a:extLst>
                </a:hlinkClick>
              </a:rPr>
              <a:t>https://vimeo.com/ondemand/charleskrauel</a:t>
            </a:r>
            <a:r>
              <a:rPr lang="en-US">
                <a:solidFill>
                  <a:schemeClr val="lt2"/>
                </a:solidFill>
                <a:latin typeface="Quicksand"/>
                <a:ea typeface="Quicksand"/>
                <a:cs typeface="Quicksand"/>
                <a:sym typeface="Quicksand"/>
              </a:rPr>
              <a:t> </a:t>
            </a:r>
            <a:endParaRPr>
              <a:solidFill>
                <a:schemeClr val="lt2"/>
              </a:solidFill>
              <a:latin typeface="Quicksand"/>
              <a:ea typeface="Quicksand"/>
              <a:cs typeface="Quicksand"/>
              <a:sym typeface="Quicksand"/>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49" name="Shape 249"/>
        <p:cNvGrpSpPr/>
        <p:nvPr/>
      </p:nvGrpSpPr>
      <p:grpSpPr>
        <a:xfrm>
          <a:off x="0" y="0"/>
          <a:ext cx="0" cy="0"/>
          <a:chOff x="0" y="0"/>
          <a:chExt cx="0" cy="0"/>
        </a:xfrm>
      </p:grpSpPr>
      <p:grpSp>
        <p:nvGrpSpPr>
          <p:cNvPr id="250" name="Google Shape;250;g36138d5d411_0_0"/>
          <p:cNvGrpSpPr/>
          <p:nvPr/>
        </p:nvGrpSpPr>
        <p:grpSpPr>
          <a:xfrm>
            <a:off x="0" y="-216993"/>
            <a:ext cx="2922102" cy="10504504"/>
            <a:chOff x="0" y="-57150"/>
            <a:chExt cx="769602" cy="2766600"/>
          </a:xfrm>
        </p:grpSpPr>
        <p:sp>
          <p:nvSpPr>
            <p:cNvPr id="251" name="Google Shape;251;g36138d5d411_0_0"/>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52" name="Google Shape;252;g36138d5d411_0_0"/>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53" name="Google Shape;253;g36138d5d411_0_0"/>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54" name="Google Shape;254;g36138d5d411_0_0"/>
          <p:cNvSpPr txBox="1"/>
          <p:nvPr/>
        </p:nvSpPr>
        <p:spPr>
          <a:xfrm>
            <a:off x="377149" y="1953375"/>
            <a:ext cx="2167800" cy="18717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3200"/>
              <a:buFont typeface="Arial"/>
              <a:buNone/>
            </a:pPr>
            <a:r>
              <a:rPr b="0" i="0" lang="en-US" sz="3200" u="none" cap="none" strike="noStrike">
                <a:solidFill>
                  <a:srgbClr val="F7F1D5"/>
                </a:solidFill>
                <a:latin typeface="Anton"/>
                <a:ea typeface="Anton"/>
                <a:cs typeface="Anton"/>
                <a:sym typeface="Anton"/>
              </a:rPr>
              <a:t>History of Cinema -</a:t>
            </a:r>
            <a:endParaRPr b="0" i="0" sz="3200" u="none" cap="none" strike="noStrike">
              <a:solidFill>
                <a:srgbClr val="F7F1D5"/>
              </a:solidFill>
              <a:latin typeface="Anton"/>
              <a:ea typeface="Anton"/>
              <a:cs typeface="Anton"/>
              <a:sym typeface="Anton"/>
            </a:endParaRPr>
          </a:p>
          <a:p>
            <a:pPr indent="0" lvl="0" marL="0" marR="0" rtl="0" algn="l">
              <a:lnSpc>
                <a:spcPct val="140000"/>
              </a:lnSpc>
              <a:spcBef>
                <a:spcPts val="0"/>
              </a:spcBef>
              <a:spcAft>
                <a:spcPts val="0"/>
              </a:spcAft>
              <a:buClr>
                <a:srgbClr val="000000"/>
              </a:buClr>
              <a:buSzPts val="3200"/>
              <a:buFont typeface="Arial"/>
              <a:buNone/>
            </a:pPr>
            <a:r>
              <a:rPr lang="en-US" sz="3200">
                <a:solidFill>
                  <a:srgbClr val="F7F1D5"/>
                </a:solidFill>
                <a:latin typeface="Anton"/>
                <a:ea typeface="Anton"/>
                <a:cs typeface="Anton"/>
                <a:sym typeface="Anton"/>
              </a:rPr>
              <a:t>Captioning</a:t>
            </a:r>
            <a:endParaRPr sz="3200">
              <a:solidFill>
                <a:srgbClr val="F7F1D5"/>
              </a:solidFill>
              <a:latin typeface="Anton"/>
              <a:ea typeface="Anton"/>
              <a:cs typeface="Anton"/>
              <a:sym typeface="Anton"/>
            </a:endParaRPr>
          </a:p>
        </p:txBody>
      </p:sp>
      <p:sp>
        <p:nvSpPr>
          <p:cNvPr id="255" name="Google Shape;255;g36138d5d411_0_0"/>
          <p:cNvSpPr txBox="1"/>
          <p:nvPr/>
        </p:nvSpPr>
        <p:spPr>
          <a:xfrm>
            <a:off x="3499250" y="473700"/>
            <a:ext cx="12975000" cy="1231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6000"/>
              <a:buFont typeface="Arial"/>
              <a:buNone/>
            </a:pPr>
            <a:r>
              <a:rPr lang="en-US" sz="6800">
                <a:solidFill>
                  <a:schemeClr val="lt1"/>
                </a:solidFill>
                <a:latin typeface="Anton"/>
                <a:ea typeface="Anton"/>
                <a:cs typeface="Anton"/>
                <a:sym typeface="Anton"/>
              </a:rPr>
              <a:t>Did you know</a:t>
            </a:r>
            <a:r>
              <a:rPr lang="en-US" sz="6800">
                <a:solidFill>
                  <a:schemeClr val="lt1"/>
                </a:solidFill>
                <a:latin typeface="Anton"/>
                <a:ea typeface="Anton"/>
                <a:cs typeface="Anton"/>
                <a:sym typeface="Anton"/>
              </a:rPr>
              <a:t>?</a:t>
            </a:r>
            <a:endParaRPr b="0" i="0" sz="6800" u="none" cap="none" strike="noStrike">
              <a:solidFill>
                <a:schemeClr val="lt1"/>
              </a:solidFill>
              <a:latin typeface="Anton"/>
              <a:ea typeface="Anton"/>
              <a:cs typeface="Anton"/>
              <a:sym typeface="Anton"/>
            </a:endParaRPr>
          </a:p>
        </p:txBody>
      </p:sp>
      <p:pic>
        <p:nvPicPr>
          <p:cNvPr id="256" name="Google Shape;256;g36138d5d411_0_0" title="emersonromero.jpg"/>
          <p:cNvPicPr preferRelativeResize="0"/>
          <p:nvPr/>
        </p:nvPicPr>
        <p:blipFill>
          <a:blip r:embed="rId4">
            <a:alphaModFix/>
          </a:blip>
          <a:stretch>
            <a:fillRect/>
          </a:stretch>
        </p:blipFill>
        <p:spPr>
          <a:xfrm>
            <a:off x="12063275" y="391400"/>
            <a:ext cx="5332312" cy="4147375"/>
          </a:xfrm>
          <a:prstGeom prst="rect">
            <a:avLst/>
          </a:prstGeom>
          <a:noFill/>
          <a:ln>
            <a:noFill/>
          </a:ln>
        </p:spPr>
      </p:pic>
      <p:sp>
        <p:nvSpPr>
          <p:cNvPr id="257" name="Google Shape;257;g36138d5d411_0_0"/>
          <p:cNvSpPr txBox="1"/>
          <p:nvPr/>
        </p:nvSpPr>
        <p:spPr>
          <a:xfrm>
            <a:off x="3499250" y="1850575"/>
            <a:ext cx="8318400" cy="2770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None/>
            </a:pPr>
            <a:r>
              <a:rPr lang="en-US" sz="3000">
                <a:solidFill>
                  <a:schemeClr val="lt1"/>
                </a:solidFill>
                <a:latin typeface="Quicksand Medium"/>
                <a:ea typeface="Quicksand Medium"/>
                <a:cs typeface="Quicksand Medium"/>
                <a:sym typeface="Quicksand Medium"/>
              </a:rPr>
              <a:t>In </a:t>
            </a:r>
            <a:r>
              <a:rPr b="1" lang="en-US" sz="3000">
                <a:solidFill>
                  <a:schemeClr val="lt1"/>
                </a:solidFill>
                <a:latin typeface="Quicksand"/>
                <a:ea typeface="Quicksand"/>
                <a:cs typeface="Quicksand"/>
                <a:sym typeface="Quicksand"/>
              </a:rPr>
              <a:t>1947</a:t>
            </a:r>
            <a:r>
              <a:rPr lang="en-US" sz="3000">
                <a:solidFill>
                  <a:schemeClr val="lt1"/>
                </a:solidFill>
                <a:latin typeface="Quicksand Medium"/>
                <a:ea typeface="Quicksand Medium"/>
                <a:cs typeface="Quicksand Medium"/>
                <a:sym typeface="Quicksand Medium"/>
              </a:rPr>
              <a:t>, </a:t>
            </a:r>
            <a:r>
              <a:rPr b="1" lang="en-US" sz="3000">
                <a:solidFill>
                  <a:schemeClr val="lt1"/>
                </a:solidFill>
                <a:latin typeface="Quicksand"/>
                <a:ea typeface="Quicksand"/>
                <a:cs typeface="Quicksand"/>
                <a:sym typeface="Quicksand"/>
              </a:rPr>
              <a:t>Emerson Romero</a:t>
            </a:r>
            <a:r>
              <a:rPr lang="en-US" sz="3000">
                <a:solidFill>
                  <a:schemeClr val="lt1"/>
                </a:solidFill>
                <a:latin typeface="Quicksand Medium"/>
                <a:ea typeface="Quicksand Medium"/>
                <a:cs typeface="Quicksand Medium"/>
                <a:sym typeface="Quicksand Medium"/>
              </a:rPr>
              <a:t> (1900–1972), </a:t>
            </a:r>
            <a:br>
              <a:rPr lang="en-US" sz="3000">
                <a:solidFill>
                  <a:schemeClr val="lt1"/>
                </a:solidFill>
                <a:latin typeface="Quicksand Medium"/>
                <a:ea typeface="Quicksand Medium"/>
                <a:cs typeface="Quicksand Medium"/>
                <a:sym typeface="Quicksand Medium"/>
              </a:rPr>
            </a:br>
            <a:r>
              <a:rPr lang="en-US" sz="3000">
                <a:solidFill>
                  <a:schemeClr val="lt1"/>
                </a:solidFill>
                <a:latin typeface="Quicksand Medium"/>
                <a:ea typeface="Quicksand Medium"/>
                <a:cs typeface="Quicksand Medium"/>
                <a:sym typeface="Quicksand Medium"/>
              </a:rPr>
              <a:t>a Cuban-American Deaf actor who had worked during the silent film era, developed a </a:t>
            </a:r>
            <a:r>
              <a:rPr b="1" lang="en-US" sz="3000">
                <a:solidFill>
                  <a:schemeClr val="lt1"/>
                </a:solidFill>
                <a:latin typeface="Quicksand"/>
                <a:ea typeface="Quicksand"/>
                <a:cs typeface="Quicksand"/>
                <a:sym typeface="Quicksand"/>
              </a:rPr>
              <a:t>pioneering technique</a:t>
            </a:r>
            <a:r>
              <a:rPr lang="en-US" sz="3000">
                <a:solidFill>
                  <a:schemeClr val="lt1"/>
                </a:solidFill>
                <a:latin typeface="Quicksand Medium"/>
                <a:ea typeface="Quicksand Medium"/>
                <a:cs typeface="Quicksand Medium"/>
                <a:sym typeface="Quicksand Medium"/>
              </a:rPr>
              <a:t> to make sound films </a:t>
            </a:r>
            <a:r>
              <a:rPr b="1" lang="en-US" sz="3000">
                <a:solidFill>
                  <a:schemeClr val="lt1"/>
                </a:solidFill>
                <a:latin typeface="Quicksand"/>
                <a:ea typeface="Quicksand"/>
                <a:cs typeface="Quicksand"/>
                <a:sym typeface="Quicksand"/>
              </a:rPr>
              <a:t>accessible to the Deaf community</a:t>
            </a:r>
            <a:r>
              <a:rPr lang="en-US" sz="3000">
                <a:solidFill>
                  <a:schemeClr val="lt1"/>
                </a:solidFill>
                <a:latin typeface="Quicksand Medium"/>
                <a:ea typeface="Quicksand Medium"/>
                <a:cs typeface="Quicksand Medium"/>
                <a:sym typeface="Quicksand Medium"/>
              </a:rPr>
              <a:t>.</a:t>
            </a:r>
            <a:endParaRPr sz="3000">
              <a:solidFill>
                <a:schemeClr val="lt1"/>
              </a:solidFill>
              <a:latin typeface="Quicksand Medium"/>
              <a:ea typeface="Quicksand Medium"/>
              <a:cs typeface="Quicksand Medium"/>
              <a:sym typeface="Quicksand Medium"/>
            </a:endParaRPr>
          </a:p>
        </p:txBody>
      </p:sp>
      <p:sp>
        <p:nvSpPr>
          <p:cNvPr id="258" name="Google Shape;258;g36138d5d411_0_0"/>
          <p:cNvSpPr txBox="1"/>
          <p:nvPr/>
        </p:nvSpPr>
        <p:spPr>
          <a:xfrm>
            <a:off x="3499250" y="4753750"/>
            <a:ext cx="14194500" cy="5202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rPr lang="en-US" sz="3000">
                <a:solidFill>
                  <a:schemeClr val="lt1"/>
                </a:solidFill>
                <a:latin typeface="Quicksand Medium"/>
                <a:ea typeface="Quicksand Medium"/>
                <a:cs typeface="Quicksand Medium"/>
                <a:sym typeface="Quicksand Medium"/>
              </a:rPr>
              <a:t>By cutting the film and inserting </a:t>
            </a:r>
            <a:r>
              <a:rPr b="1" lang="en-US" sz="3000">
                <a:solidFill>
                  <a:schemeClr val="lt1"/>
                </a:solidFill>
                <a:latin typeface="Quicksand"/>
                <a:ea typeface="Quicksand"/>
                <a:cs typeface="Quicksand"/>
                <a:sym typeface="Quicksand"/>
              </a:rPr>
              <a:t>strips of text</a:t>
            </a:r>
            <a:r>
              <a:rPr lang="en-US" sz="3000">
                <a:solidFill>
                  <a:schemeClr val="lt1"/>
                </a:solidFill>
                <a:latin typeface="Quicksand Medium"/>
                <a:ea typeface="Quicksand Medium"/>
                <a:cs typeface="Quicksand Medium"/>
                <a:sym typeface="Quicksand Medium"/>
              </a:rPr>
              <a:t> between frames, he created the </a:t>
            </a:r>
            <a:r>
              <a:rPr b="1" lang="en-US" sz="3000">
                <a:solidFill>
                  <a:schemeClr val="lt1"/>
                </a:solidFill>
                <a:latin typeface="Quicksand"/>
                <a:ea typeface="Quicksand"/>
                <a:cs typeface="Quicksand"/>
                <a:sym typeface="Quicksand"/>
              </a:rPr>
              <a:t>first versions of subtitles</a:t>
            </a:r>
            <a:r>
              <a:rPr lang="en-US" sz="3000">
                <a:solidFill>
                  <a:schemeClr val="lt1"/>
                </a:solidFill>
                <a:latin typeface="Quicksand Medium"/>
                <a:ea typeface="Quicksand Medium"/>
                <a:cs typeface="Quicksand Medium"/>
                <a:sym typeface="Quicksand Medium"/>
              </a:rPr>
              <a:t>.</a:t>
            </a:r>
            <a:endParaRPr sz="3000">
              <a:solidFill>
                <a:schemeClr val="lt1"/>
              </a:solidFill>
              <a:latin typeface="Quicksand Medium"/>
              <a:ea typeface="Quicksand Medium"/>
              <a:cs typeface="Quicksand Medium"/>
              <a:sym typeface="Quicksand Medium"/>
            </a:endParaRPr>
          </a:p>
          <a:p>
            <a:pPr indent="0" lvl="0" marL="0" rtl="0" algn="l">
              <a:lnSpc>
                <a:spcPct val="115000"/>
              </a:lnSpc>
              <a:spcBef>
                <a:spcPts val="1200"/>
              </a:spcBef>
              <a:spcAft>
                <a:spcPts val="0"/>
              </a:spcAft>
              <a:buNone/>
            </a:pPr>
            <a:r>
              <a:rPr lang="en-US" sz="3000">
                <a:solidFill>
                  <a:schemeClr val="lt1"/>
                </a:solidFill>
                <a:latin typeface="Quicksand Medium"/>
                <a:ea typeface="Quicksand Medium"/>
                <a:cs typeface="Quicksand Medium"/>
                <a:sym typeface="Quicksand Medium"/>
              </a:rPr>
              <a:t>He later made these captioned films available for rental to schools and Deaf clubs in New York.</a:t>
            </a:r>
            <a:endParaRPr sz="3000">
              <a:solidFill>
                <a:schemeClr val="lt1"/>
              </a:solidFill>
              <a:latin typeface="Quicksand Medium"/>
              <a:ea typeface="Quicksand Medium"/>
              <a:cs typeface="Quicksand Medium"/>
              <a:sym typeface="Quicksand Medium"/>
            </a:endParaRPr>
          </a:p>
          <a:p>
            <a:pPr indent="0" lvl="0" marL="0" rtl="0" algn="l">
              <a:lnSpc>
                <a:spcPct val="115000"/>
              </a:lnSpc>
              <a:spcBef>
                <a:spcPts val="1200"/>
              </a:spcBef>
              <a:spcAft>
                <a:spcPts val="1200"/>
              </a:spcAft>
              <a:buNone/>
            </a:pPr>
            <a:r>
              <a:rPr lang="en-US" sz="3000">
                <a:solidFill>
                  <a:schemeClr val="lt1"/>
                </a:solidFill>
                <a:latin typeface="Quicksand Medium"/>
                <a:ea typeface="Quicksand Medium"/>
                <a:cs typeface="Quicksand Medium"/>
                <a:sym typeface="Quicksand Medium"/>
              </a:rPr>
              <a:t>His experimental and handcrafted technique was crucial in inspiring the development of modern film subtitles. In fact, his work paved the way for the creation of the </a:t>
            </a:r>
            <a:r>
              <a:rPr b="1" i="1" lang="en-US" sz="3000">
                <a:solidFill>
                  <a:schemeClr val="lt1"/>
                </a:solidFill>
                <a:latin typeface="Quicksand"/>
                <a:ea typeface="Quicksand"/>
                <a:cs typeface="Quicksand"/>
                <a:sym typeface="Quicksand"/>
              </a:rPr>
              <a:t>Captioned Films for the Deaf</a:t>
            </a:r>
            <a:r>
              <a:rPr lang="en-US" sz="3000">
                <a:solidFill>
                  <a:schemeClr val="lt1"/>
                </a:solidFill>
                <a:latin typeface="Quicksand Medium"/>
                <a:ea typeface="Quicksand Medium"/>
                <a:cs typeface="Quicksand Medium"/>
                <a:sym typeface="Quicksand Medium"/>
              </a:rPr>
              <a:t> organization, founded in the United States and dedicated to producing and distributing captioned films for schools and Deaf communities.</a:t>
            </a:r>
            <a:endParaRPr sz="3000">
              <a:solidFill>
                <a:schemeClr val="lt1"/>
              </a:solidFill>
              <a:latin typeface="Quicksand Medium"/>
              <a:ea typeface="Quicksand Medium"/>
              <a:cs typeface="Quicksand Medium"/>
              <a:sym typeface="Quicksand Medium"/>
            </a:endParaRPr>
          </a:p>
        </p:txBody>
      </p:sp>
      <p:sp>
        <p:nvSpPr>
          <p:cNvPr id="259" name="Google Shape;259;g36138d5d411_0_0"/>
          <p:cNvSpPr/>
          <p:nvPr/>
        </p:nvSpPr>
        <p:spPr>
          <a:xfrm>
            <a:off x="149925" y="9475951"/>
            <a:ext cx="2775592" cy="618726"/>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60" name="Google Shape;260;g36138d5d411_0_0"/>
          <p:cNvSpPr txBox="1"/>
          <p:nvPr/>
        </p:nvSpPr>
        <p:spPr>
          <a:xfrm>
            <a:off x="12063275" y="4518053"/>
            <a:ext cx="5416500" cy="35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100">
                <a:solidFill>
                  <a:schemeClr val="lt1"/>
                </a:solidFill>
                <a:latin typeface="Quicksand"/>
                <a:ea typeface="Quicksand"/>
                <a:cs typeface="Quicksand"/>
                <a:sym typeface="Quicksand"/>
              </a:rPr>
              <a:t>https://deafhistory.eu/index.php/component/zoo/item/emerson-romero</a:t>
            </a:r>
            <a:endParaRPr sz="1100">
              <a:solidFill>
                <a:schemeClr val="lt1"/>
              </a:solidFill>
              <a:latin typeface="Quicksand"/>
              <a:ea typeface="Quicksand"/>
              <a:cs typeface="Quicksand"/>
              <a:sym typeface="Quicksand"/>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64" name="Shape 264"/>
        <p:cNvGrpSpPr/>
        <p:nvPr/>
      </p:nvGrpSpPr>
      <p:grpSpPr>
        <a:xfrm>
          <a:off x="0" y="0"/>
          <a:ext cx="0" cy="0"/>
          <a:chOff x="0" y="0"/>
          <a:chExt cx="0" cy="0"/>
        </a:xfrm>
      </p:grpSpPr>
      <p:grpSp>
        <p:nvGrpSpPr>
          <p:cNvPr id="265" name="Google Shape;265;g36aac512fb4_0_50"/>
          <p:cNvGrpSpPr/>
          <p:nvPr/>
        </p:nvGrpSpPr>
        <p:grpSpPr>
          <a:xfrm>
            <a:off x="0" y="-216993"/>
            <a:ext cx="2922102" cy="10504504"/>
            <a:chOff x="0" y="-57150"/>
            <a:chExt cx="769602" cy="2766600"/>
          </a:xfrm>
        </p:grpSpPr>
        <p:sp>
          <p:nvSpPr>
            <p:cNvPr id="266" name="Google Shape;266;g36aac512fb4_0_50"/>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67" name="Google Shape;267;g36aac512fb4_0_50"/>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68" name="Google Shape;268;g36aac512fb4_0_50"/>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69" name="Google Shape;269;g36aac512fb4_0_50"/>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70" name="Google Shape;270;g36aac512fb4_0_50"/>
          <p:cNvSpPr txBox="1"/>
          <p:nvPr/>
        </p:nvSpPr>
        <p:spPr>
          <a:xfrm>
            <a:off x="377149" y="1953375"/>
            <a:ext cx="2167800" cy="11820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3200"/>
              <a:buFont typeface="Arial"/>
              <a:buNone/>
            </a:pPr>
            <a:r>
              <a:rPr b="0" i="0" lang="en-US" sz="3200" u="none" cap="none" strike="noStrike">
                <a:solidFill>
                  <a:srgbClr val="F7F1D5"/>
                </a:solidFill>
                <a:latin typeface="Anton"/>
                <a:ea typeface="Anton"/>
                <a:cs typeface="Anton"/>
                <a:sym typeface="Anton"/>
              </a:rPr>
              <a:t>History of Deaf Cinema</a:t>
            </a:r>
            <a:endParaRPr b="0" i="0" sz="3200" u="none" cap="none" strike="noStrike">
              <a:solidFill>
                <a:srgbClr val="F7F1D5"/>
              </a:solidFill>
              <a:latin typeface="Anton"/>
              <a:ea typeface="Anton"/>
              <a:cs typeface="Anton"/>
              <a:sym typeface="Anton"/>
            </a:endParaRPr>
          </a:p>
        </p:txBody>
      </p:sp>
      <p:sp>
        <p:nvSpPr>
          <p:cNvPr id="271" name="Google Shape;271;g36aac512fb4_0_50"/>
          <p:cNvSpPr txBox="1"/>
          <p:nvPr/>
        </p:nvSpPr>
        <p:spPr>
          <a:xfrm>
            <a:off x="3785226" y="362900"/>
            <a:ext cx="7240500" cy="16623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100"/>
              <a:buFont typeface="Arial"/>
              <a:buNone/>
            </a:pPr>
            <a:r>
              <a:rPr lang="en-US" sz="9600">
                <a:solidFill>
                  <a:srgbClr val="FFFFFF"/>
                </a:solidFill>
                <a:latin typeface="Anton"/>
                <a:ea typeface="Anton"/>
                <a:cs typeface="Anton"/>
                <a:sym typeface="Anton"/>
              </a:rPr>
              <a:t>Deaf Cinema</a:t>
            </a:r>
            <a:endParaRPr b="0" i="0" sz="9600" u="none" cap="none" strike="noStrike">
              <a:solidFill>
                <a:srgbClr val="FFFFFF"/>
              </a:solidFill>
              <a:latin typeface="Anton"/>
              <a:ea typeface="Anton"/>
              <a:cs typeface="Anton"/>
              <a:sym typeface="Anton"/>
            </a:endParaRPr>
          </a:p>
        </p:txBody>
      </p:sp>
      <p:sp>
        <p:nvSpPr>
          <p:cNvPr id="272" name="Google Shape;272;g36aac512fb4_0_50"/>
          <p:cNvSpPr txBox="1"/>
          <p:nvPr/>
        </p:nvSpPr>
        <p:spPr>
          <a:xfrm>
            <a:off x="3180575" y="2091450"/>
            <a:ext cx="14230500" cy="6570600"/>
          </a:xfrm>
          <a:prstGeom prst="rect">
            <a:avLst/>
          </a:prstGeom>
          <a:noFill/>
          <a:ln>
            <a:noFill/>
          </a:ln>
        </p:spPr>
        <p:txBody>
          <a:bodyPr anchorCtr="0" anchor="t" bIns="91425" lIns="91425" spcFirstLastPara="1" rIns="91425" wrap="square" tIns="91425">
            <a:spAutoFit/>
          </a:bodyPr>
          <a:lstStyle/>
          <a:p>
            <a:pPr indent="-412750" lvl="0" marL="457200" rtl="0" algn="l">
              <a:lnSpc>
                <a:spcPct val="115000"/>
              </a:lnSpc>
              <a:spcBef>
                <a:spcPts val="0"/>
              </a:spcBef>
              <a:spcAft>
                <a:spcPts val="0"/>
              </a:spcAft>
              <a:buClr>
                <a:schemeClr val="lt1"/>
              </a:buClr>
              <a:buSzPts val="2900"/>
              <a:buFont typeface="Quicksand Medium"/>
              <a:buChar char="●"/>
            </a:pPr>
            <a:r>
              <a:rPr lang="en-US" sz="3200">
                <a:solidFill>
                  <a:schemeClr val="lt1"/>
                </a:solidFill>
                <a:latin typeface="Quicksand Medium"/>
                <a:ea typeface="Quicksand Medium"/>
                <a:cs typeface="Quicksand Medium"/>
                <a:sym typeface="Quicksand Medium"/>
              </a:rPr>
              <a:t>Main goals: to showcase cinematic skills, preserve sign languages, and accurately represent the Deaf community.</a:t>
            </a:r>
            <a:endParaRPr sz="3200">
              <a:solidFill>
                <a:schemeClr val="lt1"/>
              </a:solidFill>
              <a:latin typeface="Quicksand Medium"/>
              <a:ea typeface="Quicksand Medium"/>
              <a:cs typeface="Quicksand Medium"/>
              <a:sym typeface="Quicksand Medium"/>
            </a:endParaRPr>
          </a:p>
          <a:p>
            <a:pPr indent="-412750" lvl="0" marL="457200" rtl="0" algn="l">
              <a:lnSpc>
                <a:spcPct val="115000"/>
              </a:lnSpc>
              <a:spcBef>
                <a:spcPts val="1000"/>
              </a:spcBef>
              <a:spcAft>
                <a:spcPts val="0"/>
              </a:spcAft>
              <a:buClr>
                <a:schemeClr val="lt1"/>
              </a:buClr>
              <a:buSzPts val="2900"/>
              <a:buFont typeface="Quicksand Medium"/>
              <a:buChar char="●"/>
            </a:pPr>
            <a:r>
              <a:rPr lang="en-US" sz="3200">
                <a:solidFill>
                  <a:schemeClr val="lt1"/>
                </a:solidFill>
                <a:latin typeface="Quicksand Medium"/>
                <a:ea typeface="Quicksand Medium"/>
                <a:cs typeface="Quicksand Medium"/>
                <a:sym typeface="Quicksand Medium"/>
              </a:rPr>
              <a:t>Many films have been lost over time:</a:t>
            </a:r>
            <a:endParaRPr sz="3200">
              <a:solidFill>
                <a:schemeClr val="lt1"/>
              </a:solidFill>
              <a:latin typeface="Quicksand Medium"/>
              <a:ea typeface="Quicksand Medium"/>
              <a:cs typeface="Quicksand Medium"/>
              <a:sym typeface="Quicksand Medium"/>
            </a:endParaRPr>
          </a:p>
          <a:p>
            <a:pPr indent="-412750" lvl="1" marL="914400" rtl="0" algn="l">
              <a:lnSpc>
                <a:spcPct val="115000"/>
              </a:lnSpc>
              <a:spcBef>
                <a:spcPts val="1000"/>
              </a:spcBef>
              <a:spcAft>
                <a:spcPts val="0"/>
              </a:spcAft>
              <a:buClr>
                <a:schemeClr val="lt1"/>
              </a:buClr>
              <a:buSzPts val="2900"/>
              <a:buFont typeface="Quicksand Medium"/>
              <a:buChar char="○"/>
            </a:pPr>
            <a:r>
              <a:rPr lang="en-US" sz="3200">
                <a:solidFill>
                  <a:schemeClr val="lt1"/>
                </a:solidFill>
                <a:latin typeface="Quicksand Medium"/>
                <a:ea typeface="Quicksand Medium"/>
                <a:cs typeface="Quicksand Medium"/>
                <a:sym typeface="Quicksand Medium"/>
              </a:rPr>
              <a:t>due to lack of awareness of their value,</a:t>
            </a:r>
            <a:endParaRPr sz="3200">
              <a:solidFill>
                <a:schemeClr val="lt1"/>
              </a:solidFill>
              <a:latin typeface="Quicksand Medium"/>
              <a:ea typeface="Quicksand Medium"/>
              <a:cs typeface="Quicksand Medium"/>
              <a:sym typeface="Quicksand Medium"/>
            </a:endParaRPr>
          </a:p>
          <a:p>
            <a:pPr indent="-412750" lvl="1" marL="914400" rtl="0" algn="l">
              <a:lnSpc>
                <a:spcPct val="115000"/>
              </a:lnSpc>
              <a:spcBef>
                <a:spcPts val="1000"/>
              </a:spcBef>
              <a:spcAft>
                <a:spcPts val="0"/>
              </a:spcAft>
              <a:buClr>
                <a:schemeClr val="lt1"/>
              </a:buClr>
              <a:buSzPts val="2900"/>
              <a:buFont typeface="Quicksand Medium"/>
              <a:buChar char="○"/>
            </a:pPr>
            <a:r>
              <a:rPr lang="en-US" sz="3200">
                <a:solidFill>
                  <a:schemeClr val="lt1"/>
                </a:solidFill>
                <a:latin typeface="Quicksand Medium"/>
                <a:ea typeface="Quicksand Medium"/>
                <a:cs typeface="Quicksand Medium"/>
                <a:sym typeface="Quicksand Medium"/>
              </a:rPr>
              <a:t>or because they were recorded in outdated formats.</a:t>
            </a:r>
            <a:endParaRPr sz="3200">
              <a:solidFill>
                <a:schemeClr val="lt1"/>
              </a:solidFill>
              <a:latin typeface="Quicksand Medium"/>
              <a:ea typeface="Quicksand Medium"/>
              <a:cs typeface="Quicksand Medium"/>
              <a:sym typeface="Quicksand Medium"/>
            </a:endParaRPr>
          </a:p>
          <a:p>
            <a:pPr indent="0" lvl="0" marL="0" rtl="0" algn="l">
              <a:lnSpc>
                <a:spcPct val="115000"/>
              </a:lnSpc>
              <a:spcBef>
                <a:spcPts val="1000"/>
              </a:spcBef>
              <a:spcAft>
                <a:spcPts val="0"/>
              </a:spcAft>
              <a:buNone/>
            </a:pPr>
            <a:r>
              <a:t/>
            </a:r>
            <a:endParaRPr sz="3200">
              <a:solidFill>
                <a:schemeClr val="lt1"/>
              </a:solidFill>
              <a:latin typeface="Quicksand Medium"/>
              <a:ea typeface="Quicksand Medium"/>
              <a:cs typeface="Quicksand Medium"/>
              <a:sym typeface="Quicksand Medium"/>
            </a:endParaRPr>
          </a:p>
          <a:p>
            <a:pPr indent="-412750" lvl="0" marL="457200" rtl="0" algn="l">
              <a:lnSpc>
                <a:spcPct val="115000"/>
              </a:lnSpc>
              <a:spcBef>
                <a:spcPts val="1000"/>
              </a:spcBef>
              <a:spcAft>
                <a:spcPts val="0"/>
              </a:spcAft>
              <a:buClr>
                <a:schemeClr val="lt1"/>
              </a:buClr>
              <a:buSzPts val="2900"/>
              <a:buFont typeface="Quicksand Medium"/>
              <a:buChar char="●"/>
            </a:pPr>
            <a:r>
              <a:rPr lang="en-US" sz="3200">
                <a:solidFill>
                  <a:schemeClr val="lt1"/>
                </a:solidFill>
                <a:latin typeface="Quicksand Medium"/>
                <a:ea typeface="Quicksand Medium"/>
                <a:cs typeface="Quicksand Medium"/>
                <a:sym typeface="Quicksand Medium"/>
              </a:rPr>
              <a:t>Mainstream cinema (e.g., Hollywood) has often portrayed Deaf characters as objects of pity, wonder, or mysticism.</a:t>
            </a:r>
            <a:endParaRPr sz="3200">
              <a:solidFill>
                <a:schemeClr val="lt1"/>
              </a:solidFill>
              <a:latin typeface="Quicksand Medium"/>
              <a:ea typeface="Quicksand Medium"/>
              <a:cs typeface="Quicksand Medium"/>
              <a:sym typeface="Quicksand Medium"/>
            </a:endParaRPr>
          </a:p>
          <a:p>
            <a:pPr indent="-412750" lvl="0" marL="457200" rtl="0" algn="l">
              <a:lnSpc>
                <a:spcPct val="115000"/>
              </a:lnSpc>
              <a:spcBef>
                <a:spcPts val="1200"/>
              </a:spcBef>
              <a:spcAft>
                <a:spcPts val="1000"/>
              </a:spcAft>
              <a:buClr>
                <a:schemeClr val="lt1"/>
              </a:buClr>
              <a:buSzPts val="2900"/>
              <a:buFont typeface="Quicksand Medium"/>
              <a:buChar char="●"/>
            </a:pPr>
            <a:r>
              <a:rPr lang="en-US" sz="3200">
                <a:solidFill>
                  <a:schemeClr val="lt1"/>
                </a:solidFill>
                <a:latin typeface="Quicksand Medium"/>
                <a:ea typeface="Quicksand Medium"/>
                <a:cs typeface="Quicksand Medium"/>
                <a:sym typeface="Quicksand Medium"/>
              </a:rPr>
              <a:t>Rarely have Deaf people been shown as ordinary, desirable, and fully realized individuals.</a:t>
            </a:r>
            <a:endParaRPr sz="3200">
              <a:solidFill>
                <a:schemeClr val="lt1"/>
              </a:solidFill>
              <a:latin typeface="Quicksand Medium"/>
              <a:ea typeface="Quicksand Medium"/>
              <a:cs typeface="Quicksand Medium"/>
              <a:sym typeface="Quicksand Medium"/>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76" name="Shape 276"/>
        <p:cNvGrpSpPr/>
        <p:nvPr/>
      </p:nvGrpSpPr>
      <p:grpSpPr>
        <a:xfrm>
          <a:off x="0" y="0"/>
          <a:ext cx="0" cy="0"/>
          <a:chOff x="0" y="0"/>
          <a:chExt cx="0" cy="0"/>
        </a:xfrm>
      </p:grpSpPr>
      <p:sp>
        <p:nvSpPr>
          <p:cNvPr id="277" name="Google Shape;277;g36aac512fb4_0_63"/>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78" name="Google Shape;278;g36aac512fb4_0_63"/>
          <p:cNvSpPr/>
          <p:nvPr/>
        </p:nvSpPr>
        <p:spPr>
          <a:xfrm>
            <a:off x="474725" y="928148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279" name="Google Shape;279;g36aac512fb4_0_63"/>
          <p:cNvPicPr preferRelativeResize="0"/>
          <p:nvPr/>
        </p:nvPicPr>
        <p:blipFill rotWithShape="1">
          <a:blip r:embed="rId5">
            <a:alphaModFix/>
          </a:blip>
          <a:srcRect b="0" l="0" r="0" t="0"/>
          <a:stretch/>
        </p:blipFill>
        <p:spPr>
          <a:xfrm>
            <a:off x="5957650" y="3061807"/>
            <a:ext cx="3137075" cy="4831142"/>
          </a:xfrm>
          <a:prstGeom prst="rect">
            <a:avLst/>
          </a:prstGeom>
          <a:noFill/>
          <a:ln>
            <a:noFill/>
          </a:ln>
        </p:spPr>
      </p:pic>
      <p:pic>
        <p:nvPicPr>
          <p:cNvPr id="280" name="Google Shape;280;g36aac512fb4_0_63"/>
          <p:cNvPicPr preferRelativeResize="0"/>
          <p:nvPr/>
        </p:nvPicPr>
        <p:blipFill rotWithShape="1">
          <a:blip r:embed="rId6">
            <a:alphaModFix/>
          </a:blip>
          <a:srcRect b="0" l="0" r="0" t="0"/>
          <a:stretch/>
        </p:blipFill>
        <p:spPr>
          <a:xfrm>
            <a:off x="11794187" y="3428988"/>
            <a:ext cx="3595426" cy="4923017"/>
          </a:xfrm>
          <a:prstGeom prst="rect">
            <a:avLst/>
          </a:prstGeom>
          <a:noFill/>
          <a:ln>
            <a:noFill/>
          </a:ln>
        </p:spPr>
      </p:pic>
      <p:sp>
        <p:nvSpPr>
          <p:cNvPr id="281" name="Google Shape;281;g36aac512fb4_0_63"/>
          <p:cNvSpPr txBox="1"/>
          <p:nvPr/>
        </p:nvSpPr>
        <p:spPr>
          <a:xfrm>
            <a:off x="149315" y="7826294"/>
            <a:ext cx="4005000" cy="10005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3100"/>
              <a:buFont typeface="Arial"/>
              <a:buNone/>
            </a:pPr>
            <a:r>
              <a:rPr b="0" i="0" lang="en-US" sz="3100" u="none" cap="none" strike="noStrike">
                <a:solidFill>
                  <a:srgbClr val="FFFFFF"/>
                </a:solidFill>
                <a:latin typeface="Quicksand SemiBold"/>
                <a:ea typeface="Quicksand SemiBold"/>
                <a:cs typeface="Quicksand SemiBold"/>
                <a:sym typeface="Quicksand SemiBold"/>
              </a:rPr>
              <a:t>DRACULA (1931)</a:t>
            </a:r>
            <a:endParaRPr b="0" i="0" sz="3100" u="none" cap="none" strike="noStrike">
              <a:solidFill>
                <a:srgbClr val="FFFFFF"/>
              </a:solidFill>
              <a:latin typeface="Quicksand SemiBold"/>
              <a:ea typeface="Quicksand SemiBold"/>
              <a:cs typeface="Quicksand SemiBold"/>
              <a:sym typeface="Quicksand SemiBold"/>
            </a:endParaRPr>
          </a:p>
          <a:p>
            <a:pPr indent="0" lvl="0" marL="0" marR="0" rtl="0" algn="ctr">
              <a:lnSpc>
                <a:spcPct val="100000"/>
              </a:lnSpc>
              <a:spcBef>
                <a:spcPts val="0"/>
              </a:spcBef>
              <a:spcAft>
                <a:spcPts val="0"/>
              </a:spcAft>
              <a:buClr>
                <a:srgbClr val="000000"/>
              </a:buClr>
              <a:buSzPts val="2200"/>
              <a:buFont typeface="Arial"/>
              <a:buNone/>
            </a:pPr>
            <a:r>
              <a:rPr b="0" i="0" lang="en-US" sz="2200" u="none" cap="none" strike="noStrike">
                <a:solidFill>
                  <a:srgbClr val="FFFFFF"/>
                </a:solidFill>
                <a:latin typeface="Quicksand SemiBold"/>
                <a:ea typeface="Quicksand SemiBold"/>
                <a:cs typeface="Quicksand SemiBold"/>
                <a:sym typeface="Quicksand SemiBold"/>
              </a:rPr>
              <a:t>TOD  BROWNING</a:t>
            </a:r>
            <a:endParaRPr b="0" i="0" sz="2200" u="none" cap="none" strike="noStrike">
              <a:solidFill>
                <a:srgbClr val="FFFFFF"/>
              </a:solidFill>
              <a:latin typeface="Quicksand SemiBold"/>
              <a:ea typeface="Quicksand SemiBold"/>
              <a:cs typeface="Quicksand SemiBold"/>
              <a:sym typeface="Quicksand SemiBold"/>
            </a:endParaRPr>
          </a:p>
        </p:txBody>
      </p:sp>
      <p:sp>
        <p:nvSpPr>
          <p:cNvPr id="282" name="Google Shape;282;g36aac512fb4_0_63"/>
          <p:cNvSpPr txBox="1"/>
          <p:nvPr/>
        </p:nvSpPr>
        <p:spPr>
          <a:xfrm>
            <a:off x="5523699" y="8070644"/>
            <a:ext cx="4005000" cy="10005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3100"/>
              <a:buFont typeface="Arial"/>
              <a:buNone/>
            </a:pPr>
            <a:r>
              <a:rPr b="0" i="0" lang="en-US" sz="3100" u="none" cap="none" strike="noStrike">
                <a:solidFill>
                  <a:srgbClr val="FFFFFF"/>
                </a:solidFill>
                <a:latin typeface="Quicksand SemiBold"/>
                <a:ea typeface="Quicksand SemiBold"/>
                <a:cs typeface="Quicksand SemiBold"/>
                <a:sym typeface="Quicksand SemiBold"/>
              </a:rPr>
              <a:t>BLACULA (1972)</a:t>
            </a:r>
            <a:endParaRPr b="0" i="0" sz="3100" u="none" cap="none" strike="noStrike">
              <a:solidFill>
                <a:srgbClr val="FFFFFF"/>
              </a:solidFill>
              <a:latin typeface="Quicksand SemiBold"/>
              <a:ea typeface="Quicksand SemiBold"/>
              <a:cs typeface="Quicksand SemiBold"/>
              <a:sym typeface="Quicksand SemiBold"/>
            </a:endParaRPr>
          </a:p>
          <a:p>
            <a:pPr indent="0" lvl="0" marL="0" marR="0" rtl="0" algn="ctr">
              <a:lnSpc>
                <a:spcPct val="100000"/>
              </a:lnSpc>
              <a:spcBef>
                <a:spcPts val="0"/>
              </a:spcBef>
              <a:spcAft>
                <a:spcPts val="0"/>
              </a:spcAft>
              <a:buClr>
                <a:srgbClr val="000000"/>
              </a:buClr>
              <a:buSzPts val="2200"/>
              <a:buFont typeface="Arial"/>
              <a:buNone/>
            </a:pPr>
            <a:r>
              <a:rPr b="0" i="0" lang="en-US" sz="2200" u="none" cap="none" strike="noStrike">
                <a:solidFill>
                  <a:srgbClr val="FFFFFF"/>
                </a:solidFill>
                <a:latin typeface="Quicksand SemiBold"/>
                <a:ea typeface="Quicksand SemiBold"/>
                <a:cs typeface="Quicksand SemiBold"/>
                <a:sym typeface="Quicksand SemiBold"/>
              </a:rPr>
              <a:t>WILLIAM CRAIN</a:t>
            </a:r>
            <a:endParaRPr b="0" i="0" sz="2200" u="none" cap="none" strike="noStrike">
              <a:solidFill>
                <a:srgbClr val="FFFFFF"/>
              </a:solidFill>
              <a:latin typeface="Quicksand SemiBold"/>
              <a:ea typeface="Quicksand SemiBold"/>
              <a:cs typeface="Quicksand SemiBold"/>
              <a:sym typeface="Quicksand SemiBold"/>
            </a:endParaRPr>
          </a:p>
        </p:txBody>
      </p:sp>
      <p:sp>
        <p:nvSpPr>
          <p:cNvPr id="283" name="Google Shape;283;g36aac512fb4_0_63"/>
          <p:cNvSpPr txBox="1"/>
          <p:nvPr/>
        </p:nvSpPr>
        <p:spPr>
          <a:xfrm>
            <a:off x="11799250" y="8533275"/>
            <a:ext cx="3585300" cy="10005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3100"/>
              <a:buFont typeface="Arial"/>
              <a:buNone/>
            </a:pPr>
            <a:r>
              <a:rPr b="0" i="0" lang="en-US" sz="3100" u="none" cap="none" strike="noStrike">
                <a:solidFill>
                  <a:srgbClr val="FFFFFF"/>
                </a:solidFill>
                <a:latin typeface="Quicksand SemiBold"/>
                <a:ea typeface="Quicksand SemiBold"/>
                <a:cs typeface="Quicksand SemiBold"/>
                <a:sym typeface="Quicksand SemiBold"/>
              </a:rPr>
              <a:t>DEAFULA (1975)</a:t>
            </a:r>
            <a:endParaRPr b="0" i="0" sz="3100" u="none" cap="none" strike="noStrike">
              <a:solidFill>
                <a:srgbClr val="FFFFFF"/>
              </a:solidFill>
              <a:latin typeface="Quicksand SemiBold"/>
              <a:ea typeface="Quicksand SemiBold"/>
              <a:cs typeface="Quicksand SemiBold"/>
              <a:sym typeface="Quicksand SemiBold"/>
            </a:endParaRPr>
          </a:p>
          <a:p>
            <a:pPr indent="0" lvl="0" marL="0" marR="0" rtl="0" algn="ctr">
              <a:lnSpc>
                <a:spcPct val="100000"/>
              </a:lnSpc>
              <a:spcBef>
                <a:spcPts val="0"/>
              </a:spcBef>
              <a:spcAft>
                <a:spcPts val="0"/>
              </a:spcAft>
              <a:buClr>
                <a:srgbClr val="000000"/>
              </a:buClr>
              <a:buSzPts val="2200"/>
              <a:buFont typeface="Arial"/>
              <a:buNone/>
            </a:pPr>
            <a:r>
              <a:rPr b="0" i="0" lang="en-US" sz="2200" u="none" cap="none" strike="noStrike">
                <a:solidFill>
                  <a:srgbClr val="FFFFFF"/>
                </a:solidFill>
                <a:latin typeface="Quicksand SemiBold"/>
                <a:ea typeface="Quicksand SemiBold"/>
                <a:cs typeface="Quicksand SemiBold"/>
                <a:sym typeface="Quicksand SemiBold"/>
              </a:rPr>
              <a:t>PETER WOLF</a:t>
            </a:r>
            <a:endParaRPr b="0" i="0" sz="2200" u="none" cap="none" strike="noStrike">
              <a:solidFill>
                <a:srgbClr val="FFFFFF"/>
              </a:solidFill>
              <a:latin typeface="Quicksand SemiBold"/>
              <a:ea typeface="Quicksand SemiBold"/>
              <a:cs typeface="Quicksand SemiBold"/>
              <a:sym typeface="Quicksand SemiBold"/>
            </a:endParaRPr>
          </a:p>
        </p:txBody>
      </p:sp>
      <p:cxnSp>
        <p:nvCxnSpPr>
          <p:cNvPr id="284" name="Google Shape;284;g36aac512fb4_0_63"/>
          <p:cNvCxnSpPr/>
          <p:nvPr/>
        </p:nvCxnSpPr>
        <p:spPr>
          <a:xfrm flipH="1" rot="10800000">
            <a:off x="3875950" y="5606075"/>
            <a:ext cx="1831500" cy="12900"/>
          </a:xfrm>
          <a:prstGeom prst="straightConnector1">
            <a:avLst/>
          </a:prstGeom>
          <a:noFill/>
          <a:ln cap="flat" cmpd="sng" w="76200">
            <a:solidFill>
              <a:srgbClr val="FFFFFF"/>
            </a:solidFill>
            <a:prstDash val="solid"/>
            <a:round/>
            <a:headEnd len="sm" w="sm" type="none"/>
            <a:tailEnd len="med" w="med" type="triangle"/>
          </a:ln>
        </p:spPr>
      </p:cxnSp>
      <p:cxnSp>
        <p:nvCxnSpPr>
          <p:cNvPr id="285" name="Google Shape;285;g36aac512fb4_0_63"/>
          <p:cNvCxnSpPr/>
          <p:nvPr/>
        </p:nvCxnSpPr>
        <p:spPr>
          <a:xfrm flipH="1" rot="10800000">
            <a:off x="9528688" y="5606075"/>
            <a:ext cx="1831500" cy="12900"/>
          </a:xfrm>
          <a:prstGeom prst="straightConnector1">
            <a:avLst/>
          </a:prstGeom>
          <a:noFill/>
          <a:ln cap="flat" cmpd="sng" w="76200">
            <a:solidFill>
              <a:srgbClr val="FFFFFF"/>
            </a:solidFill>
            <a:prstDash val="solid"/>
            <a:round/>
            <a:headEnd len="sm" w="sm" type="none"/>
            <a:tailEnd len="med" w="med" type="triangle"/>
          </a:ln>
        </p:spPr>
      </p:cxnSp>
      <p:sp>
        <p:nvSpPr>
          <p:cNvPr id="286" name="Google Shape;286;g36aac512fb4_0_63"/>
          <p:cNvSpPr txBox="1"/>
          <p:nvPr/>
        </p:nvSpPr>
        <p:spPr>
          <a:xfrm>
            <a:off x="11711236" y="1215825"/>
            <a:ext cx="6048000" cy="20319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US" sz="2400">
                <a:solidFill>
                  <a:schemeClr val="lt1"/>
                </a:solidFill>
                <a:latin typeface="Quicksand Medium"/>
                <a:ea typeface="Quicksand Medium"/>
                <a:cs typeface="Quicksand Medium"/>
                <a:sym typeface="Quicksand Medium"/>
              </a:rPr>
              <a:t>The film presents </a:t>
            </a:r>
            <a:r>
              <a:rPr b="1" lang="en-US" sz="2400">
                <a:solidFill>
                  <a:schemeClr val="lt1"/>
                </a:solidFill>
                <a:latin typeface="Quicksand"/>
                <a:ea typeface="Quicksand"/>
                <a:cs typeface="Quicksand"/>
                <a:sym typeface="Quicksand"/>
              </a:rPr>
              <a:t>a world without hearing people</a:t>
            </a:r>
            <a:r>
              <a:rPr lang="en-US" sz="2400">
                <a:solidFill>
                  <a:schemeClr val="lt1"/>
                </a:solidFill>
                <a:latin typeface="Quicksand Medium"/>
                <a:ea typeface="Quicksand Medium"/>
                <a:cs typeface="Quicksand Medium"/>
                <a:sym typeface="Quicksand Medium"/>
              </a:rPr>
              <a:t>, where </a:t>
            </a:r>
            <a:r>
              <a:rPr b="1" lang="en-US" sz="2400">
                <a:solidFill>
                  <a:schemeClr val="lt1"/>
                </a:solidFill>
                <a:latin typeface="Quicksand"/>
                <a:ea typeface="Quicksand"/>
                <a:cs typeface="Quicksand"/>
                <a:sym typeface="Quicksand"/>
              </a:rPr>
              <a:t>communication</a:t>
            </a:r>
            <a:r>
              <a:rPr lang="en-US" sz="2400">
                <a:solidFill>
                  <a:schemeClr val="lt1"/>
                </a:solidFill>
                <a:latin typeface="Quicksand Medium"/>
                <a:ea typeface="Quicksand Medium"/>
                <a:cs typeface="Quicksand Medium"/>
                <a:sym typeface="Quicksand Medium"/>
              </a:rPr>
              <a:t> takes place through American Sign Language (</a:t>
            </a:r>
            <a:r>
              <a:rPr b="1" lang="en-US" sz="2400">
                <a:solidFill>
                  <a:schemeClr val="lt1"/>
                </a:solidFill>
                <a:latin typeface="Quicksand"/>
                <a:ea typeface="Quicksand"/>
                <a:cs typeface="Quicksand"/>
                <a:sym typeface="Quicksand"/>
              </a:rPr>
              <a:t>ASL</a:t>
            </a:r>
            <a:r>
              <a:rPr lang="en-US" sz="2400">
                <a:solidFill>
                  <a:schemeClr val="lt1"/>
                </a:solidFill>
                <a:latin typeface="Quicksand Medium"/>
                <a:ea typeface="Quicksand Medium"/>
                <a:cs typeface="Quicksand Medium"/>
                <a:sym typeface="Quicksand Medium"/>
              </a:rPr>
              <a:t>), </a:t>
            </a:r>
            <a:r>
              <a:rPr b="1" lang="en-US" sz="2400">
                <a:solidFill>
                  <a:schemeClr val="lt1"/>
                </a:solidFill>
                <a:latin typeface="Quicksand"/>
                <a:ea typeface="Quicksand"/>
                <a:cs typeface="Quicksand"/>
                <a:sym typeface="Quicksand"/>
              </a:rPr>
              <a:t>teletypewriters</a:t>
            </a:r>
            <a:r>
              <a:rPr lang="en-US" sz="2400">
                <a:solidFill>
                  <a:schemeClr val="lt1"/>
                </a:solidFill>
                <a:latin typeface="Quicksand Medium"/>
                <a:ea typeface="Quicksand Medium"/>
                <a:cs typeface="Quicksand Medium"/>
                <a:sym typeface="Quicksand Medium"/>
              </a:rPr>
              <a:t>, and visual cues like </a:t>
            </a:r>
            <a:r>
              <a:rPr b="1" lang="en-US" sz="2400">
                <a:solidFill>
                  <a:schemeClr val="lt1"/>
                </a:solidFill>
                <a:latin typeface="Quicksand"/>
                <a:ea typeface="Quicksand"/>
                <a:cs typeface="Quicksand"/>
                <a:sym typeface="Quicksand"/>
              </a:rPr>
              <a:t>flashing doorbells</a:t>
            </a:r>
            <a:r>
              <a:rPr lang="en-US" sz="2400">
                <a:solidFill>
                  <a:schemeClr val="lt1"/>
                </a:solidFill>
                <a:latin typeface="Quicksand Medium"/>
                <a:ea typeface="Quicksand Medium"/>
                <a:cs typeface="Quicksand Medium"/>
                <a:sym typeface="Quicksand Medium"/>
              </a:rPr>
              <a:t>.</a:t>
            </a:r>
            <a:endParaRPr sz="2600">
              <a:solidFill>
                <a:schemeClr val="lt1"/>
              </a:solidFill>
              <a:latin typeface="Quicksand Medium"/>
              <a:ea typeface="Quicksand Medium"/>
              <a:cs typeface="Quicksand Medium"/>
              <a:sym typeface="Quicksand Medium"/>
            </a:endParaRPr>
          </a:p>
        </p:txBody>
      </p:sp>
      <p:sp>
        <p:nvSpPr>
          <p:cNvPr id="287" name="Google Shape;287;g36aac512fb4_0_63"/>
          <p:cNvSpPr txBox="1"/>
          <p:nvPr/>
        </p:nvSpPr>
        <p:spPr>
          <a:xfrm>
            <a:off x="278313" y="2358950"/>
            <a:ext cx="3747000" cy="679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US" sz="2900">
                <a:solidFill>
                  <a:schemeClr val="lt1"/>
                </a:solidFill>
                <a:latin typeface="Quicksand Medium"/>
                <a:ea typeface="Quicksand Medium"/>
                <a:cs typeface="Quicksand Medium"/>
                <a:sym typeface="Quicksand Medium"/>
              </a:rPr>
              <a:t>Original film</a:t>
            </a:r>
            <a:endParaRPr sz="2900">
              <a:solidFill>
                <a:schemeClr val="lt1"/>
              </a:solidFill>
              <a:latin typeface="Quicksand Medium"/>
              <a:ea typeface="Quicksand Medium"/>
              <a:cs typeface="Quicksand Medium"/>
              <a:sym typeface="Quicksand Medium"/>
            </a:endParaRPr>
          </a:p>
        </p:txBody>
      </p:sp>
      <p:sp>
        <p:nvSpPr>
          <p:cNvPr id="288" name="Google Shape;288;g36aac512fb4_0_63"/>
          <p:cNvSpPr txBox="1"/>
          <p:nvPr/>
        </p:nvSpPr>
        <p:spPr>
          <a:xfrm>
            <a:off x="3027398" y="1215825"/>
            <a:ext cx="7671600" cy="1108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3000">
                <a:solidFill>
                  <a:schemeClr val="lt1"/>
                </a:solidFill>
                <a:latin typeface="Quicksand"/>
                <a:ea typeface="Quicksand"/>
                <a:cs typeface="Quicksand"/>
                <a:sym typeface="Quicksand"/>
              </a:rPr>
              <a:t>Retellings</a:t>
            </a:r>
            <a:r>
              <a:rPr lang="en-US" sz="3000">
                <a:solidFill>
                  <a:schemeClr val="lt1"/>
                </a:solidFill>
                <a:latin typeface="Quicksand Medium"/>
                <a:ea typeface="Quicksand Medium"/>
                <a:cs typeface="Quicksand Medium"/>
                <a:sym typeface="Quicksand Medium"/>
              </a:rPr>
              <a:t> of the classic story shaped by the </a:t>
            </a:r>
            <a:r>
              <a:rPr b="1" lang="en-US" sz="3000">
                <a:solidFill>
                  <a:schemeClr val="lt1"/>
                </a:solidFill>
                <a:latin typeface="Quicksand"/>
                <a:ea typeface="Quicksand"/>
                <a:cs typeface="Quicksand"/>
                <a:sym typeface="Quicksand"/>
              </a:rPr>
              <a:t>cultural identities</a:t>
            </a:r>
            <a:r>
              <a:rPr lang="en-US" sz="3000">
                <a:solidFill>
                  <a:schemeClr val="lt1"/>
                </a:solidFill>
                <a:latin typeface="Quicksand Medium"/>
                <a:ea typeface="Quicksand Medium"/>
                <a:cs typeface="Quicksand Medium"/>
                <a:sym typeface="Quicksand Medium"/>
              </a:rPr>
              <a:t> of their creators.</a:t>
            </a:r>
            <a:endParaRPr sz="3000">
              <a:solidFill>
                <a:schemeClr val="lt1"/>
              </a:solidFill>
              <a:latin typeface="Quicksand Medium"/>
              <a:ea typeface="Quicksand Medium"/>
              <a:cs typeface="Quicksand Medium"/>
              <a:sym typeface="Quicksand Medium"/>
            </a:endParaRPr>
          </a:p>
        </p:txBody>
      </p:sp>
      <p:sp>
        <p:nvSpPr>
          <p:cNvPr id="289" name="Google Shape;289;g36aac512fb4_0_63"/>
          <p:cNvSpPr txBox="1"/>
          <p:nvPr/>
        </p:nvSpPr>
        <p:spPr>
          <a:xfrm>
            <a:off x="3465275" y="292425"/>
            <a:ext cx="9615900" cy="923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4800">
                <a:solidFill>
                  <a:schemeClr val="lt1"/>
                </a:solidFill>
                <a:latin typeface="Anton"/>
                <a:ea typeface="Anton"/>
                <a:cs typeface="Anton"/>
                <a:sym typeface="Anton"/>
              </a:rPr>
              <a:t>Cinema Revisited through a Deaf Lens</a:t>
            </a:r>
            <a:endParaRPr sz="4800">
              <a:solidFill>
                <a:schemeClr val="lt1"/>
              </a:solidFill>
              <a:latin typeface="Anton"/>
              <a:ea typeface="Anton"/>
              <a:cs typeface="Anton"/>
              <a:sym typeface="Anton"/>
            </a:endParaRPr>
          </a:p>
        </p:txBody>
      </p:sp>
      <p:pic>
        <p:nvPicPr>
          <p:cNvPr id="290" name="Google Shape;290;g36aac512fb4_0_63" title="Dracula_(1931_film_poster_-_Style_A).jpg"/>
          <p:cNvPicPr preferRelativeResize="0"/>
          <p:nvPr/>
        </p:nvPicPr>
        <p:blipFill>
          <a:blip r:embed="rId7">
            <a:alphaModFix/>
          </a:blip>
          <a:stretch>
            <a:fillRect/>
          </a:stretch>
        </p:blipFill>
        <p:spPr>
          <a:xfrm>
            <a:off x="703650" y="3191150"/>
            <a:ext cx="2922101" cy="4482744"/>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94" name="Shape 294"/>
        <p:cNvGrpSpPr/>
        <p:nvPr/>
      </p:nvGrpSpPr>
      <p:grpSpPr>
        <a:xfrm>
          <a:off x="0" y="0"/>
          <a:ext cx="0" cy="0"/>
          <a:chOff x="0" y="0"/>
          <a:chExt cx="0" cy="0"/>
        </a:xfrm>
      </p:grpSpPr>
      <p:grpSp>
        <p:nvGrpSpPr>
          <p:cNvPr id="295" name="Google Shape;295;g2a50dcd015a_0_83"/>
          <p:cNvGrpSpPr/>
          <p:nvPr/>
        </p:nvGrpSpPr>
        <p:grpSpPr>
          <a:xfrm>
            <a:off x="0" y="-216993"/>
            <a:ext cx="2922102" cy="10504504"/>
            <a:chOff x="0" y="-57150"/>
            <a:chExt cx="769602" cy="2766600"/>
          </a:xfrm>
        </p:grpSpPr>
        <p:sp>
          <p:nvSpPr>
            <p:cNvPr id="296" name="Google Shape;296;g2a50dcd015a_0_83"/>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97" name="Google Shape;297;g2a50dcd015a_0_83"/>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98" name="Google Shape;298;g2a50dcd015a_0_83"/>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99" name="Google Shape;299;g2a50dcd015a_0_83"/>
          <p:cNvSpPr txBox="1"/>
          <p:nvPr/>
        </p:nvSpPr>
        <p:spPr>
          <a:xfrm>
            <a:off x="4361700" y="288900"/>
            <a:ext cx="12854700" cy="1293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3600">
                <a:solidFill>
                  <a:schemeClr val="lt1"/>
                </a:solidFill>
                <a:latin typeface="Quicksand Medium"/>
                <a:ea typeface="Quicksand Medium"/>
                <a:cs typeface="Quicksand Medium"/>
                <a:sym typeface="Quicksand Medium"/>
              </a:rPr>
              <a:t>Deaf filmmaking companies and festivals established and many short and full-length Deaf-made films created.</a:t>
            </a:r>
            <a:endParaRPr sz="3600">
              <a:solidFill>
                <a:schemeClr val="lt1"/>
              </a:solidFill>
              <a:latin typeface="Quicksand Medium"/>
              <a:ea typeface="Quicksand Medium"/>
              <a:cs typeface="Quicksand Medium"/>
              <a:sym typeface="Quicksand Medium"/>
            </a:endParaRPr>
          </a:p>
        </p:txBody>
      </p:sp>
      <p:pic>
        <p:nvPicPr>
          <p:cNvPr id="300" name="Google Shape;300;g2a50dcd015a_0_83" title="deaffest-logo-for-web.jpg">
            <a:hlinkClick r:id="rId4"/>
          </p:cNvPr>
          <p:cNvPicPr preferRelativeResize="0"/>
          <p:nvPr/>
        </p:nvPicPr>
        <p:blipFill rotWithShape="1">
          <a:blip r:embed="rId5">
            <a:alphaModFix/>
          </a:blip>
          <a:srcRect b="4872" l="4297" r="4670" t="3553"/>
          <a:stretch/>
        </p:blipFill>
        <p:spPr>
          <a:xfrm>
            <a:off x="3529575" y="3878276"/>
            <a:ext cx="2702775" cy="2718753"/>
          </a:xfrm>
          <a:prstGeom prst="rect">
            <a:avLst/>
          </a:prstGeom>
          <a:noFill/>
          <a:ln>
            <a:noFill/>
          </a:ln>
        </p:spPr>
      </p:pic>
      <p:sp>
        <p:nvSpPr>
          <p:cNvPr id="301" name="Google Shape;301;g2a50dcd015a_0_83"/>
          <p:cNvSpPr txBox="1"/>
          <p:nvPr/>
        </p:nvSpPr>
        <p:spPr>
          <a:xfrm>
            <a:off x="3604525" y="1946988"/>
            <a:ext cx="6797700" cy="174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4800">
                <a:solidFill>
                  <a:srgbClr val="FFFFFF"/>
                </a:solidFill>
                <a:latin typeface="Anton"/>
                <a:ea typeface="Anton"/>
                <a:cs typeface="Anton"/>
                <a:sym typeface="Anton"/>
              </a:rPr>
              <a:t>International Deaf Film/Arts Festival</a:t>
            </a:r>
            <a:endParaRPr sz="4800">
              <a:solidFill>
                <a:srgbClr val="FFFFFF"/>
              </a:solidFill>
              <a:latin typeface="Anton"/>
              <a:ea typeface="Anton"/>
              <a:cs typeface="Anton"/>
              <a:sym typeface="Anton"/>
            </a:endParaRPr>
          </a:p>
        </p:txBody>
      </p:sp>
      <p:pic>
        <p:nvPicPr>
          <p:cNvPr id="302" name="Google Shape;302;g2a50dcd015a_0_83" title="a-VdWOjO_400x400.jpg">
            <a:hlinkClick r:id="rId6"/>
          </p:cNvPr>
          <p:cNvPicPr preferRelativeResize="0"/>
          <p:nvPr/>
        </p:nvPicPr>
        <p:blipFill rotWithShape="1">
          <a:blip r:embed="rId7">
            <a:alphaModFix/>
          </a:blip>
          <a:srcRect b="7215" l="20580" r="23769" t="6682"/>
          <a:stretch/>
        </p:blipFill>
        <p:spPr>
          <a:xfrm>
            <a:off x="9529625" y="5929301"/>
            <a:ext cx="2031617" cy="3143250"/>
          </a:xfrm>
          <a:prstGeom prst="rect">
            <a:avLst/>
          </a:prstGeom>
          <a:noFill/>
          <a:ln>
            <a:noFill/>
          </a:ln>
        </p:spPr>
      </p:pic>
      <p:pic>
        <p:nvPicPr>
          <p:cNvPr id="303" name="Google Shape;303;g2a50dcd015a_0_83" title="256x256bb.jpg"/>
          <p:cNvPicPr preferRelativeResize="0"/>
          <p:nvPr/>
        </p:nvPicPr>
        <p:blipFill rotWithShape="1">
          <a:blip r:embed="rId8">
            <a:alphaModFix/>
          </a:blip>
          <a:srcRect b="2635" l="7019" r="6431" t="5874"/>
          <a:stretch/>
        </p:blipFill>
        <p:spPr>
          <a:xfrm>
            <a:off x="6649925" y="3878275"/>
            <a:ext cx="2702775" cy="2857075"/>
          </a:xfrm>
          <a:prstGeom prst="rect">
            <a:avLst/>
          </a:prstGeom>
          <a:noFill/>
          <a:ln>
            <a:noFill/>
          </a:ln>
        </p:spPr>
      </p:pic>
      <p:pic>
        <p:nvPicPr>
          <p:cNvPr id="304" name="Google Shape;304;g2a50dcd015a_0_83" title="logo seattle.jpeg">
            <a:hlinkClick r:id="rId9"/>
          </p:cNvPr>
          <p:cNvPicPr preferRelativeResize="0"/>
          <p:nvPr/>
        </p:nvPicPr>
        <p:blipFill>
          <a:blip r:embed="rId10">
            <a:alphaModFix/>
          </a:blip>
          <a:stretch>
            <a:fillRect/>
          </a:stretch>
        </p:blipFill>
        <p:spPr>
          <a:xfrm>
            <a:off x="11845399" y="6342275"/>
            <a:ext cx="2922100" cy="2922100"/>
          </a:xfrm>
          <a:prstGeom prst="rect">
            <a:avLst/>
          </a:prstGeom>
          <a:noFill/>
          <a:ln>
            <a:noFill/>
          </a:ln>
        </p:spPr>
      </p:pic>
      <p:pic>
        <p:nvPicPr>
          <p:cNvPr id="305" name="Google Shape;305;g2a50dcd015a_0_83" title="sunlight festival.jpeg">
            <a:hlinkClick r:id="rId11"/>
          </p:cNvPr>
          <p:cNvPicPr preferRelativeResize="0"/>
          <p:nvPr/>
        </p:nvPicPr>
        <p:blipFill rotWithShape="1">
          <a:blip r:embed="rId12">
            <a:alphaModFix/>
          </a:blip>
          <a:srcRect b="8187" l="7533" r="8107" t="12245"/>
          <a:stretch/>
        </p:blipFill>
        <p:spPr>
          <a:xfrm>
            <a:off x="3719750" y="7625488"/>
            <a:ext cx="4419600" cy="1514225"/>
          </a:xfrm>
          <a:prstGeom prst="rect">
            <a:avLst/>
          </a:prstGeom>
          <a:noFill/>
          <a:ln>
            <a:noFill/>
          </a:ln>
        </p:spPr>
      </p:pic>
      <p:pic>
        <p:nvPicPr>
          <p:cNvPr id="306" name="Google Shape;306;g2a50dcd015a_0_83" title="Murali Expo_page-0001.jpeg">
            <a:hlinkClick r:id="rId13"/>
          </p:cNvPr>
          <p:cNvPicPr preferRelativeResize="0"/>
          <p:nvPr/>
        </p:nvPicPr>
        <p:blipFill>
          <a:blip r:embed="rId14">
            <a:alphaModFix/>
          </a:blip>
          <a:stretch>
            <a:fillRect/>
          </a:stretch>
        </p:blipFill>
        <p:spPr>
          <a:xfrm>
            <a:off x="14898850" y="1948985"/>
            <a:ext cx="2775600" cy="2728265"/>
          </a:xfrm>
          <a:prstGeom prst="rect">
            <a:avLst/>
          </a:prstGeom>
          <a:noFill/>
          <a:ln>
            <a:noFill/>
          </a:ln>
        </p:spPr>
      </p:pic>
      <p:pic>
        <p:nvPicPr>
          <p:cNvPr id="307" name="Google Shape;307;g2a50dcd015a_0_83" title="Copy-of-DRFF.jpg">
            <a:hlinkClick r:id="rId15"/>
          </p:cNvPr>
          <p:cNvPicPr preferRelativeResize="0"/>
          <p:nvPr/>
        </p:nvPicPr>
        <p:blipFill>
          <a:blip r:embed="rId16">
            <a:alphaModFix/>
          </a:blip>
          <a:stretch>
            <a:fillRect/>
          </a:stretch>
        </p:blipFill>
        <p:spPr>
          <a:xfrm>
            <a:off x="10792123" y="2312485"/>
            <a:ext cx="3349900" cy="2577840"/>
          </a:xfrm>
          <a:prstGeom prst="rect">
            <a:avLst/>
          </a:prstGeom>
          <a:noFill/>
          <a:ln>
            <a:noFill/>
          </a:ln>
        </p:spPr>
      </p:pic>
      <p:pic>
        <p:nvPicPr>
          <p:cNvPr id="308" name="Google Shape;308;g2a50dcd015a_0_83" title="logo film russia.jpeg">
            <a:hlinkClick r:id="rId17"/>
          </p:cNvPr>
          <p:cNvPicPr preferRelativeResize="0"/>
          <p:nvPr/>
        </p:nvPicPr>
        <p:blipFill rotWithShape="1">
          <a:blip r:embed="rId18">
            <a:alphaModFix/>
          </a:blip>
          <a:srcRect b="0" l="7034" r="6982" t="0"/>
          <a:stretch/>
        </p:blipFill>
        <p:spPr>
          <a:xfrm>
            <a:off x="15051650" y="5762275"/>
            <a:ext cx="2702775" cy="3143250"/>
          </a:xfrm>
          <a:prstGeom prst="rect">
            <a:avLst/>
          </a:prstGeom>
          <a:noFill/>
          <a:ln>
            <a:noFill/>
          </a:ln>
        </p:spPr>
      </p:pic>
      <p:sp>
        <p:nvSpPr>
          <p:cNvPr id="309" name="Google Shape;309;g2a50dcd015a_0_83"/>
          <p:cNvSpPr txBox="1"/>
          <p:nvPr/>
        </p:nvSpPr>
        <p:spPr>
          <a:xfrm>
            <a:off x="3473000" y="6631100"/>
            <a:ext cx="27756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US" sz="1800">
                <a:solidFill>
                  <a:srgbClr val="FFFFFF"/>
                </a:solidFill>
                <a:latin typeface="Quicksand Medium"/>
                <a:ea typeface="Quicksand Medium"/>
                <a:cs typeface="Quicksand Medium"/>
                <a:sym typeface="Quicksand Medium"/>
              </a:rPr>
              <a:t> Wolverhampton, UK</a:t>
            </a:r>
            <a:endParaRPr sz="1800"/>
          </a:p>
        </p:txBody>
      </p:sp>
      <p:sp>
        <p:nvSpPr>
          <p:cNvPr id="310" name="Google Shape;310;g2a50dcd015a_0_83"/>
          <p:cNvSpPr txBox="1"/>
          <p:nvPr/>
        </p:nvSpPr>
        <p:spPr>
          <a:xfrm>
            <a:off x="6613513" y="6735350"/>
            <a:ext cx="27756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US" sz="1800">
                <a:solidFill>
                  <a:srgbClr val="FFFFFF"/>
                </a:solidFill>
                <a:latin typeface="Quicksand Medium"/>
                <a:ea typeface="Quicksand Medium"/>
                <a:cs typeface="Quicksand Medium"/>
                <a:sym typeface="Quicksand Medium"/>
              </a:rPr>
              <a:t> Reims, France</a:t>
            </a:r>
            <a:endParaRPr sz="1800"/>
          </a:p>
        </p:txBody>
      </p:sp>
      <p:sp>
        <p:nvSpPr>
          <p:cNvPr id="311" name="Google Shape;311;g2a50dcd015a_0_83"/>
          <p:cNvSpPr txBox="1"/>
          <p:nvPr/>
        </p:nvSpPr>
        <p:spPr>
          <a:xfrm>
            <a:off x="10792127" y="4890325"/>
            <a:ext cx="33498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US" sz="1800">
                <a:solidFill>
                  <a:srgbClr val="FFFFFF"/>
                </a:solidFill>
                <a:latin typeface="Quicksand Medium"/>
                <a:ea typeface="Quicksand Medium"/>
                <a:cs typeface="Quicksand Medium"/>
                <a:sym typeface="Quicksand Medium"/>
              </a:rPr>
              <a:t> Rochester, USA</a:t>
            </a:r>
            <a:endParaRPr sz="1800"/>
          </a:p>
        </p:txBody>
      </p:sp>
      <p:sp>
        <p:nvSpPr>
          <p:cNvPr id="312" name="Google Shape;312;g2a50dcd015a_0_83"/>
          <p:cNvSpPr txBox="1"/>
          <p:nvPr/>
        </p:nvSpPr>
        <p:spPr>
          <a:xfrm>
            <a:off x="4254652" y="9072550"/>
            <a:ext cx="33498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US" sz="1800">
                <a:solidFill>
                  <a:srgbClr val="FFFFFF"/>
                </a:solidFill>
                <a:latin typeface="Quicksand Medium"/>
                <a:ea typeface="Quicksand Medium"/>
                <a:cs typeface="Quicksand Medium"/>
                <a:sym typeface="Quicksand Medium"/>
              </a:rPr>
              <a:t> Los Angeles, USA</a:t>
            </a:r>
            <a:endParaRPr sz="1800"/>
          </a:p>
        </p:txBody>
      </p:sp>
      <p:sp>
        <p:nvSpPr>
          <p:cNvPr id="313" name="Google Shape;313;g2a50dcd015a_0_83"/>
          <p:cNvSpPr txBox="1"/>
          <p:nvPr/>
        </p:nvSpPr>
        <p:spPr>
          <a:xfrm>
            <a:off x="11631552" y="5814100"/>
            <a:ext cx="33498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US" sz="1800">
                <a:solidFill>
                  <a:srgbClr val="FFFFFF"/>
                </a:solidFill>
                <a:latin typeface="Quicksand Medium"/>
                <a:ea typeface="Quicksand Medium"/>
                <a:cs typeface="Quicksand Medium"/>
                <a:sym typeface="Quicksand Medium"/>
              </a:rPr>
              <a:t> Seattle, USA</a:t>
            </a:r>
            <a:endParaRPr sz="1800"/>
          </a:p>
        </p:txBody>
      </p:sp>
      <p:sp>
        <p:nvSpPr>
          <p:cNvPr id="314" name="Google Shape;314;g2a50dcd015a_0_83"/>
          <p:cNvSpPr txBox="1"/>
          <p:nvPr/>
        </p:nvSpPr>
        <p:spPr>
          <a:xfrm>
            <a:off x="9459450" y="9072550"/>
            <a:ext cx="21720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US" sz="1800">
                <a:solidFill>
                  <a:srgbClr val="FFFFFF"/>
                </a:solidFill>
                <a:latin typeface="Quicksand Medium"/>
                <a:ea typeface="Quicksand Medium"/>
                <a:cs typeface="Quicksand Medium"/>
                <a:sym typeface="Quicksand Medium"/>
              </a:rPr>
              <a:t> Tokyo, Japan</a:t>
            </a:r>
            <a:endParaRPr sz="1800"/>
          </a:p>
        </p:txBody>
      </p:sp>
      <p:sp>
        <p:nvSpPr>
          <p:cNvPr id="315" name="Google Shape;315;g2a50dcd015a_0_83"/>
          <p:cNvSpPr txBox="1"/>
          <p:nvPr/>
        </p:nvSpPr>
        <p:spPr>
          <a:xfrm>
            <a:off x="15087975" y="9018750"/>
            <a:ext cx="27756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US" sz="1800">
                <a:solidFill>
                  <a:srgbClr val="FFFFFF"/>
                </a:solidFill>
                <a:latin typeface="Quicksand Medium"/>
                <a:ea typeface="Quicksand Medium"/>
                <a:cs typeface="Quicksand Medium"/>
                <a:sym typeface="Quicksand Medium"/>
              </a:rPr>
              <a:t> Moscow, Russia</a:t>
            </a:r>
            <a:endParaRPr sz="1800"/>
          </a:p>
        </p:txBody>
      </p:sp>
      <p:sp>
        <p:nvSpPr>
          <p:cNvPr id="316" name="Google Shape;316;g2a50dcd015a_0_83"/>
          <p:cNvSpPr txBox="1"/>
          <p:nvPr/>
        </p:nvSpPr>
        <p:spPr>
          <a:xfrm>
            <a:off x="14975363" y="4677250"/>
            <a:ext cx="27756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US" sz="1800">
                <a:solidFill>
                  <a:srgbClr val="FFFFFF"/>
                </a:solidFill>
                <a:latin typeface="Quicksand Medium"/>
                <a:ea typeface="Quicksand Medium"/>
                <a:cs typeface="Quicksand Medium"/>
                <a:sym typeface="Quicksand Medium"/>
              </a:rPr>
              <a:t>India</a:t>
            </a:r>
            <a:endParaRPr sz="1800"/>
          </a:p>
        </p:txBody>
      </p:sp>
      <p:sp>
        <p:nvSpPr>
          <p:cNvPr id="317" name="Google Shape;317;g2a50dcd015a_0_83"/>
          <p:cNvSpPr/>
          <p:nvPr/>
        </p:nvSpPr>
        <p:spPr>
          <a:xfrm>
            <a:off x="149925" y="9475951"/>
            <a:ext cx="2775592" cy="618726"/>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19">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321" name="Shape 321"/>
        <p:cNvGrpSpPr/>
        <p:nvPr/>
      </p:nvGrpSpPr>
      <p:grpSpPr>
        <a:xfrm>
          <a:off x="0" y="0"/>
          <a:ext cx="0" cy="0"/>
          <a:chOff x="0" y="0"/>
          <a:chExt cx="0" cy="0"/>
        </a:xfrm>
      </p:grpSpPr>
      <p:grpSp>
        <p:nvGrpSpPr>
          <p:cNvPr id="322" name="Google Shape;322;g36aac512fb4_0_81"/>
          <p:cNvGrpSpPr/>
          <p:nvPr/>
        </p:nvGrpSpPr>
        <p:grpSpPr>
          <a:xfrm>
            <a:off x="0" y="-216993"/>
            <a:ext cx="2922102" cy="10504504"/>
            <a:chOff x="0" y="-57150"/>
            <a:chExt cx="769602" cy="2766600"/>
          </a:xfrm>
        </p:grpSpPr>
        <p:sp>
          <p:nvSpPr>
            <p:cNvPr id="323" name="Google Shape;323;g36aac512fb4_0_81"/>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24" name="Google Shape;324;g36aac512fb4_0_81"/>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25" name="Google Shape;325;g36aac512fb4_0_81"/>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26" name="Google Shape;326;g36aac512fb4_0_81"/>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27" name="Google Shape;327;g36aac512fb4_0_81"/>
          <p:cNvSpPr txBox="1"/>
          <p:nvPr/>
        </p:nvSpPr>
        <p:spPr>
          <a:xfrm>
            <a:off x="377149" y="1953375"/>
            <a:ext cx="2167800" cy="4926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3200"/>
              <a:buFont typeface="Arial"/>
              <a:buNone/>
            </a:pPr>
            <a:r>
              <a:rPr lang="en-US" sz="3200">
                <a:solidFill>
                  <a:srgbClr val="F7F1D5"/>
                </a:solidFill>
                <a:latin typeface="Anton"/>
                <a:ea typeface="Anton"/>
                <a:cs typeface="Anton"/>
                <a:sym typeface="Anton"/>
              </a:rPr>
              <a:t>Examples</a:t>
            </a:r>
            <a:endParaRPr b="0" i="0" sz="3200" u="none" cap="none" strike="noStrike">
              <a:solidFill>
                <a:srgbClr val="F7F1D5"/>
              </a:solidFill>
              <a:latin typeface="Anton"/>
              <a:ea typeface="Anton"/>
              <a:cs typeface="Anton"/>
              <a:sym typeface="Anton"/>
            </a:endParaRPr>
          </a:p>
        </p:txBody>
      </p:sp>
      <p:sp>
        <p:nvSpPr>
          <p:cNvPr id="328" name="Google Shape;328;g36aac512fb4_0_81"/>
          <p:cNvSpPr txBox="1"/>
          <p:nvPr/>
        </p:nvSpPr>
        <p:spPr>
          <a:xfrm>
            <a:off x="3785226" y="362900"/>
            <a:ext cx="7240500" cy="16623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100"/>
              <a:buFont typeface="Arial"/>
              <a:buNone/>
            </a:pPr>
            <a:r>
              <a:rPr lang="en-US" sz="9600">
                <a:solidFill>
                  <a:srgbClr val="FFFFFF"/>
                </a:solidFill>
                <a:latin typeface="Anton"/>
                <a:ea typeface="Anton"/>
                <a:cs typeface="Anton"/>
                <a:sym typeface="Anton"/>
              </a:rPr>
              <a:t>Deaf Cinema</a:t>
            </a:r>
            <a:endParaRPr b="0" i="0" sz="9600" u="none" cap="none" strike="noStrike">
              <a:solidFill>
                <a:srgbClr val="FFFFFF"/>
              </a:solidFill>
              <a:latin typeface="Anton"/>
              <a:ea typeface="Anton"/>
              <a:cs typeface="Anton"/>
              <a:sym typeface="Anton"/>
            </a:endParaRPr>
          </a:p>
        </p:txBody>
      </p:sp>
      <p:pic>
        <p:nvPicPr>
          <p:cNvPr id="329" name="Google Shape;329;g36aac512fb4_0_81">
            <a:hlinkClick r:id="rId5"/>
          </p:cNvPr>
          <p:cNvPicPr preferRelativeResize="0"/>
          <p:nvPr/>
        </p:nvPicPr>
        <p:blipFill rotWithShape="1">
          <a:blip r:embed="rId6">
            <a:alphaModFix/>
          </a:blip>
          <a:srcRect b="0" l="0" r="0" t="0"/>
          <a:stretch/>
        </p:blipFill>
        <p:spPr>
          <a:xfrm>
            <a:off x="7955326" y="2025202"/>
            <a:ext cx="3261425" cy="3314727"/>
          </a:xfrm>
          <a:prstGeom prst="rect">
            <a:avLst/>
          </a:prstGeom>
          <a:noFill/>
          <a:ln>
            <a:noFill/>
          </a:ln>
        </p:spPr>
      </p:pic>
      <p:pic>
        <p:nvPicPr>
          <p:cNvPr id="330" name="Google Shape;330;g36aac512fb4_0_81">
            <a:hlinkClick r:id="rId7"/>
          </p:cNvPr>
          <p:cNvPicPr preferRelativeResize="0"/>
          <p:nvPr/>
        </p:nvPicPr>
        <p:blipFill rotWithShape="1">
          <a:blip r:embed="rId8">
            <a:alphaModFix/>
          </a:blip>
          <a:srcRect b="0" l="0" r="0" t="0"/>
          <a:stretch/>
        </p:blipFill>
        <p:spPr>
          <a:xfrm>
            <a:off x="3452950" y="2287600"/>
            <a:ext cx="3261425" cy="4802555"/>
          </a:xfrm>
          <a:prstGeom prst="rect">
            <a:avLst/>
          </a:prstGeom>
          <a:noFill/>
          <a:ln>
            <a:noFill/>
          </a:ln>
        </p:spPr>
      </p:pic>
      <p:pic>
        <p:nvPicPr>
          <p:cNvPr id="331" name="Google Shape;331;g36aac512fb4_0_81">
            <a:hlinkClick r:id="rId9"/>
          </p:cNvPr>
          <p:cNvPicPr preferRelativeResize="0"/>
          <p:nvPr/>
        </p:nvPicPr>
        <p:blipFill rotWithShape="1">
          <a:blip r:embed="rId10">
            <a:alphaModFix/>
          </a:blip>
          <a:srcRect b="0" l="0" r="0" t="0"/>
          <a:stretch/>
        </p:blipFill>
        <p:spPr>
          <a:xfrm>
            <a:off x="14828750" y="362900"/>
            <a:ext cx="3261424" cy="4864918"/>
          </a:xfrm>
          <a:prstGeom prst="rect">
            <a:avLst/>
          </a:prstGeom>
          <a:noFill/>
          <a:ln>
            <a:noFill/>
          </a:ln>
        </p:spPr>
      </p:pic>
      <p:pic>
        <p:nvPicPr>
          <p:cNvPr id="332" name="Google Shape;332;g36aac512fb4_0_81">
            <a:hlinkClick r:id="rId11"/>
          </p:cNvPr>
          <p:cNvPicPr preferRelativeResize="0"/>
          <p:nvPr/>
        </p:nvPicPr>
        <p:blipFill rotWithShape="1">
          <a:blip r:embed="rId12">
            <a:alphaModFix/>
          </a:blip>
          <a:srcRect b="0" l="0" r="0" t="0"/>
          <a:stretch/>
        </p:blipFill>
        <p:spPr>
          <a:xfrm>
            <a:off x="14634525" y="5613063"/>
            <a:ext cx="3455650" cy="3455650"/>
          </a:xfrm>
          <a:prstGeom prst="rect">
            <a:avLst/>
          </a:prstGeom>
          <a:noFill/>
          <a:ln>
            <a:noFill/>
          </a:ln>
        </p:spPr>
      </p:pic>
      <p:sp>
        <p:nvSpPr>
          <p:cNvPr id="333" name="Google Shape;333;g36aac512fb4_0_81"/>
          <p:cNvSpPr txBox="1"/>
          <p:nvPr/>
        </p:nvSpPr>
        <p:spPr>
          <a:xfrm>
            <a:off x="11706941" y="4196263"/>
            <a:ext cx="3121800" cy="9852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2400"/>
              <a:buFont typeface="Arial"/>
              <a:buNone/>
            </a:pPr>
            <a:r>
              <a:rPr b="1" i="0" lang="en-US" sz="2600" u="none" cap="none" strike="noStrike">
                <a:solidFill>
                  <a:srgbClr val="FFFFFF"/>
                </a:solidFill>
                <a:latin typeface="Quicksand"/>
                <a:ea typeface="Quicksand"/>
                <a:cs typeface="Quicksand"/>
                <a:sym typeface="Quicksand"/>
              </a:rPr>
              <a:t>Sign Gene </a:t>
            </a:r>
            <a:br>
              <a:rPr b="0" i="0" lang="en-US" sz="2600" u="none" cap="none" strike="noStrike">
                <a:solidFill>
                  <a:srgbClr val="FFFFFF"/>
                </a:solidFill>
                <a:latin typeface="Quicksand Medium"/>
                <a:ea typeface="Quicksand Medium"/>
                <a:cs typeface="Quicksand Medium"/>
                <a:sym typeface="Quicksand Medium"/>
              </a:rPr>
            </a:br>
            <a:r>
              <a:rPr b="0" i="0" lang="en-US" sz="2600" u="none" cap="none" strike="noStrike">
                <a:solidFill>
                  <a:srgbClr val="FFFFFF"/>
                </a:solidFill>
                <a:latin typeface="Quicksand Medium"/>
                <a:ea typeface="Quicksand Medium"/>
                <a:cs typeface="Quicksand Medium"/>
                <a:sym typeface="Quicksand Medium"/>
              </a:rPr>
              <a:t>(E. Insolera, 2017)</a:t>
            </a:r>
            <a:endParaRPr b="0" i="0" sz="2600" u="none" cap="none" strike="noStrike">
              <a:solidFill>
                <a:srgbClr val="FFFFFF"/>
              </a:solidFill>
              <a:latin typeface="Quicksand Medium"/>
              <a:ea typeface="Quicksand Medium"/>
              <a:cs typeface="Quicksand Medium"/>
              <a:sym typeface="Quicksand Medium"/>
            </a:endParaRPr>
          </a:p>
        </p:txBody>
      </p:sp>
      <p:sp>
        <p:nvSpPr>
          <p:cNvPr id="334" name="Google Shape;334;g36aac512fb4_0_81"/>
          <p:cNvSpPr txBox="1"/>
          <p:nvPr/>
        </p:nvSpPr>
        <p:spPr>
          <a:xfrm>
            <a:off x="11827275" y="7720150"/>
            <a:ext cx="2708700" cy="13854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2400"/>
              <a:buFont typeface="Arial"/>
              <a:buNone/>
            </a:pPr>
            <a:r>
              <a:rPr b="1" i="0" lang="en-US" sz="2600" u="none" cap="none" strike="noStrike">
                <a:solidFill>
                  <a:srgbClr val="FFFFFF"/>
                </a:solidFill>
                <a:latin typeface="Quicksand"/>
                <a:ea typeface="Quicksand"/>
                <a:cs typeface="Quicksand"/>
                <a:sym typeface="Quicksand"/>
              </a:rPr>
              <a:t>Deaf Funny </a:t>
            </a:r>
            <a:br>
              <a:rPr b="1" i="0" lang="en-US" sz="2600" u="none" cap="none" strike="noStrike">
                <a:solidFill>
                  <a:srgbClr val="FFFFFF"/>
                </a:solidFill>
                <a:latin typeface="Quicksand"/>
                <a:ea typeface="Quicksand"/>
                <a:cs typeface="Quicksand"/>
                <a:sym typeface="Quicksand"/>
              </a:rPr>
            </a:br>
            <a:r>
              <a:rPr b="0" i="0" lang="en-US" sz="2600" u="none" cap="none" strike="noStrike">
                <a:solidFill>
                  <a:srgbClr val="FFFFFF"/>
                </a:solidFill>
                <a:latin typeface="Quicksand Medium"/>
                <a:ea typeface="Quicksand Medium"/>
                <a:cs typeface="Quicksand Medium"/>
                <a:sym typeface="Quicksand Medium"/>
              </a:rPr>
              <a:t>(C. Swinbourne, 2017)</a:t>
            </a:r>
            <a:endParaRPr b="0" i="0" sz="2600" u="none" cap="none" strike="noStrike">
              <a:solidFill>
                <a:srgbClr val="000000"/>
              </a:solidFill>
              <a:latin typeface="Arial"/>
              <a:ea typeface="Arial"/>
              <a:cs typeface="Arial"/>
              <a:sym typeface="Arial"/>
            </a:endParaRPr>
          </a:p>
        </p:txBody>
      </p:sp>
      <p:pic>
        <p:nvPicPr>
          <p:cNvPr id="335" name="Google Shape;335;g36aac512fb4_0_81" title="Jesus-ASL-official-film-poster-scaled.jpeg">
            <a:hlinkClick r:id="rId13"/>
          </p:cNvPr>
          <p:cNvPicPr preferRelativeResize="0"/>
          <p:nvPr/>
        </p:nvPicPr>
        <p:blipFill rotWithShape="1">
          <a:blip r:embed="rId14">
            <a:alphaModFix/>
          </a:blip>
          <a:srcRect b="0" l="0" r="0" t="0"/>
          <a:stretch/>
        </p:blipFill>
        <p:spPr>
          <a:xfrm>
            <a:off x="7990562" y="5613079"/>
            <a:ext cx="3158798" cy="4446198"/>
          </a:xfrm>
          <a:prstGeom prst="rect">
            <a:avLst/>
          </a:prstGeom>
          <a:noFill/>
          <a:ln>
            <a:noFill/>
          </a:ln>
        </p:spPr>
      </p:pic>
      <p:sp>
        <p:nvSpPr>
          <p:cNvPr id="336" name="Google Shape;336;g36aac512fb4_0_81"/>
          <p:cNvSpPr txBox="1"/>
          <p:nvPr/>
        </p:nvSpPr>
        <p:spPr>
          <a:xfrm>
            <a:off x="4261775" y="8590575"/>
            <a:ext cx="3585300" cy="1385400"/>
          </a:xfrm>
          <a:prstGeom prst="rect">
            <a:avLst/>
          </a:prstGeom>
          <a:noFill/>
          <a:ln>
            <a:noFill/>
          </a:ln>
        </p:spPr>
        <p:txBody>
          <a:bodyPr anchorCtr="0" anchor="t" bIns="91425" lIns="91425" spcFirstLastPara="1" rIns="91425" wrap="square" tIns="91425">
            <a:spAutoFit/>
          </a:bodyPr>
          <a:lstStyle/>
          <a:p>
            <a:pPr indent="0" lvl="0" marL="0" rtl="0" algn="r">
              <a:lnSpc>
                <a:spcPct val="100000"/>
              </a:lnSpc>
              <a:spcBef>
                <a:spcPts val="0"/>
              </a:spcBef>
              <a:spcAft>
                <a:spcPts val="0"/>
              </a:spcAft>
              <a:buNone/>
            </a:pPr>
            <a:r>
              <a:rPr b="1" lang="en-US" sz="2600">
                <a:solidFill>
                  <a:srgbClr val="FFFFFF"/>
                </a:solidFill>
                <a:latin typeface="Quicksand"/>
                <a:ea typeface="Quicksand"/>
                <a:cs typeface="Quicksand"/>
                <a:sym typeface="Quicksand"/>
              </a:rPr>
              <a:t>JESUS: a Deaf Missions film</a:t>
            </a:r>
            <a:r>
              <a:rPr lang="en-US" sz="2600">
                <a:solidFill>
                  <a:srgbClr val="FFFFFF"/>
                </a:solidFill>
                <a:latin typeface="Quicksand Medium"/>
                <a:ea typeface="Quicksand Medium"/>
                <a:cs typeface="Quicksand Medium"/>
                <a:sym typeface="Quicksand Medium"/>
              </a:rPr>
              <a:t> </a:t>
            </a:r>
            <a:br>
              <a:rPr lang="en-US" sz="2600">
                <a:solidFill>
                  <a:srgbClr val="FFFFFF"/>
                </a:solidFill>
                <a:latin typeface="Quicksand Medium"/>
                <a:ea typeface="Quicksand Medium"/>
                <a:cs typeface="Quicksand Medium"/>
                <a:sym typeface="Quicksand Medium"/>
              </a:rPr>
            </a:br>
            <a:r>
              <a:rPr lang="en-US" sz="2600">
                <a:solidFill>
                  <a:srgbClr val="FFFFFF"/>
                </a:solidFill>
                <a:latin typeface="Quicksand Medium"/>
                <a:ea typeface="Quicksand Medium"/>
                <a:cs typeface="Quicksand Medium"/>
                <a:sym typeface="Quicksand Medium"/>
              </a:rPr>
              <a:t>(J. D. Josselyn, 2024)</a:t>
            </a:r>
            <a:endParaRPr sz="2600">
              <a:solidFill>
                <a:srgbClr val="FFFFFF"/>
              </a:solidFill>
              <a:latin typeface="Quicksand Medium"/>
              <a:ea typeface="Quicksand Medium"/>
              <a:cs typeface="Quicksand Medium"/>
              <a:sym typeface="Quicksand Medium"/>
            </a:endParaRPr>
          </a:p>
        </p:txBody>
      </p:sp>
      <p:sp>
        <p:nvSpPr>
          <p:cNvPr id="337" name="Google Shape;337;g36aac512fb4_0_81"/>
          <p:cNvSpPr txBox="1"/>
          <p:nvPr/>
        </p:nvSpPr>
        <p:spPr>
          <a:xfrm>
            <a:off x="11286216" y="2025188"/>
            <a:ext cx="3121800" cy="985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400"/>
              <a:buFont typeface="Arial"/>
              <a:buNone/>
            </a:pPr>
            <a:r>
              <a:rPr b="1" i="0" lang="en-US" sz="2600" u="none" cap="none" strike="noStrike">
                <a:solidFill>
                  <a:srgbClr val="FFFFFF"/>
                </a:solidFill>
                <a:latin typeface="Quicksand"/>
                <a:ea typeface="Quicksand"/>
                <a:cs typeface="Quicksand"/>
                <a:sym typeface="Quicksand"/>
              </a:rPr>
              <a:t>S</a:t>
            </a:r>
            <a:r>
              <a:rPr b="1" lang="en-US" sz="2600">
                <a:solidFill>
                  <a:srgbClr val="FFFFFF"/>
                </a:solidFill>
                <a:latin typeface="Quicksand"/>
                <a:ea typeface="Quicksand"/>
                <a:cs typeface="Quicksand"/>
                <a:sym typeface="Quicksand"/>
              </a:rPr>
              <a:t>mall World</a:t>
            </a:r>
            <a:r>
              <a:rPr b="1" i="0" lang="en-US" sz="2600" u="none" cap="none" strike="noStrike">
                <a:solidFill>
                  <a:srgbClr val="FFFFFF"/>
                </a:solidFill>
                <a:latin typeface="Quicksand"/>
                <a:ea typeface="Quicksand"/>
                <a:cs typeface="Quicksand"/>
                <a:sym typeface="Quicksand"/>
              </a:rPr>
              <a:t> </a:t>
            </a:r>
            <a:br>
              <a:rPr b="0" i="0" lang="en-US" sz="2600" u="none" cap="none" strike="noStrike">
                <a:solidFill>
                  <a:srgbClr val="FFFFFF"/>
                </a:solidFill>
                <a:latin typeface="Quicksand Medium"/>
                <a:ea typeface="Quicksand Medium"/>
                <a:cs typeface="Quicksand Medium"/>
                <a:sym typeface="Quicksand Medium"/>
              </a:rPr>
            </a:br>
            <a:r>
              <a:rPr b="0" i="0" lang="en-US" sz="2600" u="none" cap="none" strike="noStrike">
                <a:solidFill>
                  <a:srgbClr val="FFFFFF"/>
                </a:solidFill>
                <a:latin typeface="Quicksand Medium"/>
                <a:ea typeface="Quicksand Medium"/>
                <a:cs typeface="Quicksand Medium"/>
                <a:sym typeface="Quicksand Medium"/>
              </a:rPr>
              <a:t>(</a:t>
            </a:r>
            <a:r>
              <a:rPr lang="en-US" sz="2600">
                <a:solidFill>
                  <a:srgbClr val="FFFFFF"/>
                </a:solidFill>
                <a:latin typeface="Quicksand Medium"/>
                <a:ea typeface="Quicksand Medium"/>
                <a:cs typeface="Quicksand Medium"/>
                <a:sym typeface="Quicksand Medium"/>
              </a:rPr>
              <a:t>L</a:t>
            </a:r>
            <a:r>
              <a:rPr b="0" i="0" lang="en-US" sz="2600" u="none" cap="none" strike="noStrike">
                <a:solidFill>
                  <a:srgbClr val="FFFFFF"/>
                </a:solidFill>
                <a:latin typeface="Quicksand Medium"/>
                <a:ea typeface="Quicksand Medium"/>
                <a:cs typeface="Quicksand Medium"/>
                <a:sym typeface="Quicksand Medium"/>
              </a:rPr>
              <a:t>. </a:t>
            </a:r>
            <a:r>
              <a:rPr lang="en-US" sz="2600">
                <a:solidFill>
                  <a:srgbClr val="FFFFFF"/>
                </a:solidFill>
                <a:latin typeface="Quicksand Medium"/>
                <a:ea typeface="Quicksand Medium"/>
                <a:cs typeface="Quicksand Medium"/>
                <a:sym typeface="Quicksand Medium"/>
              </a:rPr>
              <a:t>Neethling</a:t>
            </a:r>
            <a:r>
              <a:rPr b="0" i="0" lang="en-US" sz="2600" u="none" cap="none" strike="noStrike">
                <a:solidFill>
                  <a:srgbClr val="FFFFFF"/>
                </a:solidFill>
                <a:latin typeface="Quicksand Medium"/>
                <a:ea typeface="Quicksand Medium"/>
                <a:cs typeface="Quicksand Medium"/>
                <a:sym typeface="Quicksand Medium"/>
              </a:rPr>
              <a:t>, 201</a:t>
            </a:r>
            <a:r>
              <a:rPr lang="en-US" sz="2600">
                <a:solidFill>
                  <a:srgbClr val="FFFFFF"/>
                </a:solidFill>
                <a:latin typeface="Quicksand Medium"/>
                <a:ea typeface="Quicksand Medium"/>
                <a:cs typeface="Quicksand Medium"/>
                <a:sym typeface="Quicksand Medium"/>
              </a:rPr>
              <a:t>6</a:t>
            </a:r>
            <a:r>
              <a:rPr b="0" i="0" lang="en-US" sz="2600" u="none" cap="none" strike="noStrike">
                <a:solidFill>
                  <a:srgbClr val="FFFFFF"/>
                </a:solidFill>
                <a:latin typeface="Quicksand Medium"/>
                <a:ea typeface="Quicksand Medium"/>
                <a:cs typeface="Quicksand Medium"/>
                <a:sym typeface="Quicksand Medium"/>
              </a:rPr>
              <a:t>)</a:t>
            </a:r>
            <a:endParaRPr b="0" i="0" sz="2600" u="none" cap="none" strike="noStrike">
              <a:solidFill>
                <a:srgbClr val="FFFFFF"/>
              </a:solidFill>
              <a:latin typeface="Quicksand Medium"/>
              <a:ea typeface="Quicksand Medium"/>
              <a:cs typeface="Quicksand Medium"/>
              <a:sym typeface="Quicksand Medium"/>
            </a:endParaRPr>
          </a:p>
        </p:txBody>
      </p:sp>
      <p:sp>
        <p:nvSpPr>
          <p:cNvPr id="338" name="Google Shape;338;g36aac512fb4_0_81"/>
          <p:cNvSpPr txBox="1"/>
          <p:nvPr/>
        </p:nvSpPr>
        <p:spPr>
          <a:xfrm>
            <a:off x="106688" y="8345375"/>
            <a:ext cx="2708700" cy="153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2200">
                <a:solidFill>
                  <a:srgbClr val="FFFFFF"/>
                </a:solidFill>
                <a:latin typeface="Quicksand Medium"/>
                <a:ea typeface="Quicksand Medium"/>
                <a:cs typeface="Quicksand Medium"/>
                <a:sym typeface="Quicksand Medium"/>
              </a:rPr>
              <a:t>You can also screen the video "Deaf Filmmakers and Their Works."</a:t>
            </a:r>
            <a:endParaRPr sz="2200">
              <a:solidFill>
                <a:srgbClr val="FFFFFF"/>
              </a:solidFill>
              <a:latin typeface="Quicksand Medium"/>
              <a:ea typeface="Quicksand Medium"/>
              <a:cs typeface="Quicksand Medium"/>
              <a:sym typeface="Quicksand Medium"/>
            </a:endParaRPr>
          </a:p>
        </p:txBody>
      </p:sp>
      <p:sp>
        <p:nvSpPr>
          <p:cNvPr id="339" name="Google Shape;339;g36aac512fb4_0_81"/>
          <p:cNvSpPr txBox="1"/>
          <p:nvPr/>
        </p:nvSpPr>
        <p:spPr>
          <a:xfrm>
            <a:off x="3452949" y="7090150"/>
            <a:ext cx="4153500" cy="985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400"/>
              <a:buFont typeface="Arial"/>
              <a:buNone/>
            </a:pPr>
            <a:r>
              <a:rPr b="1" i="0" lang="en-US" sz="2600" u="none" cap="none" strike="noStrike">
                <a:solidFill>
                  <a:srgbClr val="FFFFFF"/>
                </a:solidFill>
                <a:latin typeface="Quicksand"/>
                <a:ea typeface="Quicksand"/>
                <a:cs typeface="Quicksand"/>
                <a:sym typeface="Quicksand"/>
              </a:rPr>
              <a:t>The End</a:t>
            </a:r>
            <a:r>
              <a:rPr b="0" i="0" lang="en-US" sz="2600" u="none" cap="none" strike="noStrike">
                <a:solidFill>
                  <a:srgbClr val="FFFFFF"/>
                </a:solidFill>
                <a:latin typeface="Quicksand Medium"/>
                <a:ea typeface="Quicksand Medium"/>
                <a:cs typeface="Quicksand Medium"/>
                <a:sym typeface="Quicksand Medium"/>
              </a:rPr>
              <a:t> </a:t>
            </a:r>
            <a:br>
              <a:rPr b="0" i="0" lang="en-US" sz="2600" u="none" cap="none" strike="noStrike">
                <a:solidFill>
                  <a:srgbClr val="FFFFFF"/>
                </a:solidFill>
                <a:latin typeface="Quicksand Medium"/>
                <a:ea typeface="Quicksand Medium"/>
                <a:cs typeface="Quicksand Medium"/>
                <a:sym typeface="Quicksand Medium"/>
              </a:rPr>
            </a:br>
            <a:r>
              <a:rPr b="0" i="0" lang="en-US" sz="2600" u="none" cap="none" strike="noStrike">
                <a:solidFill>
                  <a:srgbClr val="FFFFFF"/>
                </a:solidFill>
                <a:latin typeface="Quicksand Medium"/>
                <a:ea typeface="Quicksand Medium"/>
                <a:cs typeface="Quicksand Medium"/>
                <a:sym typeface="Quicksand Medium"/>
              </a:rPr>
              <a:t>(T. Evans, 2011)</a:t>
            </a:r>
            <a:endParaRPr b="0" i="0" sz="2600" u="none" cap="none" strike="noStrike">
              <a:solidFill>
                <a:srgbClr val="FFFFFF"/>
              </a:solidFill>
              <a:latin typeface="Quicksand Medium"/>
              <a:ea typeface="Quicksand Medium"/>
              <a:cs typeface="Quicksand Medium"/>
              <a:sym typeface="Quicksand Medium"/>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343" name="Shape 343"/>
        <p:cNvGrpSpPr/>
        <p:nvPr/>
      </p:nvGrpSpPr>
      <p:grpSpPr>
        <a:xfrm>
          <a:off x="0" y="0"/>
          <a:ext cx="0" cy="0"/>
          <a:chOff x="0" y="0"/>
          <a:chExt cx="0" cy="0"/>
        </a:xfrm>
      </p:grpSpPr>
      <p:sp>
        <p:nvSpPr>
          <p:cNvPr id="344" name="Google Shape;344;g36aac512fb4_0_72"/>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45" name="Google Shape;345;g36aac512fb4_0_72"/>
          <p:cNvSpPr/>
          <p:nvPr/>
        </p:nvSpPr>
        <p:spPr>
          <a:xfrm>
            <a:off x="590725" y="91035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346" name="Google Shape;346;g36aac512fb4_0_72"/>
          <p:cNvPicPr preferRelativeResize="0"/>
          <p:nvPr/>
        </p:nvPicPr>
        <p:blipFill rotWithShape="1">
          <a:blip r:embed="rId5">
            <a:alphaModFix/>
          </a:blip>
          <a:srcRect b="0" l="0" r="0" t="0"/>
          <a:stretch/>
        </p:blipFill>
        <p:spPr>
          <a:xfrm>
            <a:off x="438238" y="2322950"/>
            <a:ext cx="3828450" cy="3080426"/>
          </a:xfrm>
          <a:prstGeom prst="rect">
            <a:avLst/>
          </a:prstGeom>
          <a:noFill/>
          <a:ln>
            <a:noFill/>
          </a:ln>
        </p:spPr>
      </p:pic>
      <p:pic>
        <p:nvPicPr>
          <p:cNvPr id="347" name="Google Shape;347;g36aac512fb4_0_72"/>
          <p:cNvPicPr preferRelativeResize="0"/>
          <p:nvPr/>
        </p:nvPicPr>
        <p:blipFill rotWithShape="1">
          <a:blip r:embed="rId6">
            <a:alphaModFix/>
          </a:blip>
          <a:srcRect b="0" l="0" r="0" t="0"/>
          <a:stretch/>
        </p:blipFill>
        <p:spPr>
          <a:xfrm>
            <a:off x="14474654" y="2321900"/>
            <a:ext cx="3070308" cy="3082501"/>
          </a:xfrm>
          <a:prstGeom prst="rect">
            <a:avLst/>
          </a:prstGeom>
          <a:noFill/>
          <a:ln>
            <a:noFill/>
          </a:ln>
        </p:spPr>
      </p:pic>
      <p:sp>
        <p:nvSpPr>
          <p:cNvPr id="348" name="Google Shape;348;g36aac512fb4_0_72"/>
          <p:cNvSpPr txBox="1"/>
          <p:nvPr/>
        </p:nvSpPr>
        <p:spPr>
          <a:xfrm>
            <a:off x="4997825" y="5711150"/>
            <a:ext cx="3786600" cy="29301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000"/>
              </a:spcAft>
              <a:buNone/>
            </a:pPr>
            <a:r>
              <a:rPr b="1" lang="en-US" sz="3600">
                <a:solidFill>
                  <a:schemeClr val="lt1"/>
                </a:solidFill>
                <a:latin typeface="Quicksand"/>
                <a:ea typeface="Quicksand"/>
                <a:cs typeface="Quicksand"/>
                <a:sym typeface="Quicksand"/>
              </a:rPr>
              <a:t>Sign language</a:t>
            </a:r>
            <a:r>
              <a:rPr lang="en-US" sz="3600">
                <a:solidFill>
                  <a:schemeClr val="lt1"/>
                </a:solidFill>
                <a:latin typeface="Quicksand"/>
                <a:ea typeface="Quicksand"/>
                <a:cs typeface="Quicksand"/>
                <a:sym typeface="Quicksand"/>
              </a:rPr>
              <a:t> </a:t>
            </a:r>
            <a:r>
              <a:rPr lang="en-US" sz="3200">
                <a:solidFill>
                  <a:schemeClr val="lt1"/>
                </a:solidFill>
                <a:latin typeface="Quicksand"/>
                <a:ea typeface="Quicksand"/>
                <a:cs typeface="Quicksand"/>
                <a:sym typeface="Quicksand"/>
              </a:rPr>
              <a:t>as the primary language of the film</a:t>
            </a:r>
            <a:endParaRPr b="0" i="0" sz="2800" u="none" cap="none" strike="noStrike">
              <a:solidFill>
                <a:schemeClr val="lt1"/>
              </a:solidFill>
              <a:latin typeface="Quicksand SemiBold"/>
              <a:ea typeface="Quicksand SemiBold"/>
              <a:cs typeface="Quicksand SemiBold"/>
              <a:sym typeface="Quicksand SemiBold"/>
            </a:endParaRPr>
          </a:p>
        </p:txBody>
      </p:sp>
      <p:sp>
        <p:nvSpPr>
          <p:cNvPr id="349" name="Google Shape;349;g36aac512fb4_0_72"/>
          <p:cNvSpPr txBox="1"/>
          <p:nvPr/>
        </p:nvSpPr>
        <p:spPr>
          <a:xfrm>
            <a:off x="14273425" y="5641050"/>
            <a:ext cx="3786600" cy="38571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1000"/>
              </a:spcAft>
              <a:buNone/>
            </a:pPr>
            <a:r>
              <a:rPr b="1" lang="en-US" sz="3600">
                <a:solidFill>
                  <a:schemeClr val="lt1"/>
                </a:solidFill>
                <a:latin typeface="Quicksand"/>
                <a:ea typeface="Quicksand"/>
                <a:cs typeface="Quicksand"/>
                <a:sym typeface="Quicksand"/>
              </a:rPr>
              <a:t>Deaf-centered perspective, </a:t>
            </a:r>
            <a:r>
              <a:rPr lang="en-US" sz="2800">
                <a:solidFill>
                  <a:schemeClr val="lt1"/>
                </a:solidFill>
                <a:latin typeface="Quicksand"/>
                <a:ea typeface="Quicksand"/>
                <a:cs typeface="Quicksand"/>
                <a:sym typeface="Quicksand"/>
              </a:rPr>
              <a:t>avoiding paternalistic or medicalized portrayals by hearing individuals and challenging audism</a:t>
            </a:r>
            <a:endParaRPr sz="2800">
              <a:solidFill>
                <a:schemeClr val="lt1"/>
              </a:solidFill>
              <a:latin typeface="Quicksand SemiBold"/>
              <a:ea typeface="Quicksand SemiBold"/>
              <a:cs typeface="Quicksand SemiBold"/>
              <a:sym typeface="Quicksand SemiBold"/>
            </a:endParaRPr>
          </a:p>
        </p:txBody>
      </p:sp>
      <p:sp>
        <p:nvSpPr>
          <p:cNvPr id="350" name="Google Shape;350;g36aac512fb4_0_72"/>
          <p:cNvSpPr txBox="1"/>
          <p:nvPr/>
        </p:nvSpPr>
        <p:spPr>
          <a:xfrm>
            <a:off x="9515563" y="5711150"/>
            <a:ext cx="4248900" cy="3406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US" sz="3600">
                <a:solidFill>
                  <a:schemeClr val="lt1"/>
                </a:solidFill>
                <a:latin typeface="Quicksand"/>
                <a:ea typeface="Quicksand"/>
                <a:cs typeface="Quicksand"/>
                <a:sym typeface="Quicksand"/>
              </a:rPr>
              <a:t>Themes related to Deaf identity, culture, and community</a:t>
            </a:r>
            <a:r>
              <a:rPr b="1" lang="en-US" sz="3200">
                <a:solidFill>
                  <a:schemeClr val="lt1"/>
                </a:solidFill>
                <a:latin typeface="Quicksand"/>
                <a:ea typeface="Quicksand"/>
                <a:cs typeface="Quicksand"/>
                <a:sym typeface="Quicksand"/>
              </a:rPr>
              <a:t>,</a:t>
            </a:r>
            <a:r>
              <a:rPr lang="en-US" sz="3200">
                <a:solidFill>
                  <a:schemeClr val="lt1"/>
                </a:solidFill>
                <a:latin typeface="Quicksand"/>
                <a:ea typeface="Quicksand"/>
                <a:cs typeface="Quicksand"/>
                <a:sym typeface="Quicksand"/>
              </a:rPr>
              <a:t> not just disability.</a:t>
            </a:r>
            <a:endParaRPr sz="3200">
              <a:solidFill>
                <a:schemeClr val="lt1"/>
              </a:solidFill>
              <a:latin typeface="Quicksand"/>
              <a:ea typeface="Quicksand"/>
              <a:cs typeface="Quicksand"/>
              <a:sym typeface="Quicksand"/>
            </a:endParaRPr>
          </a:p>
          <a:p>
            <a:pPr indent="0" lvl="0" marL="0" marR="0" rtl="0" algn="l">
              <a:lnSpc>
                <a:spcPct val="100000"/>
              </a:lnSpc>
              <a:spcBef>
                <a:spcPts val="1000"/>
              </a:spcBef>
              <a:spcAft>
                <a:spcPts val="0"/>
              </a:spcAft>
              <a:buClr>
                <a:srgbClr val="000000"/>
              </a:buClr>
              <a:buSzPts val="3200"/>
              <a:buFont typeface="Arial"/>
              <a:buNone/>
            </a:pPr>
            <a:r>
              <a:t/>
            </a:r>
            <a:endParaRPr sz="3200">
              <a:solidFill>
                <a:schemeClr val="lt1"/>
              </a:solidFill>
              <a:latin typeface="Quicksand SemiBold"/>
              <a:ea typeface="Quicksand SemiBold"/>
              <a:cs typeface="Quicksand SemiBold"/>
              <a:sym typeface="Quicksand SemiBold"/>
            </a:endParaRPr>
          </a:p>
        </p:txBody>
      </p:sp>
      <p:pic>
        <p:nvPicPr>
          <p:cNvPr id="351" name="Google Shape;351;g36aac512fb4_0_72"/>
          <p:cNvPicPr preferRelativeResize="0"/>
          <p:nvPr/>
        </p:nvPicPr>
        <p:blipFill rotWithShape="1">
          <a:blip r:embed="rId7">
            <a:alphaModFix/>
          </a:blip>
          <a:srcRect b="0" l="0" r="0" t="0"/>
          <a:stretch/>
        </p:blipFill>
        <p:spPr>
          <a:xfrm>
            <a:off x="9515587" y="2321913"/>
            <a:ext cx="4248861" cy="3082501"/>
          </a:xfrm>
          <a:prstGeom prst="rect">
            <a:avLst/>
          </a:prstGeom>
          <a:noFill/>
          <a:ln>
            <a:noFill/>
          </a:ln>
        </p:spPr>
      </p:pic>
      <p:sp>
        <p:nvSpPr>
          <p:cNvPr id="352" name="Google Shape;352;g36aac512fb4_0_72"/>
          <p:cNvSpPr txBox="1"/>
          <p:nvPr/>
        </p:nvSpPr>
        <p:spPr>
          <a:xfrm>
            <a:off x="3995825" y="414500"/>
            <a:ext cx="11838300" cy="149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7200">
                <a:solidFill>
                  <a:schemeClr val="lt1"/>
                </a:solidFill>
                <a:latin typeface="Anton"/>
                <a:ea typeface="Anton"/>
                <a:cs typeface="Anton"/>
                <a:sym typeface="Anton"/>
              </a:rPr>
              <a:t>Deaf Cinema: key components</a:t>
            </a:r>
            <a:endParaRPr sz="7200">
              <a:solidFill>
                <a:schemeClr val="lt1"/>
              </a:solidFill>
              <a:latin typeface="Anton"/>
              <a:ea typeface="Anton"/>
              <a:cs typeface="Anton"/>
              <a:sym typeface="Anton"/>
            </a:endParaRPr>
          </a:p>
        </p:txBody>
      </p:sp>
      <p:pic>
        <p:nvPicPr>
          <p:cNvPr id="353" name="Google Shape;353;g36aac512fb4_0_72" title="deafhoodworkshop.jpg"/>
          <p:cNvPicPr preferRelativeResize="0"/>
          <p:nvPr/>
        </p:nvPicPr>
        <p:blipFill>
          <a:blip r:embed="rId8">
            <a:alphaModFix/>
          </a:blip>
          <a:stretch>
            <a:fillRect/>
          </a:stretch>
        </p:blipFill>
        <p:spPr>
          <a:xfrm>
            <a:off x="4976913" y="2321912"/>
            <a:ext cx="3828449" cy="3082506"/>
          </a:xfrm>
          <a:prstGeom prst="rect">
            <a:avLst/>
          </a:prstGeom>
          <a:noFill/>
          <a:ln>
            <a:noFill/>
          </a:ln>
        </p:spPr>
      </p:pic>
      <p:sp>
        <p:nvSpPr>
          <p:cNvPr id="354" name="Google Shape;354;g36aac512fb4_0_72"/>
          <p:cNvSpPr txBox="1"/>
          <p:nvPr/>
        </p:nvSpPr>
        <p:spPr>
          <a:xfrm>
            <a:off x="519413" y="5711150"/>
            <a:ext cx="3828300" cy="3084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000"/>
              </a:spcAft>
              <a:buNone/>
            </a:pPr>
            <a:r>
              <a:rPr b="1" lang="en-US" sz="3600">
                <a:solidFill>
                  <a:schemeClr val="lt1"/>
                </a:solidFill>
                <a:latin typeface="Quicksand"/>
                <a:ea typeface="Quicksand"/>
                <a:cs typeface="Quicksand"/>
                <a:sym typeface="Quicksand"/>
              </a:rPr>
              <a:t>Deaf authorship:</a:t>
            </a:r>
            <a:r>
              <a:rPr lang="en-US" sz="3600">
                <a:solidFill>
                  <a:schemeClr val="lt1"/>
                </a:solidFill>
                <a:latin typeface="Quicksand"/>
                <a:ea typeface="Quicksand"/>
                <a:cs typeface="Quicksand"/>
                <a:sym typeface="Quicksand"/>
              </a:rPr>
              <a:t> </a:t>
            </a:r>
            <a:br>
              <a:rPr lang="en-US" sz="3600">
                <a:solidFill>
                  <a:schemeClr val="lt1"/>
                </a:solidFill>
                <a:latin typeface="Quicksand"/>
                <a:ea typeface="Quicksand"/>
                <a:cs typeface="Quicksand"/>
                <a:sym typeface="Quicksand"/>
              </a:rPr>
            </a:br>
            <a:r>
              <a:rPr lang="en-US" sz="3200">
                <a:solidFill>
                  <a:schemeClr val="lt1"/>
                </a:solidFill>
                <a:latin typeface="Quicksand"/>
                <a:ea typeface="Quicksand"/>
                <a:cs typeface="Quicksand"/>
                <a:sym typeface="Quicksand"/>
              </a:rPr>
              <a:t>Deaf directors, screenwriters, and actors.</a:t>
            </a:r>
            <a:endParaRPr sz="1000"/>
          </a:p>
        </p:txBody>
      </p:sp>
      <p:sp>
        <p:nvSpPr>
          <p:cNvPr id="355" name="Google Shape;355;g36aac512fb4_0_72"/>
          <p:cNvSpPr txBox="1"/>
          <p:nvPr/>
        </p:nvSpPr>
        <p:spPr>
          <a:xfrm>
            <a:off x="14495625" y="5428800"/>
            <a:ext cx="3000000" cy="35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US" sz="1100">
                <a:solidFill>
                  <a:srgbClr val="FFFFFF"/>
                </a:solidFill>
                <a:latin typeface="Quicksand Medium"/>
                <a:ea typeface="Quicksand Medium"/>
                <a:cs typeface="Quicksand Medium"/>
                <a:sym typeface="Quicksand Medium"/>
              </a:rPr>
              <a:t>Deaf People Can</a:t>
            </a:r>
            <a:r>
              <a:rPr lang="en-US" sz="1100">
                <a:solidFill>
                  <a:srgbClr val="FFFFFF"/>
                </a:solidFill>
                <a:latin typeface="Quicksand Medium"/>
                <a:ea typeface="Quicksand Medium"/>
                <a:cs typeface="Quicksand Medium"/>
                <a:sym typeface="Quicksand Medium"/>
              </a:rPr>
              <a:t>, 2012, </a:t>
            </a:r>
            <a:r>
              <a:rPr lang="en-US" sz="1100">
                <a:solidFill>
                  <a:srgbClr val="FFFFFF"/>
                </a:solidFill>
                <a:latin typeface="Quicksand Medium"/>
                <a:ea typeface="Quicksand Medium"/>
                <a:cs typeface="Quicksand Medium"/>
                <a:sym typeface="Quicksand Medium"/>
              </a:rPr>
              <a:t>Nancy</a:t>
            </a:r>
            <a:r>
              <a:rPr lang="en-US" sz="1100">
                <a:solidFill>
                  <a:srgbClr val="FFFFFF"/>
                </a:solidFill>
                <a:latin typeface="Quicksand Medium"/>
                <a:ea typeface="Quicksand Medium"/>
                <a:cs typeface="Quicksand Medium"/>
                <a:sym typeface="Quicksand Medium"/>
              </a:rPr>
              <a:t> Rourke</a:t>
            </a:r>
            <a:endParaRPr>
              <a:latin typeface="Quicksand Medium"/>
              <a:ea typeface="Quicksand Medium"/>
              <a:cs typeface="Quicksand Medium"/>
              <a:sym typeface="Quicksand Medium"/>
            </a:endParaRPr>
          </a:p>
        </p:txBody>
      </p:sp>
      <p:sp>
        <p:nvSpPr>
          <p:cNvPr id="356" name="Google Shape;356;g36aac512fb4_0_72"/>
          <p:cNvSpPr txBox="1"/>
          <p:nvPr/>
        </p:nvSpPr>
        <p:spPr>
          <a:xfrm>
            <a:off x="4976913" y="5428800"/>
            <a:ext cx="3000000" cy="35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US" sz="1100">
                <a:solidFill>
                  <a:srgbClr val="FFFFFF"/>
                </a:solidFill>
                <a:latin typeface="Quicksand Medium"/>
                <a:ea typeface="Quicksand Medium"/>
                <a:cs typeface="Quicksand Medium"/>
                <a:sym typeface="Quicksand Medium"/>
              </a:rPr>
              <a:t>Deafhood workshop</a:t>
            </a:r>
            <a:r>
              <a:rPr lang="en-US" sz="1100">
                <a:solidFill>
                  <a:srgbClr val="FFFFFF"/>
                </a:solidFill>
                <a:latin typeface="Quicksand Medium"/>
                <a:ea typeface="Quicksand Medium"/>
                <a:cs typeface="Quicksand Medium"/>
                <a:sym typeface="Quicksand Medium"/>
              </a:rPr>
              <a:t>, Nancy Rourke</a:t>
            </a:r>
            <a:endParaRPr>
              <a:latin typeface="Quicksand Medium"/>
              <a:ea typeface="Quicksand Medium"/>
              <a:cs typeface="Quicksand Medium"/>
              <a:sym typeface="Quicksand Medium"/>
            </a:endParaRPr>
          </a:p>
        </p:txBody>
      </p:sp>
      <p:sp>
        <p:nvSpPr>
          <p:cNvPr id="357" name="Google Shape;357;g36aac512fb4_0_72"/>
          <p:cNvSpPr txBox="1"/>
          <p:nvPr/>
        </p:nvSpPr>
        <p:spPr>
          <a:xfrm>
            <a:off x="9515600" y="5428800"/>
            <a:ext cx="3000000" cy="35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US" sz="1100">
                <a:solidFill>
                  <a:srgbClr val="FFFFFF"/>
                </a:solidFill>
                <a:latin typeface="Quicksand Medium"/>
                <a:ea typeface="Quicksand Medium"/>
                <a:cs typeface="Quicksand Medium"/>
                <a:sym typeface="Quicksand Medium"/>
              </a:rPr>
              <a:t>Deaf Global Unity</a:t>
            </a:r>
            <a:r>
              <a:rPr lang="en-US" sz="1100">
                <a:solidFill>
                  <a:srgbClr val="FFFFFF"/>
                </a:solidFill>
                <a:latin typeface="Quicksand Medium"/>
                <a:ea typeface="Quicksand Medium"/>
                <a:cs typeface="Quicksand Medium"/>
                <a:sym typeface="Quicksand Medium"/>
              </a:rPr>
              <a:t>, 2011, Nancy Rourke</a:t>
            </a:r>
            <a:endParaRPr>
              <a:latin typeface="Quicksand Medium"/>
              <a:ea typeface="Quicksand Medium"/>
              <a:cs typeface="Quicksand Medium"/>
              <a:sym typeface="Quicksand Medium"/>
            </a:endParaRPr>
          </a:p>
        </p:txBody>
      </p:sp>
      <p:sp>
        <p:nvSpPr>
          <p:cNvPr id="358" name="Google Shape;358;g36aac512fb4_0_72"/>
          <p:cNvSpPr txBox="1"/>
          <p:nvPr/>
        </p:nvSpPr>
        <p:spPr>
          <a:xfrm>
            <a:off x="438275" y="5428800"/>
            <a:ext cx="3000000" cy="35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US" sz="1100">
                <a:solidFill>
                  <a:schemeClr val="lt1"/>
                </a:solidFill>
                <a:latin typeface="Quicksand Medium"/>
                <a:ea typeface="Quicksand Medium"/>
                <a:cs typeface="Quicksand Medium"/>
                <a:sym typeface="Quicksand Medium"/>
              </a:rPr>
              <a:t>Deaf Culture: </a:t>
            </a:r>
            <a:r>
              <a:rPr i="1" lang="en-US" sz="1100">
                <a:solidFill>
                  <a:srgbClr val="FFFFFF"/>
                </a:solidFill>
                <a:latin typeface="Quicksand Medium"/>
                <a:ea typeface="Quicksand Medium"/>
                <a:cs typeface="Quicksand Medium"/>
                <a:sym typeface="Quicksand Medium"/>
              </a:rPr>
              <a:t>DEAF</a:t>
            </a:r>
            <a:r>
              <a:rPr lang="en-US" sz="1100">
                <a:solidFill>
                  <a:srgbClr val="FFFFFF"/>
                </a:solidFill>
                <a:latin typeface="Quicksand Medium"/>
                <a:ea typeface="Quicksand Medium"/>
                <a:cs typeface="Quicksand Medium"/>
                <a:sym typeface="Quicksand Medium"/>
              </a:rPr>
              <a:t>, 2011, Nancy Rourke</a:t>
            </a:r>
            <a:endParaRPr>
              <a:latin typeface="Quicksand Medium"/>
              <a:ea typeface="Quicksand Medium"/>
              <a:cs typeface="Quicksand Medium"/>
              <a:sym typeface="Quicksand Medium"/>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362" name="Shape 362"/>
        <p:cNvGrpSpPr/>
        <p:nvPr/>
      </p:nvGrpSpPr>
      <p:grpSpPr>
        <a:xfrm>
          <a:off x="0" y="0"/>
          <a:ext cx="0" cy="0"/>
          <a:chOff x="0" y="0"/>
          <a:chExt cx="0" cy="0"/>
        </a:xfrm>
      </p:grpSpPr>
      <p:grpSp>
        <p:nvGrpSpPr>
          <p:cNvPr id="363" name="Google Shape;363;g36aac512fb4_0_90"/>
          <p:cNvGrpSpPr/>
          <p:nvPr/>
        </p:nvGrpSpPr>
        <p:grpSpPr>
          <a:xfrm>
            <a:off x="0" y="-216993"/>
            <a:ext cx="2922102" cy="10504504"/>
            <a:chOff x="0" y="-57150"/>
            <a:chExt cx="769602" cy="2766600"/>
          </a:xfrm>
        </p:grpSpPr>
        <p:sp>
          <p:nvSpPr>
            <p:cNvPr id="364" name="Google Shape;364;g36aac512fb4_0_90"/>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65" name="Google Shape;365;g36aac512fb4_0_90"/>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66" name="Google Shape;366;g36aac512fb4_0_90"/>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67" name="Google Shape;367;g36aac512fb4_0_90"/>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68" name="Google Shape;368;g36aac512fb4_0_90"/>
          <p:cNvSpPr txBox="1"/>
          <p:nvPr/>
        </p:nvSpPr>
        <p:spPr>
          <a:xfrm>
            <a:off x="3466000" y="701525"/>
            <a:ext cx="14593800" cy="1416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100"/>
              <a:buFont typeface="Arial"/>
              <a:buNone/>
            </a:pPr>
            <a:r>
              <a:rPr lang="en-US" sz="8000">
                <a:solidFill>
                  <a:srgbClr val="FFFFFF"/>
                </a:solidFill>
                <a:latin typeface="Anton"/>
                <a:ea typeface="Anton"/>
                <a:cs typeface="Anton"/>
                <a:sym typeface="Anton"/>
              </a:rPr>
              <a:t>Challenges Facing Deaf Cinema</a:t>
            </a:r>
            <a:endParaRPr i="0" sz="8000" u="none" cap="none" strike="noStrike">
              <a:solidFill>
                <a:srgbClr val="FFFFFF"/>
              </a:solidFill>
              <a:latin typeface="Anton"/>
              <a:ea typeface="Anton"/>
              <a:cs typeface="Anton"/>
              <a:sym typeface="Anton"/>
            </a:endParaRPr>
          </a:p>
        </p:txBody>
      </p:sp>
      <p:sp>
        <p:nvSpPr>
          <p:cNvPr id="369" name="Google Shape;369;g36aac512fb4_0_90"/>
          <p:cNvSpPr txBox="1"/>
          <p:nvPr/>
        </p:nvSpPr>
        <p:spPr>
          <a:xfrm>
            <a:off x="3466012" y="3887906"/>
            <a:ext cx="13635000" cy="3032400"/>
          </a:xfrm>
          <a:prstGeom prst="rect">
            <a:avLst/>
          </a:prstGeom>
          <a:noFill/>
          <a:ln>
            <a:noFill/>
          </a:ln>
        </p:spPr>
        <p:txBody>
          <a:bodyPr anchorCtr="0" anchor="t" bIns="91425" lIns="91425" spcFirstLastPara="1" rIns="91425" wrap="square" tIns="91425">
            <a:spAutoFit/>
          </a:bodyPr>
          <a:lstStyle/>
          <a:p>
            <a:pPr indent="-463550" lvl="0" marL="457200" rtl="0" algn="l">
              <a:spcBef>
                <a:spcPts val="0"/>
              </a:spcBef>
              <a:spcAft>
                <a:spcPts val="0"/>
              </a:spcAft>
              <a:buClr>
                <a:srgbClr val="FFFFFF"/>
              </a:buClr>
              <a:buSzPts val="3700"/>
              <a:buFont typeface="Quicksand SemiBold"/>
              <a:buChar char="-"/>
            </a:pPr>
            <a:r>
              <a:rPr lang="en-US" sz="3700">
                <a:solidFill>
                  <a:srgbClr val="FFFFFF"/>
                </a:solidFill>
                <a:latin typeface="Quicksand SemiBold"/>
                <a:ea typeface="Quicksand SemiBold"/>
                <a:cs typeface="Quicksand SemiBold"/>
                <a:sym typeface="Quicksand SemiBold"/>
              </a:rPr>
              <a:t>Limited funding for film production</a:t>
            </a:r>
            <a:br>
              <a:rPr lang="en-US" sz="3700">
                <a:solidFill>
                  <a:srgbClr val="FFFFFF"/>
                </a:solidFill>
                <a:latin typeface="Quicksand SemiBold"/>
                <a:ea typeface="Quicksand SemiBold"/>
                <a:cs typeface="Quicksand SemiBold"/>
                <a:sym typeface="Quicksand SemiBold"/>
              </a:rPr>
            </a:br>
            <a:endParaRPr sz="3700">
              <a:solidFill>
                <a:srgbClr val="FFFFFF"/>
              </a:solidFill>
              <a:latin typeface="Quicksand SemiBold"/>
              <a:ea typeface="Quicksand SemiBold"/>
              <a:cs typeface="Quicksand SemiBold"/>
              <a:sym typeface="Quicksand SemiBold"/>
            </a:endParaRPr>
          </a:p>
          <a:p>
            <a:pPr indent="-463550" lvl="0" marL="457200" rtl="0" algn="l">
              <a:spcBef>
                <a:spcPts val="0"/>
              </a:spcBef>
              <a:spcAft>
                <a:spcPts val="0"/>
              </a:spcAft>
              <a:buClr>
                <a:srgbClr val="FFFFFF"/>
              </a:buClr>
              <a:buSzPts val="3700"/>
              <a:buFont typeface="Quicksand SemiBold"/>
              <a:buChar char="-"/>
            </a:pPr>
            <a:r>
              <a:rPr lang="en-US" sz="3700">
                <a:solidFill>
                  <a:srgbClr val="FFFFFF"/>
                </a:solidFill>
                <a:latin typeface="Quicksand SemiBold"/>
                <a:ea typeface="Quicksand SemiBold"/>
                <a:cs typeface="Quicksand SemiBold"/>
                <a:sym typeface="Quicksand SemiBold"/>
              </a:rPr>
              <a:t>Lack of financial and institutional support for distribution</a:t>
            </a:r>
            <a:br>
              <a:rPr lang="en-US" sz="3700">
                <a:solidFill>
                  <a:srgbClr val="FFFFFF"/>
                </a:solidFill>
                <a:latin typeface="Quicksand SemiBold"/>
                <a:ea typeface="Quicksand SemiBold"/>
                <a:cs typeface="Quicksand SemiBold"/>
                <a:sym typeface="Quicksand SemiBold"/>
              </a:rPr>
            </a:br>
            <a:endParaRPr sz="3700">
              <a:solidFill>
                <a:srgbClr val="FFFFFF"/>
              </a:solidFill>
              <a:latin typeface="Quicksand SemiBold"/>
              <a:ea typeface="Quicksand SemiBold"/>
              <a:cs typeface="Quicksand SemiBold"/>
              <a:sym typeface="Quicksand SemiBold"/>
            </a:endParaRPr>
          </a:p>
          <a:p>
            <a:pPr indent="-463550" lvl="0" marL="457200" rtl="0" algn="l">
              <a:spcBef>
                <a:spcPts val="0"/>
              </a:spcBef>
              <a:spcAft>
                <a:spcPts val="0"/>
              </a:spcAft>
              <a:buClr>
                <a:srgbClr val="FFFFFF"/>
              </a:buClr>
              <a:buSzPts val="3700"/>
              <a:buFont typeface="Quicksand SemiBold"/>
              <a:buChar char="-"/>
            </a:pPr>
            <a:r>
              <a:rPr lang="en-US" sz="3700">
                <a:solidFill>
                  <a:srgbClr val="FFFFFF"/>
                </a:solidFill>
                <a:latin typeface="Quicksand SemiBold"/>
                <a:ea typeface="Quicksand SemiBold"/>
                <a:cs typeface="Quicksand SemiBold"/>
                <a:sym typeface="Quicksand SemiBold"/>
              </a:rPr>
              <a:t>Inaccessibility of mainstream film schools and academies</a:t>
            </a:r>
            <a:endParaRPr sz="3700">
              <a:solidFill>
                <a:srgbClr val="FFFFFF"/>
              </a:solidFill>
              <a:latin typeface="Quicksand SemiBold"/>
              <a:ea typeface="Quicksand SemiBold"/>
              <a:cs typeface="Quicksand SemiBold"/>
              <a:sym typeface="Quicksand SemiBold"/>
            </a:endParaRPr>
          </a:p>
        </p:txBody>
      </p:sp>
      <p:pic>
        <p:nvPicPr>
          <p:cNvPr id="370" name="Google Shape;370;g36aac512fb4_0_90" title="difficulties (1).png"/>
          <p:cNvPicPr preferRelativeResize="0"/>
          <p:nvPr/>
        </p:nvPicPr>
        <p:blipFill>
          <a:blip r:embed="rId5">
            <a:alphaModFix/>
          </a:blip>
          <a:stretch>
            <a:fillRect/>
          </a:stretch>
        </p:blipFill>
        <p:spPr>
          <a:xfrm>
            <a:off x="14845128" y="2613977"/>
            <a:ext cx="2127725" cy="212772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374" name="Shape 374"/>
        <p:cNvGrpSpPr/>
        <p:nvPr/>
      </p:nvGrpSpPr>
      <p:grpSpPr>
        <a:xfrm>
          <a:off x="0" y="0"/>
          <a:ext cx="0" cy="0"/>
          <a:chOff x="0" y="0"/>
          <a:chExt cx="0" cy="0"/>
        </a:xfrm>
      </p:grpSpPr>
      <p:grpSp>
        <p:nvGrpSpPr>
          <p:cNvPr id="375" name="Google Shape;375;g33d092b2bc7_0_95"/>
          <p:cNvGrpSpPr/>
          <p:nvPr/>
        </p:nvGrpSpPr>
        <p:grpSpPr>
          <a:xfrm>
            <a:off x="0" y="-216993"/>
            <a:ext cx="2922102" cy="10504504"/>
            <a:chOff x="0" y="-57150"/>
            <a:chExt cx="769602" cy="2766600"/>
          </a:xfrm>
        </p:grpSpPr>
        <p:sp>
          <p:nvSpPr>
            <p:cNvPr id="376" name="Google Shape;376;g33d092b2bc7_0_95"/>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77" name="Google Shape;377;g33d092b2bc7_0_95"/>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78" name="Google Shape;378;g33d092b2bc7_0_95"/>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79" name="Google Shape;379;g33d092b2bc7_0_95"/>
          <p:cNvSpPr/>
          <p:nvPr/>
        </p:nvSpPr>
        <p:spPr>
          <a:xfrm>
            <a:off x="14828750" y="9453951"/>
            <a:ext cx="2775592" cy="618726"/>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80" name="Google Shape;380;g33d092b2bc7_0_95"/>
          <p:cNvSpPr txBox="1"/>
          <p:nvPr/>
        </p:nvSpPr>
        <p:spPr>
          <a:xfrm>
            <a:off x="3413425" y="307238"/>
            <a:ext cx="14272200" cy="1293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100"/>
              <a:buFont typeface="Arial"/>
              <a:buNone/>
            </a:pPr>
            <a:r>
              <a:rPr lang="en-US" sz="7200">
                <a:solidFill>
                  <a:srgbClr val="FFFFFF"/>
                </a:solidFill>
                <a:latin typeface="Anton"/>
                <a:ea typeface="Anton"/>
                <a:cs typeface="Anton"/>
                <a:sym typeface="Anton"/>
              </a:rPr>
              <a:t>Create a storyboard for a Deaf film</a:t>
            </a:r>
            <a:endParaRPr i="0" sz="7200" u="none" cap="none" strike="noStrike">
              <a:solidFill>
                <a:srgbClr val="FFFFFF"/>
              </a:solidFill>
              <a:latin typeface="Anton"/>
              <a:ea typeface="Anton"/>
              <a:cs typeface="Anton"/>
              <a:sym typeface="Anton"/>
            </a:endParaRPr>
          </a:p>
        </p:txBody>
      </p:sp>
      <p:pic>
        <p:nvPicPr>
          <p:cNvPr id="381" name="Google Shape;381;g33d092b2bc7_0_95" title="Image 18-06-25 at 14.28.jpg"/>
          <p:cNvPicPr preferRelativeResize="0"/>
          <p:nvPr/>
        </p:nvPicPr>
        <p:blipFill>
          <a:blip r:embed="rId5">
            <a:alphaModFix/>
          </a:blip>
          <a:stretch>
            <a:fillRect/>
          </a:stretch>
        </p:blipFill>
        <p:spPr>
          <a:xfrm>
            <a:off x="3868362" y="1851950"/>
            <a:ext cx="9890902" cy="798592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385" name="Shape 385"/>
        <p:cNvGrpSpPr/>
        <p:nvPr/>
      </p:nvGrpSpPr>
      <p:grpSpPr>
        <a:xfrm>
          <a:off x="0" y="0"/>
          <a:ext cx="0" cy="0"/>
          <a:chOff x="0" y="0"/>
          <a:chExt cx="0" cy="0"/>
        </a:xfrm>
      </p:grpSpPr>
      <p:grpSp>
        <p:nvGrpSpPr>
          <p:cNvPr id="386" name="Google Shape;386;g2a4f855e5c5_0_132"/>
          <p:cNvGrpSpPr/>
          <p:nvPr/>
        </p:nvGrpSpPr>
        <p:grpSpPr>
          <a:xfrm>
            <a:off x="0" y="-216993"/>
            <a:ext cx="2922102" cy="10504504"/>
            <a:chOff x="0" y="-57150"/>
            <a:chExt cx="769602" cy="2766600"/>
          </a:xfrm>
        </p:grpSpPr>
        <p:sp>
          <p:nvSpPr>
            <p:cNvPr id="387" name="Google Shape;387;g2a4f855e5c5_0_132"/>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88" name="Google Shape;388;g2a4f855e5c5_0_132"/>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89" name="Google Shape;389;g2a4f855e5c5_0_132"/>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90" name="Google Shape;390;g2a4f855e5c5_0_132"/>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391" name="Google Shape;391;g2a4f855e5c5_0_132" title="Artboard 1.png"/>
          <p:cNvPicPr preferRelativeResize="0"/>
          <p:nvPr/>
        </p:nvPicPr>
        <p:blipFill>
          <a:blip r:embed="rId5">
            <a:alphaModFix/>
          </a:blip>
          <a:stretch>
            <a:fillRect/>
          </a:stretch>
        </p:blipFill>
        <p:spPr>
          <a:xfrm>
            <a:off x="3413425" y="2137528"/>
            <a:ext cx="11063823" cy="7417296"/>
          </a:xfrm>
          <a:prstGeom prst="rect">
            <a:avLst/>
          </a:prstGeom>
          <a:noFill/>
          <a:ln>
            <a:noFill/>
          </a:ln>
        </p:spPr>
      </p:pic>
      <p:sp>
        <p:nvSpPr>
          <p:cNvPr id="392" name="Google Shape;392;g2a4f855e5c5_0_132"/>
          <p:cNvSpPr txBox="1"/>
          <p:nvPr/>
        </p:nvSpPr>
        <p:spPr>
          <a:xfrm>
            <a:off x="3413425" y="307238"/>
            <a:ext cx="14272200" cy="1293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100"/>
              <a:buFont typeface="Arial"/>
              <a:buNone/>
            </a:pPr>
            <a:r>
              <a:rPr lang="en-US" sz="7200">
                <a:solidFill>
                  <a:srgbClr val="FFFFFF"/>
                </a:solidFill>
                <a:latin typeface="Anton"/>
                <a:ea typeface="Anton"/>
                <a:cs typeface="Anton"/>
                <a:sym typeface="Anton"/>
              </a:rPr>
              <a:t>Create a storyboard for a Deaf film</a:t>
            </a:r>
            <a:endParaRPr i="0" sz="7200" u="none" cap="none" strike="noStrike">
              <a:solidFill>
                <a:srgbClr val="FFFFFF"/>
              </a:solidFill>
              <a:latin typeface="Anton"/>
              <a:ea typeface="Anton"/>
              <a:cs typeface="Anton"/>
              <a:sym typeface="Anton"/>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396" name="Shape 396"/>
        <p:cNvGrpSpPr/>
        <p:nvPr/>
      </p:nvGrpSpPr>
      <p:grpSpPr>
        <a:xfrm>
          <a:off x="0" y="0"/>
          <a:ext cx="0" cy="0"/>
          <a:chOff x="0" y="0"/>
          <a:chExt cx="0" cy="0"/>
        </a:xfrm>
      </p:grpSpPr>
      <p:sp>
        <p:nvSpPr>
          <p:cNvPr id="397" name="Google Shape;397;p6"/>
          <p:cNvSpPr/>
          <p:nvPr/>
        </p:nvSpPr>
        <p:spPr>
          <a:xfrm>
            <a:off x="0" y="4263"/>
            <a:ext cx="3595428" cy="2020930"/>
          </a:xfrm>
          <a:custGeom>
            <a:rect b="b" l="l" r="r" t="t"/>
            <a:pathLst>
              <a:path extrusionOk="0" h="2020930" w="3595428">
                <a:moveTo>
                  <a:pt x="0" y="0"/>
                </a:moveTo>
                <a:lnTo>
                  <a:pt x="3595428" y="0"/>
                </a:lnTo>
                <a:lnTo>
                  <a:pt x="3595428" y="2020930"/>
                </a:lnTo>
                <a:lnTo>
                  <a:pt x="0" y="202093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98" name="Google Shape;398;p6"/>
          <p:cNvSpPr/>
          <p:nvPr/>
        </p:nvSpPr>
        <p:spPr>
          <a:xfrm>
            <a:off x="14717017" y="9366992"/>
            <a:ext cx="3342698" cy="745143"/>
          </a:xfrm>
          <a:custGeom>
            <a:rect b="b" l="l" r="r" t="t"/>
            <a:pathLst>
              <a:path extrusionOk="0" h="745143" w="3342698">
                <a:moveTo>
                  <a:pt x="0" y="0"/>
                </a:moveTo>
                <a:lnTo>
                  <a:pt x="3342698" y="0"/>
                </a:lnTo>
                <a:lnTo>
                  <a:pt x="3342698" y="745143"/>
                </a:lnTo>
                <a:lnTo>
                  <a:pt x="0" y="745143"/>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399" name="Google Shape;399;p6"/>
          <p:cNvPicPr preferRelativeResize="0"/>
          <p:nvPr/>
        </p:nvPicPr>
        <p:blipFill rotWithShape="1">
          <a:blip r:embed="rId5">
            <a:alphaModFix amt="30000"/>
          </a:blip>
          <a:srcRect b="0" l="0" r="0" t="0"/>
          <a:stretch/>
        </p:blipFill>
        <p:spPr>
          <a:xfrm>
            <a:off x="921565" y="2724040"/>
            <a:ext cx="4959581" cy="4587766"/>
          </a:xfrm>
          <a:prstGeom prst="rect">
            <a:avLst/>
          </a:prstGeom>
          <a:noFill/>
          <a:ln>
            <a:noFill/>
          </a:ln>
        </p:spPr>
      </p:pic>
      <p:pic>
        <p:nvPicPr>
          <p:cNvPr id="400" name="Google Shape;400;p6"/>
          <p:cNvPicPr preferRelativeResize="0"/>
          <p:nvPr/>
        </p:nvPicPr>
        <p:blipFill rotWithShape="1">
          <a:blip r:embed="rId6">
            <a:alphaModFix amt="30000"/>
          </a:blip>
          <a:srcRect b="0" l="0" r="0" t="0"/>
          <a:stretch/>
        </p:blipFill>
        <p:spPr>
          <a:xfrm>
            <a:off x="7246872" y="3208078"/>
            <a:ext cx="3870838" cy="3870834"/>
          </a:xfrm>
          <a:prstGeom prst="rect">
            <a:avLst/>
          </a:prstGeom>
          <a:noFill/>
          <a:ln>
            <a:noFill/>
          </a:ln>
        </p:spPr>
      </p:pic>
      <p:pic>
        <p:nvPicPr>
          <p:cNvPr id="401" name="Google Shape;401;p6"/>
          <p:cNvPicPr preferRelativeResize="0"/>
          <p:nvPr/>
        </p:nvPicPr>
        <p:blipFill rotWithShape="1">
          <a:blip r:embed="rId7">
            <a:alphaModFix amt="30000"/>
          </a:blip>
          <a:srcRect b="0" l="0" r="0" t="0"/>
          <a:stretch/>
        </p:blipFill>
        <p:spPr>
          <a:xfrm>
            <a:off x="12994041" y="1258027"/>
            <a:ext cx="4372373" cy="2754580"/>
          </a:xfrm>
          <a:prstGeom prst="rect">
            <a:avLst/>
          </a:prstGeom>
          <a:noFill/>
          <a:ln>
            <a:noFill/>
          </a:ln>
        </p:spPr>
      </p:pic>
      <p:pic>
        <p:nvPicPr>
          <p:cNvPr id="402" name="Google Shape;402;p6"/>
          <p:cNvPicPr preferRelativeResize="0"/>
          <p:nvPr/>
        </p:nvPicPr>
        <p:blipFill rotWithShape="1">
          <a:blip r:embed="rId8">
            <a:alphaModFix amt="30000"/>
          </a:blip>
          <a:srcRect b="0" l="37978" r="38064" t="0"/>
          <a:stretch/>
        </p:blipFill>
        <p:spPr>
          <a:xfrm>
            <a:off x="14120702" y="3996780"/>
            <a:ext cx="2119057" cy="5032173"/>
          </a:xfrm>
          <a:prstGeom prst="rect">
            <a:avLst/>
          </a:prstGeom>
          <a:noFill/>
          <a:ln>
            <a:noFill/>
          </a:ln>
        </p:spPr>
      </p:pic>
      <p:sp>
        <p:nvSpPr>
          <p:cNvPr id="403" name="Google Shape;403;p6"/>
          <p:cNvSpPr txBox="1"/>
          <p:nvPr/>
        </p:nvSpPr>
        <p:spPr>
          <a:xfrm>
            <a:off x="13341925" y="284925"/>
            <a:ext cx="4024500" cy="872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US" sz="3400">
                <a:solidFill>
                  <a:schemeClr val="lt1"/>
                </a:solidFill>
                <a:latin typeface="Quicksand Medium"/>
                <a:ea typeface="Quicksand Medium"/>
                <a:cs typeface="Quicksand Medium"/>
                <a:sym typeface="Quicksand Medium"/>
              </a:rPr>
              <a:t>Obstacles</a:t>
            </a:r>
            <a:endParaRPr sz="3400">
              <a:solidFill>
                <a:schemeClr val="lt1"/>
              </a:solidFill>
              <a:latin typeface="Quicksand Medium"/>
              <a:ea typeface="Quicksand Medium"/>
              <a:cs typeface="Quicksand Medium"/>
              <a:sym typeface="Quicksand Medium"/>
            </a:endParaRPr>
          </a:p>
        </p:txBody>
      </p:sp>
      <p:sp>
        <p:nvSpPr>
          <p:cNvPr id="404" name="Google Shape;404;p6"/>
          <p:cNvSpPr txBox="1"/>
          <p:nvPr/>
        </p:nvSpPr>
        <p:spPr>
          <a:xfrm>
            <a:off x="7671350" y="1487950"/>
            <a:ext cx="4024500" cy="8727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400"/>
              <a:buFont typeface="Arial"/>
              <a:buNone/>
            </a:pPr>
            <a:r>
              <a:rPr lang="en-US" sz="3400">
                <a:solidFill>
                  <a:srgbClr val="FFFFFF"/>
                </a:solidFill>
                <a:latin typeface="Quicksand Medium"/>
                <a:ea typeface="Quicksand Medium"/>
                <a:cs typeface="Quicksand Medium"/>
                <a:sym typeface="Quicksand Medium"/>
              </a:rPr>
              <a:t>Antagonism</a:t>
            </a:r>
            <a:endParaRPr b="0" i="0" sz="3400" u="none" cap="none" strike="noStrike">
              <a:solidFill>
                <a:srgbClr val="FFFFFF"/>
              </a:solidFill>
              <a:latin typeface="Quicksand Medium"/>
              <a:ea typeface="Quicksand Medium"/>
              <a:cs typeface="Quicksand Medium"/>
              <a:sym typeface="Quicksand Medium"/>
            </a:endParaRPr>
          </a:p>
        </p:txBody>
      </p:sp>
      <p:sp>
        <p:nvSpPr>
          <p:cNvPr id="405" name="Google Shape;405;p6"/>
          <p:cNvSpPr txBox="1"/>
          <p:nvPr/>
        </p:nvSpPr>
        <p:spPr>
          <a:xfrm>
            <a:off x="1567775" y="1764750"/>
            <a:ext cx="4024500" cy="8727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400"/>
              <a:buFont typeface="Arial"/>
              <a:buNone/>
            </a:pPr>
            <a:r>
              <a:rPr lang="en-US" sz="3400">
                <a:solidFill>
                  <a:srgbClr val="FFFFFF"/>
                </a:solidFill>
                <a:latin typeface="Quicksand Medium"/>
                <a:ea typeface="Quicksand Medium"/>
                <a:cs typeface="Quicksand Medium"/>
                <a:sym typeface="Quicksand Medium"/>
              </a:rPr>
              <a:t>Leading role</a:t>
            </a:r>
            <a:endParaRPr b="0" i="0" sz="3400" u="none" cap="none" strike="noStrike">
              <a:solidFill>
                <a:srgbClr val="FFFFFF"/>
              </a:solidFill>
              <a:latin typeface="Quicksand Medium"/>
              <a:ea typeface="Quicksand Medium"/>
              <a:cs typeface="Quicksand Medium"/>
              <a:sym typeface="Quicksand Medium"/>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409" name="Shape 409"/>
        <p:cNvGrpSpPr/>
        <p:nvPr/>
      </p:nvGrpSpPr>
      <p:grpSpPr>
        <a:xfrm>
          <a:off x="0" y="0"/>
          <a:ext cx="0" cy="0"/>
          <a:chOff x="0" y="0"/>
          <a:chExt cx="0" cy="0"/>
        </a:xfrm>
      </p:grpSpPr>
      <p:sp>
        <p:nvSpPr>
          <p:cNvPr id="410" name="Google Shape;410;g36138d5d411_0_21"/>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11" name="Google Shape;411;g36138d5d411_0_21"/>
          <p:cNvSpPr/>
          <p:nvPr/>
        </p:nvSpPr>
        <p:spPr>
          <a:xfrm>
            <a:off x="-363195" y="3327"/>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12" name="Google Shape;412;g36138d5d411_0_21"/>
          <p:cNvSpPr/>
          <p:nvPr/>
        </p:nvSpPr>
        <p:spPr>
          <a:xfrm>
            <a:off x="2" y="21113"/>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13" name="Google Shape;413;g36138d5d411_0_21"/>
          <p:cNvSpPr txBox="1"/>
          <p:nvPr/>
        </p:nvSpPr>
        <p:spPr>
          <a:xfrm>
            <a:off x="729275" y="1753286"/>
            <a:ext cx="16775100" cy="7912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000"/>
              </a:spcBef>
              <a:spcAft>
                <a:spcPts val="0"/>
              </a:spcAft>
              <a:buNone/>
            </a:pPr>
            <a:r>
              <a:rPr b="1" lang="en-US" sz="2300">
                <a:solidFill>
                  <a:schemeClr val="lt1"/>
                </a:solidFill>
                <a:latin typeface="Quicksand"/>
                <a:ea typeface="Quicksand"/>
                <a:cs typeface="Quicksand"/>
                <a:sym typeface="Quicksand"/>
              </a:rPr>
              <a:t>References: </a:t>
            </a:r>
            <a:endParaRPr b="1" sz="2300">
              <a:solidFill>
                <a:schemeClr val="lt1"/>
              </a:solidFill>
              <a:latin typeface="Quicksand"/>
              <a:ea typeface="Quicksand"/>
              <a:cs typeface="Quicksand"/>
              <a:sym typeface="Quicksand"/>
            </a:endParaRPr>
          </a:p>
          <a:p>
            <a:pPr indent="0" lvl="0" marL="0" rtl="0" algn="l">
              <a:lnSpc>
                <a:spcPct val="115000"/>
              </a:lnSpc>
              <a:spcBef>
                <a:spcPts val="1000"/>
              </a:spcBef>
              <a:spcAft>
                <a:spcPts val="0"/>
              </a:spcAft>
              <a:buNone/>
            </a:pPr>
            <a:r>
              <a:rPr lang="en-US" sz="2300">
                <a:solidFill>
                  <a:schemeClr val="lt1"/>
                </a:solidFill>
                <a:latin typeface="Quicksand Medium"/>
                <a:ea typeface="Quicksand Medium"/>
                <a:cs typeface="Quicksand Medium"/>
                <a:sym typeface="Quicksand Medium"/>
              </a:rPr>
              <a:t>Burns, P. (1999).</a:t>
            </a:r>
            <a:r>
              <a:rPr i="1" lang="en-US" sz="2300">
                <a:solidFill>
                  <a:schemeClr val="lt1"/>
                </a:solidFill>
                <a:latin typeface="Quicksand Medium"/>
                <a:ea typeface="Quicksand Medium"/>
                <a:cs typeface="Quicksand Medium"/>
                <a:sym typeface="Quicksand Medium"/>
              </a:rPr>
              <a:t> Georges Demeny Phonoscope 1892. </a:t>
            </a:r>
            <a:r>
              <a:rPr lang="en-US" sz="2300">
                <a:solidFill>
                  <a:schemeClr val="lt1"/>
                </a:solidFill>
                <a:latin typeface="Quicksand Medium"/>
                <a:ea typeface="Quicksand Medium"/>
                <a:cs typeface="Quicksand Medium"/>
                <a:sym typeface="Quicksand Medium"/>
              </a:rPr>
              <a:t>Archive.org. </a:t>
            </a:r>
            <a:r>
              <a:rPr i="1" lang="en-US" sz="2300" u="sng">
                <a:solidFill>
                  <a:schemeClr val="lt1"/>
                </a:solidFill>
                <a:latin typeface="Quicksand Medium"/>
                <a:ea typeface="Quicksand Medium"/>
                <a:cs typeface="Quicksand Medium"/>
                <a:sym typeface="Quicksand Medium"/>
                <a:hlinkClick r:id="rId6">
                  <a:extLst>
                    <a:ext uri="{A12FA001-AC4F-418D-AE19-62706E023703}">
                      <ahyp:hlinkClr val="tx"/>
                    </a:ext>
                  </a:extLst>
                </a:hlinkClick>
              </a:rPr>
              <a:t>https://archive.org/details/demeny_phonoscope_1892</a:t>
            </a:r>
            <a:r>
              <a:rPr i="1" lang="en-US" sz="2300">
                <a:solidFill>
                  <a:schemeClr val="lt1"/>
                </a:solidFill>
                <a:latin typeface="Quicksand Medium"/>
                <a:ea typeface="Quicksand Medium"/>
                <a:cs typeface="Quicksand Medium"/>
                <a:sym typeface="Quicksand Medium"/>
              </a:rPr>
              <a:t> </a:t>
            </a:r>
            <a:endParaRPr sz="2300">
              <a:solidFill>
                <a:schemeClr val="lt1"/>
              </a:solidFill>
              <a:latin typeface="Quicksand Medium"/>
              <a:ea typeface="Quicksand Medium"/>
              <a:cs typeface="Quicksand Medium"/>
              <a:sym typeface="Quicksand Medium"/>
            </a:endParaRPr>
          </a:p>
          <a:p>
            <a:pPr indent="0" lvl="0" marL="0" rtl="0" algn="l">
              <a:lnSpc>
                <a:spcPct val="115000"/>
              </a:lnSpc>
              <a:spcBef>
                <a:spcPts val="1000"/>
              </a:spcBef>
              <a:spcAft>
                <a:spcPts val="0"/>
              </a:spcAft>
              <a:buNone/>
            </a:pPr>
            <a:r>
              <a:rPr i="1" lang="en-US" sz="2300">
                <a:solidFill>
                  <a:schemeClr val="lt1"/>
                </a:solidFill>
                <a:latin typeface="Quicksand Medium"/>
                <a:ea typeface="Quicksand Medium"/>
                <a:cs typeface="Quicksand Medium"/>
                <a:sym typeface="Quicksand Medium"/>
              </a:rPr>
              <a:t>Deaf Cinema</a:t>
            </a:r>
            <a:r>
              <a:rPr lang="en-US" sz="2300">
                <a:solidFill>
                  <a:schemeClr val="lt1"/>
                </a:solidFill>
                <a:latin typeface="Quicksand Medium"/>
                <a:ea typeface="Quicksand Medium"/>
                <a:cs typeface="Quicksand Medium"/>
                <a:sym typeface="Quicksand Medium"/>
              </a:rPr>
              <a:t>, Accessed 20 June 2025. </a:t>
            </a:r>
            <a:r>
              <a:rPr lang="en-US" sz="2300" u="sng">
                <a:solidFill>
                  <a:schemeClr val="lt1"/>
                </a:solidFill>
                <a:latin typeface="Quicksand Medium"/>
                <a:ea typeface="Quicksand Medium"/>
                <a:cs typeface="Quicksand Medium"/>
                <a:sym typeface="Quicksand Medium"/>
                <a:hlinkClick r:id="rId7">
                  <a:extLst>
                    <a:ext uri="{A12FA001-AC4F-418D-AE19-62706E023703}">
                      <ahyp:hlinkClr val="tx"/>
                    </a:ext>
                  </a:extLst>
                </a:hlinkClick>
              </a:rPr>
              <a:t>https://heartdeaf.com/heart/content/timelines/cinema/timeline.html</a:t>
            </a:r>
            <a:r>
              <a:rPr lang="en-US" sz="2300">
                <a:solidFill>
                  <a:schemeClr val="lt1"/>
                </a:solidFill>
                <a:latin typeface="Quicksand Medium"/>
                <a:ea typeface="Quicksand Medium"/>
                <a:cs typeface="Quicksand Medium"/>
                <a:sym typeface="Quicksand Medium"/>
              </a:rPr>
              <a:t> </a:t>
            </a:r>
            <a:endParaRPr sz="2300">
              <a:solidFill>
                <a:schemeClr val="lt1"/>
              </a:solidFill>
              <a:latin typeface="Quicksand Medium"/>
              <a:ea typeface="Quicksand Medium"/>
              <a:cs typeface="Quicksand Medium"/>
              <a:sym typeface="Quicksand Medium"/>
            </a:endParaRPr>
          </a:p>
          <a:p>
            <a:pPr indent="0" lvl="0" marL="0" rtl="0" algn="l">
              <a:lnSpc>
                <a:spcPct val="115000"/>
              </a:lnSpc>
              <a:spcBef>
                <a:spcPts val="1000"/>
              </a:spcBef>
              <a:spcAft>
                <a:spcPts val="0"/>
              </a:spcAft>
              <a:buNone/>
            </a:pPr>
            <a:r>
              <a:rPr lang="en-US" sz="2300">
                <a:solidFill>
                  <a:schemeClr val="lt1"/>
                </a:solidFill>
                <a:latin typeface="Quicksand Medium"/>
                <a:ea typeface="Quicksand Medium"/>
                <a:cs typeface="Quicksand Medium"/>
                <a:sym typeface="Quicksand Medium"/>
              </a:rPr>
              <a:t>Durr, P. (2016). “Deaf cinema”. In </a:t>
            </a:r>
            <a:r>
              <a:rPr i="1" lang="en-US" sz="2300">
                <a:solidFill>
                  <a:schemeClr val="lt1"/>
                </a:solidFill>
                <a:latin typeface="Quicksand Medium"/>
                <a:ea typeface="Quicksand Medium"/>
                <a:cs typeface="Quicksand Medium"/>
                <a:sym typeface="Quicksand Medium"/>
              </a:rPr>
              <a:t>The sage deaf studies encyclopedia</a:t>
            </a:r>
            <a:r>
              <a:rPr lang="en-US" sz="2300">
                <a:solidFill>
                  <a:schemeClr val="lt1"/>
                </a:solidFill>
                <a:latin typeface="Quicksand Medium"/>
                <a:ea typeface="Quicksand Medium"/>
                <a:cs typeface="Quicksand Medium"/>
                <a:sym typeface="Quicksand Medium"/>
              </a:rPr>
              <a:t> (Vol. 3, pp. 158-158). SAGE Publications, Inc, </a:t>
            </a:r>
            <a:r>
              <a:rPr lang="en-US" sz="2300" u="sng">
                <a:solidFill>
                  <a:schemeClr val="lt1"/>
                </a:solidFill>
                <a:latin typeface="Quicksand Medium"/>
                <a:ea typeface="Quicksand Medium"/>
                <a:cs typeface="Quicksand Medium"/>
                <a:sym typeface="Quicksand Medium"/>
                <a:hlinkClick r:id="rId8">
                  <a:extLst>
                    <a:ext uri="{A12FA001-AC4F-418D-AE19-62706E023703}">
                      <ahyp:hlinkClr val="tx"/>
                    </a:ext>
                  </a:extLst>
                </a:hlinkClick>
              </a:rPr>
              <a:t>https://doi.org/10.4135/9781483346489.n56</a:t>
            </a:r>
            <a:endParaRPr sz="2300">
              <a:solidFill>
                <a:schemeClr val="lt1"/>
              </a:solidFill>
              <a:latin typeface="Quicksand Medium"/>
              <a:ea typeface="Quicksand Medium"/>
              <a:cs typeface="Quicksand Medium"/>
              <a:sym typeface="Quicksand Medium"/>
            </a:endParaRPr>
          </a:p>
          <a:p>
            <a:pPr indent="0" lvl="0" marL="0" rtl="0" algn="l">
              <a:lnSpc>
                <a:spcPct val="115000"/>
              </a:lnSpc>
              <a:spcBef>
                <a:spcPts val="1000"/>
              </a:spcBef>
              <a:spcAft>
                <a:spcPts val="0"/>
              </a:spcAft>
              <a:buNone/>
            </a:pPr>
            <a:r>
              <a:rPr lang="en-US" sz="2300">
                <a:solidFill>
                  <a:schemeClr val="lt1"/>
                </a:solidFill>
                <a:latin typeface="Quicksand Medium"/>
                <a:ea typeface="Quicksand Medium"/>
                <a:cs typeface="Quicksand Medium"/>
                <a:sym typeface="Quicksand Medium"/>
              </a:rPr>
              <a:t>Holcomb, T. K. (2023). </a:t>
            </a:r>
            <a:r>
              <a:rPr i="1" lang="en-US" sz="2300">
                <a:solidFill>
                  <a:schemeClr val="lt1"/>
                </a:solidFill>
                <a:latin typeface="Quicksand Medium"/>
                <a:ea typeface="Quicksand Medium"/>
                <a:cs typeface="Quicksand Medium"/>
                <a:sym typeface="Quicksand Medium"/>
              </a:rPr>
              <a:t>Introduction to Deaf culture.</a:t>
            </a:r>
            <a:r>
              <a:rPr lang="en-US" sz="2300">
                <a:solidFill>
                  <a:schemeClr val="lt1"/>
                </a:solidFill>
                <a:latin typeface="Quicksand Medium"/>
                <a:ea typeface="Quicksand Medium"/>
                <a:cs typeface="Quicksand Medium"/>
                <a:sym typeface="Quicksand Medium"/>
              </a:rPr>
              <a:t> 2nd edition. Oxford University Press.</a:t>
            </a:r>
            <a:endParaRPr sz="2300">
              <a:solidFill>
                <a:schemeClr val="lt1"/>
              </a:solidFill>
              <a:latin typeface="Quicksand Medium"/>
              <a:ea typeface="Quicksand Medium"/>
              <a:cs typeface="Quicksand Medium"/>
              <a:sym typeface="Quicksand Medium"/>
            </a:endParaRPr>
          </a:p>
          <a:p>
            <a:pPr indent="0" lvl="0" marL="0" rtl="0" algn="l">
              <a:lnSpc>
                <a:spcPct val="115000"/>
              </a:lnSpc>
              <a:spcBef>
                <a:spcPts val="0"/>
              </a:spcBef>
              <a:spcAft>
                <a:spcPts val="0"/>
              </a:spcAft>
              <a:buNone/>
            </a:pPr>
            <a:r>
              <a:rPr lang="en-US" sz="2300" u="sng">
                <a:solidFill>
                  <a:schemeClr val="lt1"/>
                </a:solidFill>
                <a:latin typeface="Quicksand Medium"/>
                <a:ea typeface="Quicksand Medium"/>
                <a:cs typeface="Quicksand Medium"/>
                <a:sym typeface="Quicksand Medium"/>
                <a:hlinkClick r:id="rId9">
                  <a:extLst>
                    <a:ext uri="{A12FA001-AC4F-418D-AE19-62706E023703}">
                      <ahyp:hlinkClr val="tx"/>
                    </a:ext>
                  </a:extLst>
                </a:hlinkClick>
              </a:rPr>
              <a:t>http://www.introductiontodeafculture.com/intro-to-deaf-culture.html</a:t>
            </a:r>
            <a:endParaRPr i="1" sz="2300">
              <a:solidFill>
                <a:schemeClr val="lt1"/>
              </a:solidFill>
              <a:latin typeface="Quicksand Medium"/>
              <a:ea typeface="Quicksand Medium"/>
              <a:cs typeface="Quicksand Medium"/>
              <a:sym typeface="Quicksand Medium"/>
            </a:endParaRPr>
          </a:p>
          <a:p>
            <a:pPr indent="0" lvl="0" marL="0" rtl="0" algn="l">
              <a:lnSpc>
                <a:spcPct val="115000"/>
              </a:lnSpc>
              <a:spcBef>
                <a:spcPts val="1000"/>
              </a:spcBef>
              <a:spcAft>
                <a:spcPts val="0"/>
              </a:spcAft>
              <a:buNone/>
            </a:pPr>
            <a:r>
              <a:rPr lang="en-US" sz="2300">
                <a:solidFill>
                  <a:schemeClr val="lt1"/>
                </a:solidFill>
                <a:latin typeface="Quicksand Medium"/>
                <a:ea typeface="Quicksand Medium"/>
                <a:cs typeface="Quicksand Medium"/>
                <a:sym typeface="Quicksand Medium"/>
              </a:rPr>
              <a:t>Ladd, P. (2003). </a:t>
            </a:r>
            <a:r>
              <a:rPr i="1" lang="en-US" sz="2300">
                <a:solidFill>
                  <a:schemeClr val="lt1"/>
                </a:solidFill>
                <a:latin typeface="Quicksand Medium"/>
                <a:ea typeface="Quicksand Medium"/>
                <a:cs typeface="Quicksand Medium"/>
                <a:sym typeface="Quicksand Medium"/>
              </a:rPr>
              <a:t>Understanding deaf culture: in search of deafhood,</a:t>
            </a:r>
            <a:r>
              <a:rPr lang="en-US" sz="2300">
                <a:solidFill>
                  <a:schemeClr val="lt1"/>
                </a:solidFill>
                <a:latin typeface="Quicksand Medium"/>
                <a:ea typeface="Quicksand Medium"/>
                <a:cs typeface="Quicksand Medium"/>
                <a:sym typeface="Quicksand Medium"/>
              </a:rPr>
              <a:t> Multilingual Matters.</a:t>
            </a:r>
            <a:endParaRPr sz="2300">
              <a:solidFill>
                <a:schemeClr val="lt1"/>
              </a:solidFill>
              <a:latin typeface="Quicksand Medium"/>
              <a:ea typeface="Quicksand Medium"/>
              <a:cs typeface="Quicksand Medium"/>
              <a:sym typeface="Quicksand Medium"/>
            </a:endParaRPr>
          </a:p>
          <a:p>
            <a:pPr indent="0" lvl="0" marL="0" rtl="0" algn="l">
              <a:lnSpc>
                <a:spcPct val="115000"/>
              </a:lnSpc>
              <a:spcBef>
                <a:spcPts val="1000"/>
              </a:spcBef>
              <a:spcAft>
                <a:spcPts val="0"/>
              </a:spcAft>
              <a:buNone/>
            </a:pPr>
            <a:r>
              <a:rPr lang="en-US" sz="2300">
                <a:solidFill>
                  <a:schemeClr val="lt1"/>
                </a:solidFill>
                <a:latin typeface="Quicksand Medium"/>
                <a:ea typeface="Quicksand Medium"/>
                <a:cs typeface="Quicksand Medium"/>
                <a:sym typeface="Quicksand Medium"/>
              </a:rPr>
              <a:t>Lane, H., Pillard R. C., and Hedberg U. (2011). </a:t>
            </a:r>
            <a:r>
              <a:rPr i="1" lang="en-US" sz="2300">
                <a:solidFill>
                  <a:schemeClr val="lt1"/>
                </a:solidFill>
                <a:latin typeface="Quicksand Medium"/>
                <a:ea typeface="Quicksand Medium"/>
                <a:cs typeface="Quicksand Medium"/>
                <a:sym typeface="Quicksand Medium"/>
              </a:rPr>
              <a:t>The People of the Eye: Deaf Ethnicity and Ancestry</a:t>
            </a:r>
            <a:r>
              <a:rPr lang="en-US" sz="2300">
                <a:solidFill>
                  <a:schemeClr val="lt1"/>
                </a:solidFill>
                <a:latin typeface="Quicksand Medium"/>
                <a:ea typeface="Quicksand Medium"/>
                <a:cs typeface="Quicksand Medium"/>
                <a:sym typeface="Quicksand Medium"/>
              </a:rPr>
              <a:t>, Oxford University Press. </a:t>
            </a:r>
            <a:endParaRPr sz="2300">
              <a:solidFill>
                <a:schemeClr val="lt1"/>
              </a:solidFill>
              <a:latin typeface="Quicksand Medium"/>
              <a:ea typeface="Quicksand Medium"/>
              <a:cs typeface="Quicksand Medium"/>
              <a:sym typeface="Quicksand Medium"/>
            </a:endParaRPr>
          </a:p>
          <a:p>
            <a:pPr indent="0" lvl="0" marL="0" rtl="0" algn="l">
              <a:lnSpc>
                <a:spcPct val="115000"/>
              </a:lnSpc>
              <a:spcBef>
                <a:spcPts val="1000"/>
              </a:spcBef>
              <a:spcAft>
                <a:spcPts val="0"/>
              </a:spcAft>
              <a:buNone/>
            </a:pPr>
            <a:r>
              <a:rPr lang="en-US" sz="2300">
                <a:solidFill>
                  <a:schemeClr val="lt1"/>
                </a:solidFill>
                <a:latin typeface="Quicksand Medium"/>
                <a:ea typeface="Quicksand Medium"/>
                <a:cs typeface="Quicksand Medium"/>
                <a:sym typeface="Quicksand Medium"/>
              </a:rPr>
              <a:t>Mager W. (2021, 29 November). </a:t>
            </a:r>
            <a:r>
              <a:rPr i="1" lang="en-US" sz="2300">
                <a:solidFill>
                  <a:schemeClr val="lt1"/>
                </a:solidFill>
                <a:latin typeface="Quicksand Medium"/>
                <a:ea typeface="Quicksand Medium"/>
                <a:cs typeface="Quicksand Medium"/>
                <a:sym typeface="Quicksand Medium"/>
              </a:rPr>
              <a:t>130 Years of Deaf People and the Moving Image: Coming Full Circle. </a:t>
            </a:r>
            <a:r>
              <a:rPr lang="en-US" sz="2300">
                <a:solidFill>
                  <a:schemeClr val="lt1"/>
                </a:solidFill>
                <a:latin typeface="Quicksand Medium"/>
                <a:ea typeface="Quicksand Medium"/>
                <a:cs typeface="Quicksand Medium"/>
                <a:sym typeface="Quicksand Medium"/>
              </a:rPr>
              <a:t>Watershed.co.uk, </a:t>
            </a:r>
            <a:r>
              <a:rPr i="1" lang="en-US" sz="2300" u="sng">
                <a:solidFill>
                  <a:schemeClr val="lt1"/>
                </a:solidFill>
                <a:latin typeface="Quicksand Medium"/>
                <a:ea typeface="Quicksand Medium"/>
                <a:cs typeface="Quicksand Medium"/>
                <a:sym typeface="Quicksand Medium"/>
                <a:hlinkClick r:id="rId10">
                  <a:extLst>
                    <a:ext uri="{A12FA001-AC4F-418D-AE19-62706E023703}">
                      <ahyp:hlinkClr val="tx"/>
                    </a:ext>
                  </a:extLst>
                </a:hlinkClick>
              </a:rPr>
              <a:t>https://www.watershed.co.uk/articles/130-years-deaf-people-and-moving-image-coming-full-circle</a:t>
            </a:r>
            <a:r>
              <a:rPr i="1" lang="en-US" sz="2300">
                <a:solidFill>
                  <a:schemeClr val="lt1"/>
                </a:solidFill>
                <a:latin typeface="Quicksand Medium"/>
                <a:ea typeface="Quicksand Medium"/>
                <a:cs typeface="Quicksand Medium"/>
                <a:sym typeface="Quicksand Medium"/>
              </a:rPr>
              <a:t> </a:t>
            </a:r>
            <a:endParaRPr i="1" sz="2300">
              <a:solidFill>
                <a:schemeClr val="lt1"/>
              </a:solidFill>
              <a:latin typeface="Quicksand Medium"/>
              <a:ea typeface="Quicksand Medium"/>
              <a:cs typeface="Quicksand Medium"/>
              <a:sym typeface="Quicksand Medium"/>
            </a:endParaRPr>
          </a:p>
          <a:p>
            <a:pPr indent="0" lvl="0" marL="0" rtl="0" algn="l">
              <a:lnSpc>
                <a:spcPct val="115000"/>
              </a:lnSpc>
              <a:spcBef>
                <a:spcPts val="1000"/>
              </a:spcBef>
              <a:spcAft>
                <a:spcPts val="0"/>
              </a:spcAft>
              <a:buClr>
                <a:schemeClr val="dk1"/>
              </a:buClr>
              <a:buSzPts val="1100"/>
              <a:buFont typeface="Arial"/>
              <a:buNone/>
            </a:pPr>
            <a:r>
              <a:rPr lang="en-US" sz="2300">
                <a:solidFill>
                  <a:schemeClr val="lt1"/>
                </a:solidFill>
                <a:latin typeface="Quicksand Medium"/>
                <a:ea typeface="Quicksand Medium"/>
                <a:cs typeface="Quicksand Medium"/>
                <a:sym typeface="Quicksand Medium"/>
              </a:rPr>
              <a:t>National Association of the Deaf, </a:t>
            </a:r>
            <a:r>
              <a:rPr i="1" lang="en-US" sz="2300">
                <a:solidFill>
                  <a:schemeClr val="lt1"/>
                </a:solidFill>
                <a:latin typeface="Quicksand Medium"/>
                <a:ea typeface="Quicksand Medium"/>
                <a:cs typeface="Quicksand Medium"/>
                <a:sym typeface="Quicksand Medium"/>
              </a:rPr>
              <a:t>Veditz Day, August 13th, 2013</a:t>
            </a:r>
            <a:r>
              <a:rPr lang="en-US" sz="2300">
                <a:solidFill>
                  <a:schemeClr val="lt1"/>
                </a:solidFill>
                <a:latin typeface="Quicksand Medium"/>
                <a:ea typeface="Quicksand Medium"/>
                <a:cs typeface="Quicksand Medium"/>
                <a:sym typeface="Quicksand Medium"/>
              </a:rPr>
              <a:t>, </a:t>
            </a:r>
            <a:r>
              <a:rPr lang="en-US" sz="2300" u="sng">
                <a:solidFill>
                  <a:schemeClr val="lt1"/>
                </a:solidFill>
                <a:latin typeface="Quicksand Medium"/>
                <a:ea typeface="Quicksand Medium"/>
                <a:cs typeface="Quicksand Medium"/>
                <a:sym typeface="Quicksand Medium"/>
                <a:hlinkClick r:id="rId11">
                  <a:extLst>
                    <a:ext uri="{A12FA001-AC4F-418D-AE19-62706E023703}">
                      <ahyp:hlinkClr val="tx"/>
                    </a:ext>
                  </a:extLst>
                </a:hlinkClick>
              </a:rPr>
              <a:t>https://www.nad.org/2013/08/12/veditz-day-august-13th-2013/</a:t>
            </a:r>
            <a:r>
              <a:rPr lang="en-US" sz="2300">
                <a:solidFill>
                  <a:schemeClr val="lt1"/>
                </a:solidFill>
                <a:latin typeface="Quicksand Medium"/>
                <a:ea typeface="Quicksand Medium"/>
                <a:cs typeface="Quicksand Medium"/>
                <a:sym typeface="Quicksand Medium"/>
              </a:rPr>
              <a:t> </a:t>
            </a:r>
            <a:endParaRPr i="1" sz="2300">
              <a:solidFill>
                <a:schemeClr val="lt1"/>
              </a:solidFill>
              <a:latin typeface="Quicksand Medium"/>
              <a:ea typeface="Quicksand Medium"/>
              <a:cs typeface="Quicksand Medium"/>
              <a:sym typeface="Quicksand Medium"/>
            </a:endParaRPr>
          </a:p>
          <a:p>
            <a:pPr indent="0" lvl="0" marL="0" rtl="0" algn="l">
              <a:lnSpc>
                <a:spcPct val="115000"/>
              </a:lnSpc>
              <a:spcBef>
                <a:spcPts val="1000"/>
              </a:spcBef>
              <a:spcAft>
                <a:spcPts val="0"/>
              </a:spcAft>
              <a:buNone/>
            </a:pPr>
            <a:r>
              <a:rPr lang="en-US" sz="2300">
                <a:solidFill>
                  <a:schemeClr val="lt1"/>
                </a:solidFill>
                <a:latin typeface="Quicksand Medium"/>
                <a:ea typeface="Quicksand Medium"/>
                <a:cs typeface="Quicksand Medium"/>
                <a:sym typeface="Quicksand Medium"/>
              </a:rPr>
              <a:t>Schuchmann, J. (1988). </a:t>
            </a:r>
            <a:r>
              <a:rPr i="1" lang="en-US" sz="2300">
                <a:solidFill>
                  <a:schemeClr val="lt1"/>
                </a:solidFill>
                <a:latin typeface="Quicksand Medium"/>
                <a:ea typeface="Quicksand Medium"/>
                <a:cs typeface="Quicksand Medium"/>
                <a:sym typeface="Quicksand Medium"/>
              </a:rPr>
              <a:t>Hollywood speaks: Deafness and Film Entertainment Industry</a:t>
            </a:r>
            <a:r>
              <a:rPr lang="en-US" sz="2300">
                <a:solidFill>
                  <a:schemeClr val="lt1"/>
                </a:solidFill>
                <a:latin typeface="Quicksand Medium"/>
                <a:ea typeface="Quicksand Medium"/>
                <a:cs typeface="Quicksand Medium"/>
                <a:sym typeface="Quicksand Medium"/>
              </a:rPr>
              <a:t>. University of Illinois Press.</a:t>
            </a:r>
            <a:endParaRPr sz="2300">
              <a:solidFill>
                <a:schemeClr val="lt1"/>
              </a:solidFill>
              <a:latin typeface="Quicksand Medium"/>
              <a:ea typeface="Quicksand Medium"/>
              <a:cs typeface="Quicksand Medium"/>
              <a:sym typeface="Quicksand Medium"/>
            </a:endParaRPr>
          </a:p>
          <a:p>
            <a:pPr indent="0" lvl="0" marL="0" rtl="0" algn="l">
              <a:lnSpc>
                <a:spcPct val="115000"/>
              </a:lnSpc>
              <a:spcBef>
                <a:spcPts val="1000"/>
              </a:spcBef>
              <a:spcAft>
                <a:spcPts val="0"/>
              </a:spcAft>
              <a:buNone/>
            </a:pPr>
            <a:r>
              <a:rPr lang="en-US" sz="2300">
                <a:solidFill>
                  <a:schemeClr val="lt1"/>
                </a:solidFill>
                <a:latin typeface="Quicksand Medium"/>
                <a:ea typeface="Quicksand Medium"/>
                <a:cs typeface="Quicksand Medium"/>
                <a:sym typeface="Quicksand Medium"/>
              </a:rPr>
              <a:t>Virdi, J. (2020). </a:t>
            </a:r>
            <a:r>
              <a:rPr i="1" lang="en-US" sz="2300">
                <a:solidFill>
                  <a:schemeClr val="lt1"/>
                </a:solidFill>
                <a:latin typeface="Quicksand Medium"/>
                <a:ea typeface="Quicksand Medium"/>
                <a:cs typeface="Quicksand Medium"/>
                <a:sym typeface="Quicksand Medium"/>
              </a:rPr>
              <a:t>Deaf History Series: Episode 11. Emerson Romero.</a:t>
            </a:r>
            <a:r>
              <a:rPr lang="en-US" sz="2300">
                <a:solidFill>
                  <a:schemeClr val="lt1"/>
                </a:solidFill>
                <a:latin typeface="Quicksand Medium"/>
                <a:ea typeface="Quicksand Medium"/>
                <a:cs typeface="Quicksand Medium"/>
                <a:sym typeface="Quicksand Medium"/>
              </a:rPr>
              <a:t> </a:t>
            </a:r>
            <a:r>
              <a:rPr lang="en-US" sz="2300" u="sng">
                <a:solidFill>
                  <a:schemeClr val="lt1"/>
                </a:solidFill>
                <a:latin typeface="Quicksand Medium"/>
                <a:ea typeface="Quicksand Medium"/>
                <a:cs typeface="Quicksand Medium"/>
                <a:sym typeface="Quicksand Medium"/>
                <a:hlinkClick r:id="rId12">
                  <a:extLst>
                    <a:ext uri="{A12FA001-AC4F-418D-AE19-62706E023703}">
                      <ahyp:hlinkClr val="tx"/>
                    </a:ext>
                  </a:extLst>
                </a:hlinkClick>
              </a:rPr>
              <a:t>https://jaivirdi.com/2020/07/19/dhs-episode-11/</a:t>
            </a:r>
            <a:r>
              <a:rPr lang="en-US" sz="2300">
                <a:solidFill>
                  <a:schemeClr val="lt1"/>
                </a:solidFill>
                <a:latin typeface="Quicksand Medium"/>
                <a:ea typeface="Quicksand Medium"/>
                <a:cs typeface="Quicksand Medium"/>
                <a:sym typeface="Quicksand Medium"/>
              </a:rPr>
              <a:t> </a:t>
            </a:r>
            <a:endParaRPr sz="2300">
              <a:solidFill>
                <a:schemeClr val="lt1"/>
              </a:solidFill>
              <a:latin typeface="Quicksand Medium"/>
              <a:ea typeface="Quicksand Medium"/>
              <a:cs typeface="Quicksand Medium"/>
              <a:sym typeface="Quicksand Medium"/>
            </a:endParaRPr>
          </a:p>
          <a:p>
            <a:pPr indent="0" lvl="0" marL="0" rtl="0" algn="l">
              <a:lnSpc>
                <a:spcPct val="115000"/>
              </a:lnSpc>
              <a:spcBef>
                <a:spcPts val="0"/>
              </a:spcBef>
              <a:spcAft>
                <a:spcPts val="0"/>
              </a:spcAft>
              <a:buNone/>
            </a:pPr>
            <a:r>
              <a:t/>
            </a:r>
            <a:endParaRPr sz="2200">
              <a:solidFill>
                <a:schemeClr val="lt1"/>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43F98"/>
        </a:solidFill>
      </p:bgPr>
    </p:bg>
    <p:spTree>
      <p:nvGrpSpPr>
        <p:cNvPr id="417" name="Shape 417"/>
        <p:cNvGrpSpPr/>
        <p:nvPr/>
      </p:nvGrpSpPr>
      <p:grpSpPr>
        <a:xfrm>
          <a:off x="0" y="0"/>
          <a:ext cx="0" cy="0"/>
          <a:chOff x="0" y="0"/>
          <a:chExt cx="0" cy="0"/>
        </a:xfrm>
      </p:grpSpPr>
      <p:sp>
        <p:nvSpPr>
          <p:cNvPr id="418" name="Google Shape;418;p3"/>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19" name="Google Shape;419;p3"/>
          <p:cNvSpPr/>
          <p:nvPr/>
        </p:nvSpPr>
        <p:spPr>
          <a:xfrm>
            <a:off x="14434201" y="639132"/>
            <a:ext cx="3347649" cy="746247"/>
          </a:xfrm>
          <a:custGeom>
            <a:rect b="b" l="l" r="r" t="t"/>
            <a:pathLst>
              <a:path extrusionOk="0" h="746247" w="3347649">
                <a:moveTo>
                  <a:pt x="0" y="0"/>
                </a:moveTo>
                <a:lnTo>
                  <a:pt x="3347649" y="0"/>
                </a:lnTo>
                <a:lnTo>
                  <a:pt x="3347649" y="746247"/>
                </a:lnTo>
                <a:lnTo>
                  <a:pt x="0" y="746247"/>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20" name="Google Shape;420;p3"/>
          <p:cNvSpPr/>
          <p:nvPr/>
        </p:nvSpPr>
        <p:spPr>
          <a:xfrm>
            <a:off x="3446958" y="3699228"/>
            <a:ext cx="1156015" cy="728290"/>
          </a:xfrm>
          <a:custGeom>
            <a:rect b="b" l="l" r="r" t="t"/>
            <a:pathLst>
              <a:path extrusionOk="0" h="728290" w="1156015">
                <a:moveTo>
                  <a:pt x="0" y="0"/>
                </a:moveTo>
                <a:lnTo>
                  <a:pt x="1156016" y="0"/>
                </a:lnTo>
                <a:lnTo>
                  <a:pt x="1156016" y="728289"/>
                </a:lnTo>
                <a:lnTo>
                  <a:pt x="0" y="728289"/>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21" name="Google Shape;421;p3"/>
          <p:cNvSpPr/>
          <p:nvPr/>
        </p:nvSpPr>
        <p:spPr>
          <a:xfrm>
            <a:off x="3891781" y="4535744"/>
            <a:ext cx="711193" cy="711193"/>
          </a:xfrm>
          <a:custGeom>
            <a:rect b="b" l="l" r="r" t="t"/>
            <a:pathLst>
              <a:path extrusionOk="0" h="711193" w="711193">
                <a:moveTo>
                  <a:pt x="0" y="0"/>
                </a:moveTo>
                <a:lnTo>
                  <a:pt x="711193" y="0"/>
                </a:lnTo>
                <a:lnTo>
                  <a:pt x="711193" y="711193"/>
                </a:lnTo>
                <a:lnTo>
                  <a:pt x="0" y="711193"/>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22" name="Google Shape;422;p3"/>
          <p:cNvSpPr/>
          <p:nvPr/>
        </p:nvSpPr>
        <p:spPr>
          <a:xfrm>
            <a:off x="3876881" y="5552822"/>
            <a:ext cx="726093" cy="726093"/>
          </a:xfrm>
          <a:custGeom>
            <a:rect b="b" l="l" r="r" t="t"/>
            <a:pathLst>
              <a:path extrusionOk="0" h="726093" w="726093">
                <a:moveTo>
                  <a:pt x="0" y="0"/>
                </a:moveTo>
                <a:lnTo>
                  <a:pt x="726093" y="0"/>
                </a:lnTo>
                <a:lnTo>
                  <a:pt x="726093" y="726093"/>
                </a:lnTo>
                <a:lnTo>
                  <a:pt x="0" y="726093"/>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nvGrpSpPr>
          <p:cNvPr id="423" name="Google Shape;423;p3"/>
          <p:cNvGrpSpPr/>
          <p:nvPr/>
        </p:nvGrpSpPr>
        <p:grpSpPr>
          <a:xfrm>
            <a:off x="-228300" y="6944209"/>
            <a:ext cx="18940740" cy="4430740"/>
            <a:chOff x="0" y="-57150"/>
            <a:chExt cx="4988508" cy="1166944"/>
          </a:xfrm>
        </p:grpSpPr>
        <p:sp>
          <p:nvSpPr>
            <p:cNvPr id="424" name="Google Shape;424;p3"/>
            <p:cNvSpPr/>
            <p:nvPr/>
          </p:nvSpPr>
          <p:spPr>
            <a:xfrm>
              <a:off x="0" y="0"/>
              <a:ext cx="4988508" cy="1109794"/>
            </a:xfrm>
            <a:custGeom>
              <a:rect b="b" l="l" r="r" t="t"/>
              <a:pathLst>
                <a:path extrusionOk="0" h="1109794" w="4988508">
                  <a:moveTo>
                    <a:pt x="0" y="0"/>
                  </a:moveTo>
                  <a:lnTo>
                    <a:pt x="4988508" y="0"/>
                  </a:lnTo>
                  <a:lnTo>
                    <a:pt x="4988508" y="1109794"/>
                  </a:lnTo>
                  <a:lnTo>
                    <a:pt x="0" y="1109794"/>
                  </a:lnTo>
                  <a:close/>
                </a:path>
              </a:pathLst>
            </a:custGeom>
            <a:solidFill>
              <a:srgbClr val="F7F1D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25" name="Google Shape;425;p3"/>
            <p:cNvSpPr txBox="1"/>
            <p:nvPr/>
          </p:nvSpPr>
          <p:spPr>
            <a:xfrm>
              <a:off x="0" y="-57150"/>
              <a:ext cx="4988508" cy="1166944"/>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426" name="Google Shape;426;p3"/>
          <p:cNvSpPr/>
          <p:nvPr/>
        </p:nvSpPr>
        <p:spPr>
          <a:xfrm>
            <a:off x="15692648" y="7710148"/>
            <a:ext cx="1489130" cy="1938541"/>
          </a:xfrm>
          <a:custGeom>
            <a:rect b="b" l="l" r="r" t="t"/>
            <a:pathLst>
              <a:path extrusionOk="0" h="1938541" w="1489130">
                <a:moveTo>
                  <a:pt x="0" y="0"/>
                </a:moveTo>
                <a:lnTo>
                  <a:pt x="1489129" y="0"/>
                </a:lnTo>
                <a:lnTo>
                  <a:pt x="1489129" y="1938541"/>
                </a:lnTo>
                <a:lnTo>
                  <a:pt x="0" y="1938541"/>
                </a:lnTo>
                <a:lnTo>
                  <a:pt x="0" y="0"/>
                </a:lnTo>
                <a:close/>
              </a:path>
            </a:pathLst>
          </a:custGeom>
          <a:blipFill rotWithShape="1">
            <a:blip r:embed="rId8">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27" name="Google Shape;427;p3"/>
          <p:cNvSpPr/>
          <p:nvPr/>
        </p:nvSpPr>
        <p:spPr>
          <a:xfrm>
            <a:off x="8989462" y="7963384"/>
            <a:ext cx="3063250" cy="1432070"/>
          </a:xfrm>
          <a:custGeom>
            <a:rect b="b" l="l" r="r" t="t"/>
            <a:pathLst>
              <a:path extrusionOk="0" h="1432070" w="3063250">
                <a:moveTo>
                  <a:pt x="0" y="0"/>
                </a:moveTo>
                <a:lnTo>
                  <a:pt x="3063251" y="0"/>
                </a:lnTo>
                <a:lnTo>
                  <a:pt x="3063251" y="1432069"/>
                </a:lnTo>
                <a:lnTo>
                  <a:pt x="0" y="1432069"/>
                </a:lnTo>
                <a:lnTo>
                  <a:pt x="0" y="0"/>
                </a:lnTo>
                <a:close/>
              </a:path>
            </a:pathLst>
          </a:custGeom>
          <a:blipFill rotWithShape="1">
            <a:blip r:embed="rId9">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28" name="Google Shape;428;p3"/>
          <p:cNvSpPr/>
          <p:nvPr/>
        </p:nvSpPr>
        <p:spPr>
          <a:xfrm>
            <a:off x="12957588" y="7710148"/>
            <a:ext cx="1831642" cy="1834741"/>
          </a:xfrm>
          <a:custGeom>
            <a:rect b="b" l="l" r="r" t="t"/>
            <a:pathLst>
              <a:path extrusionOk="0" h="1834741" w="1831642">
                <a:moveTo>
                  <a:pt x="0" y="0"/>
                </a:moveTo>
                <a:lnTo>
                  <a:pt x="1831642" y="0"/>
                </a:lnTo>
                <a:lnTo>
                  <a:pt x="1831642" y="1834741"/>
                </a:lnTo>
                <a:lnTo>
                  <a:pt x="0" y="1834741"/>
                </a:lnTo>
                <a:lnTo>
                  <a:pt x="0" y="0"/>
                </a:lnTo>
                <a:close/>
              </a:path>
            </a:pathLst>
          </a:custGeom>
          <a:blipFill rotWithShape="1">
            <a:blip r:embed="rId10">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29" name="Google Shape;429;p3"/>
          <p:cNvSpPr/>
          <p:nvPr/>
        </p:nvSpPr>
        <p:spPr>
          <a:xfrm>
            <a:off x="1106223" y="8346748"/>
            <a:ext cx="3002948" cy="645634"/>
          </a:xfrm>
          <a:custGeom>
            <a:rect b="b" l="l" r="r" t="t"/>
            <a:pathLst>
              <a:path extrusionOk="0" h="645634" w="3002948">
                <a:moveTo>
                  <a:pt x="0" y="0"/>
                </a:moveTo>
                <a:lnTo>
                  <a:pt x="3002947" y="0"/>
                </a:lnTo>
                <a:lnTo>
                  <a:pt x="3002947" y="645634"/>
                </a:lnTo>
                <a:lnTo>
                  <a:pt x="0" y="645634"/>
                </a:lnTo>
                <a:lnTo>
                  <a:pt x="0" y="0"/>
                </a:lnTo>
                <a:close/>
              </a:path>
            </a:pathLst>
          </a:custGeom>
          <a:blipFill rotWithShape="1">
            <a:blip r:embed="rId11">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30" name="Google Shape;430;p3"/>
          <p:cNvSpPr/>
          <p:nvPr/>
        </p:nvSpPr>
        <p:spPr>
          <a:xfrm>
            <a:off x="5014045" y="8047954"/>
            <a:ext cx="3070542" cy="1159130"/>
          </a:xfrm>
          <a:custGeom>
            <a:rect b="b" l="l" r="r" t="t"/>
            <a:pathLst>
              <a:path extrusionOk="0" h="1159130" w="3070542">
                <a:moveTo>
                  <a:pt x="0" y="0"/>
                </a:moveTo>
                <a:lnTo>
                  <a:pt x="3070542" y="0"/>
                </a:lnTo>
                <a:lnTo>
                  <a:pt x="3070542" y="1159129"/>
                </a:lnTo>
                <a:lnTo>
                  <a:pt x="0" y="1159129"/>
                </a:lnTo>
                <a:lnTo>
                  <a:pt x="0" y="0"/>
                </a:lnTo>
                <a:close/>
              </a:path>
            </a:pathLst>
          </a:custGeom>
          <a:blipFill rotWithShape="1">
            <a:blip r:embed="rId12">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31" name="Google Shape;431;p3"/>
          <p:cNvSpPr txBox="1"/>
          <p:nvPr/>
        </p:nvSpPr>
        <p:spPr>
          <a:xfrm>
            <a:off x="2157052" y="1867850"/>
            <a:ext cx="41526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US" sz="8000" u="none" cap="none" strike="noStrike">
                <a:solidFill>
                  <a:srgbClr val="FFFFFF"/>
                </a:solidFill>
                <a:latin typeface="Anton"/>
                <a:ea typeface="Anton"/>
                <a:cs typeface="Anton"/>
                <a:sym typeface="Anton"/>
              </a:rPr>
              <a:t>Contact</a:t>
            </a:r>
            <a:endParaRPr b="0" i="0" sz="1400" u="none" cap="none" strike="noStrike">
              <a:solidFill>
                <a:srgbClr val="000000"/>
              </a:solidFill>
              <a:latin typeface="Arial"/>
              <a:ea typeface="Arial"/>
              <a:cs typeface="Arial"/>
              <a:sym typeface="Arial"/>
            </a:endParaRPr>
          </a:p>
        </p:txBody>
      </p:sp>
      <p:sp>
        <p:nvSpPr>
          <p:cNvPr id="432" name="Google Shape;432;p3"/>
          <p:cNvSpPr txBox="1"/>
          <p:nvPr/>
        </p:nvSpPr>
        <p:spPr>
          <a:xfrm>
            <a:off x="4863628" y="3711204"/>
            <a:ext cx="3899400" cy="378900"/>
          </a:xfrm>
          <a:prstGeom prst="rect">
            <a:avLst/>
          </a:prstGeom>
          <a:noFill/>
          <a:ln>
            <a:noFill/>
          </a:ln>
        </p:spPr>
        <p:txBody>
          <a:bodyPr anchorCtr="0" anchor="t" bIns="0" lIns="0" spcFirstLastPara="1" rIns="0" wrap="square" tIns="0">
            <a:spAutoFit/>
          </a:bodyPr>
          <a:lstStyle/>
          <a:p>
            <a:pPr indent="0" lvl="0" marL="0" marR="0" rtl="0" algn="l">
              <a:lnSpc>
                <a:spcPct val="139983"/>
              </a:lnSpc>
              <a:spcBef>
                <a:spcPts val="0"/>
              </a:spcBef>
              <a:spcAft>
                <a:spcPts val="0"/>
              </a:spcAft>
              <a:buClr>
                <a:srgbClr val="000000"/>
              </a:buClr>
              <a:buSzPts val="2461"/>
              <a:buFont typeface="Arial"/>
              <a:buNone/>
            </a:pPr>
            <a:r>
              <a:rPr i="0" lang="en-US" sz="2461" u="sng" cap="none" strike="noStrike">
                <a:solidFill>
                  <a:srgbClr val="FFFFFF"/>
                </a:solidFill>
                <a:latin typeface="Quicksand"/>
                <a:ea typeface="Quicksand"/>
                <a:cs typeface="Quicksand"/>
                <a:sym typeface="Quicksand"/>
                <a:hlinkClick r:id="rId13">
                  <a:extLst>
                    <a:ext uri="{A12FA001-AC4F-418D-AE19-62706E023703}">
                      <ahyp:hlinkClr val="tx"/>
                    </a:ext>
                  </a:extLst>
                </a:hlinkClick>
              </a:rPr>
              <a:t>https://deafstudies.eu/</a:t>
            </a:r>
            <a:endParaRPr i="0" sz="1400" u="none" cap="none" strike="noStrike">
              <a:solidFill>
                <a:srgbClr val="000000"/>
              </a:solidFill>
              <a:latin typeface="Quicksand"/>
              <a:ea typeface="Quicksand"/>
              <a:cs typeface="Quicksand"/>
              <a:sym typeface="Quicksand"/>
            </a:endParaRPr>
          </a:p>
        </p:txBody>
      </p:sp>
      <p:sp>
        <p:nvSpPr>
          <p:cNvPr id="433" name="Google Shape;433;p3"/>
          <p:cNvSpPr txBox="1"/>
          <p:nvPr/>
        </p:nvSpPr>
        <p:spPr>
          <a:xfrm>
            <a:off x="4863628" y="4683302"/>
            <a:ext cx="5956800" cy="378900"/>
          </a:xfrm>
          <a:prstGeom prst="rect">
            <a:avLst/>
          </a:prstGeom>
          <a:noFill/>
          <a:ln>
            <a:noFill/>
          </a:ln>
        </p:spPr>
        <p:txBody>
          <a:bodyPr anchorCtr="0" anchor="t" bIns="0" lIns="0" spcFirstLastPara="1" rIns="0" wrap="square" tIns="0">
            <a:spAutoFit/>
          </a:bodyPr>
          <a:lstStyle/>
          <a:p>
            <a:pPr indent="0" lvl="0" marL="0" marR="0" rtl="0" algn="l">
              <a:lnSpc>
                <a:spcPct val="139983"/>
              </a:lnSpc>
              <a:spcBef>
                <a:spcPts val="0"/>
              </a:spcBef>
              <a:spcAft>
                <a:spcPts val="0"/>
              </a:spcAft>
              <a:buClr>
                <a:srgbClr val="000000"/>
              </a:buClr>
              <a:buSzPts val="2461"/>
              <a:buFont typeface="Arial"/>
              <a:buNone/>
            </a:pPr>
            <a:r>
              <a:rPr i="0" lang="en-US" sz="2461" u="none" cap="none" strike="noStrike">
                <a:solidFill>
                  <a:srgbClr val="FFFFFF"/>
                </a:solidFill>
                <a:latin typeface="Quicksand"/>
                <a:ea typeface="Quicksand"/>
                <a:cs typeface="Quicksand"/>
                <a:sym typeface="Quicksand"/>
              </a:rPr>
              <a:t>Deaf Culture, Heritage and Diversity</a:t>
            </a:r>
            <a:endParaRPr i="0" sz="1400" u="none" cap="none" strike="noStrike">
              <a:solidFill>
                <a:srgbClr val="000000"/>
              </a:solidFill>
              <a:latin typeface="Quicksand"/>
              <a:ea typeface="Quicksand"/>
              <a:cs typeface="Quicksand"/>
              <a:sym typeface="Quicksand"/>
            </a:endParaRPr>
          </a:p>
        </p:txBody>
      </p:sp>
      <p:sp>
        <p:nvSpPr>
          <p:cNvPr id="434" name="Google Shape;434;p3"/>
          <p:cNvSpPr txBox="1"/>
          <p:nvPr/>
        </p:nvSpPr>
        <p:spPr>
          <a:xfrm>
            <a:off x="4863629" y="5655400"/>
            <a:ext cx="2985000" cy="378900"/>
          </a:xfrm>
          <a:prstGeom prst="rect">
            <a:avLst/>
          </a:prstGeom>
          <a:noFill/>
          <a:ln>
            <a:noFill/>
          </a:ln>
        </p:spPr>
        <p:txBody>
          <a:bodyPr anchorCtr="0" anchor="t" bIns="0" lIns="0" spcFirstLastPara="1" rIns="0" wrap="square" tIns="0">
            <a:spAutoFit/>
          </a:bodyPr>
          <a:lstStyle/>
          <a:p>
            <a:pPr indent="0" lvl="0" marL="0" marR="0" rtl="0" algn="l">
              <a:lnSpc>
                <a:spcPct val="139983"/>
              </a:lnSpc>
              <a:spcBef>
                <a:spcPts val="0"/>
              </a:spcBef>
              <a:spcAft>
                <a:spcPts val="0"/>
              </a:spcAft>
              <a:buClr>
                <a:srgbClr val="000000"/>
              </a:buClr>
              <a:buSzPts val="2461"/>
              <a:buFont typeface="Arial"/>
              <a:buNone/>
            </a:pPr>
            <a:r>
              <a:rPr i="0" lang="en-US" sz="2461" u="none" cap="none" strike="noStrike">
                <a:solidFill>
                  <a:srgbClr val="FFFFFF"/>
                </a:solidFill>
                <a:latin typeface="Quicksand"/>
                <a:ea typeface="Quicksand"/>
                <a:cs typeface="Quicksand"/>
                <a:sym typeface="Quicksand"/>
              </a:rPr>
              <a:t>@deafstudies.eu</a:t>
            </a:r>
            <a:endParaRPr i="0" sz="1400" u="none" cap="none" strike="noStrike">
              <a:solidFill>
                <a:srgbClr val="000000"/>
              </a:solidFill>
              <a:latin typeface="Quicksand"/>
              <a:ea typeface="Quicksand"/>
              <a:cs typeface="Quicksand"/>
              <a:sym typeface="Quicksand"/>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cp:coreProperties>
</file>