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Roboto"/>
      <p:regular r:id="rId20"/>
      <p:bold r:id="rId21"/>
      <p:italic r:id="rId22"/>
      <p:boldItalic r:id="rId23"/>
    </p:embeddedFont>
    <p:embeddedFont>
      <p:font typeface="Montserrat"/>
      <p:regular r:id="rId24"/>
      <p:bold r:id="rId25"/>
      <p:italic r:id="rId26"/>
      <p:boldItalic r:id="rId27"/>
    </p:embeddedFont>
    <p:embeddedFont>
      <p:font typeface="Quicksand"/>
      <p:regular r:id="rId28"/>
      <p:bold r:id="rId29"/>
    </p:embeddedFont>
    <p:embeddedFont>
      <p:font typeface="Quicksand SemiBold"/>
      <p:regular r:id="rId30"/>
      <p:bold r:id="rId31"/>
    </p:embeddedFont>
    <p:embeddedFont>
      <p:font typeface="Quicksand Medium"/>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4" roundtripDataSignature="AMtx7mia6e6VoVKs/w7j1SdnSQeq5izy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font" Target="fonts/Anton-regular.fntdata"/><Relationship Id="rId20" Type="http://schemas.openxmlformats.org/officeDocument/2006/relationships/font" Target="fonts/Roboto-regular.fntdata"/><Relationship Id="rId21" Type="http://schemas.openxmlformats.org/officeDocument/2006/relationships/font" Target="fonts/Roboto-bold.fntdata"/><Relationship Id="rId22" Type="http://schemas.openxmlformats.org/officeDocument/2006/relationships/font" Target="fonts/Roboto-italic.fntdata"/><Relationship Id="rId23" Type="http://schemas.openxmlformats.org/officeDocument/2006/relationships/font" Target="fonts/Roboto-boldItalic.fntdata"/><Relationship Id="rId24" Type="http://schemas.openxmlformats.org/officeDocument/2006/relationships/font" Target="fonts/Montserrat-regular.fntdata"/><Relationship Id="rId25" Type="http://schemas.openxmlformats.org/officeDocument/2006/relationships/font" Target="fonts/Montserrat-bold.fntdata"/><Relationship Id="rId26" Type="http://schemas.openxmlformats.org/officeDocument/2006/relationships/font" Target="fonts/Montserrat-italic.fntdata"/><Relationship Id="rId27" Type="http://schemas.openxmlformats.org/officeDocument/2006/relationships/font" Target="fonts/Montserrat-boldItalic.fntdata"/><Relationship Id="rId28" Type="http://schemas.openxmlformats.org/officeDocument/2006/relationships/font" Target="fonts/Quicksand-regular.fntdata"/><Relationship Id="rId29" Type="http://schemas.openxmlformats.org/officeDocument/2006/relationships/font" Target="fonts/Quicksand-bold.fntdata"/><Relationship Id="rId30" Type="http://schemas.openxmlformats.org/officeDocument/2006/relationships/font" Target="fonts/QuicksandSemiBold-regular.fntdata"/><Relationship Id="rId31" Type="http://schemas.openxmlformats.org/officeDocument/2006/relationships/font" Target="fonts/QuicksandSemiBold-bold.fntdata"/><Relationship Id="rId32" Type="http://schemas.openxmlformats.org/officeDocument/2006/relationships/font" Target="fonts/QuicksandMedium-regular.fntdata"/><Relationship Id="rId33" Type="http://schemas.openxmlformats.org/officeDocument/2006/relationships/font" Target="fonts/QuicksandMedium-bold.fntdata"/><Relationship Id="rId3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a94951a2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3a94951a27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567902c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2567902cf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a94951a27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3a94951a272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a94951a27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a94951a272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a94951a27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3a94951a272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267876a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US" sz="1200">
                <a:solidFill>
                  <a:schemeClr val="dk1"/>
                </a:solidFill>
                <a:latin typeface="Quicksand Medium"/>
                <a:ea typeface="Quicksand Medium"/>
                <a:cs typeface="Quicksand Medium"/>
                <a:sym typeface="Quicksand Medium"/>
              </a:rPr>
              <a:t>These organizations ensure that the varied experiences and perspectives of all members of the Deaf community are represented.</a:t>
            </a:r>
            <a:endParaRPr/>
          </a:p>
        </p:txBody>
      </p:sp>
      <p:sp>
        <p:nvSpPr>
          <p:cNvPr id="165" name="Google Shape;165;g34267876ad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267876ad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34267876ad7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567902cf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88" name="Google Shape;188;g32567902cf3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2567902cf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For advanced participants</a:t>
            </a:r>
            <a:endParaRPr/>
          </a:p>
        </p:txBody>
      </p:sp>
      <p:sp>
        <p:nvSpPr>
          <p:cNvPr id="204" name="Google Shape;204;g32567902cf3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267876ad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Alternative activity for beginner participants without SWOT analyzing</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Ideas for Discussion Questions:</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(for every organization)</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What are its strengths and weaknesses?</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Who makes up the organizations? Are they composed of hearing or Deaf individuals? What are the differences?</a:t>
            </a:r>
            <a:endParaRPr>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a:solidFill>
                <a:schemeClr val="dk1"/>
              </a:solidFill>
              <a:latin typeface="Montserrat"/>
              <a:ea typeface="Montserrat"/>
              <a:cs typeface="Montserrat"/>
              <a:sym typeface="Montserrat"/>
            </a:endParaRPr>
          </a:p>
          <a:p>
            <a:pPr indent="0" lvl="0" marL="0" rtl="0" algn="l">
              <a:spcBef>
                <a:spcPts val="0"/>
              </a:spcBef>
              <a:spcAft>
                <a:spcPts val="0"/>
              </a:spcAft>
              <a:buNone/>
            </a:pPr>
            <a:r>
              <a:rPr lang="en-US">
                <a:solidFill>
                  <a:schemeClr val="dk1"/>
                </a:solidFill>
                <a:latin typeface="Montserrat"/>
                <a:ea typeface="Montserrat"/>
                <a:cs typeface="Montserrat"/>
                <a:sym typeface="Montserrat"/>
              </a:rPr>
              <a:t>What does Deaf leadership look like? How is it different from hearing leadership?</a:t>
            </a:r>
            <a:endParaRPr>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latin typeface="Montserrat"/>
                <a:ea typeface="Montserrat"/>
                <a:cs typeface="Montserrat"/>
                <a:sym typeface="Montserrat"/>
              </a:rPr>
              <a:t>See the distinction between organizations 'of,' 'for,' and 'by' the Deaf</a:t>
            </a:r>
            <a:endParaRPr>
              <a:solidFill>
                <a:schemeClr val="dk1"/>
              </a:solidFill>
              <a:latin typeface="Montserrat"/>
              <a:ea typeface="Montserrat"/>
              <a:cs typeface="Montserrat"/>
              <a:sym typeface="Montserrat"/>
            </a:endParaRPr>
          </a:p>
        </p:txBody>
      </p:sp>
      <p:sp>
        <p:nvSpPr>
          <p:cNvPr id="241" name="Google Shape;241;g34267876ad7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50aaf292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350aaf292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2.jp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28.jp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1.png"/><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hyperlink" Target="http://www.introductiontodeafculture.com/intro-to-deaf-culture.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14.png"/><Relationship Id="rId8" Type="http://schemas.openxmlformats.org/officeDocument/2006/relationships/image" Target="../media/image26.png"/><Relationship Id="rId9" Type="http://schemas.openxmlformats.org/officeDocument/2006/relationships/image" Target="../media/image19.png"/><Relationship Id="rId10" Type="http://schemas.openxmlformats.org/officeDocument/2006/relationships/image" Target="../media/image31.png"/><Relationship Id="rId11" Type="http://schemas.openxmlformats.org/officeDocument/2006/relationships/image" Target="../media/image27.png"/><Relationship Id="rId12" Type="http://schemas.openxmlformats.org/officeDocument/2006/relationships/image" Target="../media/image22.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3457350" y="3904550"/>
            <a:ext cx="13833900" cy="2647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Clr>
                <a:schemeClr val="dk1"/>
              </a:buClr>
              <a:buSzPts val="1100"/>
              <a:buFont typeface="Arial"/>
              <a:buNone/>
            </a:pPr>
            <a:r>
              <a:rPr lang="en-US" sz="8000">
                <a:solidFill>
                  <a:schemeClr val="lt1"/>
                </a:solidFill>
                <a:latin typeface="Anton"/>
                <a:ea typeface="Anton"/>
                <a:cs typeface="Anton"/>
                <a:sym typeface="Anton"/>
              </a:rPr>
              <a:t>Let’s get to know better the activities of the Deaf community</a:t>
            </a:r>
            <a:endParaRPr sz="8000">
              <a:solidFill>
                <a:schemeClr val="lt1"/>
              </a:solidFill>
              <a:latin typeface="Anton"/>
              <a:ea typeface="Anton"/>
              <a:cs typeface="Anton"/>
              <a:sym typeface="Anton"/>
            </a:endParaRPr>
          </a:p>
        </p:txBody>
      </p:sp>
      <p:sp>
        <p:nvSpPr>
          <p:cNvPr id="90" name="Google Shape;90;p1"/>
          <p:cNvSpPr txBox="1"/>
          <p:nvPr/>
        </p:nvSpPr>
        <p:spPr>
          <a:xfrm>
            <a:off x="3443254" y="6735080"/>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Font typeface="Arial"/>
              <a:buNone/>
            </a:pPr>
            <a:r>
              <a:rPr lang="en-US" sz="3200">
                <a:solidFill>
                  <a:srgbClr val="FFFFFF"/>
                </a:solidFill>
                <a:latin typeface="Quicksand"/>
                <a:ea typeface="Quicksand"/>
                <a:cs typeface="Quicksand"/>
                <a:sym typeface="Quicksand"/>
              </a:rPr>
              <a:t>Events and Organizations of the Deaf people</a:t>
            </a:r>
            <a:endParaRPr sz="320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lang="en-US" sz="2400">
                <a:solidFill>
                  <a:srgbClr val="FFFFFF"/>
                </a:solidFill>
                <a:latin typeface="Quicksand"/>
                <a:ea typeface="Quicksand"/>
                <a:cs typeface="Quicksand"/>
                <a:sym typeface="Quicksand"/>
              </a:rPr>
              <a:t>Deaf Studies workshop</a:t>
            </a:r>
            <a:endParaRPr sz="2400"/>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g3a94951a272_0_0"/>
          <p:cNvGrpSpPr/>
          <p:nvPr/>
        </p:nvGrpSpPr>
        <p:grpSpPr>
          <a:xfrm>
            <a:off x="0" y="-216993"/>
            <a:ext cx="2922102" cy="10504504"/>
            <a:chOff x="0" y="-57150"/>
            <a:chExt cx="769602" cy="2766600"/>
          </a:xfrm>
        </p:grpSpPr>
        <p:sp>
          <p:nvSpPr>
            <p:cNvPr id="97" name="Google Shape;97;g3a94951a272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g3a94951a272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g3a94951a272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g3a94951a272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g3a94951a272_0_0"/>
          <p:cNvSpPr txBox="1"/>
          <p:nvPr/>
        </p:nvSpPr>
        <p:spPr>
          <a:xfrm>
            <a:off x="3786622" y="3372588"/>
            <a:ext cx="11359200" cy="3740400"/>
          </a:xfrm>
          <a:prstGeom prst="rect">
            <a:avLst/>
          </a:prstGeom>
          <a:noFill/>
          <a:ln>
            <a:noFill/>
          </a:ln>
        </p:spPr>
        <p:txBody>
          <a:bodyPr anchorCtr="0" anchor="t" bIns="0" lIns="0" spcFirstLastPara="1" rIns="0" wrap="square" tIns="0">
            <a:spAutoFit/>
          </a:bodyPr>
          <a:lstStyle/>
          <a:p>
            <a:pPr indent="-457200" lvl="1" marL="914400" rtl="0" algn="l">
              <a:lnSpc>
                <a:spcPct val="115000"/>
              </a:lnSpc>
              <a:spcBef>
                <a:spcPts val="0"/>
              </a:spcBef>
              <a:spcAft>
                <a:spcPts val="0"/>
              </a:spcAft>
              <a:buClr>
                <a:schemeClr val="lt1"/>
              </a:buClr>
              <a:buSzPts val="3600"/>
              <a:buFont typeface="Quicksand"/>
              <a:buChar char="•"/>
            </a:pPr>
            <a:r>
              <a:rPr lang="en-US" sz="3600">
                <a:solidFill>
                  <a:schemeClr val="lt1"/>
                </a:solidFill>
                <a:latin typeface="Quicksand Medium"/>
                <a:ea typeface="Quicksand Medium"/>
                <a:cs typeface="Quicksand Medium"/>
                <a:sym typeface="Quicksand Medium"/>
              </a:rPr>
              <a:t>Introduction of the social and political life of Deaf community</a:t>
            </a:r>
            <a:endParaRPr sz="3600">
              <a:solidFill>
                <a:schemeClr val="lt1"/>
              </a:solidFill>
              <a:latin typeface="Quicksand Medium"/>
              <a:ea typeface="Quicksand Medium"/>
              <a:cs typeface="Quicksand Medium"/>
              <a:sym typeface="Quicksand Medium"/>
            </a:endParaRPr>
          </a:p>
          <a:p>
            <a:pPr indent="-457200" lvl="1" marL="914400" rtl="0" algn="l">
              <a:lnSpc>
                <a:spcPct val="115000"/>
              </a:lnSpc>
              <a:spcBef>
                <a:spcPts val="0"/>
              </a:spcBef>
              <a:spcAft>
                <a:spcPts val="0"/>
              </a:spcAft>
              <a:buClr>
                <a:schemeClr val="lt1"/>
              </a:buClr>
              <a:buSzPts val="3600"/>
              <a:buFont typeface="Quicksand Medium"/>
              <a:buChar char="•"/>
            </a:pPr>
            <a:r>
              <a:rPr lang="en-US" sz="3600">
                <a:solidFill>
                  <a:schemeClr val="lt1"/>
                </a:solidFill>
                <a:latin typeface="Quicksand Medium"/>
                <a:ea typeface="Quicksand Medium"/>
                <a:cs typeface="Quicksand Medium"/>
                <a:sym typeface="Quicksand Medium"/>
              </a:rPr>
              <a:t>Mapping of Deaf organizations and events</a:t>
            </a:r>
            <a:endParaRPr sz="3600">
              <a:solidFill>
                <a:schemeClr val="lt1"/>
              </a:solidFill>
              <a:latin typeface="Quicksand Medium"/>
              <a:ea typeface="Quicksand Medium"/>
              <a:cs typeface="Quicksand Medium"/>
              <a:sym typeface="Quicksand Medium"/>
            </a:endParaRPr>
          </a:p>
          <a:p>
            <a:pPr indent="-457200" lvl="1" marL="914400" rtl="0" algn="l">
              <a:lnSpc>
                <a:spcPct val="115000"/>
              </a:lnSpc>
              <a:spcBef>
                <a:spcPts val="0"/>
              </a:spcBef>
              <a:spcAft>
                <a:spcPts val="0"/>
              </a:spcAft>
              <a:buClr>
                <a:schemeClr val="lt1"/>
              </a:buClr>
              <a:buSzPts val="3600"/>
              <a:buFont typeface="Quicksand Medium"/>
              <a:buChar char="•"/>
            </a:pPr>
            <a:r>
              <a:rPr lang="en-US" sz="3600">
                <a:solidFill>
                  <a:schemeClr val="lt1"/>
                </a:solidFill>
                <a:latin typeface="Quicksand Medium"/>
                <a:ea typeface="Quicksand Medium"/>
                <a:cs typeface="Quicksand Medium"/>
                <a:sym typeface="Quicksand Medium"/>
              </a:rPr>
              <a:t>SWOT Analysis of a Deaf organization or event</a:t>
            </a:r>
            <a:endParaRPr sz="3600">
              <a:solidFill>
                <a:schemeClr val="lt1"/>
              </a:solidFill>
              <a:latin typeface="Quicksand Medium"/>
              <a:ea typeface="Quicksand Medium"/>
              <a:cs typeface="Quicksand Medium"/>
              <a:sym typeface="Quicksand Medium"/>
            </a:endParaRPr>
          </a:p>
          <a:p>
            <a:pPr indent="-457200" lvl="1" marL="914400" rtl="0" algn="l">
              <a:lnSpc>
                <a:spcPct val="115000"/>
              </a:lnSpc>
              <a:spcBef>
                <a:spcPts val="0"/>
              </a:spcBef>
              <a:spcAft>
                <a:spcPts val="0"/>
              </a:spcAft>
              <a:buClr>
                <a:schemeClr val="lt1"/>
              </a:buClr>
              <a:buSzPts val="3600"/>
              <a:buFont typeface="Quicksand Medium"/>
              <a:buChar char="•"/>
            </a:pPr>
            <a:r>
              <a:rPr lang="en-US" sz="3600">
                <a:solidFill>
                  <a:schemeClr val="lt1"/>
                </a:solidFill>
                <a:latin typeface="Quicksand Medium"/>
                <a:ea typeface="Quicksand Medium"/>
                <a:cs typeface="Quicksand Medium"/>
                <a:sym typeface="Quicksand Medium"/>
              </a:rPr>
              <a:t>Group work presentation</a:t>
            </a:r>
            <a:endParaRPr sz="3600">
              <a:solidFill>
                <a:schemeClr val="lt1"/>
              </a:solidFill>
              <a:latin typeface="Quicksand Medium"/>
              <a:ea typeface="Quicksand Medium"/>
              <a:cs typeface="Quicksand Medium"/>
              <a:sym typeface="Quicksand Medium"/>
            </a:endParaRPr>
          </a:p>
          <a:p>
            <a:pPr indent="-457200" lvl="1" marL="914400" rtl="0" algn="l">
              <a:lnSpc>
                <a:spcPct val="115000"/>
              </a:lnSpc>
              <a:spcBef>
                <a:spcPts val="0"/>
              </a:spcBef>
              <a:spcAft>
                <a:spcPts val="0"/>
              </a:spcAft>
              <a:buClr>
                <a:schemeClr val="lt1"/>
              </a:buClr>
              <a:buSzPts val="3600"/>
              <a:buFont typeface="Quicksand Medium"/>
              <a:buChar char="•"/>
            </a:pPr>
            <a:r>
              <a:rPr lang="en-US" sz="3600">
                <a:solidFill>
                  <a:schemeClr val="lt1"/>
                </a:solidFill>
                <a:latin typeface="Quicksand Medium"/>
                <a:ea typeface="Quicksand Medium"/>
                <a:cs typeface="Quicksand Medium"/>
                <a:sym typeface="Quicksand Medium"/>
              </a:rPr>
              <a:t>Final group discussion</a:t>
            </a:r>
            <a:endParaRPr sz="3600">
              <a:solidFill>
                <a:schemeClr val="lt1"/>
              </a:solidFill>
              <a:latin typeface="Quicksand Medium"/>
              <a:ea typeface="Quicksand Medium"/>
              <a:cs typeface="Quicksand Medium"/>
              <a:sym typeface="Quicksand Medium"/>
            </a:endParaRPr>
          </a:p>
        </p:txBody>
      </p:sp>
      <p:sp>
        <p:nvSpPr>
          <p:cNvPr id="102" name="Google Shape;102;g3a94951a272_0_0"/>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sp>
        <p:nvSpPr>
          <p:cNvPr id="107" name="Google Shape;107;g32567902cf3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g32567902cf3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g32567902cf3_0_0"/>
          <p:cNvSpPr/>
          <p:nvPr/>
        </p:nvSpPr>
        <p:spPr>
          <a:xfrm>
            <a:off x="5780725" y="2465541"/>
            <a:ext cx="5842800" cy="5657700"/>
          </a:xfrm>
          <a:prstGeom prst="ellipse">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4900">
                <a:latin typeface="Quicksand"/>
                <a:ea typeface="Quicksand"/>
                <a:cs typeface="Quicksand"/>
                <a:sym typeface="Quicksand"/>
              </a:rPr>
              <a:t>Community</a:t>
            </a:r>
            <a:br>
              <a:rPr b="1" lang="en-US" sz="4200">
                <a:latin typeface="Quicksand"/>
                <a:ea typeface="Quicksand"/>
                <a:cs typeface="Quicksand"/>
                <a:sym typeface="Quicksand"/>
              </a:rPr>
            </a:br>
            <a:endParaRPr b="1" sz="4200">
              <a:latin typeface="Quicksand"/>
              <a:ea typeface="Quicksand"/>
              <a:cs typeface="Quicksand"/>
              <a:sym typeface="Quicksand"/>
            </a:endParaRPr>
          </a:p>
          <a:p>
            <a:pPr indent="0" lvl="0" marL="0" rtl="0" algn="ctr">
              <a:spcBef>
                <a:spcPts val="0"/>
              </a:spcBef>
              <a:spcAft>
                <a:spcPts val="0"/>
              </a:spcAft>
              <a:buNone/>
            </a:pPr>
            <a:r>
              <a:t/>
            </a:r>
            <a:endParaRPr sz="3600">
              <a:latin typeface="Quicksand SemiBold"/>
              <a:ea typeface="Quicksand SemiBold"/>
              <a:cs typeface="Quicksand SemiBold"/>
              <a:sym typeface="Quicksand SemiBold"/>
            </a:endParaRPr>
          </a:p>
          <a:p>
            <a:pPr indent="0" lvl="0" marL="0" rtl="0" algn="ctr">
              <a:spcBef>
                <a:spcPts val="0"/>
              </a:spcBef>
              <a:spcAft>
                <a:spcPts val="0"/>
              </a:spcAft>
              <a:buNone/>
            </a:pPr>
            <a:r>
              <a:t/>
            </a:r>
            <a:endParaRPr sz="3600">
              <a:latin typeface="Quicksand SemiBold"/>
              <a:ea typeface="Quicksand SemiBold"/>
              <a:cs typeface="Quicksand SemiBold"/>
              <a:sym typeface="Quicksand SemiBold"/>
            </a:endParaRPr>
          </a:p>
          <a:p>
            <a:pPr indent="0" lvl="0" marL="0" rtl="0" algn="l">
              <a:spcBef>
                <a:spcPts val="0"/>
              </a:spcBef>
              <a:spcAft>
                <a:spcPts val="0"/>
              </a:spcAft>
              <a:buNone/>
            </a:pPr>
            <a:r>
              <a:t/>
            </a:r>
            <a:endParaRPr sz="3600">
              <a:latin typeface="Quicksand SemiBold"/>
              <a:ea typeface="Quicksand SemiBold"/>
              <a:cs typeface="Quicksand SemiBold"/>
              <a:sym typeface="Quicksand SemiBold"/>
            </a:endParaRPr>
          </a:p>
        </p:txBody>
      </p:sp>
      <p:sp>
        <p:nvSpPr>
          <p:cNvPr id="110" name="Google Shape;110;g32567902cf3_0_0"/>
          <p:cNvSpPr txBox="1"/>
          <p:nvPr/>
        </p:nvSpPr>
        <p:spPr>
          <a:xfrm>
            <a:off x="2163375" y="2622300"/>
            <a:ext cx="18504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200">
                <a:solidFill>
                  <a:srgbClr val="F7F1D5"/>
                </a:solidFill>
                <a:latin typeface="Quicksand"/>
                <a:ea typeface="Quicksand"/>
                <a:cs typeface="Quicksand"/>
                <a:sym typeface="Quicksand"/>
              </a:rPr>
              <a:t>Social</a:t>
            </a:r>
            <a:endParaRPr b="1" sz="4200">
              <a:solidFill>
                <a:schemeClr val="lt1"/>
              </a:solidFill>
              <a:latin typeface="Quicksand"/>
              <a:ea typeface="Quicksand"/>
              <a:cs typeface="Quicksand"/>
              <a:sym typeface="Quicksand"/>
            </a:endParaRPr>
          </a:p>
        </p:txBody>
      </p:sp>
      <p:sp>
        <p:nvSpPr>
          <p:cNvPr id="111" name="Google Shape;111;g32567902cf3_0_0"/>
          <p:cNvSpPr txBox="1"/>
          <p:nvPr/>
        </p:nvSpPr>
        <p:spPr>
          <a:xfrm>
            <a:off x="1303725" y="6122750"/>
            <a:ext cx="22746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200">
                <a:solidFill>
                  <a:srgbClr val="F7F1D5"/>
                </a:solidFill>
                <a:latin typeface="Quicksand"/>
                <a:ea typeface="Quicksand"/>
                <a:cs typeface="Quicksand"/>
                <a:sym typeface="Quicksand"/>
              </a:rPr>
              <a:t>Political</a:t>
            </a:r>
            <a:endParaRPr b="1" sz="4200">
              <a:solidFill>
                <a:srgbClr val="F7F1D5"/>
              </a:solidFill>
              <a:latin typeface="Quicksand"/>
              <a:ea typeface="Quicksand"/>
              <a:cs typeface="Quicksand"/>
              <a:sym typeface="Quicksand"/>
            </a:endParaRPr>
          </a:p>
        </p:txBody>
      </p:sp>
      <p:sp>
        <p:nvSpPr>
          <p:cNvPr id="112" name="Google Shape;112;g32567902cf3_0_0"/>
          <p:cNvSpPr txBox="1"/>
          <p:nvPr/>
        </p:nvSpPr>
        <p:spPr>
          <a:xfrm>
            <a:off x="13712200" y="6789350"/>
            <a:ext cx="22746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200">
                <a:solidFill>
                  <a:srgbClr val="F7F1D5"/>
                </a:solidFill>
                <a:latin typeface="Quicksand"/>
                <a:ea typeface="Quicksand"/>
                <a:cs typeface="Quicksand"/>
                <a:sym typeface="Quicksand"/>
              </a:rPr>
              <a:t>Cultural</a:t>
            </a:r>
            <a:endParaRPr b="1" sz="4200">
              <a:solidFill>
                <a:srgbClr val="F7F1D5"/>
              </a:solidFill>
              <a:latin typeface="Quicksand"/>
              <a:ea typeface="Quicksand"/>
              <a:cs typeface="Quicksand"/>
              <a:sym typeface="Quicksand"/>
            </a:endParaRPr>
          </a:p>
        </p:txBody>
      </p:sp>
      <p:sp>
        <p:nvSpPr>
          <p:cNvPr id="113" name="Google Shape;113;g32567902cf3_0_0"/>
          <p:cNvSpPr txBox="1"/>
          <p:nvPr/>
        </p:nvSpPr>
        <p:spPr>
          <a:xfrm>
            <a:off x="2422975" y="8450650"/>
            <a:ext cx="27285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200">
                <a:solidFill>
                  <a:srgbClr val="F7F1D5"/>
                </a:solidFill>
                <a:latin typeface="Quicksand"/>
                <a:ea typeface="Quicksand"/>
                <a:cs typeface="Quicksand"/>
                <a:sym typeface="Quicksand"/>
              </a:rPr>
              <a:t>Economic</a:t>
            </a:r>
            <a:endParaRPr b="1" sz="4200">
              <a:solidFill>
                <a:srgbClr val="F7F1D5"/>
              </a:solidFill>
              <a:latin typeface="Quicksand"/>
              <a:ea typeface="Quicksand"/>
              <a:cs typeface="Quicksand"/>
              <a:sym typeface="Quicksand"/>
            </a:endParaRPr>
          </a:p>
        </p:txBody>
      </p:sp>
      <p:sp>
        <p:nvSpPr>
          <p:cNvPr id="114" name="Google Shape;114;g32567902cf3_0_0"/>
          <p:cNvSpPr txBox="1"/>
          <p:nvPr/>
        </p:nvSpPr>
        <p:spPr>
          <a:xfrm>
            <a:off x="13584225" y="2911225"/>
            <a:ext cx="39630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200">
                <a:solidFill>
                  <a:srgbClr val="F7F1D5"/>
                </a:solidFill>
                <a:latin typeface="Quicksand"/>
                <a:ea typeface="Quicksand"/>
                <a:cs typeface="Quicksand"/>
                <a:sym typeface="Quicksand"/>
              </a:rPr>
              <a:t>Environmental</a:t>
            </a:r>
            <a:endParaRPr b="1" sz="4200">
              <a:solidFill>
                <a:srgbClr val="F7F1D5"/>
              </a:solidFill>
              <a:latin typeface="Quicksand"/>
              <a:ea typeface="Quicksand"/>
              <a:cs typeface="Quicksand"/>
              <a:sym typeface="Quicksand"/>
            </a:endParaRPr>
          </a:p>
        </p:txBody>
      </p:sp>
      <p:pic>
        <p:nvPicPr>
          <p:cNvPr id="115" name="Google Shape;115;g32567902cf3_0_0" title="community.png"/>
          <p:cNvPicPr preferRelativeResize="0"/>
          <p:nvPr/>
        </p:nvPicPr>
        <p:blipFill>
          <a:blip r:embed="rId5">
            <a:alphaModFix/>
          </a:blip>
          <a:stretch>
            <a:fillRect/>
          </a:stretch>
        </p:blipFill>
        <p:spPr>
          <a:xfrm>
            <a:off x="7526725" y="4980575"/>
            <a:ext cx="2350802" cy="2350749"/>
          </a:xfrm>
          <a:prstGeom prst="rect">
            <a:avLst/>
          </a:prstGeom>
          <a:noFill/>
          <a:ln>
            <a:noFill/>
          </a:ln>
        </p:spPr>
      </p:pic>
      <p:sp>
        <p:nvSpPr>
          <p:cNvPr id="116" name="Google Shape;116;g32567902cf3_0_0"/>
          <p:cNvSpPr txBox="1"/>
          <p:nvPr/>
        </p:nvSpPr>
        <p:spPr>
          <a:xfrm>
            <a:off x="3349725" y="546825"/>
            <a:ext cx="14459100" cy="1077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SzPts val="1100"/>
              <a:buNone/>
            </a:pPr>
            <a:r>
              <a:rPr lang="en-US" sz="7000">
                <a:solidFill>
                  <a:schemeClr val="lt1"/>
                </a:solidFill>
                <a:latin typeface="Anton"/>
                <a:ea typeface="Anton"/>
                <a:cs typeface="Anton"/>
                <a:sym typeface="Anton"/>
              </a:rPr>
              <a:t>Social-political life of community</a:t>
            </a:r>
            <a:endParaRPr sz="7000">
              <a:solidFill>
                <a:schemeClr val="lt1"/>
              </a:solidFill>
              <a:latin typeface="Anton"/>
              <a:ea typeface="Anton"/>
              <a:cs typeface="Anton"/>
              <a:sym typeface="Anton"/>
            </a:endParaRPr>
          </a:p>
        </p:txBody>
      </p:sp>
      <p:sp>
        <p:nvSpPr>
          <p:cNvPr id="117" name="Google Shape;117;g32567902cf3_0_0"/>
          <p:cNvSpPr/>
          <p:nvPr/>
        </p:nvSpPr>
        <p:spPr>
          <a:xfrm rot="1419713">
            <a:off x="4124482" y="3160861"/>
            <a:ext cx="1817170" cy="536261"/>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18" name="Google Shape;118;g32567902cf3_0_0"/>
          <p:cNvSpPr/>
          <p:nvPr/>
        </p:nvSpPr>
        <p:spPr>
          <a:xfrm rot="-812989">
            <a:off x="3683588" y="5976787"/>
            <a:ext cx="1816973" cy="536268"/>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19" name="Google Shape;119;g32567902cf3_0_0"/>
          <p:cNvSpPr/>
          <p:nvPr/>
        </p:nvSpPr>
        <p:spPr>
          <a:xfrm rot="-1617002">
            <a:off x="5200101" y="8095406"/>
            <a:ext cx="1817025" cy="536399"/>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20" name="Google Shape;120;g32567902cf3_0_0"/>
          <p:cNvSpPr/>
          <p:nvPr/>
        </p:nvSpPr>
        <p:spPr>
          <a:xfrm rot="-9519004">
            <a:off x="11783557" y="6562685"/>
            <a:ext cx="1816992" cy="536432"/>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21" name="Google Shape;121;g32567902cf3_0_0"/>
          <p:cNvSpPr/>
          <p:nvPr/>
        </p:nvSpPr>
        <p:spPr>
          <a:xfrm rot="9362769">
            <a:off x="11695384" y="3364699"/>
            <a:ext cx="1816992" cy="536286"/>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5" name="Shape 125"/>
        <p:cNvGrpSpPr/>
        <p:nvPr/>
      </p:nvGrpSpPr>
      <p:grpSpPr>
        <a:xfrm>
          <a:off x="0" y="0"/>
          <a:ext cx="0" cy="0"/>
          <a:chOff x="0" y="0"/>
          <a:chExt cx="0" cy="0"/>
        </a:xfrm>
      </p:grpSpPr>
      <p:grpSp>
        <p:nvGrpSpPr>
          <p:cNvPr id="126" name="Google Shape;126;g3a94951a272_0_13"/>
          <p:cNvGrpSpPr/>
          <p:nvPr/>
        </p:nvGrpSpPr>
        <p:grpSpPr>
          <a:xfrm>
            <a:off x="0" y="-216993"/>
            <a:ext cx="2922102" cy="10504504"/>
            <a:chOff x="0" y="-57150"/>
            <a:chExt cx="769602" cy="2766600"/>
          </a:xfrm>
        </p:grpSpPr>
        <p:sp>
          <p:nvSpPr>
            <p:cNvPr id="127" name="Google Shape;127;g3a94951a272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g3a94951a272_0_13"/>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9" name="Google Shape;129;g3a94951a272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g3a94951a272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g3a94951a272_0_13"/>
          <p:cNvSpPr txBox="1"/>
          <p:nvPr/>
        </p:nvSpPr>
        <p:spPr>
          <a:xfrm>
            <a:off x="3600625" y="645600"/>
            <a:ext cx="14459100" cy="1046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SzPts val="1100"/>
              <a:buNone/>
            </a:pPr>
            <a:r>
              <a:rPr lang="en-US" sz="6800">
                <a:solidFill>
                  <a:schemeClr val="lt1"/>
                </a:solidFill>
                <a:latin typeface="Anton"/>
                <a:ea typeface="Anton"/>
                <a:cs typeface="Anton"/>
                <a:sym typeface="Anton"/>
              </a:rPr>
              <a:t>Social-political life of Deaf community</a:t>
            </a:r>
            <a:endParaRPr sz="6800">
              <a:solidFill>
                <a:schemeClr val="lt1"/>
              </a:solidFill>
              <a:latin typeface="Anton"/>
              <a:ea typeface="Anton"/>
              <a:cs typeface="Anton"/>
              <a:sym typeface="Anton"/>
            </a:endParaRPr>
          </a:p>
        </p:txBody>
      </p:sp>
      <p:sp>
        <p:nvSpPr>
          <p:cNvPr id="132" name="Google Shape;132;g3a94951a272_0_13"/>
          <p:cNvSpPr txBox="1"/>
          <p:nvPr/>
        </p:nvSpPr>
        <p:spPr>
          <a:xfrm>
            <a:off x="3522275" y="2086533"/>
            <a:ext cx="14061300" cy="6425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US" sz="3800">
                <a:solidFill>
                  <a:schemeClr val="lt1"/>
                </a:solidFill>
                <a:latin typeface="Quicksand Medium"/>
                <a:ea typeface="Quicksand Medium"/>
                <a:cs typeface="Quicksand Medium"/>
                <a:sym typeface="Quicksand Medium"/>
              </a:rPr>
              <a:t>The Deaf community is enriched by a wide range of </a:t>
            </a:r>
            <a:r>
              <a:rPr b="1" lang="en-US" sz="3800">
                <a:solidFill>
                  <a:schemeClr val="lt1"/>
                </a:solidFill>
                <a:latin typeface="Quicksand"/>
                <a:ea typeface="Quicksand"/>
                <a:cs typeface="Quicksand"/>
                <a:sym typeface="Quicksand"/>
              </a:rPr>
              <a:t>organizations</a:t>
            </a:r>
            <a:r>
              <a:rPr lang="en-US" sz="3800">
                <a:solidFill>
                  <a:schemeClr val="lt1"/>
                </a:solidFill>
                <a:latin typeface="Quicksand Medium"/>
                <a:ea typeface="Quicksand Medium"/>
                <a:cs typeface="Quicksand Medium"/>
                <a:sym typeface="Quicksand Medium"/>
              </a:rPr>
              <a:t> and </a:t>
            </a:r>
            <a:r>
              <a:rPr b="1" lang="en-US" sz="3800">
                <a:solidFill>
                  <a:schemeClr val="lt1"/>
                </a:solidFill>
                <a:latin typeface="Quicksand"/>
                <a:ea typeface="Quicksand"/>
                <a:cs typeface="Quicksand"/>
                <a:sym typeface="Quicksand"/>
              </a:rPr>
              <a:t>associations</a:t>
            </a:r>
            <a:r>
              <a:rPr lang="en-US" sz="3800">
                <a:solidFill>
                  <a:schemeClr val="lt1"/>
                </a:solidFill>
                <a:latin typeface="Quicksand Medium"/>
                <a:ea typeface="Quicksand Medium"/>
                <a:cs typeface="Quicksand Medium"/>
                <a:sym typeface="Quicksand Medium"/>
              </a:rPr>
              <a:t> that meet its different </a:t>
            </a:r>
            <a:br>
              <a:rPr lang="en-US" sz="3800">
                <a:solidFill>
                  <a:schemeClr val="lt1"/>
                </a:solidFill>
                <a:latin typeface="Quicksand Medium"/>
                <a:ea typeface="Quicksand Medium"/>
                <a:cs typeface="Quicksand Medium"/>
                <a:sym typeface="Quicksand Medium"/>
              </a:rPr>
            </a:br>
            <a:r>
              <a:rPr b="1" lang="en-US" sz="3800">
                <a:solidFill>
                  <a:schemeClr val="lt1"/>
                </a:solidFill>
                <a:latin typeface="Quicksand"/>
                <a:ea typeface="Quicksand"/>
                <a:cs typeface="Quicksand"/>
                <a:sym typeface="Quicksand"/>
              </a:rPr>
              <a:t>needs</a:t>
            </a:r>
            <a:r>
              <a:rPr lang="en-US" sz="3800">
                <a:solidFill>
                  <a:schemeClr val="lt1"/>
                </a:solidFill>
                <a:latin typeface="Quicksand Medium"/>
                <a:ea typeface="Quicksand Medium"/>
                <a:cs typeface="Quicksand Medium"/>
                <a:sym typeface="Quicksand Medium"/>
              </a:rPr>
              <a:t> in these aspects:</a:t>
            </a:r>
            <a:endParaRPr sz="3800">
              <a:solidFill>
                <a:schemeClr val="lt1"/>
              </a:solidFill>
              <a:latin typeface="Quicksand Medium"/>
              <a:ea typeface="Quicksand Medium"/>
              <a:cs typeface="Quicksand Medium"/>
              <a:sym typeface="Quicksand Medium"/>
            </a:endParaRPr>
          </a:p>
          <a:p>
            <a:pPr indent="-469900" lvl="0" marL="457200" marR="0" rtl="0" algn="l">
              <a:lnSpc>
                <a:spcPct val="150000"/>
              </a:lnSpc>
              <a:spcBef>
                <a:spcPts val="1000"/>
              </a:spcBef>
              <a:spcAft>
                <a:spcPts val="0"/>
              </a:spcAft>
              <a:buClr>
                <a:schemeClr val="lt1"/>
              </a:buClr>
              <a:buSzPts val="3800"/>
              <a:buFont typeface="Quicksand"/>
              <a:buChar char="●"/>
            </a:pPr>
            <a:r>
              <a:rPr b="1" lang="en-US" sz="3800">
                <a:solidFill>
                  <a:schemeClr val="lt1"/>
                </a:solidFill>
                <a:latin typeface="Quicksand"/>
                <a:ea typeface="Quicksand"/>
                <a:cs typeface="Quicksand"/>
                <a:sym typeface="Quicksand"/>
              </a:rPr>
              <a:t>Social</a:t>
            </a:r>
            <a:endParaRPr b="1" sz="3800">
              <a:solidFill>
                <a:schemeClr val="lt1"/>
              </a:solidFill>
              <a:latin typeface="Quicksand"/>
              <a:ea typeface="Quicksand"/>
              <a:cs typeface="Quicksand"/>
              <a:sym typeface="Quicksand"/>
            </a:endParaRPr>
          </a:p>
          <a:p>
            <a:pPr indent="-469900" lvl="0" marL="457200" marR="0" rtl="0" algn="l">
              <a:lnSpc>
                <a:spcPct val="150000"/>
              </a:lnSpc>
              <a:spcBef>
                <a:spcPts val="0"/>
              </a:spcBef>
              <a:spcAft>
                <a:spcPts val="0"/>
              </a:spcAft>
              <a:buClr>
                <a:schemeClr val="lt1"/>
              </a:buClr>
              <a:buSzPts val="3800"/>
              <a:buFont typeface="Quicksand"/>
              <a:buChar char="●"/>
            </a:pPr>
            <a:r>
              <a:rPr b="1" lang="en-US" sz="3800">
                <a:solidFill>
                  <a:schemeClr val="lt1"/>
                </a:solidFill>
                <a:latin typeface="Quicksand"/>
                <a:ea typeface="Quicksand"/>
                <a:cs typeface="Quicksand"/>
                <a:sym typeface="Quicksand"/>
              </a:rPr>
              <a:t>Cultural</a:t>
            </a:r>
            <a:endParaRPr b="1" sz="3800">
              <a:solidFill>
                <a:schemeClr val="lt1"/>
              </a:solidFill>
              <a:latin typeface="Quicksand"/>
              <a:ea typeface="Quicksand"/>
              <a:cs typeface="Quicksand"/>
              <a:sym typeface="Quicksand"/>
            </a:endParaRPr>
          </a:p>
          <a:p>
            <a:pPr indent="-469900" lvl="0" marL="457200" marR="0" rtl="0" algn="l">
              <a:lnSpc>
                <a:spcPct val="150000"/>
              </a:lnSpc>
              <a:spcBef>
                <a:spcPts val="0"/>
              </a:spcBef>
              <a:spcAft>
                <a:spcPts val="0"/>
              </a:spcAft>
              <a:buClr>
                <a:schemeClr val="lt1"/>
              </a:buClr>
              <a:buSzPts val="3800"/>
              <a:buFont typeface="Quicksand"/>
              <a:buChar char="●"/>
            </a:pPr>
            <a:r>
              <a:rPr b="1" lang="en-US" sz="3800">
                <a:solidFill>
                  <a:schemeClr val="lt1"/>
                </a:solidFill>
                <a:latin typeface="Quicksand"/>
                <a:ea typeface="Quicksand"/>
                <a:cs typeface="Quicksand"/>
                <a:sym typeface="Quicksand"/>
              </a:rPr>
              <a:t>Athletic</a:t>
            </a:r>
            <a:endParaRPr b="1" sz="3800">
              <a:solidFill>
                <a:schemeClr val="lt1"/>
              </a:solidFill>
              <a:latin typeface="Quicksand"/>
              <a:ea typeface="Quicksand"/>
              <a:cs typeface="Quicksand"/>
              <a:sym typeface="Quicksand"/>
            </a:endParaRPr>
          </a:p>
          <a:p>
            <a:pPr indent="-469900" lvl="0" marL="457200" marR="0" rtl="0" algn="l">
              <a:lnSpc>
                <a:spcPct val="150000"/>
              </a:lnSpc>
              <a:spcBef>
                <a:spcPts val="0"/>
              </a:spcBef>
              <a:spcAft>
                <a:spcPts val="0"/>
              </a:spcAft>
              <a:buClr>
                <a:schemeClr val="lt1"/>
              </a:buClr>
              <a:buSzPts val="3800"/>
              <a:buFont typeface="Quicksand"/>
              <a:buChar char="●"/>
            </a:pPr>
            <a:r>
              <a:rPr b="1" lang="en-US" sz="3800">
                <a:solidFill>
                  <a:schemeClr val="lt1"/>
                </a:solidFill>
                <a:latin typeface="Quicksand"/>
                <a:ea typeface="Quicksand"/>
                <a:cs typeface="Quicksand"/>
                <a:sym typeface="Quicksand"/>
              </a:rPr>
              <a:t>Political</a:t>
            </a:r>
            <a:endParaRPr b="1" sz="3800">
              <a:solidFill>
                <a:schemeClr val="lt1"/>
              </a:solidFill>
              <a:latin typeface="Quicksand"/>
              <a:ea typeface="Quicksand"/>
              <a:cs typeface="Quicksand"/>
              <a:sym typeface="Quicksand"/>
            </a:endParaRPr>
          </a:p>
          <a:p>
            <a:pPr indent="-469900" lvl="0" marL="457200" marR="0" rtl="0" algn="l">
              <a:lnSpc>
                <a:spcPct val="150000"/>
              </a:lnSpc>
              <a:spcBef>
                <a:spcPts val="0"/>
              </a:spcBef>
              <a:spcAft>
                <a:spcPts val="0"/>
              </a:spcAft>
              <a:buClr>
                <a:schemeClr val="lt1"/>
              </a:buClr>
              <a:buSzPts val="3800"/>
              <a:buFont typeface="Quicksand"/>
              <a:buChar char="●"/>
            </a:pPr>
            <a:r>
              <a:rPr b="1" lang="en-US" sz="3800">
                <a:solidFill>
                  <a:schemeClr val="lt1"/>
                </a:solidFill>
                <a:latin typeface="Quicksand"/>
                <a:ea typeface="Quicksand"/>
                <a:cs typeface="Quicksand"/>
                <a:sym typeface="Quicksand"/>
              </a:rPr>
              <a:t>Spiritual</a:t>
            </a:r>
            <a:endParaRPr b="1" sz="3800">
              <a:solidFill>
                <a:schemeClr val="lt1"/>
              </a:solidFill>
              <a:latin typeface="Quicksand"/>
              <a:ea typeface="Quicksand"/>
              <a:cs typeface="Quicksand"/>
              <a:sym typeface="Quicksand"/>
            </a:endParaRPr>
          </a:p>
        </p:txBody>
      </p:sp>
      <p:pic>
        <p:nvPicPr>
          <p:cNvPr id="133" name="Google Shape;133;g3a94951a272_0_13" title="sociology.png"/>
          <p:cNvPicPr preferRelativeResize="0"/>
          <p:nvPr/>
        </p:nvPicPr>
        <p:blipFill>
          <a:blip r:embed="rId5">
            <a:alphaModFix/>
          </a:blip>
          <a:stretch>
            <a:fillRect/>
          </a:stretch>
        </p:blipFill>
        <p:spPr>
          <a:xfrm>
            <a:off x="7047673" y="4360325"/>
            <a:ext cx="1640175" cy="1640147"/>
          </a:xfrm>
          <a:prstGeom prst="rect">
            <a:avLst/>
          </a:prstGeom>
          <a:noFill/>
          <a:ln>
            <a:noFill/>
          </a:ln>
        </p:spPr>
      </p:pic>
      <p:pic>
        <p:nvPicPr>
          <p:cNvPr id="134" name="Google Shape;134;g3a94951a272_0_13" title="political-party.png"/>
          <p:cNvPicPr preferRelativeResize="0"/>
          <p:nvPr/>
        </p:nvPicPr>
        <p:blipFill>
          <a:blip r:embed="rId6">
            <a:alphaModFix/>
          </a:blip>
          <a:stretch>
            <a:fillRect/>
          </a:stretch>
        </p:blipFill>
        <p:spPr>
          <a:xfrm>
            <a:off x="11442948" y="6000487"/>
            <a:ext cx="1822337" cy="1822337"/>
          </a:xfrm>
          <a:prstGeom prst="rect">
            <a:avLst/>
          </a:prstGeom>
          <a:noFill/>
          <a:ln>
            <a:noFill/>
          </a:ln>
        </p:spPr>
      </p:pic>
      <p:pic>
        <p:nvPicPr>
          <p:cNvPr id="135" name="Google Shape;135;g3a94951a272_0_13" title="legislature.png"/>
          <p:cNvPicPr preferRelativeResize="0"/>
          <p:nvPr/>
        </p:nvPicPr>
        <p:blipFill>
          <a:blip r:embed="rId7">
            <a:alphaModFix/>
          </a:blip>
          <a:stretch>
            <a:fillRect/>
          </a:stretch>
        </p:blipFill>
        <p:spPr>
          <a:xfrm>
            <a:off x="13784223" y="6676175"/>
            <a:ext cx="1640175" cy="1640175"/>
          </a:xfrm>
          <a:prstGeom prst="rect">
            <a:avLst/>
          </a:prstGeom>
          <a:noFill/>
          <a:ln>
            <a:noFill/>
          </a:ln>
        </p:spPr>
      </p:pic>
      <p:pic>
        <p:nvPicPr>
          <p:cNvPr id="136" name="Google Shape;136;g3a94951a272_0_13" title="soccer-team.png"/>
          <p:cNvPicPr preferRelativeResize="0"/>
          <p:nvPr/>
        </p:nvPicPr>
        <p:blipFill>
          <a:blip r:embed="rId8">
            <a:alphaModFix/>
          </a:blip>
          <a:stretch>
            <a:fillRect/>
          </a:stretch>
        </p:blipFill>
        <p:spPr>
          <a:xfrm>
            <a:off x="9206798" y="5088500"/>
            <a:ext cx="1717201" cy="1717199"/>
          </a:xfrm>
          <a:prstGeom prst="rect">
            <a:avLst/>
          </a:prstGeom>
          <a:noFill/>
          <a:ln>
            <a:noFill/>
          </a:ln>
        </p:spPr>
      </p:pic>
      <p:pic>
        <p:nvPicPr>
          <p:cNvPr id="137" name="Google Shape;137;g3a94951a272_0_13" title="prayer.png"/>
          <p:cNvPicPr preferRelativeResize="0"/>
          <p:nvPr/>
        </p:nvPicPr>
        <p:blipFill>
          <a:blip r:embed="rId9">
            <a:alphaModFix/>
          </a:blip>
          <a:stretch>
            <a:fillRect/>
          </a:stretch>
        </p:blipFill>
        <p:spPr>
          <a:xfrm>
            <a:off x="15943348" y="7412300"/>
            <a:ext cx="1640175" cy="1640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1" name="Shape 141"/>
        <p:cNvGrpSpPr/>
        <p:nvPr/>
      </p:nvGrpSpPr>
      <p:grpSpPr>
        <a:xfrm>
          <a:off x="0" y="0"/>
          <a:ext cx="0" cy="0"/>
          <a:chOff x="0" y="0"/>
          <a:chExt cx="0" cy="0"/>
        </a:xfrm>
      </p:grpSpPr>
      <p:grpSp>
        <p:nvGrpSpPr>
          <p:cNvPr id="142" name="Google Shape;142;g3a94951a272_0_30"/>
          <p:cNvGrpSpPr/>
          <p:nvPr/>
        </p:nvGrpSpPr>
        <p:grpSpPr>
          <a:xfrm>
            <a:off x="0" y="-216993"/>
            <a:ext cx="2922102" cy="10504504"/>
            <a:chOff x="0" y="-57150"/>
            <a:chExt cx="769602" cy="2766600"/>
          </a:xfrm>
        </p:grpSpPr>
        <p:sp>
          <p:nvSpPr>
            <p:cNvPr id="143" name="Google Shape;143;g3a94951a272_0_3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g3a94951a272_0_30"/>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5" name="Google Shape;145;g3a94951a272_0_3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g3a94951a272_0_3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g3a94951a272_0_30"/>
          <p:cNvSpPr txBox="1"/>
          <p:nvPr/>
        </p:nvSpPr>
        <p:spPr>
          <a:xfrm>
            <a:off x="3448500" y="2147825"/>
            <a:ext cx="6863400" cy="45624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1000"/>
              </a:spcAft>
              <a:buNone/>
            </a:pPr>
            <a:r>
              <a:rPr lang="en-US" sz="3600">
                <a:solidFill>
                  <a:schemeClr val="lt1"/>
                </a:solidFill>
                <a:latin typeface="Quicksand Medium"/>
                <a:ea typeface="Quicksand Medium"/>
                <a:cs typeface="Quicksand Medium"/>
                <a:sym typeface="Quicksand Medium"/>
              </a:rPr>
              <a:t>These groups create </a:t>
            </a:r>
            <a:r>
              <a:rPr b="1" lang="en-US" sz="3600">
                <a:solidFill>
                  <a:schemeClr val="lt1"/>
                </a:solidFill>
                <a:latin typeface="Quicksand"/>
                <a:ea typeface="Quicksand"/>
                <a:cs typeface="Quicksand"/>
                <a:sym typeface="Quicksand"/>
              </a:rPr>
              <a:t>Deaf spaces</a:t>
            </a:r>
            <a:r>
              <a:rPr lang="en-US" sz="3600">
                <a:solidFill>
                  <a:schemeClr val="lt1"/>
                </a:solidFill>
                <a:latin typeface="Quicksand Medium"/>
                <a:ea typeface="Quicksand Medium"/>
                <a:cs typeface="Quicksand Medium"/>
                <a:sym typeface="Quicksand Medium"/>
              </a:rPr>
              <a:t> where individuals can communicate freely in </a:t>
            </a:r>
            <a:r>
              <a:rPr b="1" lang="en-US" sz="3600">
                <a:solidFill>
                  <a:schemeClr val="lt1"/>
                </a:solidFill>
                <a:latin typeface="Quicksand"/>
                <a:ea typeface="Quicksand"/>
                <a:cs typeface="Quicksand"/>
                <a:sym typeface="Quicksand"/>
              </a:rPr>
              <a:t>sign language</a:t>
            </a:r>
            <a:r>
              <a:rPr lang="en-US" sz="3600">
                <a:solidFill>
                  <a:schemeClr val="lt1"/>
                </a:solidFill>
                <a:latin typeface="Quicksand Medium"/>
                <a:ea typeface="Quicksand Medium"/>
                <a:cs typeface="Quicksand Medium"/>
                <a:sym typeface="Quicksand Medium"/>
              </a:rPr>
              <a:t> and interact with others </a:t>
            </a:r>
            <a:r>
              <a:rPr b="1" lang="en-US" sz="3600">
                <a:solidFill>
                  <a:schemeClr val="lt1"/>
                </a:solidFill>
                <a:latin typeface="Quicksand"/>
                <a:ea typeface="Quicksand"/>
                <a:cs typeface="Quicksand"/>
                <a:sym typeface="Quicksand"/>
              </a:rPr>
              <a:t>without barriers or prejudice</a:t>
            </a:r>
            <a:r>
              <a:rPr lang="en-US" sz="3600">
                <a:solidFill>
                  <a:schemeClr val="lt1"/>
                </a:solidFill>
                <a:latin typeface="Quicksand Medium"/>
                <a:ea typeface="Quicksand Medium"/>
                <a:cs typeface="Quicksand Medium"/>
                <a:sym typeface="Quicksand Medium"/>
              </a:rPr>
              <a:t>, </a:t>
            </a:r>
            <a:r>
              <a:rPr b="1" lang="en-US" sz="3600">
                <a:solidFill>
                  <a:schemeClr val="lt1"/>
                </a:solidFill>
                <a:latin typeface="Quicksand"/>
                <a:ea typeface="Quicksand"/>
                <a:cs typeface="Quicksand"/>
                <a:sym typeface="Quicksand"/>
              </a:rPr>
              <a:t>sharing</a:t>
            </a:r>
            <a:r>
              <a:rPr lang="en-US" sz="3600">
                <a:solidFill>
                  <a:schemeClr val="lt1"/>
                </a:solidFill>
                <a:latin typeface="Quicksand Medium"/>
                <a:ea typeface="Quicksand Medium"/>
                <a:cs typeface="Quicksand Medium"/>
                <a:sym typeface="Quicksand Medium"/>
              </a:rPr>
              <a:t> experiences and exchanging advice.</a:t>
            </a:r>
            <a:endParaRPr sz="3600">
              <a:solidFill>
                <a:schemeClr val="lt1"/>
              </a:solidFill>
              <a:latin typeface="Quicksand Medium"/>
              <a:ea typeface="Quicksand Medium"/>
              <a:cs typeface="Quicksand Medium"/>
              <a:sym typeface="Quicksand Medium"/>
            </a:endParaRPr>
          </a:p>
        </p:txBody>
      </p:sp>
      <p:pic>
        <p:nvPicPr>
          <p:cNvPr id="148" name="Google Shape;148;g3a94951a272_0_30"/>
          <p:cNvPicPr preferRelativeResize="0"/>
          <p:nvPr/>
        </p:nvPicPr>
        <p:blipFill>
          <a:blip r:embed="rId5">
            <a:alphaModFix/>
          </a:blip>
          <a:stretch>
            <a:fillRect/>
          </a:stretch>
        </p:blipFill>
        <p:spPr>
          <a:xfrm>
            <a:off x="10707775" y="2547150"/>
            <a:ext cx="7051750" cy="3801376"/>
          </a:xfrm>
          <a:prstGeom prst="rect">
            <a:avLst/>
          </a:prstGeom>
          <a:noFill/>
          <a:ln>
            <a:noFill/>
          </a:ln>
        </p:spPr>
      </p:pic>
      <p:sp>
        <p:nvSpPr>
          <p:cNvPr id="149" name="Google Shape;149;g3a94951a272_0_30"/>
          <p:cNvSpPr txBox="1"/>
          <p:nvPr/>
        </p:nvSpPr>
        <p:spPr>
          <a:xfrm>
            <a:off x="3448500" y="468788"/>
            <a:ext cx="14459100" cy="1077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SzPts val="1100"/>
              <a:buNone/>
            </a:pPr>
            <a:r>
              <a:rPr lang="en-US" sz="7000">
                <a:solidFill>
                  <a:schemeClr val="lt1"/>
                </a:solidFill>
                <a:latin typeface="Anton"/>
                <a:ea typeface="Anton"/>
                <a:cs typeface="Anton"/>
                <a:sym typeface="Anton"/>
              </a:rPr>
              <a:t>Social-political life of Deaf community</a:t>
            </a:r>
            <a:endParaRPr sz="7000">
              <a:solidFill>
                <a:schemeClr val="lt1"/>
              </a:solidFill>
              <a:latin typeface="Anton"/>
              <a:ea typeface="Anton"/>
              <a:cs typeface="Anton"/>
              <a:sym typeface="Anton"/>
            </a:endParaRPr>
          </a:p>
        </p:txBody>
      </p:sp>
      <p:sp>
        <p:nvSpPr>
          <p:cNvPr id="150" name="Google Shape;150;g3a94951a272_0_30"/>
          <p:cNvSpPr txBox="1"/>
          <p:nvPr/>
        </p:nvSpPr>
        <p:spPr>
          <a:xfrm>
            <a:off x="3448500" y="7349275"/>
            <a:ext cx="12657000" cy="1376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None/>
            </a:pPr>
            <a:r>
              <a:rPr lang="en-US" sz="3600">
                <a:solidFill>
                  <a:schemeClr val="lt1"/>
                </a:solidFill>
                <a:latin typeface="Quicksand Medium"/>
                <a:ea typeface="Quicksand Medium"/>
                <a:cs typeface="Quicksand Medium"/>
                <a:sym typeface="Quicksand Medium"/>
              </a:rPr>
              <a:t>Through this sharing, they can finally connect with people who truly understand them.</a:t>
            </a:r>
            <a:endParaRPr sz="3600">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grpSp>
        <p:nvGrpSpPr>
          <p:cNvPr id="155" name="Google Shape;155;g3a94951a272_0_49"/>
          <p:cNvGrpSpPr/>
          <p:nvPr/>
        </p:nvGrpSpPr>
        <p:grpSpPr>
          <a:xfrm>
            <a:off x="0" y="-216993"/>
            <a:ext cx="2922102" cy="10504504"/>
            <a:chOff x="0" y="-57150"/>
            <a:chExt cx="769602" cy="2766600"/>
          </a:xfrm>
        </p:grpSpPr>
        <p:sp>
          <p:nvSpPr>
            <p:cNvPr id="156" name="Google Shape;156;g3a94951a272_0_4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g3a94951a272_0_49"/>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8" name="Google Shape;158;g3a94951a272_0_4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 name="Google Shape;159;g3a94951a272_0_4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 name="Google Shape;160;g3a94951a272_0_49"/>
          <p:cNvSpPr txBox="1"/>
          <p:nvPr/>
        </p:nvSpPr>
        <p:spPr>
          <a:xfrm>
            <a:off x="3448500" y="468788"/>
            <a:ext cx="14459100" cy="1077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SzPts val="1100"/>
              <a:buNone/>
            </a:pPr>
            <a:r>
              <a:rPr lang="en-US" sz="7000">
                <a:solidFill>
                  <a:schemeClr val="lt1"/>
                </a:solidFill>
                <a:latin typeface="Anton"/>
                <a:ea typeface="Anton"/>
                <a:cs typeface="Anton"/>
                <a:sym typeface="Anton"/>
              </a:rPr>
              <a:t>Social-political life of Deaf community</a:t>
            </a:r>
            <a:endParaRPr sz="7000">
              <a:solidFill>
                <a:schemeClr val="lt1"/>
              </a:solidFill>
              <a:latin typeface="Anton"/>
              <a:ea typeface="Anton"/>
              <a:cs typeface="Anton"/>
              <a:sym typeface="Anton"/>
            </a:endParaRPr>
          </a:p>
        </p:txBody>
      </p:sp>
      <p:sp>
        <p:nvSpPr>
          <p:cNvPr id="161" name="Google Shape;161;g3a94951a272_0_49"/>
          <p:cNvSpPr txBox="1"/>
          <p:nvPr/>
        </p:nvSpPr>
        <p:spPr>
          <a:xfrm>
            <a:off x="3687600" y="3077100"/>
            <a:ext cx="7296600" cy="4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In practice, these organizations offer a variety of </a:t>
            </a:r>
            <a:r>
              <a:rPr b="1" lang="en-US" sz="3800">
                <a:solidFill>
                  <a:schemeClr val="lt1"/>
                </a:solidFill>
                <a:latin typeface="Quicksand"/>
                <a:ea typeface="Quicksand"/>
                <a:cs typeface="Quicksand"/>
                <a:sym typeface="Quicksand"/>
              </a:rPr>
              <a:t>services</a:t>
            </a:r>
            <a:r>
              <a:rPr lang="en-US" sz="3800">
                <a:solidFill>
                  <a:schemeClr val="lt1"/>
                </a:solidFill>
                <a:latin typeface="Quicksand Medium"/>
                <a:ea typeface="Quicksand Medium"/>
                <a:cs typeface="Quicksand Medium"/>
                <a:sym typeface="Quicksand Medium"/>
              </a:rPr>
              <a:t>, including cultural and social </a:t>
            </a:r>
            <a:r>
              <a:rPr b="1" lang="en-US" sz="3800">
                <a:solidFill>
                  <a:schemeClr val="lt1"/>
                </a:solidFill>
                <a:latin typeface="Quicksand"/>
                <a:ea typeface="Quicksand"/>
                <a:cs typeface="Quicksand"/>
                <a:sym typeface="Quicksand"/>
              </a:rPr>
              <a:t>activities</a:t>
            </a:r>
            <a:r>
              <a:rPr lang="en-US" sz="3800">
                <a:solidFill>
                  <a:schemeClr val="lt1"/>
                </a:solidFill>
                <a:latin typeface="Quicksand Medium"/>
                <a:ea typeface="Quicksand Medium"/>
                <a:cs typeface="Quicksand Medium"/>
                <a:sym typeface="Quicksand Medium"/>
              </a:rPr>
              <a:t>, sporting events, political advocacy, and spiritual experiences.</a:t>
            </a:r>
            <a:endParaRPr sz="3800">
              <a:solidFill>
                <a:schemeClr val="lt1"/>
              </a:solidFill>
            </a:endParaRPr>
          </a:p>
        </p:txBody>
      </p:sp>
      <p:pic>
        <p:nvPicPr>
          <p:cNvPr id="162" name="Google Shape;162;g3a94951a272_0_49" title="icona-del-concetto-di-servizi-di-comunita_106317-33218.jpg"/>
          <p:cNvPicPr preferRelativeResize="0"/>
          <p:nvPr/>
        </p:nvPicPr>
        <p:blipFill rotWithShape="1">
          <a:blip r:embed="rId5">
            <a:alphaModFix/>
          </a:blip>
          <a:srcRect b="31505" l="19172" r="19399" t="7284"/>
          <a:stretch/>
        </p:blipFill>
        <p:spPr>
          <a:xfrm>
            <a:off x="10984200" y="2231463"/>
            <a:ext cx="6254400" cy="6231600"/>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6" name="Shape 166"/>
        <p:cNvGrpSpPr/>
        <p:nvPr/>
      </p:nvGrpSpPr>
      <p:grpSpPr>
        <a:xfrm>
          <a:off x="0" y="0"/>
          <a:ext cx="0" cy="0"/>
          <a:chOff x="0" y="0"/>
          <a:chExt cx="0" cy="0"/>
        </a:xfrm>
      </p:grpSpPr>
      <p:sp>
        <p:nvSpPr>
          <p:cNvPr id="167" name="Google Shape;167;g34267876ad7_0_0"/>
          <p:cNvSpPr/>
          <p:nvPr/>
        </p:nvSpPr>
        <p:spPr>
          <a:xfrm>
            <a:off x="0" y="5051800"/>
            <a:ext cx="18288000" cy="523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8" name="Google Shape;168;g34267876ad7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 name="Google Shape;169;g34267876ad7_0_0"/>
          <p:cNvSpPr txBox="1"/>
          <p:nvPr/>
        </p:nvSpPr>
        <p:spPr>
          <a:xfrm>
            <a:off x="799200" y="1882800"/>
            <a:ext cx="16689600" cy="2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The Deaf community is </a:t>
            </a:r>
            <a:r>
              <a:rPr b="1" lang="en-US" sz="3800">
                <a:solidFill>
                  <a:schemeClr val="lt1"/>
                </a:solidFill>
                <a:latin typeface="Quicksand"/>
                <a:ea typeface="Quicksand"/>
                <a:cs typeface="Quicksand"/>
                <a:sym typeface="Quicksand"/>
              </a:rPr>
              <a:t>diverse</a:t>
            </a:r>
            <a:r>
              <a:rPr lang="en-US" sz="3800">
                <a:solidFill>
                  <a:schemeClr val="lt1"/>
                </a:solidFill>
                <a:latin typeface="Quicksand Medium"/>
                <a:ea typeface="Quicksand Medium"/>
                <a:cs typeface="Quicksand Medium"/>
                <a:sym typeface="Quicksand Medium"/>
              </a:rPr>
              <a:t>, with numerous special interest groups that address the needs of specific sectors. </a:t>
            </a:r>
            <a:br>
              <a:rPr lang="en-US" sz="3800">
                <a:solidFill>
                  <a:schemeClr val="lt1"/>
                </a:solidFill>
                <a:latin typeface="Quicksand Medium"/>
                <a:ea typeface="Quicksand Medium"/>
                <a:cs typeface="Quicksand Medium"/>
                <a:sym typeface="Quicksand Medium"/>
              </a:rPr>
            </a:br>
            <a:r>
              <a:rPr lang="en-US" sz="3800">
                <a:solidFill>
                  <a:schemeClr val="lt1"/>
                </a:solidFill>
                <a:latin typeface="Quicksand Medium"/>
                <a:ea typeface="Quicksand Medium"/>
                <a:cs typeface="Quicksand Medium"/>
                <a:sym typeface="Quicksand Medium"/>
              </a:rPr>
              <a:t>Examples include organizations of Deaf women, Deafblinds, Deaf BIPOC groups, LGBTQIA+ Deaf communities, and various religious groups.</a:t>
            </a:r>
            <a:endParaRPr sz="3800">
              <a:solidFill>
                <a:schemeClr val="lt1"/>
              </a:solidFill>
              <a:latin typeface="Quicksand Medium"/>
              <a:ea typeface="Quicksand Medium"/>
              <a:cs typeface="Quicksand Medium"/>
              <a:sym typeface="Quicksand Medium"/>
            </a:endParaRPr>
          </a:p>
        </p:txBody>
      </p:sp>
      <p:pic>
        <p:nvPicPr>
          <p:cNvPr id="170" name="Google Shape;170;g34267876ad7_0_0" title="la-gente-affolla-diversi-personaggi-agitando-la-mano_107791-14082.jpg"/>
          <p:cNvPicPr preferRelativeResize="0"/>
          <p:nvPr/>
        </p:nvPicPr>
        <p:blipFill>
          <a:blip r:embed="rId4">
            <a:alphaModFix/>
          </a:blip>
          <a:stretch>
            <a:fillRect/>
          </a:stretch>
        </p:blipFill>
        <p:spPr>
          <a:xfrm>
            <a:off x="1939125" y="5271700"/>
            <a:ext cx="14409749" cy="4130775"/>
          </a:xfrm>
          <a:prstGeom prst="rect">
            <a:avLst/>
          </a:prstGeom>
          <a:noFill/>
          <a:ln>
            <a:noFill/>
          </a:ln>
        </p:spPr>
      </p:pic>
      <p:sp>
        <p:nvSpPr>
          <p:cNvPr id="171" name="Google Shape;171;g34267876ad7_0_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sp>
        <p:nvSpPr>
          <p:cNvPr id="176" name="Google Shape;176;g34267876ad7_0_11"/>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g34267876ad7_0_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g34267876ad7_0_11"/>
          <p:cNvSpPr txBox="1"/>
          <p:nvPr/>
        </p:nvSpPr>
        <p:spPr>
          <a:xfrm>
            <a:off x="3349725" y="546825"/>
            <a:ext cx="14459100" cy="1077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SzPts val="1100"/>
              <a:buNone/>
            </a:pPr>
            <a:r>
              <a:rPr lang="en-US" sz="7000">
                <a:solidFill>
                  <a:schemeClr val="lt1"/>
                </a:solidFill>
                <a:latin typeface="Anton"/>
                <a:ea typeface="Anton"/>
                <a:cs typeface="Anton"/>
                <a:sym typeface="Anton"/>
              </a:rPr>
              <a:t>Social-political life of Deaf community</a:t>
            </a:r>
            <a:endParaRPr sz="7000">
              <a:solidFill>
                <a:schemeClr val="lt1"/>
              </a:solidFill>
              <a:latin typeface="Anton"/>
              <a:ea typeface="Anton"/>
              <a:cs typeface="Anton"/>
              <a:sym typeface="Anton"/>
            </a:endParaRPr>
          </a:p>
        </p:txBody>
      </p:sp>
      <p:pic>
        <p:nvPicPr>
          <p:cNvPr id="179" name="Google Shape;179;g34267876ad7_0_11" title="pyramid-chart (1).png"/>
          <p:cNvPicPr preferRelativeResize="0"/>
          <p:nvPr/>
        </p:nvPicPr>
        <p:blipFill>
          <a:blip r:embed="rId5">
            <a:alphaModFix/>
          </a:blip>
          <a:stretch>
            <a:fillRect/>
          </a:stretch>
        </p:blipFill>
        <p:spPr>
          <a:xfrm rot="10800000">
            <a:off x="12362700" y="2431863"/>
            <a:ext cx="5365700" cy="5365700"/>
          </a:xfrm>
          <a:prstGeom prst="rect">
            <a:avLst/>
          </a:prstGeom>
          <a:noFill/>
          <a:ln>
            <a:noFill/>
          </a:ln>
        </p:spPr>
      </p:pic>
      <p:sp>
        <p:nvSpPr>
          <p:cNvPr id="180" name="Google Shape;180;g34267876ad7_0_11"/>
          <p:cNvSpPr txBox="1"/>
          <p:nvPr/>
        </p:nvSpPr>
        <p:spPr>
          <a:xfrm>
            <a:off x="1035725" y="2545525"/>
            <a:ext cx="5036400" cy="2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Organizations serve different areas of interest at different levels:</a:t>
            </a:r>
            <a:endParaRPr sz="3800">
              <a:solidFill>
                <a:schemeClr val="lt1"/>
              </a:solidFill>
              <a:latin typeface="Quicksand Medium"/>
              <a:ea typeface="Quicksand Medium"/>
              <a:cs typeface="Quicksand Medium"/>
              <a:sym typeface="Quicksand Medium"/>
            </a:endParaRPr>
          </a:p>
        </p:txBody>
      </p:sp>
      <p:sp>
        <p:nvSpPr>
          <p:cNvPr id="181" name="Google Shape;181;g34267876ad7_0_11"/>
          <p:cNvSpPr txBox="1"/>
          <p:nvPr/>
        </p:nvSpPr>
        <p:spPr>
          <a:xfrm>
            <a:off x="855875" y="7974175"/>
            <a:ext cx="13613100" cy="19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US" sz="3400">
                <a:solidFill>
                  <a:schemeClr val="lt1"/>
                </a:solidFill>
                <a:latin typeface="Quicksand Medium"/>
                <a:ea typeface="Quicksand Medium"/>
                <a:cs typeface="Quicksand Medium"/>
                <a:sym typeface="Quicksand Medium"/>
              </a:rPr>
              <a:t>They often provide services and host events that bring </a:t>
            </a:r>
            <a:br>
              <a:rPr lang="en-US" sz="3400">
                <a:solidFill>
                  <a:schemeClr val="lt1"/>
                </a:solidFill>
                <a:latin typeface="Quicksand Medium"/>
                <a:ea typeface="Quicksand Medium"/>
                <a:cs typeface="Quicksand Medium"/>
                <a:sym typeface="Quicksand Medium"/>
              </a:rPr>
            </a:br>
            <a:r>
              <a:rPr lang="en-US" sz="3400">
                <a:solidFill>
                  <a:schemeClr val="lt1"/>
                </a:solidFill>
                <a:latin typeface="Quicksand Medium"/>
                <a:ea typeface="Quicksand Medium"/>
                <a:cs typeface="Quicksand Medium"/>
                <a:sym typeface="Quicksand Medium"/>
              </a:rPr>
              <a:t>together Deaf individuals from various backgrounds, creating opportunities for networking, cultural exchange, and advocacy.</a:t>
            </a:r>
            <a:endParaRPr sz="3400">
              <a:solidFill>
                <a:schemeClr val="lt1"/>
              </a:solidFill>
              <a:latin typeface="Quicksand Medium"/>
              <a:ea typeface="Quicksand Medium"/>
              <a:cs typeface="Quicksand Medium"/>
              <a:sym typeface="Quicksand Medium"/>
            </a:endParaRPr>
          </a:p>
        </p:txBody>
      </p:sp>
      <p:sp>
        <p:nvSpPr>
          <p:cNvPr id="182" name="Google Shape;182;g34267876ad7_0_11"/>
          <p:cNvSpPr txBox="1"/>
          <p:nvPr/>
        </p:nvSpPr>
        <p:spPr>
          <a:xfrm>
            <a:off x="8887950" y="6581225"/>
            <a:ext cx="3000000" cy="7695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L</a:t>
            </a:r>
            <a:r>
              <a:rPr lang="en-US" sz="3800">
                <a:solidFill>
                  <a:schemeClr val="lt1"/>
                </a:solidFill>
                <a:latin typeface="Quicksand Medium"/>
                <a:ea typeface="Quicksand Medium"/>
                <a:cs typeface="Quicksand Medium"/>
                <a:sym typeface="Quicksand Medium"/>
              </a:rPr>
              <a:t>ocal level</a:t>
            </a:r>
            <a:endParaRPr/>
          </a:p>
        </p:txBody>
      </p:sp>
      <p:sp>
        <p:nvSpPr>
          <p:cNvPr id="183" name="Google Shape;183;g34267876ad7_0_11"/>
          <p:cNvSpPr txBox="1"/>
          <p:nvPr/>
        </p:nvSpPr>
        <p:spPr>
          <a:xfrm>
            <a:off x="8213150" y="5333125"/>
            <a:ext cx="3810900" cy="7695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National</a:t>
            </a:r>
            <a:r>
              <a:rPr lang="en-US" sz="3800">
                <a:solidFill>
                  <a:schemeClr val="lt1"/>
                </a:solidFill>
                <a:latin typeface="Quicksand Medium"/>
                <a:ea typeface="Quicksand Medium"/>
                <a:cs typeface="Quicksand Medium"/>
                <a:sym typeface="Quicksand Medium"/>
              </a:rPr>
              <a:t> level</a:t>
            </a:r>
            <a:endParaRPr/>
          </a:p>
        </p:txBody>
      </p:sp>
      <p:sp>
        <p:nvSpPr>
          <p:cNvPr id="184" name="Google Shape;184;g34267876ad7_0_11"/>
          <p:cNvSpPr txBox="1"/>
          <p:nvPr/>
        </p:nvSpPr>
        <p:spPr>
          <a:xfrm>
            <a:off x="8213150" y="4085025"/>
            <a:ext cx="3810900" cy="7695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Regional</a:t>
            </a:r>
            <a:r>
              <a:rPr lang="en-US" sz="3800">
                <a:solidFill>
                  <a:schemeClr val="lt1"/>
                </a:solidFill>
                <a:latin typeface="Quicksand Medium"/>
                <a:ea typeface="Quicksand Medium"/>
                <a:cs typeface="Quicksand Medium"/>
                <a:sym typeface="Quicksand Medium"/>
              </a:rPr>
              <a:t> level</a:t>
            </a:r>
            <a:endParaRPr/>
          </a:p>
        </p:txBody>
      </p:sp>
      <p:sp>
        <p:nvSpPr>
          <p:cNvPr id="185" name="Google Shape;185;g34267876ad7_0_11"/>
          <p:cNvSpPr txBox="1"/>
          <p:nvPr/>
        </p:nvSpPr>
        <p:spPr>
          <a:xfrm>
            <a:off x="7423100" y="2835450"/>
            <a:ext cx="4671000" cy="7695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000"/>
              </a:spcAft>
              <a:buNone/>
            </a:pPr>
            <a:r>
              <a:rPr lang="en-US" sz="3800">
                <a:solidFill>
                  <a:schemeClr val="lt1"/>
                </a:solidFill>
                <a:latin typeface="Quicksand Medium"/>
                <a:ea typeface="Quicksand Medium"/>
                <a:cs typeface="Quicksand Medium"/>
                <a:sym typeface="Quicksand Medium"/>
              </a:rPr>
              <a:t>International</a:t>
            </a:r>
            <a:r>
              <a:rPr lang="en-US" sz="3800">
                <a:solidFill>
                  <a:schemeClr val="lt1"/>
                </a:solidFill>
                <a:latin typeface="Quicksand Medium"/>
                <a:ea typeface="Quicksand Medium"/>
                <a:cs typeface="Quicksand Medium"/>
                <a:sym typeface="Quicksand Medium"/>
              </a:rPr>
              <a:t> level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9" name="Shape 189"/>
        <p:cNvGrpSpPr/>
        <p:nvPr/>
      </p:nvGrpSpPr>
      <p:grpSpPr>
        <a:xfrm>
          <a:off x="0" y="0"/>
          <a:ext cx="0" cy="0"/>
          <a:chOff x="0" y="0"/>
          <a:chExt cx="0" cy="0"/>
        </a:xfrm>
      </p:grpSpPr>
      <p:grpSp>
        <p:nvGrpSpPr>
          <p:cNvPr id="190" name="Google Shape;190;g32567902cf3_0_6"/>
          <p:cNvGrpSpPr/>
          <p:nvPr/>
        </p:nvGrpSpPr>
        <p:grpSpPr>
          <a:xfrm>
            <a:off x="0" y="-216993"/>
            <a:ext cx="2922102" cy="10504504"/>
            <a:chOff x="0" y="-57150"/>
            <a:chExt cx="769602" cy="2766600"/>
          </a:xfrm>
        </p:grpSpPr>
        <p:sp>
          <p:nvSpPr>
            <p:cNvPr id="191" name="Google Shape;191;g32567902cf3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g32567902cf3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3" name="Google Shape;193;g32567902cf3_0_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g32567902cf3_0_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200">
                <a:solidFill>
                  <a:srgbClr val="F7F1D5"/>
                </a:solidFill>
                <a:latin typeface="Anton"/>
                <a:ea typeface="Anton"/>
                <a:cs typeface="Anton"/>
                <a:sym typeface="Anton"/>
              </a:rPr>
              <a:t>Activity</a:t>
            </a:r>
            <a:endParaRPr sz="3200">
              <a:solidFill>
                <a:srgbClr val="F7F1D5"/>
              </a:solidFill>
              <a:latin typeface="Anton"/>
              <a:ea typeface="Anton"/>
              <a:cs typeface="Anton"/>
              <a:sym typeface="Anton"/>
            </a:endParaRPr>
          </a:p>
          <a:p>
            <a:pPr indent="0" lvl="0" marL="0" marR="0" rtl="0" algn="l">
              <a:lnSpc>
                <a:spcPct val="140000"/>
              </a:lnSpc>
              <a:spcBef>
                <a:spcPts val="0"/>
              </a:spcBef>
              <a:spcAft>
                <a:spcPts val="0"/>
              </a:spcAft>
              <a:buNone/>
            </a:pPr>
            <a:r>
              <a:rPr lang="en-US" sz="3200">
                <a:solidFill>
                  <a:srgbClr val="F7F1D5"/>
                </a:solidFill>
                <a:latin typeface="Anton"/>
                <a:ea typeface="Anton"/>
                <a:cs typeface="Anton"/>
                <a:sym typeface="Anton"/>
              </a:rPr>
              <a:t>all together</a:t>
            </a:r>
            <a:endParaRPr sz="3200">
              <a:solidFill>
                <a:srgbClr val="F7F1D5"/>
              </a:solidFill>
              <a:latin typeface="Anton"/>
              <a:ea typeface="Anton"/>
              <a:cs typeface="Anton"/>
              <a:sym typeface="Anton"/>
            </a:endParaRPr>
          </a:p>
        </p:txBody>
      </p:sp>
      <p:sp>
        <p:nvSpPr>
          <p:cNvPr id="195" name="Google Shape;195;g32567902cf3_0_6"/>
          <p:cNvSpPr txBox="1"/>
          <p:nvPr/>
        </p:nvSpPr>
        <p:spPr>
          <a:xfrm>
            <a:off x="3684775" y="421738"/>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200">
                <a:solidFill>
                  <a:schemeClr val="lt1"/>
                </a:solidFill>
                <a:latin typeface="Anton"/>
                <a:ea typeface="Anton"/>
                <a:cs typeface="Anton"/>
                <a:sym typeface="Anton"/>
              </a:rPr>
              <a:t>Mind map of Deaf events and organizations</a:t>
            </a:r>
            <a:endParaRPr sz="6200">
              <a:solidFill>
                <a:schemeClr val="lt1"/>
              </a:solidFill>
            </a:endParaRPr>
          </a:p>
        </p:txBody>
      </p:sp>
      <p:grpSp>
        <p:nvGrpSpPr>
          <p:cNvPr id="196" name="Google Shape;196;g32567902cf3_0_6"/>
          <p:cNvGrpSpPr/>
          <p:nvPr/>
        </p:nvGrpSpPr>
        <p:grpSpPr>
          <a:xfrm>
            <a:off x="3260713" y="1820875"/>
            <a:ext cx="11154150" cy="6926101"/>
            <a:chOff x="4750889" y="2102925"/>
            <a:chExt cx="10953697" cy="6693826"/>
          </a:xfrm>
        </p:grpSpPr>
        <p:pic>
          <p:nvPicPr>
            <p:cNvPr id="197" name="Google Shape;197;g32567902cf3_0_6"/>
            <p:cNvPicPr preferRelativeResize="0"/>
            <p:nvPr/>
          </p:nvPicPr>
          <p:blipFill rotWithShape="1">
            <a:blip r:embed="rId4">
              <a:alphaModFix/>
            </a:blip>
            <a:srcRect b="5686" l="0" r="0" t="8292"/>
            <a:stretch/>
          </p:blipFill>
          <p:spPr>
            <a:xfrm>
              <a:off x="4750889" y="2102925"/>
              <a:ext cx="10953697" cy="6693826"/>
            </a:xfrm>
            <a:prstGeom prst="rect">
              <a:avLst/>
            </a:prstGeom>
            <a:noFill/>
            <a:ln>
              <a:noFill/>
            </a:ln>
          </p:spPr>
        </p:pic>
        <p:sp>
          <p:nvSpPr>
            <p:cNvPr id="198" name="Google Shape;198;g32567902cf3_0_6"/>
            <p:cNvSpPr/>
            <p:nvPr/>
          </p:nvSpPr>
          <p:spPr>
            <a:xfrm rot="-242774">
              <a:off x="8704480" y="3955036"/>
              <a:ext cx="2984639" cy="2022547"/>
            </a:xfrm>
            <a:prstGeom prst="blockArc">
              <a:avLst>
                <a:gd fmla="val 10815758" name="adj1"/>
                <a:gd fmla="val 0" name="adj2"/>
                <a:gd fmla="val 25000" name="adj3"/>
              </a:avLst>
            </a:prstGeom>
            <a:solidFill>
              <a:srgbClr val="F6FF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sp>
        <p:nvSpPr>
          <p:cNvPr id="199" name="Google Shape;199;g32567902cf3_0_6"/>
          <p:cNvSpPr txBox="1"/>
          <p:nvPr/>
        </p:nvSpPr>
        <p:spPr>
          <a:xfrm>
            <a:off x="7495888" y="5133875"/>
            <a:ext cx="2531400" cy="112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rgbClr val="161140"/>
                </a:solidFill>
                <a:latin typeface="Quicksand SemiBold"/>
                <a:ea typeface="Quicksand SemiBold"/>
                <a:cs typeface="Quicksand SemiBold"/>
                <a:sym typeface="Quicksand SemiBold"/>
              </a:rPr>
              <a:t>Deaf community</a:t>
            </a:r>
            <a:endParaRPr sz="3400">
              <a:solidFill>
                <a:srgbClr val="161140"/>
              </a:solidFill>
              <a:latin typeface="Quicksand SemiBold"/>
              <a:ea typeface="Quicksand SemiBold"/>
              <a:cs typeface="Quicksand SemiBold"/>
              <a:sym typeface="Quicksand SemiBold"/>
            </a:endParaRPr>
          </a:p>
        </p:txBody>
      </p:sp>
      <p:sp>
        <p:nvSpPr>
          <p:cNvPr id="200" name="Google Shape;200;g32567902cf3_0_6"/>
          <p:cNvSpPr txBox="1"/>
          <p:nvPr/>
        </p:nvSpPr>
        <p:spPr>
          <a:xfrm>
            <a:off x="14601100" y="2022575"/>
            <a:ext cx="3458400" cy="4903800"/>
          </a:xfrm>
          <a:prstGeom prst="rect">
            <a:avLst/>
          </a:prstGeom>
          <a:noFill/>
          <a:ln>
            <a:noFill/>
          </a:ln>
        </p:spPr>
        <p:txBody>
          <a:bodyPr anchorCtr="0" anchor="t" bIns="91425" lIns="91425" spcFirstLastPara="1" rIns="91425" wrap="square" tIns="91425">
            <a:noAutofit/>
          </a:bodyPr>
          <a:lstStyle/>
          <a:p>
            <a:pPr indent="-419100" lvl="0" marL="457200" rtl="0" algn="l">
              <a:lnSpc>
                <a:spcPct val="115000"/>
              </a:lnSpc>
              <a:spcBef>
                <a:spcPts val="0"/>
              </a:spcBef>
              <a:spcAft>
                <a:spcPts val="0"/>
              </a:spcAft>
              <a:buClr>
                <a:schemeClr val="lt1"/>
              </a:buClr>
              <a:buSzPts val="3000"/>
              <a:buFont typeface="Quicksand Medium"/>
              <a:buAutoNum type="arabicPeriod"/>
            </a:pPr>
            <a:r>
              <a:rPr lang="en-US" sz="3000">
                <a:solidFill>
                  <a:schemeClr val="lt1"/>
                </a:solidFill>
                <a:latin typeface="Quicksand Medium"/>
                <a:ea typeface="Quicksand Medium"/>
                <a:cs typeface="Quicksand Medium"/>
                <a:sym typeface="Quicksand Medium"/>
              </a:rPr>
              <a:t>Area of interest</a:t>
            </a:r>
            <a:endParaRPr sz="3000">
              <a:solidFill>
                <a:schemeClr val="lt1"/>
              </a:solidFill>
              <a:latin typeface="Quicksand Medium"/>
              <a:ea typeface="Quicksand Medium"/>
              <a:cs typeface="Quicksand Medium"/>
              <a:sym typeface="Quicksand Medium"/>
            </a:endParaRPr>
          </a:p>
          <a:p>
            <a:pPr indent="-419100" lvl="0" marL="457200" rtl="0" algn="l">
              <a:lnSpc>
                <a:spcPct val="115000"/>
              </a:lnSpc>
              <a:spcBef>
                <a:spcPts val="1000"/>
              </a:spcBef>
              <a:spcAft>
                <a:spcPts val="0"/>
              </a:spcAft>
              <a:buClr>
                <a:schemeClr val="lt1"/>
              </a:buClr>
              <a:buSzPts val="3000"/>
              <a:buFont typeface="Quicksand Medium"/>
              <a:buAutoNum type="arabicPeriod"/>
            </a:pPr>
            <a:r>
              <a:rPr lang="en-US" sz="3000">
                <a:solidFill>
                  <a:schemeClr val="lt1"/>
                </a:solidFill>
                <a:latin typeface="Quicksand Medium"/>
                <a:ea typeface="Quicksand Medium"/>
                <a:cs typeface="Quicksand Medium"/>
                <a:sym typeface="Quicksand Medium"/>
              </a:rPr>
              <a:t>Level:</a:t>
            </a:r>
            <a:endParaRPr sz="3000">
              <a:solidFill>
                <a:schemeClr val="lt1"/>
              </a:solidFill>
              <a:latin typeface="Quicksand Medium"/>
              <a:ea typeface="Quicksand Medium"/>
              <a:cs typeface="Quicksand Medium"/>
              <a:sym typeface="Quicksand Medium"/>
            </a:endParaRPr>
          </a:p>
          <a:p>
            <a:pPr indent="-400050" lvl="1" marL="914400" rtl="0" algn="l">
              <a:lnSpc>
                <a:spcPct val="115000"/>
              </a:lnSpc>
              <a:spcBef>
                <a:spcPts val="100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International</a:t>
            </a:r>
            <a:endParaRPr sz="2700">
              <a:solidFill>
                <a:schemeClr val="lt1"/>
              </a:solidFill>
              <a:latin typeface="Quicksand Medium"/>
              <a:ea typeface="Quicksand Medium"/>
              <a:cs typeface="Quicksand Medium"/>
              <a:sym typeface="Quicksand Medium"/>
            </a:endParaRPr>
          </a:p>
          <a:p>
            <a:pPr indent="-400050" lvl="1" marL="914400" rtl="0" algn="l">
              <a:lnSpc>
                <a:spcPct val="115000"/>
              </a:lnSpc>
              <a:spcBef>
                <a:spcPts val="100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Regional</a:t>
            </a:r>
            <a:endParaRPr sz="2700">
              <a:solidFill>
                <a:schemeClr val="lt1"/>
              </a:solidFill>
              <a:latin typeface="Quicksand Medium"/>
              <a:ea typeface="Quicksand Medium"/>
              <a:cs typeface="Quicksand Medium"/>
              <a:sym typeface="Quicksand Medium"/>
            </a:endParaRPr>
          </a:p>
          <a:p>
            <a:pPr indent="-400050" lvl="1" marL="914400" rtl="0" algn="l">
              <a:lnSpc>
                <a:spcPct val="115000"/>
              </a:lnSpc>
              <a:spcBef>
                <a:spcPts val="100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National</a:t>
            </a:r>
            <a:endParaRPr sz="2700">
              <a:solidFill>
                <a:schemeClr val="lt1"/>
              </a:solidFill>
              <a:latin typeface="Quicksand Medium"/>
              <a:ea typeface="Quicksand Medium"/>
              <a:cs typeface="Quicksand Medium"/>
              <a:sym typeface="Quicksand Medium"/>
            </a:endParaRPr>
          </a:p>
          <a:p>
            <a:pPr indent="-400050" lvl="1" marL="914400" rtl="0" algn="l">
              <a:lnSpc>
                <a:spcPct val="115000"/>
              </a:lnSpc>
              <a:spcBef>
                <a:spcPts val="100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Local</a:t>
            </a:r>
            <a:endParaRPr sz="2700">
              <a:solidFill>
                <a:schemeClr val="lt1"/>
              </a:solidFill>
              <a:latin typeface="Quicksand Medium"/>
              <a:ea typeface="Quicksand Medium"/>
              <a:cs typeface="Quicksand Medium"/>
              <a:sym typeface="Quicksand Medium"/>
            </a:endParaRPr>
          </a:p>
          <a:p>
            <a:pPr indent="-419100" lvl="0" marL="457200" rtl="0" algn="l">
              <a:lnSpc>
                <a:spcPct val="115000"/>
              </a:lnSpc>
              <a:spcBef>
                <a:spcPts val="1000"/>
              </a:spcBef>
              <a:spcAft>
                <a:spcPts val="1000"/>
              </a:spcAft>
              <a:buClr>
                <a:schemeClr val="lt1"/>
              </a:buClr>
              <a:buSzPts val="3000"/>
              <a:buFont typeface="Quicksand Medium"/>
              <a:buAutoNum type="arabicPeriod"/>
            </a:pPr>
            <a:r>
              <a:rPr lang="en-US" sz="3000">
                <a:solidFill>
                  <a:schemeClr val="lt1"/>
                </a:solidFill>
                <a:latin typeface="Quicksand Medium"/>
                <a:ea typeface="Quicksand Medium"/>
                <a:cs typeface="Quicksand Medium"/>
                <a:sym typeface="Quicksand Medium"/>
              </a:rPr>
              <a:t>Activities, events</a:t>
            </a:r>
            <a:endParaRPr sz="3000">
              <a:solidFill>
                <a:schemeClr val="lt1"/>
              </a:solidFill>
              <a:latin typeface="Quicksand Medium"/>
              <a:ea typeface="Quicksand Medium"/>
              <a:cs typeface="Quicksand Medium"/>
              <a:sym typeface="Quicksand Medium"/>
            </a:endParaRPr>
          </a:p>
        </p:txBody>
      </p:sp>
      <p:sp>
        <p:nvSpPr>
          <p:cNvPr id="201" name="Google Shape;201;g32567902cf3_0_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05" name="Shape 205"/>
        <p:cNvGrpSpPr/>
        <p:nvPr/>
      </p:nvGrpSpPr>
      <p:grpSpPr>
        <a:xfrm>
          <a:off x="0" y="0"/>
          <a:ext cx="0" cy="0"/>
          <a:chOff x="0" y="0"/>
          <a:chExt cx="0" cy="0"/>
        </a:xfrm>
      </p:grpSpPr>
      <p:grpSp>
        <p:nvGrpSpPr>
          <p:cNvPr id="206" name="Google Shape;206;g32567902cf3_0_20"/>
          <p:cNvGrpSpPr/>
          <p:nvPr/>
        </p:nvGrpSpPr>
        <p:grpSpPr>
          <a:xfrm>
            <a:off x="0" y="-216993"/>
            <a:ext cx="2922102" cy="10504504"/>
            <a:chOff x="0" y="-57150"/>
            <a:chExt cx="769602" cy="2766600"/>
          </a:xfrm>
        </p:grpSpPr>
        <p:sp>
          <p:nvSpPr>
            <p:cNvPr id="207" name="Google Shape;207;g32567902cf3_0_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g32567902cf3_0_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09" name="Google Shape;209;g32567902cf3_0_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 name="Google Shape;210;g32567902cf3_0_20"/>
          <p:cNvSpPr/>
          <p:nvPr/>
        </p:nvSpPr>
        <p:spPr>
          <a:xfrm>
            <a:off x="196825" y="9516362"/>
            <a:ext cx="2574341" cy="573864"/>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g32567902cf3_0_2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200">
                <a:solidFill>
                  <a:srgbClr val="F7F1D5"/>
                </a:solidFill>
                <a:latin typeface="Anton"/>
                <a:ea typeface="Anton"/>
                <a:cs typeface="Anton"/>
                <a:sym typeface="Anton"/>
              </a:rPr>
              <a:t>Group</a:t>
            </a:r>
            <a:endParaRPr sz="3200">
              <a:solidFill>
                <a:srgbClr val="F7F1D5"/>
              </a:solidFill>
              <a:latin typeface="Anton"/>
              <a:ea typeface="Anton"/>
              <a:cs typeface="Anton"/>
              <a:sym typeface="Anton"/>
            </a:endParaRPr>
          </a:p>
          <a:p>
            <a:pPr indent="0" lvl="0" marL="0" marR="0" rtl="0" algn="l">
              <a:lnSpc>
                <a:spcPct val="140000"/>
              </a:lnSpc>
              <a:spcBef>
                <a:spcPts val="0"/>
              </a:spcBef>
              <a:spcAft>
                <a:spcPts val="0"/>
              </a:spcAft>
              <a:buNone/>
            </a:pPr>
            <a:r>
              <a:rPr lang="en-US" sz="3200">
                <a:solidFill>
                  <a:srgbClr val="F7F1D5"/>
                </a:solidFill>
                <a:latin typeface="Anton"/>
                <a:ea typeface="Anton"/>
                <a:cs typeface="Anton"/>
                <a:sym typeface="Anton"/>
              </a:rPr>
              <a:t>a</a:t>
            </a:r>
            <a:r>
              <a:rPr lang="en-US" sz="3200">
                <a:solidFill>
                  <a:srgbClr val="F7F1D5"/>
                </a:solidFill>
                <a:latin typeface="Anton"/>
                <a:ea typeface="Anton"/>
                <a:cs typeface="Anton"/>
                <a:sym typeface="Anton"/>
              </a:rPr>
              <a:t>ctivity</a:t>
            </a:r>
            <a:endParaRPr sz="3200">
              <a:solidFill>
                <a:srgbClr val="F7F1D5"/>
              </a:solidFill>
              <a:latin typeface="Anton"/>
              <a:ea typeface="Anton"/>
              <a:cs typeface="Anton"/>
              <a:sym typeface="Anton"/>
            </a:endParaRPr>
          </a:p>
        </p:txBody>
      </p:sp>
      <p:sp>
        <p:nvSpPr>
          <p:cNvPr id="212" name="Google Shape;212;g32567902cf3_0_20"/>
          <p:cNvSpPr txBox="1"/>
          <p:nvPr/>
        </p:nvSpPr>
        <p:spPr>
          <a:xfrm>
            <a:off x="3595325" y="278700"/>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200">
                <a:solidFill>
                  <a:srgbClr val="161140"/>
                </a:solidFill>
                <a:latin typeface="Anton"/>
                <a:ea typeface="Anton"/>
                <a:cs typeface="Anton"/>
                <a:sym typeface="Anton"/>
              </a:rPr>
              <a:t>SWOT ANALYSIS on an organization or event</a:t>
            </a:r>
            <a:endParaRPr sz="6200">
              <a:solidFill>
                <a:srgbClr val="161140"/>
              </a:solidFill>
            </a:endParaRPr>
          </a:p>
        </p:txBody>
      </p:sp>
      <p:sp>
        <p:nvSpPr>
          <p:cNvPr id="213" name="Google Shape;213;g32567902cf3_0_20"/>
          <p:cNvSpPr/>
          <p:nvPr/>
        </p:nvSpPr>
        <p:spPr>
          <a:xfrm>
            <a:off x="3684775" y="1886425"/>
            <a:ext cx="6969300" cy="3860400"/>
          </a:xfrm>
          <a:prstGeom prst="rect">
            <a:avLst/>
          </a:prstGeom>
          <a:solidFill>
            <a:srgbClr val="161140"/>
          </a:solidFill>
          <a:ln cap="flat" cmpd="sng" w="76200">
            <a:solidFill>
              <a:srgbClr val="03979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4" name="Google Shape;214;g32567902cf3_0_20"/>
          <p:cNvSpPr/>
          <p:nvPr/>
        </p:nvSpPr>
        <p:spPr>
          <a:xfrm>
            <a:off x="10792250" y="1895187"/>
            <a:ext cx="6969300" cy="3860400"/>
          </a:xfrm>
          <a:prstGeom prst="rect">
            <a:avLst/>
          </a:prstGeom>
          <a:solidFill>
            <a:srgbClr val="161140"/>
          </a:solidFill>
          <a:ln cap="flat" cmpd="sng" w="76200">
            <a:solidFill>
              <a:srgbClr val="843F9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5" name="Google Shape;215;g32567902cf3_0_20"/>
          <p:cNvSpPr/>
          <p:nvPr/>
        </p:nvSpPr>
        <p:spPr>
          <a:xfrm>
            <a:off x="3685247" y="5984350"/>
            <a:ext cx="6969300" cy="3860400"/>
          </a:xfrm>
          <a:prstGeom prst="rect">
            <a:avLst/>
          </a:prstGeom>
          <a:solidFill>
            <a:srgbClr val="16114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6" name="Google Shape;216;g32567902cf3_0_20"/>
          <p:cNvSpPr/>
          <p:nvPr/>
        </p:nvSpPr>
        <p:spPr>
          <a:xfrm>
            <a:off x="10783400" y="5967578"/>
            <a:ext cx="6969300" cy="3860400"/>
          </a:xfrm>
          <a:prstGeom prst="rect">
            <a:avLst/>
          </a:prstGeom>
          <a:solidFill>
            <a:srgbClr val="161140"/>
          </a:solidFill>
          <a:ln cap="flat" cmpd="sng" w="76200">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7" name="Google Shape;217;g32567902cf3_0_20"/>
          <p:cNvSpPr/>
          <p:nvPr/>
        </p:nvSpPr>
        <p:spPr>
          <a:xfrm>
            <a:off x="8354500" y="1251850"/>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18" name="Google Shape;218;g32567902cf3_0_20"/>
          <p:cNvPicPr preferRelativeResize="0"/>
          <p:nvPr/>
        </p:nvPicPr>
        <p:blipFill>
          <a:blip r:embed="rId5">
            <a:alphaModFix/>
          </a:blip>
          <a:stretch>
            <a:fillRect/>
          </a:stretch>
        </p:blipFill>
        <p:spPr>
          <a:xfrm>
            <a:off x="8641650" y="1521025"/>
            <a:ext cx="1107325" cy="1107325"/>
          </a:xfrm>
          <a:prstGeom prst="rect">
            <a:avLst/>
          </a:prstGeom>
          <a:noFill/>
          <a:ln>
            <a:noFill/>
          </a:ln>
        </p:spPr>
      </p:pic>
      <p:sp>
        <p:nvSpPr>
          <p:cNvPr id="219" name="Google Shape;219;g32567902cf3_0_20"/>
          <p:cNvSpPr/>
          <p:nvPr/>
        </p:nvSpPr>
        <p:spPr>
          <a:xfrm>
            <a:off x="15541650" y="1262975"/>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20" name="Google Shape;220;g32567902cf3_0_20"/>
          <p:cNvPicPr preferRelativeResize="0"/>
          <p:nvPr/>
        </p:nvPicPr>
        <p:blipFill>
          <a:blip r:embed="rId6">
            <a:alphaModFix/>
          </a:blip>
          <a:stretch>
            <a:fillRect/>
          </a:stretch>
        </p:blipFill>
        <p:spPr>
          <a:xfrm>
            <a:off x="15865899" y="1573874"/>
            <a:ext cx="1028500" cy="1028500"/>
          </a:xfrm>
          <a:prstGeom prst="rect">
            <a:avLst/>
          </a:prstGeom>
          <a:noFill/>
          <a:ln>
            <a:noFill/>
          </a:ln>
        </p:spPr>
      </p:pic>
      <p:sp>
        <p:nvSpPr>
          <p:cNvPr id="221" name="Google Shape;221;g32567902cf3_0_20"/>
          <p:cNvSpPr/>
          <p:nvPr/>
        </p:nvSpPr>
        <p:spPr>
          <a:xfrm>
            <a:off x="8337663" y="8532767"/>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22" name="Google Shape;222;g32567902cf3_0_20"/>
          <p:cNvPicPr preferRelativeResize="0"/>
          <p:nvPr/>
        </p:nvPicPr>
        <p:blipFill>
          <a:blip r:embed="rId7">
            <a:alphaModFix/>
          </a:blip>
          <a:stretch>
            <a:fillRect/>
          </a:stretch>
        </p:blipFill>
        <p:spPr>
          <a:xfrm>
            <a:off x="8661923" y="8863270"/>
            <a:ext cx="1028500" cy="1028500"/>
          </a:xfrm>
          <a:prstGeom prst="rect">
            <a:avLst/>
          </a:prstGeom>
          <a:noFill/>
          <a:ln>
            <a:noFill/>
          </a:ln>
        </p:spPr>
      </p:pic>
      <p:sp>
        <p:nvSpPr>
          <p:cNvPr id="223" name="Google Shape;223;g32567902cf3_0_20"/>
          <p:cNvSpPr/>
          <p:nvPr/>
        </p:nvSpPr>
        <p:spPr>
          <a:xfrm>
            <a:off x="15619475" y="8553045"/>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24" name="Google Shape;224;g32567902cf3_0_20"/>
          <p:cNvPicPr preferRelativeResize="0"/>
          <p:nvPr/>
        </p:nvPicPr>
        <p:blipFill>
          <a:blip r:embed="rId8">
            <a:alphaModFix/>
          </a:blip>
          <a:stretch>
            <a:fillRect/>
          </a:stretch>
        </p:blipFill>
        <p:spPr>
          <a:xfrm>
            <a:off x="15842198" y="8755619"/>
            <a:ext cx="1231575" cy="1231575"/>
          </a:xfrm>
          <a:prstGeom prst="rect">
            <a:avLst/>
          </a:prstGeom>
          <a:noFill/>
          <a:ln>
            <a:noFill/>
          </a:ln>
        </p:spPr>
      </p:pic>
      <p:sp>
        <p:nvSpPr>
          <p:cNvPr id="225" name="Google Shape;225;g32567902cf3_0_20"/>
          <p:cNvSpPr txBox="1"/>
          <p:nvPr/>
        </p:nvSpPr>
        <p:spPr>
          <a:xfrm>
            <a:off x="3906575" y="1805750"/>
            <a:ext cx="2841900" cy="95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6000">
                <a:solidFill>
                  <a:schemeClr val="lt1"/>
                </a:solidFill>
                <a:latin typeface="Quicksand SemiBold"/>
                <a:ea typeface="Quicksand SemiBold"/>
                <a:cs typeface="Quicksand SemiBold"/>
                <a:sym typeface="Quicksand SemiBold"/>
              </a:rPr>
              <a:t>S</a:t>
            </a:r>
            <a:r>
              <a:rPr lang="en-US" sz="3200">
                <a:solidFill>
                  <a:schemeClr val="lt1"/>
                </a:solidFill>
                <a:latin typeface="Quicksand SemiBold"/>
                <a:ea typeface="Quicksand SemiBold"/>
                <a:cs typeface="Quicksand SemiBold"/>
                <a:sym typeface="Quicksand SemiBold"/>
              </a:rPr>
              <a:t>TRENGTHS</a:t>
            </a:r>
            <a:endParaRPr sz="3200">
              <a:solidFill>
                <a:schemeClr val="lt1"/>
              </a:solidFill>
              <a:latin typeface="Quicksand SemiBold"/>
              <a:ea typeface="Quicksand SemiBold"/>
              <a:cs typeface="Quicksand SemiBold"/>
              <a:sym typeface="Quicksand SemiBold"/>
            </a:endParaRPr>
          </a:p>
        </p:txBody>
      </p:sp>
      <p:sp>
        <p:nvSpPr>
          <p:cNvPr id="226" name="Google Shape;226;g32567902cf3_0_20"/>
          <p:cNvSpPr txBox="1"/>
          <p:nvPr/>
        </p:nvSpPr>
        <p:spPr>
          <a:xfrm>
            <a:off x="11034275" y="1818150"/>
            <a:ext cx="35046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chemeClr val="lt1"/>
                </a:solidFill>
                <a:latin typeface="Quicksand SemiBold"/>
                <a:ea typeface="Quicksand SemiBold"/>
                <a:cs typeface="Quicksand SemiBold"/>
                <a:sym typeface="Quicksand SemiBold"/>
              </a:rPr>
              <a:t>W</a:t>
            </a:r>
            <a:r>
              <a:rPr lang="en-US" sz="3200">
                <a:solidFill>
                  <a:schemeClr val="lt1"/>
                </a:solidFill>
                <a:latin typeface="Quicksand SemiBold"/>
                <a:ea typeface="Quicksand SemiBold"/>
                <a:cs typeface="Quicksand SemiBold"/>
                <a:sym typeface="Quicksand SemiBold"/>
              </a:rPr>
              <a:t>EAKNESSES</a:t>
            </a:r>
            <a:endParaRPr sz="3200">
              <a:solidFill>
                <a:schemeClr val="lt1"/>
              </a:solidFill>
              <a:latin typeface="Quicksand SemiBold"/>
              <a:ea typeface="Quicksand SemiBold"/>
              <a:cs typeface="Quicksand SemiBold"/>
              <a:sym typeface="Quicksand SemiBold"/>
            </a:endParaRPr>
          </a:p>
        </p:txBody>
      </p:sp>
      <p:sp>
        <p:nvSpPr>
          <p:cNvPr id="227" name="Google Shape;227;g32567902cf3_0_20"/>
          <p:cNvSpPr txBox="1"/>
          <p:nvPr/>
        </p:nvSpPr>
        <p:spPr>
          <a:xfrm>
            <a:off x="3912963" y="8752975"/>
            <a:ext cx="3806400" cy="95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chemeClr val="lt1"/>
                </a:solidFill>
                <a:latin typeface="Quicksand SemiBold"/>
                <a:ea typeface="Quicksand SemiBold"/>
                <a:cs typeface="Quicksand SemiBold"/>
                <a:sym typeface="Quicksand SemiBold"/>
              </a:rPr>
              <a:t>O</a:t>
            </a:r>
            <a:r>
              <a:rPr lang="en-US" sz="3200">
                <a:solidFill>
                  <a:schemeClr val="lt1"/>
                </a:solidFill>
                <a:latin typeface="Quicksand SemiBold"/>
                <a:ea typeface="Quicksand SemiBold"/>
                <a:cs typeface="Quicksand SemiBold"/>
                <a:sym typeface="Quicksand SemiBold"/>
              </a:rPr>
              <a:t>PPORTUNITIES</a:t>
            </a:r>
            <a:endParaRPr sz="3200">
              <a:solidFill>
                <a:schemeClr val="lt1"/>
              </a:solidFill>
              <a:latin typeface="Quicksand SemiBold"/>
              <a:ea typeface="Quicksand SemiBold"/>
              <a:cs typeface="Quicksand SemiBold"/>
              <a:sym typeface="Quicksand SemiBold"/>
            </a:endParaRPr>
          </a:p>
        </p:txBody>
      </p:sp>
      <p:sp>
        <p:nvSpPr>
          <p:cNvPr id="228" name="Google Shape;228;g32567902cf3_0_20"/>
          <p:cNvSpPr txBox="1"/>
          <p:nvPr/>
        </p:nvSpPr>
        <p:spPr>
          <a:xfrm>
            <a:off x="11034275" y="8746853"/>
            <a:ext cx="3007500" cy="95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chemeClr val="lt1"/>
                </a:solidFill>
                <a:latin typeface="Quicksand SemiBold"/>
                <a:ea typeface="Quicksand SemiBold"/>
                <a:cs typeface="Quicksand SemiBold"/>
                <a:sym typeface="Quicksand SemiBold"/>
              </a:rPr>
              <a:t>T</a:t>
            </a:r>
            <a:r>
              <a:rPr lang="en-US" sz="3200">
                <a:solidFill>
                  <a:schemeClr val="lt1"/>
                </a:solidFill>
                <a:latin typeface="Quicksand SemiBold"/>
                <a:ea typeface="Quicksand SemiBold"/>
                <a:cs typeface="Quicksand SemiBold"/>
                <a:sym typeface="Quicksand SemiBold"/>
              </a:rPr>
              <a:t>HREATS</a:t>
            </a:r>
            <a:endParaRPr sz="3200">
              <a:solidFill>
                <a:schemeClr val="lt1"/>
              </a:solidFill>
              <a:latin typeface="Quicksand SemiBold"/>
              <a:ea typeface="Quicksand SemiBold"/>
              <a:cs typeface="Quicksand SemiBold"/>
              <a:sym typeface="Quicksand SemiBold"/>
            </a:endParaRPr>
          </a:p>
        </p:txBody>
      </p:sp>
      <p:sp>
        <p:nvSpPr>
          <p:cNvPr id="229" name="Google Shape;229;g32567902cf3_0_20"/>
          <p:cNvSpPr txBox="1"/>
          <p:nvPr/>
        </p:nvSpPr>
        <p:spPr>
          <a:xfrm>
            <a:off x="3906575" y="2863350"/>
            <a:ext cx="6361200" cy="2886000"/>
          </a:xfrm>
          <a:prstGeom prst="rect">
            <a:avLst/>
          </a:prstGeom>
          <a:noFill/>
          <a:ln>
            <a:noFill/>
          </a:ln>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What distinctive resources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or skills does it have?</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How is it positively perceived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by the community?</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How can past successes create future advantages?</a:t>
            </a:r>
            <a:endParaRPr sz="2600">
              <a:solidFill>
                <a:schemeClr val="lt1"/>
              </a:solidFill>
              <a:latin typeface="Quicksand SemiBold"/>
              <a:ea typeface="Quicksand SemiBold"/>
              <a:cs typeface="Quicksand SemiBold"/>
              <a:sym typeface="Quicksand SemiBold"/>
            </a:endParaRPr>
          </a:p>
        </p:txBody>
      </p:sp>
      <p:sp>
        <p:nvSpPr>
          <p:cNvPr id="230" name="Google Shape;230;g32567902cf3_0_20"/>
          <p:cNvSpPr txBox="1"/>
          <p:nvPr/>
        </p:nvSpPr>
        <p:spPr>
          <a:xfrm>
            <a:off x="11078900" y="3053225"/>
            <a:ext cx="6603000" cy="2425800"/>
          </a:xfrm>
          <a:prstGeom prst="rect">
            <a:avLst/>
          </a:prstGeom>
          <a:noFill/>
          <a:ln>
            <a:noFill/>
          </a:ln>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Which areas need improvement?</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Are there limited resources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or skills gaps?</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What do members or the public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often criticize?</a:t>
            </a:r>
            <a:endParaRPr sz="2600">
              <a:solidFill>
                <a:schemeClr val="lt1"/>
              </a:solidFill>
              <a:latin typeface="Quicksand SemiBold"/>
              <a:ea typeface="Quicksand SemiBold"/>
              <a:cs typeface="Quicksand SemiBold"/>
              <a:sym typeface="Quicksand SemiBold"/>
            </a:endParaRPr>
          </a:p>
        </p:txBody>
      </p:sp>
      <p:sp>
        <p:nvSpPr>
          <p:cNvPr id="231" name="Google Shape;231;g32567902cf3_0_20"/>
          <p:cNvSpPr txBox="1"/>
          <p:nvPr/>
        </p:nvSpPr>
        <p:spPr>
          <a:xfrm>
            <a:off x="3884650" y="6228688"/>
            <a:ext cx="6603000" cy="2425800"/>
          </a:xfrm>
          <a:prstGeom prst="rect">
            <a:avLst/>
          </a:prstGeom>
          <a:noFill/>
          <a:ln>
            <a:noFill/>
          </a:ln>
        </p:spPr>
        <p:txBody>
          <a:bodyPr anchorCtr="0" anchor="t" bIns="91425" lIns="91425" spcFirstLastPara="1" rIns="91425" wrap="square" tIns="91425">
            <a:spAutoFit/>
          </a:bodyPr>
          <a:lstStyle/>
          <a:p>
            <a:pPr indent="-393700" lvl="0" marL="457200" marR="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What changes can help growth?</a:t>
            </a:r>
            <a:endParaRPr sz="2600">
              <a:solidFill>
                <a:schemeClr val="lt1"/>
              </a:solidFill>
              <a:latin typeface="Quicksand SemiBold"/>
              <a:ea typeface="Quicksand SemiBold"/>
              <a:cs typeface="Quicksand SemiBold"/>
              <a:sym typeface="Quicksand SemiBold"/>
            </a:endParaRPr>
          </a:p>
          <a:p>
            <a:pPr indent="-393700" lvl="0" marL="457200" marR="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Are there partnerships that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could make it stronger?</a:t>
            </a:r>
            <a:endParaRPr sz="2600">
              <a:solidFill>
                <a:schemeClr val="lt1"/>
              </a:solidFill>
              <a:latin typeface="Quicksand SemiBold"/>
              <a:ea typeface="Quicksand SemiBold"/>
              <a:cs typeface="Quicksand SemiBold"/>
              <a:sym typeface="Quicksand SemiBold"/>
            </a:endParaRPr>
          </a:p>
          <a:p>
            <a:pPr indent="-393700" lvl="0" marL="457200" marR="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Are there new needs that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could be addressed?</a:t>
            </a:r>
            <a:endParaRPr sz="2600">
              <a:solidFill>
                <a:schemeClr val="lt1"/>
              </a:solidFill>
              <a:latin typeface="Quicksand SemiBold"/>
              <a:ea typeface="Quicksand SemiBold"/>
              <a:cs typeface="Quicksand SemiBold"/>
              <a:sym typeface="Quicksand SemiBold"/>
            </a:endParaRPr>
          </a:p>
        </p:txBody>
      </p:sp>
      <p:sp>
        <p:nvSpPr>
          <p:cNvPr id="232" name="Google Shape;232;g32567902cf3_0_20"/>
          <p:cNvSpPr txBox="1"/>
          <p:nvPr/>
        </p:nvSpPr>
        <p:spPr>
          <a:xfrm>
            <a:off x="11034275" y="6068678"/>
            <a:ext cx="6423000" cy="2886000"/>
          </a:xfrm>
          <a:prstGeom prst="rect">
            <a:avLst/>
          </a:prstGeom>
          <a:noFill/>
          <a:ln>
            <a:noFill/>
          </a:ln>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What external factors could threaten activities?</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Are there competitors that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could reduce support?</a:t>
            </a:r>
            <a:endParaRPr sz="2600">
              <a:solidFill>
                <a:schemeClr val="lt1"/>
              </a:solidFill>
              <a:latin typeface="Quicksand SemiBold"/>
              <a:ea typeface="Quicksand SemiBold"/>
              <a:cs typeface="Quicksand SemiBold"/>
              <a:sym typeface="Quicksand SemiBold"/>
            </a:endParaRPr>
          </a:p>
          <a:p>
            <a:pPr indent="-393700" lvl="0" marL="457200" rtl="0" algn="l">
              <a:lnSpc>
                <a:spcPct val="115000"/>
              </a:lnSpc>
              <a:spcBef>
                <a:spcPts val="0"/>
              </a:spcBef>
              <a:spcAft>
                <a:spcPts val="0"/>
              </a:spcAft>
              <a:buClr>
                <a:schemeClr val="lt1"/>
              </a:buClr>
              <a:buSzPts val="2600"/>
              <a:buFont typeface="Quicksand SemiBold"/>
              <a:buChar char="●"/>
            </a:pPr>
            <a:r>
              <a:rPr lang="en-US" sz="2600">
                <a:solidFill>
                  <a:schemeClr val="lt1"/>
                </a:solidFill>
                <a:latin typeface="Quicksand SemiBold"/>
                <a:ea typeface="Quicksand SemiBold"/>
                <a:cs typeface="Quicksand SemiBold"/>
                <a:sym typeface="Quicksand SemiBold"/>
              </a:rPr>
              <a:t>Could changing public perception create risks?</a:t>
            </a:r>
            <a:endParaRPr sz="2600">
              <a:solidFill>
                <a:schemeClr val="lt1"/>
              </a:solidFill>
              <a:latin typeface="Quicksand SemiBold"/>
              <a:ea typeface="Quicksand SemiBold"/>
              <a:cs typeface="Quicksand SemiBold"/>
              <a:sym typeface="Quicksand SemiBold"/>
            </a:endParaRPr>
          </a:p>
        </p:txBody>
      </p:sp>
      <p:sp>
        <p:nvSpPr>
          <p:cNvPr id="233" name="Google Shape;233;g32567902cf3_0_20"/>
          <p:cNvSpPr txBox="1"/>
          <p:nvPr/>
        </p:nvSpPr>
        <p:spPr>
          <a:xfrm>
            <a:off x="3684775" y="1316575"/>
            <a:ext cx="4669800" cy="48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rgbClr val="161140"/>
                </a:solidFill>
                <a:latin typeface="Quicksand SemiBold"/>
                <a:ea typeface="Quicksand SemiBold"/>
                <a:cs typeface="Quicksand SemiBold"/>
                <a:sym typeface="Quicksand SemiBold"/>
              </a:rPr>
              <a:t>The good</a:t>
            </a:r>
            <a:endParaRPr sz="2800">
              <a:solidFill>
                <a:srgbClr val="161140"/>
              </a:solidFill>
              <a:latin typeface="Quicksand SemiBold"/>
              <a:ea typeface="Quicksand SemiBold"/>
              <a:cs typeface="Quicksand SemiBold"/>
              <a:sym typeface="Quicksand SemiBold"/>
            </a:endParaRPr>
          </a:p>
        </p:txBody>
      </p:sp>
      <p:sp>
        <p:nvSpPr>
          <p:cNvPr id="234" name="Google Shape;234;g32567902cf3_0_20"/>
          <p:cNvSpPr txBox="1"/>
          <p:nvPr/>
        </p:nvSpPr>
        <p:spPr>
          <a:xfrm>
            <a:off x="10783400" y="1322475"/>
            <a:ext cx="4758300" cy="48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rgbClr val="161140"/>
                </a:solidFill>
                <a:latin typeface="Quicksand SemiBold"/>
                <a:ea typeface="Quicksand SemiBold"/>
                <a:cs typeface="Quicksand SemiBold"/>
                <a:sym typeface="Quicksand SemiBold"/>
              </a:rPr>
              <a:t>The not-so-good</a:t>
            </a:r>
            <a:endParaRPr sz="2800">
              <a:solidFill>
                <a:srgbClr val="161140"/>
              </a:solidFill>
              <a:latin typeface="Quicksand SemiBold"/>
              <a:ea typeface="Quicksand SemiBold"/>
              <a:cs typeface="Quicksand SemiBold"/>
              <a:sym typeface="Quicksand SemiBold"/>
            </a:endParaRPr>
          </a:p>
        </p:txBody>
      </p:sp>
      <p:sp>
        <p:nvSpPr>
          <p:cNvPr id="235" name="Google Shape;235;g32567902cf3_0_20"/>
          <p:cNvSpPr txBox="1"/>
          <p:nvPr/>
        </p:nvSpPr>
        <p:spPr>
          <a:xfrm rot="-5400000">
            <a:off x="1389150" y="3585375"/>
            <a:ext cx="3828600" cy="48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rgbClr val="161140"/>
                </a:solidFill>
                <a:latin typeface="Quicksand SemiBold"/>
                <a:ea typeface="Quicksand SemiBold"/>
                <a:cs typeface="Quicksand SemiBold"/>
                <a:sym typeface="Quicksand SemiBold"/>
              </a:rPr>
              <a:t>What’s available</a:t>
            </a:r>
            <a:endParaRPr sz="2800">
              <a:solidFill>
                <a:srgbClr val="161140"/>
              </a:solidFill>
              <a:latin typeface="Quicksand SemiBold"/>
              <a:ea typeface="Quicksand SemiBold"/>
              <a:cs typeface="Quicksand SemiBold"/>
              <a:sym typeface="Quicksand SemiBold"/>
            </a:endParaRPr>
          </a:p>
        </p:txBody>
      </p:sp>
      <p:sp>
        <p:nvSpPr>
          <p:cNvPr id="236" name="Google Shape;236;g32567902cf3_0_20"/>
          <p:cNvSpPr txBox="1"/>
          <p:nvPr/>
        </p:nvSpPr>
        <p:spPr>
          <a:xfrm rot="-5400000">
            <a:off x="1370950" y="7679900"/>
            <a:ext cx="3846300" cy="48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rgbClr val="161140"/>
                </a:solidFill>
                <a:latin typeface="Quicksand SemiBold"/>
                <a:ea typeface="Quicksand SemiBold"/>
                <a:cs typeface="Quicksand SemiBold"/>
                <a:sym typeface="Quicksand SemiBold"/>
              </a:rPr>
              <a:t>What’s out there</a:t>
            </a:r>
            <a:endParaRPr sz="2800">
              <a:solidFill>
                <a:srgbClr val="161140"/>
              </a:solidFill>
              <a:latin typeface="Quicksand SemiBold"/>
              <a:ea typeface="Quicksand SemiBold"/>
              <a:cs typeface="Quicksand SemiBold"/>
              <a:sym typeface="Quicksand SemiBold"/>
            </a:endParaRPr>
          </a:p>
        </p:txBody>
      </p:sp>
      <p:sp>
        <p:nvSpPr>
          <p:cNvPr id="237" name="Google Shape;237;g32567902cf3_0_20"/>
          <p:cNvSpPr txBox="1"/>
          <p:nvPr/>
        </p:nvSpPr>
        <p:spPr>
          <a:xfrm>
            <a:off x="358825" y="3428988"/>
            <a:ext cx="2491500" cy="30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600">
                <a:solidFill>
                  <a:schemeClr val="lt1"/>
                </a:solidFill>
                <a:latin typeface="Quicksand SemiBold"/>
                <a:ea typeface="Quicksand SemiBold"/>
                <a:cs typeface="Quicksand SemiBold"/>
                <a:sym typeface="Quicksand SemiBold"/>
              </a:rPr>
              <a:t>Choose an organization or a major event and conduct </a:t>
            </a:r>
            <a:br>
              <a:rPr lang="en-US" sz="2600">
                <a:solidFill>
                  <a:schemeClr val="lt1"/>
                </a:solidFill>
                <a:latin typeface="Quicksand SemiBold"/>
                <a:ea typeface="Quicksand SemiBold"/>
                <a:cs typeface="Quicksand SemiBold"/>
                <a:sym typeface="Quicksand SemiBold"/>
              </a:rPr>
            </a:br>
            <a:r>
              <a:rPr lang="en-US" sz="2600">
                <a:solidFill>
                  <a:schemeClr val="lt1"/>
                </a:solidFill>
                <a:latin typeface="Quicksand SemiBold"/>
                <a:ea typeface="Quicksand SemiBold"/>
                <a:cs typeface="Quicksand SemiBold"/>
                <a:sym typeface="Quicksand SemiBold"/>
              </a:rPr>
              <a:t>a SWOT analysis.</a:t>
            </a:r>
            <a:endParaRPr sz="2600">
              <a:solidFill>
                <a:schemeClr val="lt1"/>
              </a:solidFill>
              <a:latin typeface="Quicksand SemiBold"/>
              <a:ea typeface="Quicksand SemiBold"/>
              <a:cs typeface="Quicksand SemiBold"/>
              <a:sym typeface="Quicksand SemiBold"/>
            </a:endParaRPr>
          </a:p>
        </p:txBody>
      </p:sp>
      <p:sp>
        <p:nvSpPr>
          <p:cNvPr id="238" name="Google Shape;238;g32567902cf3_0_20"/>
          <p:cNvSpPr txBox="1"/>
          <p:nvPr/>
        </p:nvSpPr>
        <p:spPr>
          <a:xfrm>
            <a:off x="304275" y="8358425"/>
            <a:ext cx="23901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Font typeface="Arial"/>
              <a:buNone/>
            </a:pPr>
            <a:r>
              <a:rPr lang="en-US" sz="2000">
                <a:solidFill>
                  <a:srgbClr val="F7F1D5"/>
                </a:solidFill>
                <a:latin typeface="Anton"/>
                <a:ea typeface="Anton"/>
                <a:cs typeface="Anton"/>
                <a:sym typeface="Anton"/>
              </a:rPr>
              <a:t>For advanced participants</a:t>
            </a:r>
            <a:endParaRPr sz="2000">
              <a:solidFill>
                <a:srgbClr val="F7F1D5"/>
              </a:solidFill>
              <a:latin typeface="Anton"/>
              <a:ea typeface="Anton"/>
              <a:cs typeface="Anton"/>
              <a:sym typeface="Anto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42" name="Shape 242"/>
        <p:cNvGrpSpPr/>
        <p:nvPr/>
      </p:nvGrpSpPr>
      <p:grpSpPr>
        <a:xfrm>
          <a:off x="0" y="0"/>
          <a:ext cx="0" cy="0"/>
          <a:chOff x="0" y="0"/>
          <a:chExt cx="0" cy="0"/>
        </a:xfrm>
      </p:grpSpPr>
      <p:grpSp>
        <p:nvGrpSpPr>
          <p:cNvPr id="243" name="Google Shape;243;g34267876ad7_0_44"/>
          <p:cNvGrpSpPr/>
          <p:nvPr/>
        </p:nvGrpSpPr>
        <p:grpSpPr>
          <a:xfrm>
            <a:off x="0" y="-216993"/>
            <a:ext cx="2922102" cy="10504504"/>
            <a:chOff x="0" y="-57150"/>
            <a:chExt cx="769602" cy="2766600"/>
          </a:xfrm>
        </p:grpSpPr>
        <p:sp>
          <p:nvSpPr>
            <p:cNvPr id="244" name="Google Shape;244;g34267876ad7_0_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g34267876ad7_0_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6" name="Google Shape;246;g34267876ad7_0_44"/>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7" name="Google Shape;247;g34267876ad7_0_44" title="communication.png"/>
          <p:cNvPicPr preferRelativeResize="0"/>
          <p:nvPr/>
        </p:nvPicPr>
        <p:blipFill>
          <a:blip r:embed="rId4">
            <a:alphaModFix/>
          </a:blip>
          <a:stretch>
            <a:fillRect/>
          </a:stretch>
        </p:blipFill>
        <p:spPr>
          <a:xfrm>
            <a:off x="7668850" y="2943800"/>
            <a:ext cx="5258350" cy="5258350"/>
          </a:xfrm>
          <a:prstGeom prst="rect">
            <a:avLst/>
          </a:prstGeom>
          <a:noFill/>
          <a:ln>
            <a:noFill/>
          </a:ln>
        </p:spPr>
      </p:pic>
      <p:sp>
        <p:nvSpPr>
          <p:cNvPr id="248" name="Google Shape;248;g34267876ad7_0_44"/>
          <p:cNvSpPr txBox="1"/>
          <p:nvPr/>
        </p:nvSpPr>
        <p:spPr>
          <a:xfrm>
            <a:off x="3520650" y="614750"/>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200">
                <a:solidFill>
                  <a:srgbClr val="161140"/>
                </a:solidFill>
                <a:latin typeface="Anton"/>
                <a:ea typeface="Anton"/>
                <a:cs typeface="Anton"/>
                <a:sym typeface="Anton"/>
              </a:rPr>
              <a:t>Final group discussion</a:t>
            </a:r>
            <a:endParaRPr sz="6200">
              <a:solidFill>
                <a:srgbClr val="161140"/>
              </a:solidFill>
            </a:endParaRPr>
          </a:p>
        </p:txBody>
      </p:sp>
      <p:sp>
        <p:nvSpPr>
          <p:cNvPr id="249" name="Google Shape;249;g34267876ad7_0_4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53" name="Shape 253"/>
        <p:cNvGrpSpPr/>
        <p:nvPr/>
      </p:nvGrpSpPr>
      <p:grpSpPr>
        <a:xfrm>
          <a:off x="0" y="0"/>
          <a:ext cx="0" cy="0"/>
          <a:chOff x="0" y="0"/>
          <a:chExt cx="0" cy="0"/>
        </a:xfrm>
      </p:grpSpPr>
      <p:sp>
        <p:nvSpPr>
          <p:cNvPr id="254" name="Google Shape;254;g350aaf29258_0_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g350aaf29258_0_0"/>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g350aaf29258_0_0"/>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References</a:t>
            </a:r>
            <a:endParaRPr b="0" i="0" sz="1400" u="none" cap="none" strike="noStrike">
              <a:solidFill>
                <a:srgbClr val="000000"/>
              </a:solidFill>
              <a:latin typeface="Arial"/>
              <a:ea typeface="Arial"/>
              <a:cs typeface="Arial"/>
              <a:sym typeface="Arial"/>
            </a:endParaRPr>
          </a:p>
        </p:txBody>
      </p:sp>
      <p:sp>
        <p:nvSpPr>
          <p:cNvPr id="257" name="Google Shape;257;g350aaf29258_0_0"/>
          <p:cNvSpPr txBox="1"/>
          <p:nvPr/>
        </p:nvSpPr>
        <p:spPr>
          <a:xfrm>
            <a:off x="1617550" y="3536950"/>
            <a:ext cx="15186300" cy="4053300"/>
          </a:xfrm>
          <a:prstGeom prst="rect">
            <a:avLst/>
          </a:prstGeom>
          <a:noFill/>
          <a:ln>
            <a:noFill/>
          </a:ln>
        </p:spPr>
        <p:txBody>
          <a:bodyPr anchorCtr="0" anchor="t" bIns="91425" lIns="91425" spcFirstLastPara="1" rIns="91425" wrap="square" tIns="91425">
            <a:spAutoFit/>
          </a:bodyPr>
          <a:lstStyle/>
          <a:p>
            <a:pPr indent="-342900" lvl="0" marL="285750" rtl="0" algn="l">
              <a:lnSpc>
                <a:spcPct val="115000"/>
              </a:lnSpc>
              <a:spcBef>
                <a:spcPts val="1000"/>
              </a:spcBef>
              <a:spcAft>
                <a:spcPts val="0"/>
              </a:spcAft>
              <a:buNone/>
            </a:pPr>
            <a:r>
              <a:rPr lang="en-US" sz="3600">
                <a:solidFill>
                  <a:schemeClr val="lt1"/>
                </a:solidFill>
                <a:latin typeface="Quicksand Medium"/>
                <a:ea typeface="Quicksand Medium"/>
                <a:cs typeface="Quicksand Medium"/>
                <a:sym typeface="Quicksand Medium"/>
              </a:rPr>
              <a:t>Holcomb, T. K. (2023). </a:t>
            </a:r>
            <a:r>
              <a:rPr i="1" lang="en-US" sz="3600">
                <a:solidFill>
                  <a:schemeClr val="lt1"/>
                </a:solidFill>
                <a:latin typeface="Quicksand Medium"/>
                <a:ea typeface="Quicksand Medium"/>
                <a:cs typeface="Quicksand Medium"/>
                <a:sym typeface="Quicksand Medium"/>
              </a:rPr>
              <a:t>Introduction to Deaf culture.</a:t>
            </a:r>
            <a:r>
              <a:rPr lang="en-US" sz="3600">
                <a:solidFill>
                  <a:schemeClr val="lt1"/>
                </a:solidFill>
                <a:latin typeface="Quicksand Medium"/>
                <a:ea typeface="Quicksand Medium"/>
                <a:cs typeface="Quicksand Medium"/>
                <a:sym typeface="Quicksand Medium"/>
              </a:rPr>
              <a:t> 2nd edition. Oxford University Press. </a:t>
            </a:r>
            <a:r>
              <a:rPr lang="en-US" sz="3600" u="sng">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http://www.introductiontodeafculture.com/intro-to-deaf-culture.htm</a:t>
            </a:r>
            <a:endParaRPr sz="3600">
              <a:solidFill>
                <a:schemeClr val="lt1"/>
              </a:solidFill>
              <a:latin typeface="Quicksand Medium"/>
              <a:ea typeface="Quicksand Medium"/>
              <a:cs typeface="Quicksand Medium"/>
              <a:sym typeface="Quicksand Medium"/>
            </a:endParaRPr>
          </a:p>
          <a:p>
            <a:pPr indent="-342900" lvl="0" marL="285750" rtl="0" algn="l">
              <a:lnSpc>
                <a:spcPct val="115000"/>
              </a:lnSpc>
              <a:spcBef>
                <a:spcPts val="1000"/>
              </a:spcBef>
              <a:spcAft>
                <a:spcPts val="1000"/>
              </a:spcAft>
              <a:buNone/>
            </a:pPr>
            <a:r>
              <a:rPr lang="en-US" sz="3600">
                <a:solidFill>
                  <a:schemeClr val="lt1"/>
                </a:solidFill>
                <a:latin typeface="Quicksand Medium"/>
                <a:ea typeface="Quicksand Medium"/>
                <a:cs typeface="Quicksand Medium"/>
                <a:sym typeface="Quicksand Medium"/>
              </a:rPr>
              <a:t>Bauman, H. D. L., &amp; Murray, J. J. (2013). “Deaf studies in the 21st century: ‘Deaf-gain’ and the future of human diversity”. In L.J. Davis (Ed.), </a:t>
            </a:r>
            <a:r>
              <a:rPr i="1" lang="en-US" sz="3600">
                <a:solidFill>
                  <a:schemeClr val="lt1"/>
                </a:solidFill>
                <a:latin typeface="Quicksand Medium"/>
                <a:ea typeface="Quicksand Medium"/>
                <a:cs typeface="Quicksand Medium"/>
                <a:sym typeface="Quicksand Medium"/>
              </a:rPr>
              <a:t>The disability studies reader</a:t>
            </a:r>
            <a:r>
              <a:rPr lang="en-US" sz="3600">
                <a:solidFill>
                  <a:schemeClr val="lt1"/>
                </a:solidFill>
                <a:latin typeface="Quicksand Medium"/>
                <a:ea typeface="Quicksand Medium"/>
                <a:cs typeface="Quicksand Medium"/>
                <a:sym typeface="Quicksand Medium"/>
              </a:rPr>
              <a:t> (4th ed., pp. 246-262). Routledge.</a:t>
            </a:r>
            <a:endParaRPr sz="3600">
              <a:solidFill>
                <a:schemeClr val="lt1"/>
              </a:solidFill>
              <a:latin typeface="Quicksand Medium"/>
              <a:ea typeface="Quicksand Medium"/>
              <a:cs typeface="Quicksand Medium"/>
              <a:sym typeface="Quicksa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61" name="Shape 261"/>
        <p:cNvGrpSpPr/>
        <p:nvPr/>
      </p:nvGrpSpPr>
      <p:grpSpPr>
        <a:xfrm>
          <a:off x="0" y="0"/>
          <a:ext cx="0" cy="0"/>
          <a:chOff x="0" y="0"/>
          <a:chExt cx="0" cy="0"/>
        </a:xfrm>
      </p:grpSpPr>
      <p:sp>
        <p:nvSpPr>
          <p:cNvPr id="262" name="Google Shape;26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67" name="Google Shape;267;p3"/>
          <p:cNvGrpSpPr/>
          <p:nvPr/>
        </p:nvGrpSpPr>
        <p:grpSpPr>
          <a:xfrm>
            <a:off x="-228300" y="6944209"/>
            <a:ext cx="18940740" cy="4430740"/>
            <a:chOff x="0" y="-57150"/>
            <a:chExt cx="4988508" cy="1166944"/>
          </a:xfrm>
        </p:grpSpPr>
        <p:sp>
          <p:nvSpPr>
            <p:cNvPr id="268" name="Google Shape;26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0" name="Google Shape;27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3"/>
          <p:cNvSpPr txBox="1"/>
          <p:nvPr/>
        </p:nvSpPr>
        <p:spPr>
          <a:xfrm>
            <a:off x="2157051" y="1867850"/>
            <a:ext cx="358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Contact</a:t>
            </a:r>
            <a:endParaRPr/>
          </a:p>
        </p:txBody>
      </p:sp>
      <p:sp>
        <p:nvSpPr>
          <p:cNvPr id="276" name="Google Shape;276;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u="sng">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a:latin typeface="Quicksand Medium"/>
              <a:ea typeface="Quicksand Medium"/>
              <a:cs typeface="Quicksand Medium"/>
              <a:sym typeface="Quicksand Medium"/>
            </a:endParaRPr>
          </a:p>
        </p:txBody>
      </p:sp>
      <p:sp>
        <p:nvSpPr>
          <p:cNvPr id="277" name="Google Shape;277;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 Culture, Heritage and Diversity</a:t>
            </a:r>
            <a:endParaRPr>
              <a:latin typeface="Quicksand Medium"/>
              <a:ea typeface="Quicksand Medium"/>
              <a:cs typeface="Quicksand Medium"/>
              <a:sym typeface="Quicksand Medium"/>
            </a:endParaRPr>
          </a:p>
        </p:txBody>
      </p:sp>
      <p:sp>
        <p:nvSpPr>
          <p:cNvPr id="278" name="Google Shape;278;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@deafstudies.eu</a:t>
            </a:r>
            <a:endParaRPr>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