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10287000" cx="18288000"/>
  <p:notesSz cx="6858000" cy="9144000"/>
  <p:embeddedFontLst>
    <p:embeddedFont>
      <p:font typeface="Anton"/>
      <p:regular r:id="rId22"/>
    </p:embeddedFont>
    <p:embeddedFont>
      <p:font typeface="Roboto"/>
      <p:regular r:id="rId23"/>
      <p:bold r:id="rId24"/>
      <p:italic r:id="rId25"/>
      <p:boldItalic r:id="rId26"/>
    </p:embeddedFont>
    <p:embeddedFont>
      <p:font typeface="Quicksand"/>
      <p:regular r:id="rId27"/>
      <p:bold r:id="rId28"/>
    </p:embeddedFont>
    <p:embeddedFont>
      <p:font typeface="Quicksand SemiBold"/>
      <p:regular r:id="rId29"/>
      <p:bold r:id="rId30"/>
    </p:embeddedFont>
    <p:embeddedFont>
      <p:font typeface="Quicksand Medium"/>
      <p:regular r:id="rId31"/>
      <p:bold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3" roundtripDataSignature="AMtx7mjnqo6vpVWu93RaWLfHMmvpiO+W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font" Target="fonts/Anton-regular.fntdata"/><Relationship Id="rId23" Type="http://schemas.openxmlformats.org/officeDocument/2006/relationships/font" Target="fonts/Roboto-regular.fntdata"/><Relationship Id="rId24" Type="http://schemas.openxmlformats.org/officeDocument/2006/relationships/font" Target="fonts/Roboto-bold.fntdata"/><Relationship Id="rId25" Type="http://schemas.openxmlformats.org/officeDocument/2006/relationships/font" Target="fonts/Roboto-italic.fntdata"/><Relationship Id="rId26" Type="http://schemas.openxmlformats.org/officeDocument/2006/relationships/font" Target="fonts/Roboto-boldItalic.fntdata"/><Relationship Id="rId27" Type="http://schemas.openxmlformats.org/officeDocument/2006/relationships/font" Target="fonts/Quicksand-regular.fntdata"/><Relationship Id="rId28" Type="http://schemas.openxmlformats.org/officeDocument/2006/relationships/font" Target="fonts/Quicksand-bold.fntdata"/><Relationship Id="rId29" Type="http://schemas.openxmlformats.org/officeDocument/2006/relationships/font" Target="fonts/QuicksandSemiBold-regular.fntdata"/><Relationship Id="rId30" Type="http://schemas.openxmlformats.org/officeDocument/2006/relationships/font" Target="fonts/QuicksandSemiBold-bold.fntdata"/><Relationship Id="rId31" Type="http://schemas.openxmlformats.org/officeDocument/2006/relationships/font" Target="fonts/QuicksandMedium-regular.fntdata"/><Relationship Id="rId32" Type="http://schemas.openxmlformats.org/officeDocument/2006/relationships/font" Target="fonts/QuicksandMedium-bold.fntdata"/><Relationship Id="rId33"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7" name="Google Shape;15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a9486d3a3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9" name="Google Shape;169;g3a9486d3a3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250c33acba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g3250c33acba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250c33acba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1" name="Google Shape;191;g3250c33acba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250c33acba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7" name="Google Shape;217;g3250c33acba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2" name="Google Shape;23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4088c264a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5" name="Google Shape;255;g34088c264a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2568565e1b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050">
                <a:solidFill>
                  <a:srgbClr val="444746"/>
                </a:solidFill>
                <a:latin typeface="Roboto"/>
                <a:ea typeface="Roboto"/>
                <a:cs typeface="Roboto"/>
                <a:sym typeface="Roboto"/>
              </a:rPr>
              <a:t>Questions to the participants:</a:t>
            </a:r>
            <a:br>
              <a:rPr lang="en-US" sz="1050">
                <a:solidFill>
                  <a:srgbClr val="444746"/>
                </a:solidFill>
                <a:latin typeface="Roboto"/>
                <a:ea typeface="Roboto"/>
                <a:cs typeface="Roboto"/>
                <a:sym typeface="Roboto"/>
              </a:rPr>
            </a:br>
            <a:r>
              <a:rPr lang="en-US" sz="1050">
                <a:solidFill>
                  <a:srgbClr val="444746"/>
                </a:solidFill>
                <a:latin typeface="Roboto"/>
                <a:ea typeface="Roboto"/>
                <a:cs typeface="Roboto"/>
                <a:sym typeface="Roboto"/>
              </a:rPr>
              <a:t>- differences with hearing norms, rules, values?</a:t>
            </a:r>
            <a:endParaRPr sz="1050">
              <a:solidFill>
                <a:srgbClr val="444746"/>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US" sz="1050">
                <a:solidFill>
                  <a:srgbClr val="444746"/>
                </a:solidFill>
                <a:latin typeface="Roboto"/>
                <a:ea typeface="Roboto"/>
                <a:cs typeface="Roboto"/>
                <a:sym typeface="Roboto"/>
              </a:rPr>
              <a:t>- </a:t>
            </a:r>
            <a:r>
              <a:rPr lang="en-US" sz="1050">
                <a:solidFill>
                  <a:srgbClr val="444746"/>
                </a:solidFill>
                <a:latin typeface="Roboto"/>
                <a:ea typeface="Roboto"/>
                <a:cs typeface="Roboto"/>
                <a:sym typeface="Roboto"/>
              </a:rPr>
              <a:t>differences with majority?</a:t>
            </a:r>
            <a:endParaRPr sz="1050">
              <a:solidFill>
                <a:srgbClr val="444746"/>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US" sz="1050">
                <a:solidFill>
                  <a:srgbClr val="444746"/>
                </a:solidFill>
                <a:latin typeface="Roboto"/>
                <a:ea typeface="Roboto"/>
                <a:cs typeface="Roboto"/>
                <a:sym typeface="Roboto"/>
              </a:rPr>
              <a:t>- differences with audio culture? </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 Comparison with other sub-cultures? (like migrants, Fryslan people, queer ... )</a:t>
            </a:r>
            <a:endParaRPr/>
          </a:p>
        </p:txBody>
      </p:sp>
      <p:sp>
        <p:nvSpPr>
          <p:cNvPr id="265" name="Google Shape;265;g32568565e1b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a9486d3a39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g3a9486d3a39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a9486d3a39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9" name="Google Shape;289;g3a9486d3a39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2568565e1b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g32568565e1b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a9486d3a39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6" name="Google Shape;316;g3a9486d3a39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50ac3bce94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g350ac3bce94_0_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5" name="Google Shape;33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6" name="Shape 86"/>
        <p:cNvGrpSpPr/>
        <p:nvPr/>
      </p:nvGrpSpPr>
      <p:grpSpPr>
        <a:xfrm>
          <a:off x="0" y="0"/>
          <a:ext cx="0" cy="0"/>
          <a:chOff x="0" y="0"/>
          <a:chExt cx="0" cy="0"/>
        </a:xfrm>
      </p:grpSpPr>
      <p:sp>
        <p:nvSpPr>
          <p:cNvPr id="87" name="Google Shape;87;g350ac3bce94_0_9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g350ac3bce94_0_9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g350ac3bce94_0_9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0" name="Shape 90"/>
        <p:cNvGrpSpPr/>
        <p:nvPr/>
      </p:nvGrpSpPr>
      <p:grpSpPr>
        <a:xfrm>
          <a:off x="0" y="0"/>
          <a:ext cx="0" cy="0"/>
          <a:chOff x="0" y="0"/>
          <a:chExt cx="0" cy="0"/>
        </a:xfrm>
      </p:grpSpPr>
      <p:sp>
        <p:nvSpPr>
          <p:cNvPr id="91" name="Google Shape;91;g350ac3bce94_0_95"/>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g350ac3bce94_0_9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93" name="Google Shape;93;g350ac3bce94_0_9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g350ac3bce94_0_9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g350ac3bce94_0_9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6" name="Shape 96"/>
        <p:cNvGrpSpPr/>
        <p:nvPr/>
      </p:nvGrpSpPr>
      <p:grpSpPr>
        <a:xfrm>
          <a:off x="0" y="0"/>
          <a:ext cx="0" cy="0"/>
          <a:chOff x="0" y="0"/>
          <a:chExt cx="0" cy="0"/>
        </a:xfrm>
      </p:grpSpPr>
      <p:sp>
        <p:nvSpPr>
          <p:cNvPr id="97" name="Google Shape;97;g350ac3bce94_0_10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g350ac3bce94_0_101"/>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9" name="Google Shape;99;g350ac3bce94_0_10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g350ac3bce94_0_10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g350ac3bce94_0_10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g350ac3bce94_0_107"/>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g350ac3bce94_0_107"/>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05" name="Google Shape;105;g350ac3bce94_0_10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g350ac3bce94_0_10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g350ac3bce94_0_10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g350ac3bce94_0_1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g350ac3bce94_0_113"/>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1" name="Google Shape;111;g350ac3bce94_0_113"/>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2" name="Google Shape;112;g350ac3bce94_0_11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g350ac3bce94_0_11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g350ac3bce94_0_1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g350ac3bce94_0_1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g350ac3bce94_0_120"/>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18" name="Google Shape;118;g350ac3bce94_0_120"/>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19" name="Google Shape;119;g350ac3bce94_0_120"/>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20" name="Google Shape;120;g350ac3bce94_0_120"/>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21" name="Google Shape;121;g350ac3bce94_0_12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g350ac3bce94_0_12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g350ac3bce94_0_12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g350ac3bce94_0_1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g350ac3bce94_0_12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g350ac3bce94_0_12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g350ac3bce94_0_12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 name="Shape 129"/>
        <p:cNvGrpSpPr/>
        <p:nvPr/>
      </p:nvGrpSpPr>
      <p:grpSpPr>
        <a:xfrm>
          <a:off x="0" y="0"/>
          <a:ext cx="0" cy="0"/>
          <a:chOff x="0" y="0"/>
          <a:chExt cx="0" cy="0"/>
        </a:xfrm>
      </p:grpSpPr>
      <p:sp>
        <p:nvSpPr>
          <p:cNvPr id="130" name="Google Shape;130;g350ac3bce94_0_134"/>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g350ac3bce94_0_134"/>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32" name="Google Shape;132;g350ac3bce94_0_134"/>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33" name="Google Shape;133;g350ac3bce94_0_13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g350ac3bce94_0_13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g350ac3bce94_0_13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6" name="Shape 136"/>
        <p:cNvGrpSpPr/>
        <p:nvPr/>
      </p:nvGrpSpPr>
      <p:grpSpPr>
        <a:xfrm>
          <a:off x="0" y="0"/>
          <a:ext cx="0" cy="0"/>
          <a:chOff x="0" y="0"/>
          <a:chExt cx="0" cy="0"/>
        </a:xfrm>
      </p:grpSpPr>
      <p:sp>
        <p:nvSpPr>
          <p:cNvPr id="137" name="Google Shape;137;g350ac3bce94_0_141"/>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g350ac3bce94_0_141"/>
          <p:cNvSpPr/>
          <p:nvPr>
            <p:ph idx="2" type="pic"/>
          </p:nvPr>
        </p:nvSpPr>
        <p:spPr>
          <a:xfrm>
            <a:off x="1792288" y="612775"/>
            <a:ext cx="5486400" cy="4114800"/>
          </a:xfrm>
          <a:prstGeom prst="rect">
            <a:avLst/>
          </a:prstGeom>
          <a:noFill/>
          <a:ln>
            <a:noFill/>
          </a:ln>
        </p:spPr>
      </p:sp>
      <p:sp>
        <p:nvSpPr>
          <p:cNvPr id="139" name="Google Shape;139;g350ac3bce94_0_141"/>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40" name="Google Shape;140;g350ac3bce94_0_14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g350ac3bce94_0_14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g350ac3bce94_0_14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3" name="Shape 143"/>
        <p:cNvGrpSpPr/>
        <p:nvPr/>
      </p:nvGrpSpPr>
      <p:grpSpPr>
        <a:xfrm>
          <a:off x="0" y="0"/>
          <a:ext cx="0" cy="0"/>
          <a:chOff x="0" y="0"/>
          <a:chExt cx="0" cy="0"/>
        </a:xfrm>
      </p:grpSpPr>
      <p:sp>
        <p:nvSpPr>
          <p:cNvPr id="144" name="Google Shape;144;g350ac3bce94_0_1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g350ac3bce94_0_148"/>
          <p:cNvSpPr txBox="1"/>
          <p:nvPr>
            <p:ph idx="1" type="body"/>
          </p:nvPr>
        </p:nvSpPr>
        <p:spPr>
          <a:xfrm rot="5400000">
            <a:off x="2308950" y="-251550"/>
            <a:ext cx="4526100"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6" name="Google Shape;146;g350ac3bce94_0_14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g350ac3bce94_0_14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g350ac3bce94_0_14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9" name="Shape 149"/>
        <p:cNvGrpSpPr/>
        <p:nvPr/>
      </p:nvGrpSpPr>
      <p:grpSpPr>
        <a:xfrm>
          <a:off x="0" y="0"/>
          <a:ext cx="0" cy="0"/>
          <a:chOff x="0" y="0"/>
          <a:chExt cx="0" cy="0"/>
        </a:xfrm>
      </p:grpSpPr>
      <p:sp>
        <p:nvSpPr>
          <p:cNvPr id="150" name="Google Shape;150;g350ac3bce94_0_154"/>
          <p:cNvSpPr txBox="1"/>
          <p:nvPr>
            <p:ph type="title"/>
          </p:nvPr>
        </p:nvSpPr>
        <p:spPr>
          <a:xfrm rot="5400000">
            <a:off x="4732350" y="2171688"/>
            <a:ext cx="5851500"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g350ac3bce94_0_154"/>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2" name="Google Shape;152;g350ac3bce94_0_15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g350ac3bce94_0_15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g350ac3bce94_0_15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 name="Shape 80"/>
        <p:cNvGrpSpPr/>
        <p:nvPr/>
      </p:nvGrpSpPr>
      <p:grpSpPr>
        <a:xfrm>
          <a:off x="0" y="0"/>
          <a:ext cx="0" cy="0"/>
          <a:chOff x="0" y="0"/>
          <a:chExt cx="0" cy="0"/>
        </a:xfrm>
      </p:grpSpPr>
      <p:sp>
        <p:nvSpPr>
          <p:cNvPr id="81" name="Google Shape;81;g350ac3bce94_0_8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 name="Google Shape;82;g350ac3bce94_0_85"/>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3" name="Google Shape;83;g350ac3bce94_0_8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4" name="Google Shape;84;g350ac3bce94_0_8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 name="Google Shape;85;g350ac3bce94_0_8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10.jpg"/><Relationship Id="rId6"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7.jpg"/><Relationship Id="rId4" Type="http://schemas.openxmlformats.org/officeDocument/2006/relationships/image" Target="../media/image5.png"/><Relationship Id="rId5"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7.jpg"/><Relationship Id="rId4" Type="http://schemas.openxmlformats.org/officeDocument/2006/relationships/image" Target="../media/image16.png"/><Relationship Id="rId5"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image" Target="../media/image24.jpg"/><Relationship Id="rId6"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hyperlink" Target="http://www.introductiontodeafculture.com/intro-to-deaf-culture.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25.png"/><Relationship Id="rId7" Type="http://schemas.openxmlformats.org/officeDocument/2006/relationships/image" Target="../media/image22.png"/><Relationship Id="rId8" Type="http://schemas.openxmlformats.org/officeDocument/2006/relationships/image" Target="../media/image21.png"/><Relationship Id="rId9" Type="http://schemas.openxmlformats.org/officeDocument/2006/relationships/image" Target="../media/image20.png"/><Relationship Id="rId10" Type="http://schemas.openxmlformats.org/officeDocument/2006/relationships/image" Target="../media/image18.png"/><Relationship Id="rId11" Type="http://schemas.openxmlformats.org/officeDocument/2006/relationships/image" Target="../media/image23.png"/><Relationship Id="rId12" Type="http://schemas.openxmlformats.org/officeDocument/2006/relationships/image" Target="../media/image19.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8" name="Shape 158"/>
        <p:cNvGrpSpPr/>
        <p:nvPr/>
      </p:nvGrpSpPr>
      <p:grpSpPr>
        <a:xfrm>
          <a:off x="0" y="0"/>
          <a:ext cx="0" cy="0"/>
          <a:chOff x="0" y="0"/>
          <a:chExt cx="0" cy="0"/>
        </a:xfrm>
      </p:grpSpPr>
      <p:grpSp>
        <p:nvGrpSpPr>
          <p:cNvPr id="159" name="Google Shape;159;p1"/>
          <p:cNvGrpSpPr/>
          <p:nvPr/>
        </p:nvGrpSpPr>
        <p:grpSpPr>
          <a:xfrm>
            <a:off x="0" y="-216991"/>
            <a:ext cx="2922084" cy="10503991"/>
            <a:chOff x="0" y="-57150"/>
            <a:chExt cx="769602" cy="2766483"/>
          </a:xfrm>
        </p:grpSpPr>
        <p:sp>
          <p:nvSpPr>
            <p:cNvPr id="160" name="Google Shape;160;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1" name="Google Shape;161;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2" name="Google Shape;162;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3" name="Google Shape;163;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p1"/>
          <p:cNvSpPr txBox="1"/>
          <p:nvPr/>
        </p:nvSpPr>
        <p:spPr>
          <a:xfrm>
            <a:off x="3457348" y="3904550"/>
            <a:ext cx="138993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Exploring Deaf Culture Together</a:t>
            </a:r>
            <a:endParaRPr b="0" i="0" sz="8000" u="none" cap="none" strike="noStrike">
              <a:solidFill>
                <a:srgbClr val="FFFFFF"/>
              </a:solidFill>
              <a:latin typeface="Anton"/>
              <a:ea typeface="Anton"/>
              <a:cs typeface="Anton"/>
              <a:sym typeface="Anton"/>
            </a:endParaRPr>
          </a:p>
        </p:txBody>
      </p:sp>
      <p:sp>
        <p:nvSpPr>
          <p:cNvPr id="165" name="Google Shape;165;p1"/>
          <p:cNvSpPr txBox="1"/>
          <p:nvPr/>
        </p:nvSpPr>
        <p:spPr>
          <a:xfrm>
            <a:off x="3457354" y="52976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Cultural practices and traditions of the Deaf people</a:t>
            </a:r>
            <a:endParaRPr b="0" i="0" sz="3200" u="none" cap="none" strike="noStrike">
              <a:solidFill>
                <a:srgbClr val="FFFFFF"/>
              </a:solidFill>
              <a:latin typeface="Quicksand"/>
              <a:ea typeface="Quicksand"/>
              <a:cs typeface="Quicksand"/>
              <a:sym typeface="Quicksand"/>
            </a:endParaRPr>
          </a:p>
        </p:txBody>
      </p:sp>
      <p:sp>
        <p:nvSpPr>
          <p:cNvPr id="166" name="Google Shape;166;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Deaf Studies workshop</a:t>
            </a:r>
            <a:endParaRPr b="0" i="0" sz="1400" u="none" cap="none" strike="noStrike">
              <a:solidFill>
                <a:srgbClr val="000000"/>
              </a:solidFill>
              <a:latin typeface="Arial"/>
              <a:ea typeface="Arial"/>
              <a:cs typeface="Arial"/>
              <a:sym typeface="Arial"/>
            </a:endParaRPr>
          </a:p>
        </p:txBody>
      </p:sp>
      <p:sp>
        <p:nvSpPr>
          <p:cNvPr id="167" name="TextBox 166"/>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0" name="Shape 170"/>
        <p:cNvGrpSpPr/>
        <p:nvPr/>
      </p:nvGrpSpPr>
      <p:grpSpPr>
        <a:xfrm>
          <a:off x="0" y="0"/>
          <a:ext cx="0" cy="0"/>
          <a:chOff x="0" y="0"/>
          <a:chExt cx="0" cy="0"/>
        </a:xfrm>
      </p:grpSpPr>
      <p:grpSp>
        <p:nvGrpSpPr>
          <p:cNvPr id="171" name="Google Shape;171;g3a9486d3a39_0_0"/>
          <p:cNvGrpSpPr/>
          <p:nvPr/>
        </p:nvGrpSpPr>
        <p:grpSpPr>
          <a:xfrm>
            <a:off x="0" y="-216992"/>
            <a:ext cx="2922102" cy="10504504"/>
            <a:chOff x="0" y="-57150"/>
            <a:chExt cx="769602" cy="2766600"/>
          </a:xfrm>
        </p:grpSpPr>
        <p:sp>
          <p:nvSpPr>
            <p:cNvPr id="172" name="Google Shape;172;g3a9486d3a39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3" name="Google Shape;173;g3a9486d3a39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4" name="Google Shape;174;g3a9486d3a39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5" name="Google Shape;175;g3a9486d3a39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6" name="Google Shape;176;g3a9486d3a39_0_0"/>
          <p:cNvSpPr txBox="1"/>
          <p:nvPr/>
        </p:nvSpPr>
        <p:spPr>
          <a:xfrm>
            <a:off x="4064275" y="3624221"/>
            <a:ext cx="12679500" cy="3657600"/>
          </a:xfrm>
          <a:prstGeom prst="rect">
            <a:avLst/>
          </a:prstGeom>
          <a:noFill/>
          <a:ln>
            <a:noFill/>
          </a:ln>
        </p:spPr>
        <p:txBody>
          <a:bodyPr anchorCtr="0" anchor="t" bIns="0" lIns="0" spcFirstLastPara="1" rIns="0" wrap="square" tIns="0">
            <a:spAutoFit/>
          </a:bodyPr>
          <a:lstStyle/>
          <a:p>
            <a:pPr indent="-353120" lvl="1" marL="604511" marR="0" rtl="0" algn="l">
              <a:lnSpc>
                <a:spcPct val="140014"/>
              </a:lnSpc>
              <a:spcBef>
                <a:spcPts val="0"/>
              </a:spcBef>
              <a:spcAft>
                <a:spcPts val="0"/>
              </a:spcAft>
              <a:buClr>
                <a:srgbClr val="FFFFFF"/>
              </a:buClr>
              <a:buSzPts val="3600"/>
              <a:buFont typeface="Quicksand"/>
              <a:buChar char="•"/>
            </a:pPr>
            <a:r>
              <a:rPr b="0" i="0" lang="en-US" sz="3600" u="none" cap="none" strike="noStrike">
                <a:solidFill>
                  <a:srgbClr val="FFFFFF"/>
                </a:solidFill>
                <a:latin typeface="Quicksand"/>
                <a:ea typeface="Quicksand"/>
                <a:cs typeface="Quicksand"/>
                <a:sym typeface="Quicksand"/>
              </a:rPr>
              <a:t>What is Culture?</a:t>
            </a:r>
            <a:endParaRPr b="0" i="0" sz="3600" u="none" cap="none" strike="noStrike">
              <a:solidFill>
                <a:srgbClr val="000000"/>
              </a:solidFill>
              <a:latin typeface="Quicksand"/>
              <a:ea typeface="Quicksand"/>
              <a:cs typeface="Quicksand"/>
              <a:sym typeface="Quicksand"/>
            </a:endParaRPr>
          </a:p>
          <a:p>
            <a:pPr indent="-353120" lvl="1" marL="604511" marR="0" rtl="0" algn="l">
              <a:lnSpc>
                <a:spcPct val="140014"/>
              </a:lnSpc>
              <a:spcBef>
                <a:spcPts val="0"/>
              </a:spcBef>
              <a:spcAft>
                <a:spcPts val="0"/>
              </a:spcAft>
              <a:buClr>
                <a:srgbClr val="FFFFFF"/>
              </a:buClr>
              <a:buSzPts val="3600"/>
              <a:buFont typeface="Quicksand"/>
              <a:buChar char="•"/>
            </a:pPr>
            <a:r>
              <a:rPr b="0" i="0" lang="en-US" sz="3600" u="none" cap="none" strike="noStrike">
                <a:solidFill>
                  <a:srgbClr val="FFFFFF"/>
                </a:solidFill>
                <a:latin typeface="Quicksand"/>
                <a:ea typeface="Quicksand"/>
                <a:cs typeface="Quicksand"/>
                <a:sym typeface="Quicksand"/>
              </a:rPr>
              <a:t>Let’s explore Deaf Culture</a:t>
            </a:r>
            <a:endParaRPr b="0" i="0" sz="3600" u="none" cap="none" strike="noStrike">
              <a:solidFill>
                <a:srgbClr val="000000"/>
              </a:solidFill>
              <a:latin typeface="Quicksand"/>
              <a:ea typeface="Quicksand"/>
              <a:cs typeface="Quicksand"/>
              <a:sym typeface="Quicksand"/>
            </a:endParaRPr>
          </a:p>
          <a:p>
            <a:pPr indent="-353120" lvl="1" marL="604511" marR="0" rtl="0" algn="l">
              <a:lnSpc>
                <a:spcPct val="140014"/>
              </a:lnSpc>
              <a:spcBef>
                <a:spcPts val="0"/>
              </a:spcBef>
              <a:spcAft>
                <a:spcPts val="0"/>
              </a:spcAft>
              <a:buClr>
                <a:srgbClr val="FFFFFF"/>
              </a:buClr>
              <a:buSzPts val="3600"/>
              <a:buFont typeface="Quicksand"/>
              <a:buChar char="•"/>
            </a:pPr>
            <a:r>
              <a:rPr b="0" i="0" lang="en-US" sz="3600" u="none" cap="none" strike="noStrike">
                <a:solidFill>
                  <a:srgbClr val="FFFFFF"/>
                </a:solidFill>
                <a:latin typeface="Quicksand"/>
                <a:ea typeface="Quicksand"/>
                <a:cs typeface="Quicksand"/>
                <a:sym typeface="Quicksand"/>
              </a:rPr>
              <a:t>Work group: Research on an practical culture/tradition of the Deaf community</a:t>
            </a:r>
            <a:endParaRPr b="0" i="0" sz="3600" u="none" cap="none" strike="noStrike">
              <a:solidFill>
                <a:srgbClr val="FFFFFF"/>
              </a:solidFill>
              <a:latin typeface="Quicksand"/>
              <a:ea typeface="Quicksand"/>
              <a:cs typeface="Quicksand"/>
              <a:sym typeface="Quicksand"/>
            </a:endParaRPr>
          </a:p>
          <a:p>
            <a:pPr indent="-353120" lvl="1" marL="604511" marR="0" rtl="0" algn="l">
              <a:lnSpc>
                <a:spcPct val="140014"/>
              </a:lnSpc>
              <a:spcBef>
                <a:spcPts val="0"/>
              </a:spcBef>
              <a:spcAft>
                <a:spcPts val="0"/>
              </a:spcAft>
              <a:buClr>
                <a:srgbClr val="FFFFFF"/>
              </a:buClr>
              <a:buSzPts val="3600"/>
              <a:buFont typeface="Quicksand"/>
              <a:buChar char="•"/>
            </a:pPr>
            <a:r>
              <a:rPr b="0" i="0" lang="en-US" sz="3600" u="none" cap="none" strike="noStrike">
                <a:solidFill>
                  <a:srgbClr val="FFFFFF"/>
                </a:solidFill>
                <a:latin typeface="Quicksand"/>
                <a:ea typeface="Quicksand"/>
                <a:cs typeface="Quicksand"/>
                <a:sym typeface="Quicksand"/>
              </a:rPr>
              <a:t>Presentation of each group research</a:t>
            </a:r>
            <a:endParaRPr sz="3600">
              <a:solidFill>
                <a:srgbClr val="FFFFFF"/>
              </a:solidFill>
              <a:latin typeface="Quicksand"/>
              <a:ea typeface="Quicksand"/>
              <a:cs typeface="Quicksand"/>
              <a:sym typeface="Quicksand"/>
            </a:endParaRPr>
          </a:p>
        </p:txBody>
      </p:sp>
      <p:sp>
        <p:nvSpPr>
          <p:cNvPr id="177" name="Google Shape;177;g3a9486d3a39_0_0"/>
          <p:cNvSpPr txBox="1"/>
          <p:nvPr/>
        </p:nvSpPr>
        <p:spPr>
          <a:xfrm>
            <a:off x="4064282" y="1797863"/>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1" name="Shape 181"/>
        <p:cNvGrpSpPr/>
        <p:nvPr/>
      </p:nvGrpSpPr>
      <p:grpSpPr>
        <a:xfrm>
          <a:off x="0" y="0"/>
          <a:ext cx="0" cy="0"/>
          <a:chOff x="0" y="0"/>
          <a:chExt cx="0" cy="0"/>
        </a:xfrm>
      </p:grpSpPr>
      <p:grpSp>
        <p:nvGrpSpPr>
          <p:cNvPr id="182" name="Google Shape;182;g3250c33acba_0_17"/>
          <p:cNvGrpSpPr/>
          <p:nvPr/>
        </p:nvGrpSpPr>
        <p:grpSpPr>
          <a:xfrm>
            <a:off x="0" y="-216993"/>
            <a:ext cx="2922102" cy="10504504"/>
            <a:chOff x="0" y="-57150"/>
            <a:chExt cx="769602" cy="2766600"/>
          </a:xfrm>
        </p:grpSpPr>
        <p:sp>
          <p:nvSpPr>
            <p:cNvPr id="183" name="Google Shape;183;g3250c33acba_0_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4" name="Google Shape;184;g3250c33acba_0_1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5" name="Google Shape;185;g3250c33acba_0_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6" name="Google Shape;186;g3250c33acba_0_17"/>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250c33acba_0_17"/>
          <p:cNvSpPr txBox="1"/>
          <p:nvPr/>
        </p:nvSpPr>
        <p:spPr>
          <a:xfrm>
            <a:off x="3390874" y="812600"/>
            <a:ext cx="129492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What is Culture?</a:t>
            </a:r>
            <a:endParaRPr b="0" i="0" sz="8000" u="none" cap="none" strike="noStrike">
              <a:solidFill>
                <a:srgbClr val="FFFFFF"/>
              </a:solidFill>
              <a:latin typeface="Anton"/>
              <a:ea typeface="Anton"/>
              <a:cs typeface="Anton"/>
              <a:sym typeface="Anton"/>
            </a:endParaRPr>
          </a:p>
        </p:txBody>
      </p:sp>
      <p:pic>
        <p:nvPicPr>
          <p:cNvPr id="188" name="Google Shape;188;g3250c33acba_0_17"/>
          <p:cNvPicPr preferRelativeResize="0"/>
          <p:nvPr/>
        </p:nvPicPr>
        <p:blipFill rotWithShape="1">
          <a:blip r:embed="rId5">
            <a:alphaModFix/>
          </a:blip>
          <a:srcRect b="0" l="0" r="0" t="0"/>
          <a:stretch/>
        </p:blipFill>
        <p:spPr>
          <a:xfrm>
            <a:off x="6290275" y="2355025"/>
            <a:ext cx="7448425" cy="7448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2" name="Shape 192"/>
        <p:cNvGrpSpPr/>
        <p:nvPr/>
      </p:nvGrpSpPr>
      <p:grpSpPr>
        <a:xfrm>
          <a:off x="0" y="0"/>
          <a:ext cx="0" cy="0"/>
          <a:chOff x="0" y="0"/>
          <a:chExt cx="0" cy="0"/>
        </a:xfrm>
      </p:grpSpPr>
      <p:grpSp>
        <p:nvGrpSpPr>
          <p:cNvPr id="193" name="Google Shape;193;g3250c33acba_0_26"/>
          <p:cNvGrpSpPr/>
          <p:nvPr/>
        </p:nvGrpSpPr>
        <p:grpSpPr>
          <a:xfrm>
            <a:off x="0" y="-216993"/>
            <a:ext cx="2922102" cy="10504504"/>
            <a:chOff x="0" y="-57150"/>
            <a:chExt cx="769602" cy="2766600"/>
          </a:xfrm>
        </p:grpSpPr>
        <p:sp>
          <p:nvSpPr>
            <p:cNvPr id="194" name="Google Shape;194;g3250c33acba_0_2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5" name="Google Shape;195;g3250c33acba_0_2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6" name="Google Shape;196;g3250c33acba_0_26"/>
          <p:cNvSpPr/>
          <p:nvPr/>
        </p:nvSpPr>
        <p:spPr>
          <a:xfrm>
            <a:off x="0" y="9500702"/>
            <a:ext cx="2817520" cy="62807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7" name="Google Shape;197;g3250c33acba_0_26"/>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g3250c33acba_0_26"/>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843F98"/>
                </a:solidFill>
                <a:latin typeface="Anton"/>
                <a:ea typeface="Anton"/>
                <a:cs typeface="Anton"/>
                <a:sym typeface="Anton"/>
              </a:rPr>
              <a:t>What is the Culture?</a:t>
            </a:r>
            <a:endParaRPr b="0" i="0" sz="3200" u="none" cap="none" strike="noStrike">
              <a:solidFill>
                <a:srgbClr val="843F98"/>
              </a:solidFill>
              <a:latin typeface="Anton"/>
              <a:ea typeface="Anton"/>
              <a:cs typeface="Anton"/>
              <a:sym typeface="Anton"/>
            </a:endParaRPr>
          </a:p>
        </p:txBody>
      </p:sp>
      <p:sp>
        <p:nvSpPr>
          <p:cNvPr id="199" name="Google Shape;199;g3250c33acba_0_26"/>
          <p:cNvSpPr txBox="1"/>
          <p:nvPr/>
        </p:nvSpPr>
        <p:spPr>
          <a:xfrm>
            <a:off x="3760150" y="278775"/>
            <a:ext cx="11245800" cy="1108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500"/>
              <a:buFont typeface="Arial"/>
              <a:buNone/>
            </a:pPr>
            <a:r>
              <a:rPr i="0" lang="en-US" sz="6000" u="none" cap="none" strike="noStrike">
                <a:solidFill>
                  <a:schemeClr val="lt1"/>
                </a:solidFill>
                <a:latin typeface="Anton"/>
                <a:ea typeface="Anton"/>
                <a:cs typeface="Anton"/>
                <a:sym typeface="Anton"/>
              </a:rPr>
              <a:t>Culture</a:t>
            </a:r>
            <a:r>
              <a:rPr b="0" i="0" lang="en-US" sz="4500" u="none" cap="none" strike="noStrike">
                <a:solidFill>
                  <a:schemeClr val="lt1"/>
                </a:solidFill>
                <a:latin typeface="Quicksand Medium"/>
                <a:ea typeface="Quicksand Medium"/>
                <a:cs typeface="Quicksand Medium"/>
                <a:sym typeface="Quicksand Medium"/>
              </a:rPr>
              <a:t> is a concept that encompasses:</a:t>
            </a:r>
            <a:endParaRPr b="0" i="0" sz="4100" u="none" cap="none" strike="noStrike">
              <a:solidFill>
                <a:schemeClr val="lt1"/>
              </a:solidFill>
              <a:latin typeface="Quicksand Medium"/>
              <a:ea typeface="Quicksand Medium"/>
              <a:cs typeface="Quicksand Medium"/>
              <a:sym typeface="Quicksand Medium"/>
            </a:endParaRPr>
          </a:p>
        </p:txBody>
      </p:sp>
      <p:sp>
        <p:nvSpPr>
          <p:cNvPr id="200" name="Google Shape;200;g3250c33acba_0_26"/>
          <p:cNvSpPr txBox="1"/>
          <p:nvPr/>
        </p:nvSpPr>
        <p:spPr>
          <a:xfrm>
            <a:off x="3589325" y="8419625"/>
            <a:ext cx="13888200" cy="155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500"/>
              <a:buFont typeface="Arial"/>
              <a:buNone/>
            </a:pPr>
            <a:r>
              <a:rPr b="0" i="0" lang="en-US" sz="4500" u="none" cap="none" strike="noStrike">
                <a:solidFill>
                  <a:schemeClr val="lt1"/>
                </a:solidFill>
                <a:latin typeface="Quicksand Medium"/>
                <a:ea typeface="Quicksand Medium"/>
                <a:cs typeface="Quicksand Medium"/>
                <a:sym typeface="Quicksand Medium"/>
              </a:rPr>
              <a:t>shared by members of a specific group of people or society.</a:t>
            </a:r>
            <a:endParaRPr b="0" i="0" sz="4500" u="none" cap="none" strike="noStrike">
              <a:solidFill>
                <a:schemeClr val="lt1"/>
              </a:solidFill>
              <a:latin typeface="Calibri"/>
              <a:ea typeface="Calibri"/>
              <a:cs typeface="Calibri"/>
              <a:sym typeface="Calibri"/>
            </a:endParaRPr>
          </a:p>
        </p:txBody>
      </p:sp>
      <p:pic>
        <p:nvPicPr>
          <p:cNvPr id="201" name="Google Shape;201;g3250c33acba_0_26"/>
          <p:cNvPicPr preferRelativeResize="0"/>
          <p:nvPr/>
        </p:nvPicPr>
        <p:blipFill rotWithShape="1">
          <a:blip r:embed="rId5">
            <a:alphaModFix/>
          </a:blip>
          <a:srcRect b="0" l="0" r="0" t="0"/>
          <a:stretch/>
        </p:blipFill>
        <p:spPr>
          <a:xfrm>
            <a:off x="8947862" y="3389441"/>
            <a:ext cx="3453663" cy="3453663"/>
          </a:xfrm>
          <a:prstGeom prst="rect">
            <a:avLst/>
          </a:prstGeom>
          <a:noFill/>
          <a:ln>
            <a:noFill/>
          </a:ln>
        </p:spPr>
      </p:pic>
      <p:sp>
        <p:nvSpPr>
          <p:cNvPr id="202" name="Google Shape;202;g3250c33acba_0_26"/>
          <p:cNvSpPr txBox="1"/>
          <p:nvPr/>
        </p:nvSpPr>
        <p:spPr>
          <a:xfrm>
            <a:off x="3684625" y="1853075"/>
            <a:ext cx="3051000" cy="846600"/>
          </a:xfrm>
          <a:prstGeom prst="rect">
            <a:avLst/>
          </a:prstGeom>
          <a:noFill/>
          <a:ln cap="flat" cmpd="sng" w="28575">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knowledge</a:t>
            </a:r>
            <a:endParaRPr sz="4300">
              <a:solidFill>
                <a:schemeClr val="lt1"/>
              </a:solidFill>
              <a:latin typeface="Quicksand Medium"/>
              <a:ea typeface="Quicksand Medium"/>
              <a:cs typeface="Quicksand Medium"/>
              <a:sym typeface="Quicksand Medium"/>
            </a:endParaRPr>
          </a:p>
        </p:txBody>
      </p:sp>
      <p:sp>
        <p:nvSpPr>
          <p:cNvPr id="203" name="Google Shape;203;g3250c33acba_0_26"/>
          <p:cNvSpPr txBox="1"/>
          <p:nvPr/>
        </p:nvSpPr>
        <p:spPr>
          <a:xfrm>
            <a:off x="12946300" y="6658325"/>
            <a:ext cx="30000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techniques</a:t>
            </a:r>
            <a:endParaRPr sz="4300">
              <a:solidFill>
                <a:schemeClr val="lt1"/>
              </a:solidFill>
              <a:latin typeface="Quicksand Medium"/>
              <a:ea typeface="Quicksand Medium"/>
              <a:cs typeface="Quicksand Medium"/>
              <a:sym typeface="Quicksand Medium"/>
            </a:endParaRPr>
          </a:p>
        </p:txBody>
      </p:sp>
      <p:sp>
        <p:nvSpPr>
          <p:cNvPr id="204" name="Google Shape;204;g3250c33acba_0_26"/>
          <p:cNvSpPr txBox="1"/>
          <p:nvPr/>
        </p:nvSpPr>
        <p:spPr>
          <a:xfrm>
            <a:off x="7264825" y="7060025"/>
            <a:ext cx="45183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artistic creations</a:t>
            </a:r>
            <a:endParaRPr sz="4300">
              <a:solidFill>
                <a:schemeClr val="lt1"/>
              </a:solidFill>
              <a:latin typeface="Quicksand Medium"/>
              <a:ea typeface="Quicksand Medium"/>
              <a:cs typeface="Quicksand Medium"/>
              <a:sym typeface="Quicksand Medium"/>
            </a:endParaRPr>
          </a:p>
        </p:txBody>
      </p:sp>
      <p:sp>
        <p:nvSpPr>
          <p:cNvPr id="205" name="Google Shape;205;g3250c33acba_0_26"/>
          <p:cNvSpPr txBox="1"/>
          <p:nvPr/>
        </p:nvSpPr>
        <p:spPr>
          <a:xfrm>
            <a:off x="13028600" y="3381775"/>
            <a:ext cx="45183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social behaviors</a:t>
            </a:r>
            <a:endParaRPr sz="4300">
              <a:solidFill>
                <a:schemeClr val="lt1"/>
              </a:solidFill>
              <a:latin typeface="Quicksand Medium"/>
              <a:ea typeface="Quicksand Medium"/>
              <a:cs typeface="Quicksand Medium"/>
              <a:sym typeface="Quicksand Medium"/>
            </a:endParaRPr>
          </a:p>
        </p:txBody>
      </p:sp>
      <p:sp>
        <p:nvSpPr>
          <p:cNvPr id="206" name="Google Shape;206;g3250c33acba_0_26"/>
          <p:cNvSpPr txBox="1"/>
          <p:nvPr/>
        </p:nvSpPr>
        <p:spPr>
          <a:xfrm>
            <a:off x="3913400" y="6213425"/>
            <a:ext cx="24918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customs</a:t>
            </a:r>
            <a:endParaRPr sz="4300">
              <a:solidFill>
                <a:schemeClr val="lt1"/>
              </a:solidFill>
              <a:latin typeface="Quicksand Medium"/>
              <a:ea typeface="Quicksand Medium"/>
              <a:cs typeface="Quicksand Medium"/>
              <a:sym typeface="Quicksand Medium"/>
            </a:endParaRPr>
          </a:p>
        </p:txBody>
      </p:sp>
      <p:sp>
        <p:nvSpPr>
          <p:cNvPr id="207" name="Google Shape;207;g3250c33acba_0_26"/>
          <p:cNvSpPr txBox="1"/>
          <p:nvPr/>
        </p:nvSpPr>
        <p:spPr>
          <a:xfrm>
            <a:off x="15793625" y="5659375"/>
            <a:ext cx="16839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ideas</a:t>
            </a:r>
            <a:endParaRPr sz="4300">
              <a:solidFill>
                <a:schemeClr val="lt1"/>
              </a:solidFill>
              <a:latin typeface="Quicksand Medium"/>
              <a:ea typeface="Quicksand Medium"/>
              <a:cs typeface="Quicksand Medium"/>
              <a:sym typeface="Quicksand Medium"/>
            </a:endParaRPr>
          </a:p>
        </p:txBody>
      </p:sp>
      <p:sp>
        <p:nvSpPr>
          <p:cNvPr id="208" name="Google Shape;208;g3250c33acba_0_26"/>
          <p:cNvSpPr txBox="1"/>
          <p:nvPr/>
        </p:nvSpPr>
        <p:spPr>
          <a:xfrm>
            <a:off x="13796650" y="4611950"/>
            <a:ext cx="28176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language</a:t>
            </a:r>
            <a:endParaRPr sz="4300">
              <a:solidFill>
                <a:schemeClr val="lt1"/>
              </a:solidFill>
              <a:latin typeface="Quicksand Medium"/>
              <a:ea typeface="Quicksand Medium"/>
              <a:cs typeface="Quicksand Medium"/>
              <a:sym typeface="Quicksand Medium"/>
            </a:endParaRPr>
          </a:p>
        </p:txBody>
      </p:sp>
      <p:sp>
        <p:nvSpPr>
          <p:cNvPr id="209" name="Google Shape;209;g3250c33acba_0_26"/>
          <p:cNvSpPr txBox="1"/>
          <p:nvPr/>
        </p:nvSpPr>
        <p:spPr>
          <a:xfrm>
            <a:off x="6910850" y="3005700"/>
            <a:ext cx="20094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beliefs</a:t>
            </a:r>
            <a:endParaRPr sz="4300">
              <a:solidFill>
                <a:schemeClr val="lt1"/>
              </a:solidFill>
              <a:latin typeface="Quicksand Medium"/>
              <a:ea typeface="Quicksand Medium"/>
              <a:cs typeface="Quicksand Medium"/>
              <a:sym typeface="Quicksand Medium"/>
            </a:endParaRPr>
          </a:p>
        </p:txBody>
      </p:sp>
      <p:sp>
        <p:nvSpPr>
          <p:cNvPr id="210" name="Google Shape;210;g3250c33acba_0_26"/>
          <p:cNvSpPr txBox="1"/>
          <p:nvPr/>
        </p:nvSpPr>
        <p:spPr>
          <a:xfrm>
            <a:off x="6331100" y="5032863"/>
            <a:ext cx="18492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habits</a:t>
            </a:r>
            <a:endParaRPr sz="4300">
              <a:solidFill>
                <a:schemeClr val="lt1"/>
              </a:solidFill>
              <a:latin typeface="Quicksand Medium"/>
              <a:ea typeface="Quicksand Medium"/>
              <a:cs typeface="Quicksand Medium"/>
              <a:sym typeface="Quicksand Medium"/>
            </a:endParaRPr>
          </a:p>
        </p:txBody>
      </p:sp>
      <p:sp>
        <p:nvSpPr>
          <p:cNvPr id="211" name="Google Shape;211;g3250c33acba_0_26"/>
          <p:cNvSpPr txBox="1"/>
          <p:nvPr/>
        </p:nvSpPr>
        <p:spPr>
          <a:xfrm>
            <a:off x="3589875" y="3852300"/>
            <a:ext cx="26532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practices</a:t>
            </a:r>
            <a:endParaRPr sz="4300">
              <a:solidFill>
                <a:schemeClr val="lt1"/>
              </a:solidFill>
              <a:latin typeface="Quicksand Medium"/>
              <a:ea typeface="Quicksand Medium"/>
              <a:cs typeface="Quicksand Medium"/>
              <a:sym typeface="Quicksand Medium"/>
            </a:endParaRPr>
          </a:p>
        </p:txBody>
      </p:sp>
      <p:sp>
        <p:nvSpPr>
          <p:cNvPr id="212" name="Google Shape;212;g3250c33acba_0_26"/>
          <p:cNvSpPr txBox="1"/>
          <p:nvPr/>
        </p:nvSpPr>
        <p:spPr>
          <a:xfrm>
            <a:off x="11291913" y="1769975"/>
            <a:ext cx="30000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traditions</a:t>
            </a:r>
            <a:endParaRPr sz="4300">
              <a:solidFill>
                <a:schemeClr val="lt1"/>
              </a:solidFill>
              <a:latin typeface="Quicksand Medium"/>
              <a:ea typeface="Quicksand Medium"/>
              <a:cs typeface="Quicksand Medium"/>
              <a:sym typeface="Quicksand Medium"/>
            </a:endParaRPr>
          </a:p>
        </p:txBody>
      </p:sp>
      <p:sp>
        <p:nvSpPr>
          <p:cNvPr id="213" name="Google Shape;213;g3250c33acba_0_26"/>
          <p:cNvSpPr txBox="1"/>
          <p:nvPr/>
        </p:nvSpPr>
        <p:spPr>
          <a:xfrm>
            <a:off x="15396899" y="2151600"/>
            <a:ext cx="18492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rules</a:t>
            </a:r>
            <a:endParaRPr sz="4300">
              <a:solidFill>
                <a:schemeClr val="lt1"/>
              </a:solidFill>
              <a:latin typeface="Quicksand Medium"/>
              <a:ea typeface="Quicksand Medium"/>
              <a:cs typeface="Quicksand Medium"/>
              <a:sym typeface="Quicksand Medium"/>
            </a:endParaRPr>
          </a:p>
        </p:txBody>
      </p:sp>
      <p:sp>
        <p:nvSpPr>
          <p:cNvPr id="214" name="Google Shape;214;g3250c33acba_0_26"/>
          <p:cNvSpPr txBox="1"/>
          <p:nvPr/>
        </p:nvSpPr>
        <p:spPr>
          <a:xfrm>
            <a:off x="8326838" y="1670375"/>
            <a:ext cx="20094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None/>
            </a:pPr>
            <a:r>
              <a:rPr lang="en-US" sz="4300">
                <a:solidFill>
                  <a:schemeClr val="lt1"/>
                </a:solidFill>
                <a:latin typeface="Quicksand Medium"/>
                <a:ea typeface="Quicksand Medium"/>
                <a:cs typeface="Quicksand Medium"/>
                <a:sym typeface="Quicksand Medium"/>
              </a:rPr>
              <a:t>values</a:t>
            </a:r>
            <a:endParaRPr sz="4300">
              <a:solidFill>
                <a:schemeClr val="dk1"/>
              </a:solidFill>
              <a:highlight>
                <a:srgbClr val="F7F1D5"/>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8" name="Shape 218"/>
        <p:cNvGrpSpPr/>
        <p:nvPr/>
      </p:nvGrpSpPr>
      <p:grpSpPr>
        <a:xfrm>
          <a:off x="0" y="0"/>
          <a:ext cx="0" cy="0"/>
          <a:chOff x="0" y="0"/>
          <a:chExt cx="0" cy="0"/>
        </a:xfrm>
      </p:grpSpPr>
      <p:grpSp>
        <p:nvGrpSpPr>
          <p:cNvPr id="219" name="Google Shape;219;g3250c33acba_0_44"/>
          <p:cNvGrpSpPr/>
          <p:nvPr/>
        </p:nvGrpSpPr>
        <p:grpSpPr>
          <a:xfrm>
            <a:off x="0" y="-216993"/>
            <a:ext cx="2922102" cy="10504504"/>
            <a:chOff x="0" y="-57150"/>
            <a:chExt cx="769602" cy="2766600"/>
          </a:xfrm>
        </p:grpSpPr>
        <p:sp>
          <p:nvSpPr>
            <p:cNvPr id="220" name="Google Shape;220;g3250c33acba_0_4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g3250c33acba_0_4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2" name="Google Shape;222;g3250c33acba_0_4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250c33acba_0_44"/>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24" name="Google Shape;224;g3250c33acba_0_44"/>
          <p:cNvPicPr preferRelativeResize="0"/>
          <p:nvPr/>
        </p:nvPicPr>
        <p:blipFill rotWithShape="1">
          <a:blip r:embed="rId5">
            <a:alphaModFix/>
          </a:blip>
          <a:srcRect b="0" l="0" r="0" t="0"/>
          <a:stretch/>
        </p:blipFill>
        <p:spPr>
          <a:xfrm>
            <a:off x="10769896" y="3847250"/>
            <a:ext cx="6911303" cy="5179900"/>
          </a:xfrm>
          <a:prstGeom prst="rect">
            <a:avLst/>
          </a:prstGeom>
          <a:noFill/>
          <a:ln>
            <a:noFill/>
          </a:ln>
        </p:spPr>
      </p:pic>
      <p:sp>
        <p:nvSpPr>
          <p:cNvPr id="225" name="Google Shape;225;g3250c33acba_0_44"/>
          <p:cNvSpPr txBox="1"/>
          <p:nvPr/>
        </p:nvSpPr>
        <p:spPr>
          <a:xfrm>
            <a:off x="10769900" y="2762375"/>
            <a:ext cx="6670500" cy="747600"/>
          </a:xfrm>
          <a:prstGeom prst="rect">
            <a:avLst/>
          </a:prstGeom>
          <a:noFill/>
          <a:ln>
            <a:noFill/>
          </a:ln>
        </p:spPr>
        <p:txBody>
          <a:bodyPr anchorCtr="0" anchor="t" bIns="91425" lIns="91425" spcFirstLastPara="1" rIns="91425" wrap="square" tIns="91425">
            <a:noAutofit/>
          </a:bodyPr>
          <a:lstStyle/>
          <a:p>
            <a:pPr indent="0" lvl="0" marL="0" marR="0" rtl="0" algn="ctr">
              <a:lnSpc>
                <a:spcPct val="120000"/>
              </a:lnSpc>
              <a:spcBef>
                <a:spcPts val="0"/>
              </a:spcBef>
              <a:spcAft>
                <a:spcPts val="0"/>
              </a:spcAft>
              <a:buClr>
                <a:srgbClr val="000000"/>
              </a:buClr>
              <a:buSzPts val="4800"/>
              <a:buFont typeface="Arial"/>
              <a:buNone/>
            </a:pPr>
            <a:r>
              <a:rPr b="0" i="0" lang="en-US" sz="4800" u="none" cap="none" strike="noStrike">
                <a:solidFill>
                  <a:schemeClr val="lt1"/>
                </a:solidFill>
                <a:latin typeface="Quicksand Medium"/>
                <a:ea typeface="Quicksand Medium"/>
                <a:cs typeface="Quicksand Medium"/>
                <a:sym typeface="Quicksand Medium"/>
              </a:rPr>
              <a:t>South-Korean Culture</a:t>
            </a:r>
            <a:endParaRPr b="0" i="0" sz="4800" u="none" cap="none" strike="noStrike">
              <a:solidFill>
                <a:schemeClr val="lt1"/>
              </a:solidFill>
              <a:latin typeface="Quicksand Medium"/>
              <a:ea typeface="Quicksand Medium"/>
              <a:cs typeface="Quicksand Medium"/>
              <a:sym typeface="Quicksand Medium"/>
            </a:endParaRPr>
          </a:p>
        </p:txBody>
      </p:sp>
      <p:sp>
        <p:nvSpPr>
          <p:cNvPr id="226" name="Google Shape;226;g3250c33acba_0_44"/>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843F98"/>
                </a:solidFill>
                <a:latin typeface="Anton"/>
                <a:ea typeface="Anton"/>
                <a:cs typeface="Anton"/>
                <a:sym typeface="Anton"/>
              </a:rPr>
              <a:t>What is the Culture?</a:t>
            </a:r>
            <a:endParaRPr b="0" i="0" sz="3200" u="none" cap="none" strike="noStrike">
              <a:solidFill>
                <a:srgbClr val="843F98"/>
              </a:solidFill>
              <a:latin typeface="Anton"/>
              <a:ea typeface="Anton"/>
              <a:cs typeface="Anton"/>
              <a:sym typeface="Anton"/>
            </a:endParaRPr>
          </a:p>
        </p:txBody>
      </p:sp>
      <p:sp>
        <p:nvSpPr>
          <p:cNvPr id="227" name="Google Shape;227;g3250c33acba_0_44"/>
          <p:cNvSpPr txBox="1"/>
          <p:nvPr/>
        </p:nvSpPr>
        <p:spPr>
          <a:xfrm>
            <a:off x="377149" y="3429000"/>
            <a:ext cx="2167800" cy="338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200"/>
              <a:buFont typeface="Arial"/>
              <a:buNone/>
            </a:pPr>
            <a:r>
              <a:rPr b="0" i="0" lang="en-US" sz="2200" u="none" cap="none" strike="noStrike">
                <a:solidFill>
                  <a:srgbClr val="843F98"/>
                </a:solidFill>
                <a:latin typeface="Anton"/>
                <a:ea typeface="Anton"/>
                <a:cs typeface="Anton"/>
                <a:sym typeface="Anton"/>
              </a:rPr>
              <a:t>Examples</a:t>
            </a:r>
            <a:endParaRPr b="0" i="0" sz="2200" u="none" cap="none" strike="noStrike">
              <a:solidFill>
                <a:srgbClr val="843F98"/>
              </a:solidFill>
              <a:latin typeface="Anton"/>
              <a:ea typeface="Anton"/>
              <a:cs typeface="Anton"/>
              <a:sym typeface="Anton"/>
            </a:endParaRPr>
          </a:p>
        </p:txBody>
      </p:sp>
      <p:pic>
        <p:nvPicPr>
          <p:cNvPr id="228" name="Google Shape;228;g3250c33acba_0_44"/>
          <p:cNvPicPr preferRelativeResize="0"/>
          <p:nvPr/>
        </p:nvPicPr>
        <p:blipFill rotWithShape="1">
          <a:blip r:embed="rId6">
            <a:alphaModFix/>
          </a:blip>
          <a:srcRect b="0" l="0" r="0" t="0"/>
          <a:stretch/>
        </p:blipFill>
        <p:spPr>
          <a:xfrm>
            <a:off x="3513888" y="1953381"/>
            <a:ext cx="6287075" cy="5504070"/>
          </a:xfrm>
          <a:prstGeom prst="rect">
            <a:avLst/>
          </a:prstGeom>
          <a:noFill/>
          <a:ln>
            <a:noFill/>
          </a:ln>
        </p:spPr>
      </p:pic>
      <p:sp>
        <p:nvSpPr>
          <p:cNvPr id="229" name="Google Shape;229;g3250c33acba_0_44"/>
          <p:cNvSpPr txBox="1"/>
          <p:nvPr/>
        </p:nvSpPr>
        <p:spPr>
          <a:xfrm>
            <a:off x="4357925" y="828250"/>
            <a:ext cx="4599000" cy="920400"/>
          </a:xfrm>
          <a:prstGeom prst="rect">
            <a:avLst/>
          </a:prstGeom>
          <a:noFill/>
          <a:ln>
            <a:noFill/>
          </a:ln>
        </p:spPr>
        <p:txBody>
          <a:bodyPr anchorCtr="0" anchor="t" bIns="91425" lIns="91425" spcFirstLastPara="1" rIns="91425" wrap="square" tIns="91425">
            <a:noAutofit/>
          </a:bodyPr>
          <a:lstStyle/>
          <a:p>
            <a:pPr indent="0" lvl="0" marL="0" marR="0" rtl="0" algn="ctr">
              <a:lnSpc>
                <a:spcPct val="120000"/>
              </a:lnSpc>
              <a:spcBef>
                <a:spcPts val="0"/>
              </a:spcBef>
              <a:spcAft>
                <a:spcPts val="0"/>
              </a:spcAft>
              <a:buClr>
                <a:srgbClr val="000000"/>
              </a:buClr>
              <a:buSzPts val="4800"/>
              <a:buFont typeface="Arial"/>
              <a:buNone/>
            </a:pPr>
            <a:r>
              <a:rPr b="0" i="0" lang="en-US" sz="4800" u="none" cap="none" strike="noStrike">
                <a:solidFill>
                  <a:schemeClr val="lt1"/>
                </a:solidFill>
                <a:latin typeface="Quicksand Medium"/>
                <a:ea typeface="Quicksand Medium"/>
                <a:cs typeface="Quicksand Medium"/>
                <a:sym typeface="Quicksand Medium"/>
              </a:rPr>
              <a:t>Italian Culture</a:t>
            </a:r>
            <a:endParaRPr b="0" i="0" sz="48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6"/>
          <p:cNvSpPr txBox="1"/>
          <p:nvPr/>
        </p:nvSpPr>
        <p:spPr>
          <a:xfrm>
            <a:off x="1860925" y="2661050"/>
            <a:ext cx="15102900" cy="12315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en-US" sz="8000" u="none" cap="none" strike="noStrike">
                <a:solidFill>
                  <a:schemeClr val="lt1"/>
                </a:solidFill>
                <a:highlight>
                  <a:srgbClr val="161140"/>
                </a:highlight>
                <a:latin typeface="Anton"/>
                <a:ea typeface="Anton"/>
                <a:cs typeface="Anton"/>
                <a:sym typeface="Anton"/>
              </a:rPr>
              <a:t>And we, Deaf, have </a:t>
            </a:r>
            <a:r>
              <a:rPr lang="en-US" sz="8000">
                <a:solidFill>
                  <a:schemeClr val="lt1"/>
                </a:solidFill>
                <a:highlight>
                  <a:srgbClr val="161140"/>
                </a:highlight>
                <a:latin typeface="Anton"/>
                <a:ea typeface="Anton"/>
                <a:cs typeface="Anton"/>
                <a:sym typeface="Anton"/>
              </a:rPr>
              <a:t>our</a:t>
            </a:r>
            <a:r>
              <a:rPr b="0" i="0" lang="en-US" sz="8000" u="none" cap="none" strike="noStrike">
                <a:solidFill>
                  <a:schemeClr val="lt1"/>
                </a:solidFill>
                <a:highlight>
                  <a:srgbClr val="161140"/>
                </a:highlight>
                <a:latin typeface="Anton"/>
                <a:ea typeface="Anton"/>
                <a:cs typeface="Anton"/>
                <a:sym typeface="Anton"/>
              </a:rPr>
              <a:t> own culture?</a:t>
            </a:r>
            <a:endParaRPr b="0" i="0" sz="8000" u="none" cap="none" strike="noStrike">
              <a:solidFill>
                <a:schemeClr val="lt1"/>
              </a:solidFill>
              <a:highlight>
                <a:srgbClr val="161140"/>
              </a:highlight>
              <a:latin typeface="Anton"/>
              <a:ea typeface="Anton"/>
              <a:cs typeface="Anton"/>
              <a:sym typeface="Anton"/>
            </a:endParaRPr>
          </a:p>
        </p:txBody>
      </p:sp>
      <p:sp>
        <p:nvSpPr>
          <p:cNvPr id="235" name="Google Shape;235;p6"/>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6" name="Google Shape;236;p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40" name="Shape 240"/>
        <p:cNvGrpSpPr/>
        <p:nvPr/>
      </p:nvGrpSpPr>
      <p:grpSpPr>
        <a:xfrm>
          <a:off x="0" y="0"/>
          <a:ext cx="0" cy="0"/>
          <a:chOff x="0" y="0"/>
          <a:chExt cx="0" cy="0"/>
        </a:xfrm>
      </p:grpSpPr>
      <p:sp>
        <p:nvSpPr>
          <p:cNvPr id="241" name="Google Shape;241;p4"/>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3" name="Google Shape;243;p4"/>
          <p:cNvSpPr/>
          <p:nvPr/>
        </p:nvSpPr>
        <p:spPr>
          <a:xfrm>
            <a:off x="5459100" y="1601250"/>
            <a:ext cx="7150500" cy="7084500"/>
          </a:xfrm>
          <a:prstGeom prst="ellipse">
            <a:avLst/>
          </a:prstGeom>
          <a:solidFill>
            <a:srgbClr val="F7F1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200"/>
              <a:buFont typeface="Arial"/>
              <a:buNone/>
            </a:pPr>
            <a:r>
              <a:rPr b="0" i="0" lang="en-US" sz="9200" u="none" cap="none" strike="noStrike">
                <a:solidFill>
                  <a:srgbClr val="039796"/>
                </a:solidFill>
                <a:latin typeface="Anton"/>
                <a:ea typeface="Anton"/>
                <a:cs typeface="Anton"/>
                <a:sym typeface="Anton"/>
              </a:rPr>
              <a:t>Deaf Culture</a:t>
            </a:r>
            <a:endParaRPr b="0" i="0" sz="9200" u="none" cap="none" strike="noStrike">
              <a:solidFill>
                <a:srgbClr val="039796"/>
              </a:solidFill>
              <a:latin typeface="Anton"/>
              <a:ea typeface="Anton"/>
              <a:cs typeface="Anton"/>
              <a:sym typeface="Anton"/>
            </a:endParaRPr>
          </a:p>
        </p:txBody>
      </p:sp>
      <p:sp>
        <p:nvSpPr>
          <p:cNvPr id="244" name="Google Shape;244;p4"/>
          <p:cNvSpPr/>
          <p:nvPr/>
        </p:nvSpPr>
        <p:spPr>
          <a:xfrm>
            <a:off x="3360975" y="5143375"/>
            <a:ext cx="2763600" cy="2785500"/>
          </a:xfrm>
          <a:prstGeom prst="ellipse">
            <a:avLst/>
          </a:prstGeom>
          <a:solidFill>
            <a:srgbClr val="16114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100"/>
              <a:buFont typeface="Arial"/>
              <a:buNone/>
            </a:pPr>
            <a:r>
              <a:rPr b="0" i="0" lang="en-US" sz="4100" u="none" cap="none" strike="noStrike">
                <a:solidFill>
                  <a:schemeClr val="lt1"/>
                </a:solidFill>
                <a:latin typeface="Quicksand Medium"/>
                <a:ea typeface="Quicksand Medium"/>
                <a:cs typeface="Quicksand Medium"/>
                <a:sym typeface="Quicksand Medium"/>
              </a:rPr>
              <a:t>Deaf</a:t>
            </a:r>
            <a:endParaRPr b="0" i="0" sz="4100" u="none" cap="none" strike="noStrike">
              <a:solidFill>
                <a:schemeClr val="lt1"/>
              </a:solidFill>
              <a:latin typeface="Quicksand Medium"/>
              <a:ea typeface="Quicksand Medium"/>
              <a:cs typeface="Quicksand Medium"/>
              <a:sym typeface="Quicksand Medium"/>
            </a:endParaRPr>
          </a:p>
          <a:p>
            <a:pPr indent="0" lvl="0" marL="0" marR="0" rtl="0" algn="ctr">
              <a:lnSpc>
                <a:spcPct val="100000"/>
              </a:lnSpc>
              <a:spcBef>
                <a:spcPts val="0"/>
              </a:spcBef>
              <a:spcAft>
                <a:spcPts val="0"/>
              </a:spcAft>
              <a:buClr>
                <a:srgbClr val="000000"/>
              </a:buClr>
              <a:buSzPts val="4100"/>
              <a:buFont typeface="Arial"/>
              <a:buNone/>
            </a:pPr>
            <a:r>
              <a:rPr b="0" i="0" lang="en-US" sz="4100" u="none" cap="none" strike="noStrike">
                <a:solidFill>
                  <a:schemeClr val="lt1"/>
                </a:solidFill>
                <a:latin typeface="Quicksand Medium"/>
                <a:ea typeface="Quicksand Medium"/>
                <a:cs typeface="Quicksand Medium"/>
                <a:sym typeface="Quicksand Medium"/>
              </a:rPr>
              <a:t>History</a:t>
            </a:r>
            <a:endParaRPr b="0" i="0" sz="4100" u="none" cap="none" strike="noStrike">
              <a:solidFill>
                <a:schemeClr val="lt1"/>
              </a:solidFill>
              <a:latin typeface="Quicksand Medium"/>
              <a:ea typeface="Quicksand Medium"/>
              <a:cs typeface="Quicksand Medium"/>
              <a:sym typeface="Quicksand Medium"/>
            </a:endParaRPr>
          </a:p>
        </p:txBody>
      </p:sp>
      <p:sp>
        <p:nvSpPr>
          <p:cNvPr id="245" name="Google Shape;245;p4"/>
          <p:cNvSpPr/>
          <p:nvPr/>
        </p:nvSpPr>
        <p:spPr>
          <a:xfrm>
            <a:off x="8565950" y="261250"/>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3800"/>
              <a:buFont typeface="Arial"/>
              <a:buNone/>
            </a:pPr>
            <a:r>
              <a:rPr b="0" i="0" lang="en-US" sz="4000" u="none" cap="none" strike="noStrike">
                <a:solidFill>
                  <a:schemeClr val="lt1"/>
                </a:solidFill>
                <a:latin typeface="Quicksand Medium"/>
                <a:ea typeface="Quicksand Medium"/>
                <a:cs typeface="Quicksand Medium"/>
                <a:sym typeface="Quicksand Medium"/>
              </a:rPr>
              <a:t>Sign language</a:t>
            </a:r>
            <a:endParaRPr b="0" i="0" sz="4000" u="none" cap="none" strike="noStrike">
              <a:solidFill>
                <a:schemeClr val="lt1"/>
              </a:solidFill>
              <a:latin typeface="Quicksand Medium"/>
              <a:ea typeface="Quicksand Medium"/>
              <a:cs typeface="Quicksand Medium"/>
              <a:sym typeface="Quicksand Medium"/>
            </a:endParaRPr>
          </a:p>
        </p:txBody>
      </p:sp>
      <p:sp>
        <p:nvSpPr>
          <p:cNvPr id="246" name="Google Shape;246;p4"/>
          <p:cNvSpPr/>
          <p:nvPr/>
        </p:nvSpPr>
        <p:spPr>
          <a:xfrm>
            <a:off x="11941925" y="4227900"/>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lt1"/>
                </a:solidFill>
                <a:latin typeface="Quicksand Medium"/>
                <a:ea typeface="Quicksand Medium"/>
                <a:cs typeface="Quicksand Medium"/>
                <a:sym typeface="Quicksand Medium"/>
              </a:rPr>
              <a:t>Deaf</a:t>
            </a:r>
            <a:endParaRPr b="0" i="0" sz="5400" u="none" cap="none" strike="noStrike">
              <a:solidFill>
                <a:schemeClr val="lt1"/>
              </a:solidFill>
              <a:latin typeface="Quicksand Medium"/>
              <a:ea typeface="Quicksand Medium"/>
              <a:cs typeface="Quicksand Medium"/>
              <a:sym typeface="Quicksand Medium"/>
            </a:endParaRPr>
          </a:p>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lt1"/>
                </a:solidFill>
                <a:latin typeface="Quicksand Medium"/>
                <a:ea typeface="Quicksand Medium"/>
                <a:cs typeface="Quicksand Medium"/>
                <a:sym typeface="Quicksand Medium"/>
              </a:rPr>
              <a:t>Art</a:t>
            </a:r>
            <a:endParaRPr b="0" i="0" sz="5400" u="none" cap="none" strike="noStrike">
              <a:solidFill>
                <a:schemeClr val="lt1"/>
              </a:solidFill>
              <a:latin typeface="Quicksand Medium"/>
              <a:ea typeface="Quicksand Medium"/>
              <a:cs typeface="Quicksand Medium"/>
              <a:sym typeface="Quicksand Medium"/>
            </a:endParaRPr>
          </a:p>
        </p:txBody>
      </p:sp>
      <p:sp>
        <p:nvSpPr>
          <p:cNvPr id="247" name="Google Shape;247;p4"/>
          <p:cNvSpPr/>
          <p:nvPr/>
        </p:nvSpPr>
        <p:spPr>
          <a:xfrm>
            <a:off x="11220100" y="1404275"/>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3800"/>
              <a:buFont typeface="Arial"/>
              <a:buNone/>
            </a:pPr>
            <a:r>
              <a:rPr b="0" i="0" lang="en-US" sz="4000" u="none" cap="none" strike="noStrike">
                <a:solidFill>
                  <a:schemeClr val="lt1"/>
                </a:solidFill>
                <a:latin typeface="Quicksand Medium"/>
                <a:ea typeface="Quicksand Medium"/>
                <a:cs typeface="Quicksand Medium"/>
                <a:sym typeface="Quicksand Medium"/>
              </a:rPr>
              <a:t>Deaf Literature</a:t>
            </a:r>
            <a:endParaRPr b="0" i="0" sz="4000" u="none" cap="none" strike="noStrike">
              <a:solidFill>
                <a:schemeClr val="lt1"/>
              </a:solidFill>
              <a:latin typeface="Quicksand Medium"/>
              <a:ea typeface="Quicksand Medium"/>
              <a:cs typeface="Quicksand Medium"/>
              <a:sym typeface="Quicksand Medium"/>
            </a:endParaRPr>
          </a:p>
        </p:txBody>
      </p:sp>
      <p:sp>
        <p:nvSpPr>
          <p:cNvPr id="248" name="Google Shape;248;p4"/>
          <p:cNvSpPr/>
          <p:nvPr/>
        </p:nvSpPr>
        <p:spPr>
          <a:xfrm>
            <a:off x="5633875" y="261250"/>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15000"/>
              </a:lnSpc>
              <a:spcBef>
                <a:spcPts val="0"/>
              </a:spcBef>
              <a:spcAft>
                <a:spcPts val="0"/>
              </a:spcAft>
              <a:buClr>
                <a:srgbClr val="000000"/>
              </a:buClr>
              <a:buSzPts val="3000"/>
              <a:buFont typeface="Arial"/>
              <a:buNone/>
            </a:pPr>
            <a:r>
              <a:rPr b="0" i="0" lang="en-US" sz="3100" u="none" cap="none" strike="noStrike">
                <a:solidFill>
                  <a:schemeClr val="lt1"/>
                </a:solidFill>
                <a:latin typeface="Quicksand Medium"/>
                <a:ea typeface="Quicksand Medium"/>
                <a:cs typeface="Quicksand Medium"/>
                <a:sym typeface="Quicksand Medium"/>
              </a:rPr>
              <a:t>Customs </a:t>
            </a:r>
            <a:br>
              <a:rPr b="0" i="0" lang="en-US" sz="3100" u="none" cap="none" strike="noStrike">
                <a:solidFill>
                  <a:schemeClr val="lt1"/>
                </a:solidFill>
                <a:latin typeface="Quicksand Medium"/>
                <a:ea typeface="Quicksand Medium"/>
                <a:cs typeface="Quicksand Medium"/>
                <a:sym typeface="Quicksand Medium"/>
              </a:rPr>
            </a:br>
            <a:r>
              <a:rPr b="0" i="0" lang="en-US" sz="3100" u="none" cap="none" strike="noStrike">
                <a:solidFill>
                  <a:schemeClr val="lt1"/>
                </a:solidFill>
                <a:latin typeface="Quicksand Medium"/>
                <a:ea typeface="Quicksand Medium"/>
                <a:cs typeface="Quicksand Medium"/>
                <a:sym typeface="Quicksand Medium"/>
              </a:rPr>
              <a:t>and rules </a:t>
            </a:r>
            <a:br>
              <a:rPr b="0" i="0" lang="en-US" sz="3100" u="none" cap="none" strike="noStrike">
                <a:solidFill>
                  <a:schemeClr val="lt1"/>
                </a:solidFill>
                <a:latin typeface="Quicksand Medium"/>
                <a:ea typeface="Quicksand Medium"/>
                <a:cs typeface="Quicksand Medium"/>
                <a:sym typeface="Quicksand Medium"/>
              </a:rPr>
            </a:br>
            <a:r>
              <a:rPr b="0" i="0" lang="en-US" sz="3100" u="none" cap="none" strike="noStrike">
                <a:solidFill>
                  <a:schemeClr val="lt1"/>
                </a:solidFill>
                <a:latin typeface="Quicksand Medium"/>
                <a:ea typeface="Quicksand Medium"/>
                <a:cs typeface="Quicksand Medium"/>
                <a:sym typeface="Quicksand Medium"/>
              </a:rPr>
              <a:t>of social interaction</a:t>
            </a:r>
            <a:endParaRPr b="0" i="0" sz="5700" u="none" cap="none" strike="noStrike">
              <a:solidFill>
                <a:schemeClr val="lt1"/>
              </a:solidFill>
              <a:latin typeface="Quicksand Medium"/>
              <a:ea typeface="Quicksand Medium"/>
              <a:cs typeface="Quicksand Medium"/>
              <a:sym typeface="Quicksand Medium"/>
            </a:endParaRPr>
          </a:p>
        </p:txBody>
      </p:sp>
      <p:sp>
        <p:nvSpPr>
          <p:cNvPr id="249" name="Google Shape;249;p4"/>
          <p:cNvSpPr/>
          <p:nvPr/>
        </p:nvSpPr>
        <p:spPr>
          <a:xfrm>
            <a:off x="3360975" y="2188650"/>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4400"/>
              <a:buFont typeface="Arial"/>
              <a:buNone/>
            </a:pPr>
            <a:r>
              <a:rPr b="0" i="0" lang="en-US" sz="4400" u="none" cap="none" strike="noStrike">
                <a:solidFill>
                  <a:schemeClr val="lt1"/>
                </a:solidFill>
                <a:latin typeface="Quicksand Medium"/>
                <a:ea typeface="Quicksand Medium"/>
                <a:cs typeface="Quicksand Medium"/>
                <a:sym typeface="Quicksand Medium"/>
              </a:rPr>
              <a:t>Deaf</a:t>
            </a:r>
            <a:endParaRPr b="0" i="0" sz="4400" u="none" cap="none" strike="noStrike">
              <a:solidFill>
                <a:schemeClr val="lt1"/>
              </a:solidFill>
              <a:latin typeface="Quicksand Medium"/>
              <a:ea typeface="Quicksand Medium"/>
              <a:cs typeface="Quicksand Medium"/>
              <a:sym typeface="Quicksand Medium"/>
            </a:endParaRPr>
          </a:p>
          <a:p>
            <a:pPr indent="0" lvl="0" marL="0" marR="0" rtl="0" algn="ctr">
              <a:lnSpc>
                <a:spcPct val="100000"/>
              </a:lnSpc>
              <a:spcBef>
                <a:spcPts val="0"/>
              </a:spcBef>
              <a:spcAft>
                <a:spcPts val="0"/>
              </a:spcAft>
              <a:buClr>
                <a:srgbClr val="000000"/>
              </a:buClr>
              <a:buSzPts val="4400"/>
              <a:buFont typeface="Arial"/>
              <a:buNone/>
            </a:pPr>
            <a:r>
              <a:rPr b="0" i="0" lang="en-US" sz="4400" u="none" cap="none" strike="noStrike">
                <a:solidFill>
                  <a:schemeClr val="lt1"/>
                </a:solidFill>
                <a:latin typeface="Quicksand Medium"/>
                <a:ea typeface="Quicksand Medium"/>
                <a:cs typeface="Quicksand Medium"/>
                <a:sym typeface="Quicksand Medium"/>
              </a:rPr>
              <a:t>Values</a:t>
            </a:r>
            <a:endParaRPr b="0" i="0" sz="4400" u="none" cap="none" strike="noStrike">
              <a:solidFill>
                <a:schemeClr val="lt1"/>
              </a:solidFill>
              <a:latin typeface="Quicksand Medium"/>
              <a:ea typeface="Quicksand Medium"/>
              <a:cs typeface="Quicksand Medium"/>
              <a:sym typeface="Quicksand Medium"/>
            </a:endParaRPr>
          </a:p>
        </p:txBody>
      </p:sp>
      <p:sp>
        <p:nvSpPr>
          <p:cNvPr id="250" name="Google Shape;250;p4"/>
          <p:cNvSpPr/>
          <p:nvPr/>
        </p:nvSpPr>
        <p:spPr>
          <a:xfrm>
            <a:off x="5633863" y="7173425"/>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2700"/>
              <a:buFont typeface="Arial"/>
              <a:buNone/>
            </a:pPr>
            <a:r>
              <a:rPr lang="en-US" sz="2700">
                <a:solidFill>
                  <a:schemeClr val="lt1"/>
                </a:solidFill>
                <a:latin typeface="Quicksand Medium"/>
                <a:ea typeface="Quicksand Medium"/>
                <a:cs typeface="Quicksand Medium"/>
                <a:sym typeface="Quicksand Medium"/>
              </a:rPr>
              <a:t>Deaf o</a:t>
            </a:r>
            <a:r>
              <a:rPr b="0" i="0" lang="en-US" sz="2700" u="none" cap="none" strike="noStrike">
                <a:solidFill>
                  <a:schemeClr val="lt1"/>
                </a:solidFill>
                <a:latin typeface="Quicksand Medium"/>
                <a:ea typeface="Quicksand Medium"/>
                <a:cs typeface="Quicksand Medium"/>
                <a:sym typeface="Quicksand Medium"/>
              </a:rPr>
              <a:t>rganizations, associations and clubs</a:t>
            </a:r>
            <a:r>
              <a:rPr lang="en-US" sz="2700">
                <a:solidFill>
                  <a:schemeClr val="lt1"/>
                </a:solidFill>
                <a:latin typeface="Quicksand Medium"/>
                <a:ea typeface="Quicksand Medium"/>
                <a:cs typeface="Quicksand Medium"/>
                <a:sym typeface="Quicksand Medium"/>
              </a:rPr>
              <a:t>…</a:t>
            </a:r>
            <a:endParaRPr b="0" i="0" sz="2700" u="none" cap="none" strike="noStrike">
              <a:solidFill>
                <a:schemeClr val="lt1"/>
              </a:solidFill>
              <a:latin typeface="Quicksand Medium"/>
              <a:ea typeface="Quicksand Medium"/>
              <a:cs typeface="Quicksand Medium"/>
              <a:sym typeface="Quicksand Medium"/>
            </a:endParaRPr>
          </a:p>
        </p:txBody>
      </p:sp>
      <p:sp>
        <p:nvSpPr>
          <p:cNvPr id="251" name="Google Shape;251;p4"/>
          <p:cNvSpPr/>
          <p:nvPr/>
        </p:nvSpPr>
        <p:spPr>
          <a:xfrm>
            <a:off x="10497025" y="6810750"/>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15000"/>
              </a:lnSpc>
              <a:spcBef>
                <a:spcPts val="0"/>
              </a:spcBef>
              <a:spcAft>
                <a:spcPts val="0"/>
              </a:spcAft>
              <a:buClr>
                <a:srgbClr val="000000"/>
              </a:buClr>
              <a:buSzPts val="3500"/>
              <a:buFont typeface="Arial"/>
              <a:buNone/>
            </a:pPr>
            <a:r>
              <a:rPr b="0" i="0" lang="en-US" sz="3500" u="none" cap="none" strike="noStrike">
                <a:solidFill>
                  <a:schemeClr val="lt1"/>
                </a:solidFill>
                <a:latin typeface="Quicksand Medium"/>
                <a:ea typeface="Quicksand Medium"/>
                <a:cs typeface="Quicksand Medium"/>
                <a:sym typeface="Quicksand Medium"/>
              </a:rPr>
              <a:t>Cultural events and festivals</a:t>
            </a:r>
            <a:endParaRPr b="0" i="0" sz="6100" u="none" cap="none" strike="noStrike">
              <a:solidFill>
                <a:schemeClr val="lt1"/>
              </a:solidFill>
              <a:latin typeface="Quicksand Medium"/>
              <a:ea typeface="Quicksand Medium"/>
              <a:cs typeface="Quicksand Medium"/>
              <a:sym typeface="Quicksand Medium"/>
            </a:endParaRPr>
          </a:p>
        </p:txBody>
      </p:sp>
      <p:sp>
        <p:nvSpPr>
          <p:cNvPr id="252" name="Google Shape;252;p4"/>
          <p:cNvSpPr/>
          <p:nvPr/>
        </p:nvSpPr>
        <p:spPr>
          <a:xfrm>
            <a:off x="8619250" y="8114575"/>
            <a:ext cx="1705800" cy="17190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2700"/>
              <a:buFont typeface="Arial"/>
              <a:buNone/>
            </a:pPr>
            <a:r>
              <a:rPr b="0" i="0" lang="en-US" sz="2700" u="none" cap="none" strike="noStrike">
                <a:solidFill>
                  <a:schemeClr val="lt1"/>
                </a:solidFill>
                <a:latin typeface="Quicksand Medium"/>
                <a:ea typeface="Quicksand Medium"/>
                <a:cs typeface="Quicksand Medium"/>
                <a:sym typeface="Quicksand Medium"/>
              </a:rPr>
              <a:t>and more…</a:t>
            </a:r>
            <a:endParaRPr b="0" i="0" sz="27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6" name="Shape 256"/>
        <p:cNvGrpSpPr/>
        <p:nvPr/>
      </p:nvGrpSpPr>
      <p:grpSpPr>
        <a:xfrm>
          <a:off x="0" y="0"/>
          <a:ext cx="0" cy="0"/>
          <a:chOff x="0" y="0"/>
          <a:chExt cx="0" cy="0"/>
        </a:xfrm>
      </p:grpSpPr>
      <p:sp>
        <p:nvSpPr>
          <p:cNvPr id="257" name="Google Shape;257;g34088c264a0_0_1"/>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g34088c264a0_0_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g34088c264a0_0_1"/>
          <p:cNvSpPr txBox="1"/>
          <p:nvPr/>
        </p:nvSpPr>
        <p:spPr>
          <a:xfrm>
            <a:off x="3283500" y="1662113"/>
            <a:ext cx="11721000" cy="2473200"/>
          </a:xfrm>
          <a:prstGeom prst="rect">
            <a:avLst/>
          </a:prstGeom>
          <a:noFill/>
          <a:ln>
            <a:noFill/>
          </a:ln>
        </p:spPr>
        <p:txBody>
          <a:bodyPr anchorCtr="0" anchor="t" bIns="91425" lIns="91425" spcFirstLastPara="1" rIns="91425" wrap="square" tIns="91425">
            <a:noAutofit/>
          </a:bodyPr>
          <a:lstStyle/>
          <a:p>
            <a:pPr indent="0" lvl="0" marL="0" marR="0" rtl="0" algn="ctr">
              <a:lnSpc>
                <a:spcPct val="140000"/>
              </a:lnSpc>
              <a:spcBef>
                <a:spcPts val="0"/>
              </a:spcBef>
              <a:spcAft>
                <a:spcPts val="0"/>
              </a:spcAft>
              <a:buClr>
                <a:srgbClr val="000000"/>
              </a:buClr>
              <a:buSzPts val="12000"/>
              <a:buFont typeface="Arial"/>
              <a:buNone/>
            </a:pPr>
            <a:r>
              <a:rPr b="0" i="0" lang="en-US" sz="10200" u="none" cap="none" strike="noStrike">
                <a:solidFill>
                  <a:srgbClr val="039796"/>
                </a:solidFill>
                <a:highlight>
                  <a:srgbClr val="F7F1D5"/>
                </a:highlight>
                <a:latin typeface="Anton"/>
                <a:ea typeface="Anton"/>
                <a:cs typeface="Anton"/>
                <a:sym typeface="Anton"/>
              </a:rPr>
              <a:t>Deaf community</a:t>
            </a:r>
            <a:endParaRPr b="0" i="0" sz="10200" u="none" cap="none" strike="noStrike">
              <a:solidFill>
                <a:srgbClr val="039796"/>
              </a:solidFill>
              <a:highlight>
                <a:srgbClr val="F7F1D5"/>
              </a:highlight>
              <a:latin typeface="Anton"/>
              <a:ea typeface="Anton"/>
              <a:cs typeface="Anton"/>
              <a:sym typeface="Anton"/>
            </a:endParaRPr>
          </a:p>
        </p:txBody>
      </p:sp>
      <p:sp>
        <p:nvSpPr>
          <p:cNvPr id="260" name="Google Shape;260;g34088c264a0_0_1"/>
          <p:cNvSpPr txBox="1"/>
          <p:nvPr/>
        </p:nvSpPr>
        <p:spPr>
          <a:xfrm>
            <a:off x="6952650" y="230538"/>
            <a:ext cx="4382700" cy="1369800"/>
          </a:xfrm>
          <a:prstGeom prst="rect">
            <a:avLst/>
          </a:prstGeom>
          <a:noFill/>
          <a:ln>
            <a:noFill/>
          </a:ln>
        </p:spPr>
        <p:txBody>
          <a:bodyPr anchorCtr="0" anchor="t" bIns="91425" lIns="91425" spcFirstLastPara="1" rIns="91425" wrap="square" tIns="91425">
            <a:spAutoFit/>
          </a:bodyPr>
          <a:lstStyle/>
          <a:p>
            <a:pPr indent="0" lvl="0" marL="0" marR="0" rtl="0" algn="ctr">
              <a:lnSpc>
                <a:spcPct val="140000"/>
              </a:lnSpc>
              <a:spcBef>
                <a:spcPts val="0"/>
              </a:spcBef>
              <a:spcAft>
                <a:spcPts val="0"/>
              </a:spcAft>
              <a:buClr>
                <a:srgbClr val="000000"/>
              </a:buClr>
              <a:buSzPts val="8000"/>
              <a:buFont typeface="Arial"/>
              <a:buNone/>
            </a:pPr>
            <a:r>
              <a:rPr b="0" i="0" lang="en-US" sz="7700" u="none" cap="none" strike="noStrike">
                <a:solidFill>
                  <a:schemeClr val="lt1"/>
                </a:solidFill>
                <a:latin typeface="Anton"/>
                <a:ea typeface="Anton"/>
                <a:cs typeface="Anton"/>
                <a:sym typeface="Anton"/>
              </a:rPr>
              <a:t>Where?</a:t>
            </a:r>
            <a:endParaRPr b="0" i="0" sz="1100" u="none" cap="none" strike="noStrike">
              <a:solidFill>
                <a:srgbClr val="000000"/>
              </a:solidFill>
              <a:latin typeface="Arial"/>
              <a:ea typeface="Arial"/>
              <a:cs typeface="Arial"/>
              <a:sym typeface="Arial"/>
            </a:endParaRPr>
          </a:p>
        </p:txBody>
      </p:sp>
      <p:sp>
        <p:nvSpPr>
          <p:cNvPr id="261" name="Google Shape;261;g34088c264a0_0_1"/>
          <p:cNvSpPr/>
          <p:nvPr/>
        </p:nvSpPr>
        <p:spPr>
          <a:xfrm>
            <a:off x="6082050" y="3738200"/>
            <a:ext cx="6123900" cy="6087900"/>
          </a:xfrm>
          <a:prstGeom prst="ellipse">
            <a:avLst/>
          </a:prstGeom>
          <a:solidFill>
            <a:srgbClr val="F7F1D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2" name="Google Shape;262;g34088c264a0_0_1"/>
          <p:cNvSpPr/>
          <p:nvPr/>
        </p:nvSpPr>
        <p:spPr>
          <a:xfrm>
            <a:off x="7466850" y="5239113"/>
            <a:ext cx="3354300" cy="3048300"/>
          </a:xfrm>
          <a:prstGeom prst="heart">
            <a:avLst/>
          </a:prstGeom>
          <a:solidFill>
            <a:srgbClr val="03979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5000">
                <a:solidFill>
                  <a:schemeClr val="lt1"/>
                </a:solidFill>
                <a:latin typeface="Anton"/>
                <a:ea typeface="Anton"/>
                <a:cs typeface="Anton"/>
                <a:sym typeface="Anton"/>
              </a:rPr>
              <a:t>Deaf Culture</a:t>
            </a:r>
            <a:endParaRPr sz="5000">
              <a:solidFill>
                <a:schemeClr val="lt1"/>
              </a:solidFill>
              <a:latin typeface="Anton"/>
              <a:ea typeface="Anton"/>
              <a:cs typeface="Anton"/>
              <a:sym typeface="Anto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6" name="Shape 266"/>
        <p:cNvGrpSpPr/>
        <p:nvPr/>
      </p:nvGrpSpPr>
      <p:grpSpPr>
        <a:xfrm>
          <a:off x="0" y="0"/>
          <a:ext cx="0" cy="0"/>
          <a:chOff x="0" y="0"/>
          <a:chExt cx="0" cy="0"/>
        </a:xfrm>
      </p:grpSpPr>
      <p:sp>
        <p:nvSpPr>
          <p:cNvPr id="267" name="Google Shape;267;g32568565e1b_0_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8" name="Google Shape;268;g32568565e1b_0_6"/>
          <p:cNvSpPr/>
          <p:nvPr/>
        </p:nvSpPr>
        <p:spPr>
          <a:xfrm>
            <a:off x="-344113"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32568565e1b_0_6"/>
          <p:cNvSpPr txBox="1"/>
          <p:nvPr/>
        </p:nvSpPr>
        <p:spPr>
          <a:xfrm>
            <a:off x="2483550" y="2598050"/>
            <a:ext cx="13320900" cy="54840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8000"/>
              <a:buFont typeface="Arial"/>
              <a:buNone/>
            </a:pPr>
            <a:r>
              <a:rPr b="0" i="0" lang="en-US" sz="8000" u="none" cap="none" strike="noStrike">
                <a:solidFill>
                  <a:schemeClr val="lt1"/>
                </a:solidFill>
                <a:highlight>
                  <a:srgbClr val="161140"/>
                </a:highlight>
                <a:latin typeface="Anton"/>
                <a:ea typeface="Anton"/>
                <a:cs typeface="Anton"/>
                <a:sym typeface="Anton"/>
              </a:rPr>
              <a:t>What </a:t>
            </a:r>
            <a:r>
              <a:rPr lang="en-US" sz="8000">
                <a:solidFill>
                  <a:schemeClr val="lt1"/>
                </a:solidFill>
                <a:highlight>
                  <a:srgbClr val="161140"/>
                </a:highlight>
                <a:latin typeface="Anton"/>
                <a:ea typeface="Anton"/>
                <a:cs typeface="Anton"/>
                <a:sym typeface="Anton"/>
              </a:rPr>
              <a:t>are</a:t>
            </a:r>
            <a:r>
              <a:rPr b="0" i="0" lang="en-US" sz="8000" u="none" cap="none" strike="noStrike">
                <a:solidFill>
                  <a:schemeClr val="lt1"/>
                </a:solidFill>
                <a:highlight>
                  <a:srgbClr val="161140"/>
                </a:highlight>
                <a:latin typeface="Anton"/>
                <a:ea typeface="Anton"/>
                <a:cs typeface="Anton"/>
                <a:sym typeface="Anton"/>
              </a:rPr>
              <a:t> the differences </a:t>
            </a:r>
            <a:br>
              <a:rPr b="0" i="0" lang="en-US" sz="8000" u="none" cap="none" strike="noStrike">
                <a:solidFill>
                  <a:schemeClr val="lt1"/>
                </a:solidFill>
                <a:highlight>
                  <a:srgbClr val="161140"/>
                </a:highlight>
                <a:latin typeface="Anton"/>
                <a:ea typeface="Anton"/>
                <a:cs typeface="Anton"/>
                <a:sym typeface="Anton"/>
              </a:rPr>
            </a:br>
            <a:r>
              <a:rPr b="0" i="0" lang="en-US" sz="8000" u="none" cap="none" strike="noStrike">
                <a:solidFill>
                  <a:schemeClr val="lt1"/>
                </a:solidFill>
                <a:highlight>
                  <a:srgbClr val="161140"/>
                </a:highlight>
                <a:latin typeface="Anton"/>
                <a:ea typeface="Anton"/>
                <a:cs typeface="Anton"/>
                <a:sym typeface="Anton"/>
              </a:rPr>
              <a:t>between the Deaf community </a:t>
            </a:r>
            <a:br>
              <a:rPr b="0" i="0" lang="en-US" sz="8000" u="none" cap="none" strike="noStrike">
                <a:solidFill>
                  <a:schemeClr val="lt1"/>
                </a:solidFill>
                <a:highlight>
                  <a:srgbClr val="161140"/>
                </a:highlight>
                <a:latin typeface="Anton"/>
                <a:ea typeface="Anton"/>
                <a:cs typeface="Anton"/>
                <a:sym typeface="Anton"/>
              </a:rPr>
            </a:br>
            <a:r>
              <a:rPr b="0" i="0" lang="en-US" sz="8000" u="none" cap="none" strike="noStrike">
                <a:solidFill>
                  <a:schemeClr val="lt1"/>
                </a:solidFill>
                <a:highlight>
                  <a:srgbClr val="161140"/>
                </a:highlight>
                <a:latin typeface="Anton"/>
                <a:ea typeface="Anton"/>
                <a:cs typeface="Anton"/>
                <a:sym typeface="Anton"/>
              </a:rPr>
              <a:t>and other communities?</a:t>
            </a:r>
            <a:endParaRPr b="0" i="0" sz="8000" u="none" cap="none" strike="noStrike">
              <a:solidFill>
                <a:schemeClr val="lt1"/>
              </a:solidFill>
              <a:highlight>
                <a:srgbClr val="161140"/>
              </a:highlight>
              <a:latin typeface="Anton"/>
              <a:ea typeface="Anton"/>
              <a:cs typeface="Anton"/>
              <a:sym typeface="Anto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3" name="Shape 273"/>
        <p:cNvGrpSpPr/>
        <p:nvPr/>
      </p:nvGrpSpPr>
      <p:grpSpPr>
        <a:xfrm>
          <a:off x="0" y="0"/>
          <a:ext cx="0" cy="0"/>
          <a:chOff x="0" y="0"/>
          <a:chExt cx="0" cy="0"/>
        </a:xfrm>
      </p:grpSpPr>
      <p:grpSp>
        <p:nvGrpSpPr>
          <p:cNvPr id="274" name="Google Shape;274;g3a9486d3a39_0_13"/>
          <p:cNvGrpSpPr/>
          <p:nvPr/>
        </p:nvGrpSpPr>
        <p:grpSpPr>
          <a:xfrm>
            <a:off x="0" y="-216993"/>
            <a:ext cx="2922102" cy="10504504"/>
            <a:chOff x="0" y="-57150"/>
            <a:chExt cx="769602" cy="2766600"/>
          </a:xfrm>
        </p:grpSpPr>
        <p:sp>
          <p:nvSpPr>
            <p:cNvPr id="275" name="Google Shape;275;g3a9486d3a39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6" name="Google Shape;276;g3a9486d3a39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7" name="Google Shape;277;g3a9486d3a39_0_13"/>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g3a9486d3a39_0_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9" name="Google Shape;279;g3a9486d3a39_0_13"/>
          <p:cNvSpPr/>
          <p:nvPr/>
        </p:nvSpPr>
        <p:spPr>
          <a:xfrm>
            <a:off x="14650725" y="22458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0" name="Google Shape;280;g3a9486d3a39_0_13"/>
          <p:cNvSpPr txBox="1"/>
          <p:nvPr/>
        </p:nvSpPr>
        <p:spPr>
          <a:xfrm>
            <a:off x="3515975" y="375400"/>
            <a:ext cx="9542700" cy="1625100"/>
          </a:xfrm>
          <a:prstGeom prst="rect">
            <a:avLst/>
          </a:prstGeom>
          <a:noFill/>
          <a:ln>
            <a:noFill/>
          </a:ln>
        </p:spPr>
        <p:txBody>
          <a:bodyPr anchorCtr="0" anchor="t" bIns="91425" lIns="91425" spcFirstLastPara="1" rIns="91425" wrap="square" tIns="91425">
            <a:no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7F1D5"/>
                </a:solidFill>
                <a:latin typeface="Anton"/>
                <a:ea typeface="Anton"/>
                <a:cs typeface="Anton"/>
                <a:sym typeface="Anton"/>
              </a:rPr>
              <a:t>Deaf community</a:t>
            </a:r>
            <a:endParaRPr b="0" i="0" sz="8000" u="none" cap="none" strike="noStrike">
              <a:solidFill>
                <a:srgbClr val="F7F1D5"/>
              </a:solidFill>
              <a:latin typeface="Anton"/>
              <a:ea typeface="Anton"/>
              <a:cs typeface="Anton"/>
              <a:sym typeface="Anton"/>
            </a:endParaRPr>
          </a:p>
        </p:txBody>
      </p:sp>
      <p:sp>
        <p:nvSpPr>
          <p:cNvPr id="281" name="Google Shape;281;g3a9486d3a39_0_13"/>
          <p:cNvSpPr txBox="1"/>
          <p:nvPr/>
        </p:nvSpPr>
        <p:spPr>
          <a:xfrm>
            <a:off x="3266200" y="2030800"/>
            <a:ext cx="9238200" cy="7208100"/>
          </a:xfrm>
          <a:prstGeom prst="rect">
            <a:avLst/>
          </a:prstGeom>
          <a:noFill/>
          <a:ln>
            <a:noFill/>
          </a:ln>
        </p:spPr>
        <p:txBody>
          <a:bodyPr anchorCtr="0" anchor="t" bIns="91425" lIns="91425" spcFirstLastPara="1" rIns="91425" wrap="square" tIns="91425">
            <a:spAutoFit/>
          </a:bodyPr>
          <a:lstStyle/>
          <a:p>
            <a:pPr indent="-469900" lvl="0" marL="457200" rtl="0" algn="l">
              <a:lnSpc>
                <a:spcPct val="115000"/>
              </a:lnSpc>
              <a:spcBef>
                <a:spcPts val="0"/>
              </a:spcBef>
              <a:spcAft>
                <a:spcPts val="0"/>
              </a:spcAft>
              <a:buClr>
                <a:schemeClr val="lt1"/>
              </a:buClr>
              <a:buSzPts val="3800"/>
              <a:buFont typeface="Quicksand Medium"/>
              <a:buChar char="●"/>
            </a:pPr>
            <a:r>
              <a:rPr lang="en-US" sz="3800">
                <a:solidFill>
                  <a:schemeClr val="lt1"/>
                </a:solidFill>
                <a:latin typeface="Quicksand Medium"/>
                <a:ea typeface="Quicksand Medium"/>
                <a:cs typeface="Quicksand Medium"/>
                <a:sym typeface="Quicksand Medium"/>
              </a:rPr>
              <a:t>refuses the pathological perspective that sees deafness as a condition </a:t>
            </a:r>
            <a:br>
              <a:rPr lang="en-US" sz="3800">
                <a:solidFill>
                  <a:schemeClr val="lt1"/>
                </a:solidFill>
                <a:latin typeface="Quicksand Medium"/>
                <a:ea typeface="Quicksand Medium"/>
                <a:cs typeface="Quicksand Medium"/>
                <a:sym typeface="Quicksand Medium"/>
              </a:rPr>
            </a:br>
            <a:r>
              <a:rPr lang="en-US" sz="3800">
                <a:solidFill>
                  <a:schemeClr val="lt1"/>
                </a:solidFill>
                <a:latin typeface="Quicksand Medium"/>
                <a:ea typeface="Quicksand Medium"/>
                <a:cs typeface="Quicksand Medium"/>
                <a:sym typeface="Quicksand Medium"/>
              </a:rPr>
              <a:t>to be “fixed” with hearing devices</a:t>
            </a:r>
            <a:endParaRPr sz="3800">
              <a:solidFill>
                <a:schemeClr val="lt1"/>
              </a:solidFill>
              <a:latin typeface="Quicksand Medium"/>
              <a:ea typeface="Quicksand Medium"/>
              <a:cs typeface="Quicksand Medium"/>
              <a:sym typeface="Quicksand Medium"/>
            </a:endParaRPr>
          </a:p>
          <a:p>
            <a:pPr indent="-469900" lvl="0" marL="457200" marR="0" rtl="0" algn="l">
              <a:lnSpc>
                <a:spcPct val="115000"/>
              </a:lnSpc>
              <a:spcBef>
                <a:spcPts val="1000"/>
              </a:spcBef>
              <a:spcAft>
                <a:spcPts val="0"/>
              </a:spcAft>
              <a:buClr>
                <a:schemeClr val="lt1"/>
              </a:buClr>
              <a:buSzPts val="3800"/>
              <a:buFont typeface="Quicksand Medium"/>
              <a:buChar char="●"/>
            </a:pPr>
            <a:r>
              <a:rPr lang="en-US" sz="3800">
                <a:solidFill>
                  <a:schemeClr val="lt1"/>
                </a:solidFill>
                <a:latin typeface="Quicksand Medium"/>
                <a:ea typeface="Quicksand Medium"/>
                <a:cs typeface="Quicksand Medium"/>
                <a:sym typeface="Quicksand Medium"/>
              </a:rPr>
              <a:t>resists the oppression</a:t>
            </a:r>
            <a:br>
              <a:rPr lang="en-US" sz="3800">
                <a:solidFill>
                  <a:schemeClr val="lt1"/>
                </a:solidFill>
                <a:latin typeface="Quicksand Medium"/>
                <a:ea typeface="Quicksand Medium"/>
                <a:cs typeface="Quicksand Medium"/>
                <a:sym typeface="Quicksand Medium"/>
              </a:rPr>
            </a:br>
            <a:endParaRPr sz="3800">
              <a:solidFill>
                <a:schemeClr val="lt1"/>
              </a:solidFill>
              <a:latin typeface="Quicksand Medium"/>
              <a:ea typeface="Quicksand Medium"/>
              <a:cs typeface="Quicksand Medium"/>
              <a:sym typeface="Quicksand Medium"/>
            </a:endParaRPr>
          </a:p>
          <a:p>
            <a:pPr indent="-469900" lvl="0" marL="457200" marR="0" rtl="0" algn="l">
              <a:lnSpc>
                <a:spcPct val="115000"/>
              </a:lnSpc>
              <a:spcBef>
                <a:spcPts val="1000"/>
              </a:spcBef>
              <a:spcAft>
                <a:spcPts val="0"/>
              </a:spcAft>
              <a:buClr>
                <a:schemeClr val="lt1"/>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united by the shared experience of being deaf, viewed as a diversity of humanity</a:t>
            </a:r>
            <a:endParaRPr sz="3800">
              <a:solidFill>
                <a:schemeClr val="lt1"/>
              </a:solidFill>
              <a:latin typeface="Quicksand Medium"/>
              <a:ea typeface="Quicksand Medium"/>
              <a:cs typeface="Quicksand Medium"/>
              <a:sym typeface="Quicksand Medium"/>
            </a:endParaRPr>
          </a:p>
          <a:p>
            <a:pPr indent="-469900" lvl="0" marL="457200" marR="0" rtl="0" algn="l">
              <a:lnSpc>
                <a:spcPct val="115000"/>
              </a:lnSpc>
              <a:spcBef>
                <a:spcPts val="1000"/>
              </a:spcBef>
              <a:spcAft>
                <a:spcPts val="1000"/>
              </a:spcAft>
              <a:buClr>
                <a:schemeClr val="lt1"/>
              </a:buClr>
              <a:buSzPts val="3800"/>
              <a:buFont typeface="Quicksand Medium"/>
              <a:buChar char="●"/>
            </a:pPr>
            <a:r>
              <a:rPr lang="en-US" sz="3800">
                <a:solidFill>
                  <a:schemeClr val="lt1"/>
                </a:solidFill>
                <a:latin typeface="Quicksand Medium"/>
                <a:ea typeface="Quicksand Medium"/>
                <a:cs typeface="Quicksand Medium"/>
                <a:sym typeface="Quicksand Medium"/>
              </a:rPr>
              <a:t>sees the sign language as their natural language</a:t>
            </a:r>
            <a:endParaRPr sz="3800">
              <a:solidFill>
                <a:schemeClr val="lt1"/>
              </a:solidFill>
              <a:latin typeface="Quicksand Medium"/>
              <a:ea typeface="Quicksand Medium"/>
              <a:cs typeface="Quicksand Medium"/>
              <a:sym typeface="Quicksand Medium"/>
            </a:endParaRPr>
          </a:p>
        </p:txBody>
      </p:sp>
      <p:pic>
        <p:nvPicPr>
          <p:cNvPr id="282" name="Google Shape;282;g3a9486d3a39_0_13"/>
          <p:cNvPicPr preferRelativeResize="0"/>
          <p:nvPr/>
        </p:nvPicPr>
        <p:blipFill rotWithShape="1">
          <a:blip r:embed="rId5">
            <a:alphaModFix/>
          </a:blip>
          <a:srcRect b="0" l="12872" r="13701" t="24317"/>
          <a:stretch/>
        </p:blipFill>
        <p:spPr>
          <a:xfrm>
            <a:off x="13000125" y="5885700"/>
            <a:ext cx="4848875" cy="2931450"/>
          </a:xfrm>
          <a:prstGeom prst="rect">
            <a:avLst/>
          </a:prstGeom>
          <a:noFill/>
          <a:ln>
            <a:noFill/>
          </a:ln>
        </p:spPr>
      </p:pic>
      <p:sp>
        <p:nvSpPr>
          <p:cNvPr id="283" name="Google Shape;283;g3a9486d3a39_0_13"/>
          <p:cNvSpPr txBox="1"/>
          <p:nvPr/>
        </p:nvSpPr>
        <p:spPr>
          <a:xfrm>
            <a:off x="9864075" y="4288150"/>
            <a:ext cx="2333100" cy="831300"/>
          </a:xfrm>
          <a:prstGeom prst="rect">
            <a:avLst/>
          </a:prstGeom>
          <a:solidFill>
            <a:srgbClr val="F7F1D5"/>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000"/>
              </a:spcAft>
              <a:buNone/>
            </a:pPr>
            <a:r>
              <a:rPr b="1" lang="en-US" sz="4200">
                <a:solidFill>
                  <a:schemeClr val="dk1"/>
                </a:solidFill>
                <a:latin typeface="Quicksand"/>
                <a:ea typeface="Quicksand"/>
                <a:cs typeface="Quicksand"/>
                <a:sym typeface="Quicksand"/>
              </a:rPr>
              <a:t>AUDISM</a:t>
            </a:r>
            <a:endParaRPr b="1" sz="4200">
              <a:solidFill>
                <a:schemeClr val="dk1"/>
              </a:solidFill>
            </a:endParaRPr>
          </a:p>
        </p:txBody>
      </p:sp>
      <p:pic>
        <p:nvPicPr>
          <p:cNvPr id="284" name="Google Shape;284;g3a9486d3a39_0_13"/>
          <p:cNvPicPr preferRelativeResize="0"/>
          <p:nvPr/>
        </p:nvPicPr>
        <p:blipFill rotWithShape="1">
          <a:blip r:embed="rId6">
            <a:alphaModFix/>
          </a:blip>
          <a:srcRect b="0" l="0" r="0" t="0"/>
          <a:stretch/>
        </p:blipFill>
        <p:spPr>
          <a:xfrm>
            <a:off x="13000117" y="1736262"/>
            <a:ext cx="4907433" cy="3385475"/>
          </a:xfrm>
          <a:prstGeom prst="rect">
            <a:avLst/>
          </a:prstGeom>
          <a:noFill/>
          <a:ln>
            <a:noFill/>
          </a:ln>
        </p:spPr>
      </p:pic>
      <p:sp>
        <p:nvSpPr>
          <p:cNvPr id="285" name="Google Shape;285;g3a9486d3a39_0_13"/>
          <p:cNvSpPr txBox="1"/>
          <p:nvPr/>
        </p:nvSpPr>
        <p:spPr>
          <a:xfrm>
            <a:off x="15469021" y="1317572"/>
            <a:ext cx="2535900" cy="461700"/>
          </a:xfrm>
          <a:prstGeom prst="rect">
            <a:avLst/>
          </a:prstGeom>
          <a:noFill/>
          <a:ln>
            <a:noFill/>
          </a:ln>
        </p:spPr>
        <p:txBody>
          <a:bodyPr anchorCtr="0" anchor="t" bIns="91425" lIns="91425" spcFirstLastPara="1" rIns="91425" wrap="square" tIns="91425">
            <a:spAutoFit/>
          </a:bodyPr>
          <a:lstStyle/>
          <a:p>
            <a:pPr indent="0" lvl="0" marL="0" marR="0" rtl="0" algn="r">
              <a:lnSpc>
                <a:spcPct val="120000"/>
              </a:lnSpc>
              <a:spcBef>
                <a:spcPts val="0"/>
              </a:spcBef>
              <a:spcAft>
                <a:spcPts val="0"/>
              </a:spcAft>
              <a:buClr>
                <a:srgbClr val="000000"/>
              </a:buClr>
              <a:buSzPts val="2000"/>
              <a:buFont typeface="Arial"/>
              <a:buNone/>
            </a:pPr>
            <a:r>
              <a:rPr b="0" i="0" lang="en-US" sz="1800" u="none" cap="none" strike="noStrike">
                <a:solidFill>
                  <a:srgbClr val="FFFFFF"/>
                </a:solidFill>
                <a:latin typeface="Quicksand Medium"/>
                <a:ea typeface="Quicksand Medium"/>
                <a:cs typeface="Quicksand Medium"/>
                <a:sym typeface="Quicksand Medium"/>
              </a:rPr>
              <a:t>Rourke N., </a:t>
            </a:r>
            <a:r>
              <a:rPr b="0" i="1" lang="en-US" sz="1800" u="none" cap="none" strike="noStrike">
                <a:solidFill>
                  <a:srgbClr val="FFFFFF"/>
                </a:solidFill>
                <a:latin typeface="Quicksand Medium"/>
                <a:ea typeface="Quicksand Medium"/>
                <a:cs typeface="Quicksand Medium"/>
                <a:sym typeface="Quicksand Medium"/>
              </a:rPr>
              <a:t>Audism.</a:t>
            </a:r>
            <a:endParaRPr b="0" i="1" sz="1800" u="none" cap="none" strike="noStrike">
              <a:solidFill>
                <a:srgbClr val="FFFFFF"/>
              </a:solidFill>
              <a:latin typeface="Quicksand Medium"/>
              <a:ea typeface="Quicksand Medium"/>
              <a:cs typeface="Quicksand Medium"/>
              <a:sym typeface="Quicksand Medium"/>
            </a:endParaRPr>
          </a:p>
        </p:txBody>
      </p:sp>
      <p:sp>
        <p:nvSpPr>
          <p:cNvPr id="286" name="Google Shape;286;g3a9486d3a39_0_13"/>
          <p:cNvSpPr/>
          <p:nvPr/>
        </p:nvSpPr>
        <p:spPr>
          <a:xfrm>
            <a:off x="8979375" y="4492100"/>
            <a:ext cx="717000" cy="250200"/>
          </a:xfrm>
          <a:prstGeom prst="rightArrow">
            <a:avLst>
              <a:gd fmla="val 50000" name="adj1"/>
              <a:gd fmla="val 5000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0" name="Shape 290"/>
        <p:cNvGrpSpPr/>
        <p:nvPr/>
      </p:nvGrpSpPr>
      <p:grpSpPr>
        <a:xfrm>
          <a:off x="0" y="0"/>
          <a:ext cx="0" cy="0"/>
          <a:chOff x="0" y="0"/>
          <a:chExt cx="0" cy="0"/>
        </a:xfrm>
      </p:grpSpPr>
      <p:grpSp>
        <p:nvGrpSpPr>
          <p:cNvPr id="291" name="Google Shape;291;g3a9486d3a39_0_32"/>
          <p:cNvGrpSpPr/>
          <p:nvPr/>
        </p:nvGrpSpPr>
        <p:grpSpPr>
          <a:xfrm>
            <a:off x="0" y="-216993"/>
            <a:ext cx="2922102" cy="10504504"/>
            <a:chOff x="0" y="-57150"/>
            <a:chExt cx="769602" cy="2766600"/>
          </a:xfrm>
        </p:grpSpPr>
        <p:sp>
          <p:nvSpPr>
            <p:cNvPr id="292" name="Google Shape;292;g3a9486d3a39_0_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g3a9486d3a39_0_3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4" name="Google Shape;294;g3a9486d3a39_0_32"/>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5" name="Google Shape;295;g3a9486d3a39_0_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g3a9486d3a39_0_32"/>
          <p:cNvSpPr/>
          <p:nvPr/>
        </p:nvSpPr>
        <p:spPr>
          <a:xfrm>
            <a:off x="14650725" y="22458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g3a9486d3a39_0_32"/>
          <p:cNvSpPr txBox="1"/>
          <p:nvPr/>
        </p:nvSpPr>
        <p:spPr>
          <a:xfrm>
            <a:off x="3572525" y="2107000"/>
            <a:ext cx="11833200" cy="769500"/>
          </a:xfrm>
          <a:prstGeom prst="rect">
            <a:avLst/>
          </a:prstGeom>
          <a:noFill/>
          <a:ln>
            <a:noFill/>
          </a:ln>
        </p:spPr>
        <p:txBody>
          <a:bodyPr anchorCtr="0" anchor="t" bIns="91425" lIns="91425" spcFirstLastPara="1" rIns="91425" wrap="square" tIns="91425">
            <a:spAutoFit/>
          </a:bodyPr>
          <a:lstStyle/>
          <a:p>
            <a:pPr indent="-469900" lvl="0" marL="457200" marR="0" rtl="0" algn="just">
              <a:lnSpc>
                <a:spcPct val="115000"/>
              </a:lnSpc>
              <a:spcBef>
                <a:spcPts val="1200"/>
              </a:spcBef>
              <a:spcAft>
                <a:spcPts val="0"/>
              </a:spcAft>
              <a:buClr>
                <a:schemeClr val="lt1"/>
              </a:buClr>
              <a:buSzPts val="3800"/>
              <a:buFont typeface="Quicksand Medium"/>
              <a:buChar char="●"/>
            </a:pPr>
            <a:r>
              <a:rPr lang="en-US" sz="3800">
                <a:solidFill>
                  <a:schemeClr val="lt1"/>
                </a:solidFill>
                <a:latin typeface="Quicksand Medium"/>
                <a:ea typeface="Quicksand Medium"/>
                <a:cs typeface="Quicksand Medium"/>
                <a:sym typeface="Quicksand Medium"/>
              </a:rPr>
              <a:t>is </a:t>
            </a:r>
            <a:r>
              <a:rPr b="0" i="0" lang="en-US" sz="3800" u="none" cap="none" strike="noStrike">
                <a:solidFill>
                  <a:schemeClr val="lt1"/>
                </a:solidFill>
                <a:latin typeface="Quicksand Medium"/>
                <a:ea typeface="Quicksand Medium"/>
                <a:cs typeface="Quicksand Medium"/>
                <a:sym typeface="Quicksand Medium"/>
              </a:rPr>
              <a:t>not bound to a specific geographical location </a:t>
            </a:r>
            <a:endParaRPr sz="3800">
              <a:solidFill>
                <a:schemeClr val="lt1"/>
              </a:solidFill>
              <a:latin typeface="Quicksand Medium"/>
              <a:ea typeface="Quicksand Medium"/>
              <a:cs typeface="Quicksand Medium"/>
              <a:sym typeface="Quicksand Medium"/>
            </a:endParaRPr>
          </a:p>
        </p:txBody>
      </p:sp>
      <p:pic>
        <p:nvPicPr>
          <p:cNvPr id="298" name="Google Shape;298;g3a9486d3a39_0_32"/>
          <p:cNvPicPr preferRelativeResize="0"/>
          <p:nvPr/>
        </p:nvPicPr>
        <p:blipFill rotWithShape="1">
          <a:blip r:embed="rId5">
            <a:alphaModFix/>
          </a:blip>
          <a:srcRect b="0" l="3263" r="4024" t="0"/>
          <a:stretch/>
        </p:blipFill>
        <p:spPr>
          <a:xfrm>
            <a:off x="9924900" y="3271450"/>
            <a:ext cx="7891876" cy="6192600"/>
          </a:xfrm>
          <a:prstGeom prst="rect">
            <a:avLst/>
          </a:prstGeom>
          <a:noFill/>
          <a:ln>
            <a:noFill/>
          </a:ln>
        </p:spPr>
      </p:pic>
      <p:sp>
        <p:nvSpPr>
          <p:cNvPr id="299" name="Google Shape;299;g3a9486d3a39_0_32"/>
          <p:cNvSpPr txBox="1"/>
          <p:nvPr/>
        </p:nvSpPr>
        <p:spPr>
          <a:xfrm>
            <a:off x="3515975" y="3110775"/>
            <a:ext cx="5856900" cy="4805400"/>
          </a:xfrm>
          <a:prstGeom prst="rect">
            <a:avLst/>
          </a:prstGeom>
          <a:noFill/>
          <a:ln>
            <a:noFill/>
          </a:ln>
        </p:spPr>
        <p:txBody>
          <a:bodyPr anchorCtr="0" anchor="t" bIns="91425" lIns="91425" spcFirstLastPara="1" rIns="91425" wrap="square" tIns="91425">
            <a:spAutoFit/>
          </a:bodyPr>
          <a:lstStyle/>
          <a:p>
            <a:pPr indent="-469900" lvl="0" marL="457200" rtl="0" algn="l">
              <a:lnSpc>
                <a:spcPct val="115000"/>
              </a:lnSpc>
              <a:spcBef>
                <a:spcPts val="1200"/>
              </a:spcBef>
              <a:spcAft>
                <a:spcPts val="1200"/>
              </a:spcAft>
              <a:buClr>
                <a:schemeClr val="lt1"/>
              </a:buClr>
              <a:buSzPts val="3800"/>
              <a:buFont typeface="Quicksand Medium"/>
              <a:buChar char="●"/>
            </a:pPr>
            <a:r>
              <a:rPr lang="en-US" sz="3800">
                <a:solidFill>
                  <a:schemeClr val="lt1"/>
                </a:solidFill>
                <a:latin typeface="Quicksand Medium"/>
                <a:ea typeface="Quicksand Medium"/>
                <a:cs typeface="Quicksand Medium"/>
                <a:sym typeface="Quicksand Medium"/>
              </a:rPr>
              <a:t>predominantly horizontal cultural transmission, </a:t>
            </a:r>
            <a:br>
              <a:rPr lang="en-US" sz="3800">
                <a:solidFill>
                  <a:schemeClr val="lt1"/>
                </a:solidFill>
                <a:latin typeface="Quicksand Medium"/>
                <a:ea typeface="Quicksand Medium"/>
                <a:cs typeface="Quicksand Medium"/>
                <a:sym typeface="Quicksand Medium"/>
              </a:rPr>
            </a:br>
            <a:r>
              <a:rPr lang="en-US" sz="3800">
                <a:solidFill>
                  <a:schemeClr val="lt1"/>
                </a:solidFill>
                <a:latin typeface="Quicksand Medium"/>
                <a:ea typeface="Quicksand Medium"/>
                <a:cs typeface="Quicksand Medium"/>
                <a:sym typeface="Quicksand Medium"/>
              </a:rPr>
              <a:t>shared among peers in Deaf schools, </a:t>
            </a:r>
            <a:br>
              <a:rPr lang="en-US" sz="3800">
                <a:solidFill>
                  <a:schemeClr val="lt1"/>
                </a:solidFill>
                <a:latin typeface="Quicksand Medium"/>
                <a:ea typeface="Quicksand Medium"/>
                <a:cs typeface="Quicksand Medium"/>
                <a:sym typeface="Quicksand Medium"/>
              </a:rPr>
            </a:br>
            <a:r>
              <a:rPr lang="en-US" sz="3800">
                <a:solidFill>
                  <a:schemeClr val="lt1"/>
                </a:solidFill>
                <a:latin typeface="Quicksand Medium"/>
                <a:ea typeface="Quicksand Medium"/>
                <a:cs typeface="Quicksand Medium"/>
                <a:sym typeface="Quicksand Medium"/>
              </a:rPr>
              <a:t>social events, and community activities</a:t>
            </a:r>
            <a:endParaRPr sz="3800">
              <a:solidFill>
                <a:schemeClr val="lt1"/>
              </a:solidFill>
              <a:latin typeface="Quicksand Medium"/>
              <a:ea typeface="Quicksand Medium"/>
              <a:cs typeface="Quicksand Medium"/>
              <a:sym typeface="Quicksand Medium"/>
            </a:endParaRPr>
          </a:p>
        </p:txBody>
      </p:sp>
      <p:sp>
        <p:nvSpPr>
          <p:cNvPr id="300" name="Google Shape;300;g3a9486d3a39_0_32"/>
          <p:cNvSpPr txBox="1"/>
          <p:nvPr/>
        </p:nvSpPr>
        <p:spPr>
          <a:xfrm>
            <a:off x="3515975" y="375400"/>
            <a:ext cx="9542700" cy="1625100"/>
          </a:xfrm>
          <a:prstGeom prst="rect">
            <a:avLst/>
          </a:prstGeom>
          <a:noFill/>
          <a:ln>
            <a:noFill/>
          </a:ln>
        </p:spPr>
        <p:txBody>
          <a:bodyPr anchorCtr="0" anchor="t" bIns="91425" lIns="91425" spcFirstLastPara="1" rIns="91425" wrap="square" tIns="91425">
            <a:no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7F1D5"/>
                </a:solidFill>
                <a:latin typeface="Anton"/>
                <a:ea typeface="Anton"/>
                <a:cs typeface="Anton"/>
                <a:sym typeface="Anton"/>
              </a:rPr>
              <a:t>Deaf community</a:t>
            </a:r>
            <a:endParaRPr b="0" i="0" sz="8000" u="none" cap="none" strike="noStrike">
              <a:solidFill>
                <a:srgbClr val="F7F1D5"/>
              </a:solidFill>
              <a:latin typeface="Anton"/>
              <a:ea typeface="Anton"/>
              <a:cs typeface="Anton"/>
              <a:sym typeface="Anto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4" name="Shape 304"/>
        <p:cNvGrpSpPr/>
        <p:nvPr/>
      </p:nvGrpSpPr>
      <p:grpSpPr>
        <a:xfrm>
          <a:off x="0" y="0"/>
          <a:ext cx="0" cy="0"/>
          <a:chOff x="0" y="0"/>
          <a:chExt cx="0" cy="0"/>
        </a:xfrm>
      </p:grpSpPr>
      <p:sp>
        <p:nvSpPr>
          <p:cNvPr id="305" name="Google Shape;305;g32568565e1b_0_2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6" name="Google Shape;306;g32568565e1b_0_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7" name="Google Shape;307;g32568565e1b_0_20"/>
          <p:cNvSpPr/>
          <p:nvPr/>
        </p:nvSpPr>
        <p:spPr>
          <a:xfrm>
            <a:off x="2200603" y="1566287"/>
            <a:ext cx="14499669" cy="6907323"/>
          </a:xfrm>
          <a:custGeom>
            <a:rect b="b" l="l" r="r" t="t"/>
            <a:pathLst>
              <a:path extrusionOk="0" h="136125" w="285750">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close/>
                <a:moveTo>
                  <a:pt x="72102" y="30989"/>
                </a:moveTo>
                <a:lnTo>
                  <a:pt x="72146" y="31003"/>
                </a:lnTo>
                <a:lnTo>
                  <a:pt x="72146" y="31003"/>
                </a:lnTo>
                <a:lnTo>
                  <a:pt x="72205" y="30989"/>
                </a:lnTo>
                <a:close/>
                <a:moveTo>
                  <a:pt x="25568" y="31398"/>
                </a:moveTo>
                <a:lnTo>
                  <a:pt x="25364" y="31500"/>
                </a:lnTo>
                <a:lnTo>
                  <a:pt x="25364" y="31500"/>
                </a:lnTo>
                <a:lnTo>
                  <a:pt x="25466"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close/>
                <a:moveTo>
                  <a:pt x="240852" y="82943"/>
                </a:moveTo>
                <a:lnTo>
                  <a:pt x="240545" y="83352"/>
                </a:lnTo>
                <a:lnTo>
                  <a:pt x="240750" y="83557"/>
                </a:lnTo>
                <a:lnTo>
                  <a:pt x="241261" y="83455"/>
                </a:lnTo>
                <a:lnTo>
                  <a:pt x="241670" y="83557"/>
                </a:lnTo>
                <a:lnTo>
                  <a:pt x="241977" y="83455"/>
                </a:lnTo>
                <a:lnTo>
                  <a:pt x="242898" y="83966"/>
                </a:lnTo>
                <a:lnTo>
                  <a:pt x="241568"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g32568565e1b_0_20"/>
          <p:cNvSpPr txBox="1"/>
          <p:nvPr/>
        </p:nvSpPr>
        <p:spPr>
          <a:xfrm>
            <a:off x="319800" y="376911"/>
            <a:ext cx="17648400" cy="701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FFFFFF"/>
                </a:solidFill>
                <a:latin typeface="Anton"/>
                <a:ea typeface="Anton"/>
                <a:cs typeface="Anton"/>
                <a:sym typeface="Anton"/>
              </a:rPr>
              <a:t>Bi/Multicultural Deaf</a:t>
            </a:r>
            <a:endParaRPr b="0" i="0" sz="5200" u="none" cap="none" strike="noStrike">
              <a:solidFill>
                <a:srgbClr val="FFFFFF"/>
              </a:solidFill>
              <a:latin typeface="Anton"/>
              <a:ea typeface="Anton"/>
              <a:cs typeface="Anton"/>
              <a:sym typeface="Anton"/>
            </a:endParaRPr>
          </a:p>
        </p:txBody>
      </p:sp>
      <p:sp>
        <p:nvSpPr>
          <p:cNvPr id="309" name="Google Shape;309;g32568565e1b_0_20"/>
          <p:cNvSpPr/>
          <p:nvPr/>
        </p:nvSpPr>
        <p:spPr>
          <a:xfrm>
            <a:off x="2596026" y="4639724"/>
            <a:ext cx="2757300" cy="4317300"/>
          </a:xfrm>
          <a:prstGeom prst="rect">
            <a:avLst/>
          </a:prstGeom>
          <a:solidFill>
            <a:srgbClr val="843F98"/>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Western</a:t>
            </a:r>
            <a:endParaRPr b="0" i="0" sz="3000" u="none" cap="none" strike="noStrike">
              <a:solidFill>
                <a:schemeClr val="lt1"/>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Cultures</a:t>
            </a:r>
            <a:endParaRPr b="0" i="0" sz="3000" u="none" cap="none" strike="noStrike">
              <a:solidFill>
                <a:schemeClr val="lt1"/>
              </a:solidFill>
              <a:latin typeface="Quicksand SemiBold"/>
              <a:ea typeface="Quicksand SemiBold"/>
              <a:cs typeface="Quicksand SemiBold"/>
              <a:sym typeface="Quicksand SemiBold"/>
            </a:endParaRPr>
          </a:p>
        </p:txBody>
      </p:sp>
      <p:sp>
        <p:nvSpPr>
          <p:cNvPr id="310" name="Google Shape;310;g32568565e1b_0_20"/>
          <p:cNvSpPr/>
          <p:nvPr/>
        </p:nvSpPr>
        <p:spPr>
          <a:xfrm>
            <a:off x="6252755" y="4639724"/>
            <a:ext cx="2757300" cy="4317300"/>
          </a:xfrm>
          <a:prstGeom prst="rect">
            <a:avLst/>
          </a:prstGeom>
          <a:solidFill>
            <a:srgbClr val="843F98"/>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African</a:t>
            </a:r>
            <a:endParaRPr b="0" i="0" sz="3000" u="none" cap="none" strike="noStrike">
              <a:solidFill>
                <a:schemeClr val="lt1"/>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Cultures</a:t>
            </a:r>
            <a:endParaRPr b="0" i="0" sz="3000" u="none" cap="none" strike="noStrike">
              <a:solidFill>
                <a:schemeClr val="lt1"/>
              </a:solidFill>
              <a:latin typeface="Quicksand SemiBold"/>
              <a:ea typeface="Quicksand SemiBold"/>
              <a:cs typeface="Quicksand SemiBold"/>
              <a:sym typeface="Quicksand SemiBold"/>
            </a:endParaRPr>
          </a:p>
        </p:txBody>
      </p:sp>
      <p:sp>
        <p:nvSpPr>
          <p:cNvPr id="311" name="Google Shape;311;g32568565e1b_0_20"/>
          <p:cNvSpPr/>
          <p:nvPr/>
        </p:nvSpPr>
        <p:spPr>
          <a:xfrm>
            <a:off x="10005905" y="4639724"/>
            <a:ext cx="2757300" cy="4317300"/>
          </a:xfrm>
          <a:prstGeom prst="rect">
            <a:avLst/>
          </a:prstGeom>
          <a:solidFill>
            <a:srgbClr val="843F98"/>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Asian</a:t>
            </a:r>
            <a:endParaRPr b="0" i="0" sz="3000" u="none" cap="none" strike="noStrike">
              <a:solidFill>
                <a:schemeClr val="lt1"/>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Cultures</a:t>
            </a:r>
            <a:endParaRPr b="0" i="0" sz="3000" u="none" cap="none" strike="noStrike">
              <a:solidFill>
                <a:schemeClr val="lt1"/>
              </a:solidFill>
              <a:latin typeface="Quicksand SemiBold"/>
              <a:ea typeface="Quicksand SemiBold"/>
              <a:cs typeface="Quicksand SemiBold"/>
              <a:sym typeface="Quicksand SemiBold"/>
            </a:endParaRPr>
          </a:p>
        </p:txBody>
      </p:sp>
      <p:sp>
        <p:nvSpPr>
          <p:cNvPr id="312" name="Google Shape;312;g32568565e1b_0_20"/>
          <p:cNvSpPr/>
          <p:nvPr/>
        </p:nvSpPr>
        <p:spPr>
          <a:xfrm>
            <a:off x="13759052" y="4639724"/>
            <a:ext cx="2757300" cy="4317300"/>
          </a:xfrm>
          <a:prstGeom prst="rect">
            <a:avLst/>
          </a:prstGeom>
          <a:solidFill>
            <a:srgbClr val="843F98"/>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Other </a:t>
            </a:r>
            <a:br>
              <a:rPr b="0" i="0" lang="en-US" sz="3000" u="none" cap="none" strike="noStrike">
                <a:solidFill>
                  <a:schemeClr val="lt1"/>
                </a:solidFill>
                <a:latin typeface="Quicksand SemiBold"/>
                <a:ea typeface="Quicksand SemiBold"/>
                <a:cs typeface="Quicksand SemiBold"/>
                <a:sym typeface="Quicksand SemiBold"/>
              </a:rPr>
            </a:br>
            <a:r>
              <a:rPr b="0" i="0" lang="en-US" sz="3000" u="none" cap="none" strike="noStrike">
                <a:solidFill>
                  <a:schemeClr val="lt1"/>
                </a:solidFill>
                <a:latin typeface="Quicksand SemiBold"/>
                <a:ea typeface="Quicksand SemiBold"/>
                <a:cs typeface="Quicksand SemiBold"/>
                <a:sym typeface="Quicksand SemiBold"/>
              </a:rPr>
              <a:t>Cultures</a:t>
            </a:r>
            <a:endParaRPr b="0" i="0" sz="3000" u="none" cap="none" strike="noStrike">
              <a:solidFill>
                <a:schemeClr val="lt1"/>
              </a:solidFill>
              <a:latin typeface="Quicksand SemiBold"/>
              <a:ea typeface="Quicksand SemiBold"/>
              <a:cs typeface="Quicksand SemiBold"/>
              <a:sym typeface="Quicksand SemiBold"/>
            </a:endParaRPr>
          </a:p>
        </p:txBody>
      </p:sp>
      <p:sp>
        <p:nvSpPr>
          <p:cNvPr id="313" name="Google Shape;313;g32568565e1b_0_20"/>
          <p:cNvSpPr txBox="1"/>
          <p:nvPr/>
        </p:nvSpPr>
        <p:spPr>
          <a:xfrm>
            <a:off x="1890735" y="7163414"/>
            <a:ext cx="15323700" cy="800400"/>
          </a:xfrm>
          <a:prstGeom prst="rect">
            <a:avLst/>
          </a:prstGeom>
          <a:solidFill>
            <a:srgbClr val="02BDC7"/>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FFFFFF"/>
                </a:solidFill>
                <a:latin typeface="Quicksand SemiBold"/>
                <a:ea typeface="Quicksand SemiBold"/>
                <a:cs typeface="Quicksand SemiBold"/>
                <a:sym typeface="Quicksand SemiBold"/>
              </a:rPr>
              <a:t>Deaf Culture</a:t>
            </a:r>
            <a:endParaRPr b="0" i="0" sz="4000" u="none" cap="none" strike="noStrike">
              <a:solidFill>
                <a:srgbClr val="FFFFFF"/>
              </a:solidFill>
              <a:latin typeface="Quicksand SemiBold"/>
              <a:ea typeface="Quicksand SemiBold"/>
              <a:cs typeface="Quicksand SemiBold"/>
              <a:sym typeface="Quicksand Semi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17" name="Shape 317"/>
        <p:cNvGrpSpPr/>
        <p:nvPr/>
      </p:nvGrpSpPr>
      <p:grpSpPr>
        <a:xfrm>
          <a:off x="0" y="0"/>
          <a:ext cx="0" cy="0"/>
          <a:chOff x="0" y="0"/>
          <a:chExt cx="0" cy="0"/>
        </a:xfrm>
      </p:grpSpPr>
      <p:grpSp>
        <p:nvGrpSpPr>
          <p:cNvPr id="318" name="Google Shape;318;g3a9486d3a39_0_54"/>
          <p:cNvGrpSpPr/>
          <p:nvPr/>
        </p:nvGrpSpPr>
        <p:grpSpPr>
          <a:xfrm>
            <a:off x="0" y="-216992"/>
            <a:ext cx="2922102" cy="10504504"/>
            <a:chOff x="0" y="-57150"/>
            <a:chExt cx="769602" cy="2766600"/>
          </a:xfrm>
        </p:grpSpPr>
        <p:sp>
          <p:nvSpPr>
            <p:cNvPr id="319" name="Google Shape;319;g3a9486d3a39_0_5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0" name="Google Shape;320;g3a9486d3a39_0_5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1" name="Google Shape;321;g3a9486d3a39_0_5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2" name="Google Shape;322;g3a9486d3a39_0_5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3" name="Google Shape;323;g3a9486d3a39_0_54"/>
          <p:cNvSpPr txBox="1"/>
          <p:nvPr/>
        </p:nvSpPr>
        <p:spPr>
          <a:xfrm>
            <a:off x="4134125" y="1417275"/>
            <a:ext cx="10571400" cy="10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400"/>
              <a:buFont typeface="Arial"/>
              <a:buNone/>
            </a:pPr>
            <a:r>
              <a:rPr b="0" i="0" lang="en-US" sz="7400" u="none" cap="none" strike="noStrike">
                <a:solidFill>
                  <a:schemeClr val="lt1"/>
                </a:solidFill>
                <a:latin typeface="Anton"/>
                <a:ea typeface="Anton"/>
                <a:cs typeface="Anton"/>
                <a:sym typeface="Anton"/>
              </a:rPr>
              <a:t>Group work</a:t>
            </a:r>
            <a:endParaRPr b="0" i="0" sz="7400" u="none" cap="none" strike="noStrike">
              <a:solidFill>
                <a:schemeClr val="lt1"/>
              </a:solidFill>
              <a:latin typeface="Anton"/>
              <a:ea typeface="Anton"/>
              <a:cs typeface="Anton"/>
              <a:sym typeface="Anton"/>
            </a:endParaRPr>
          </a:p>
        </p:txBody>
      </p:sp>
      <p:sp>
        <p:nvSpPr>
          <p:cNvPr id="324" name="Google Shape;324;g3a9486d3a39_0_54"/>
          <p:cNvSpPr txBox="1"/>
          <p:nvPr/>
        </p:nvSpPr>
        <p:spPr>
          <a:xfrm>
            <a:off x="3874050" y="3645350"/>
            <a:ext cx="12497700" cy="4222200"/>
          </a:xfrm>
          <a:prstGeom prst="rect">
            <a:avLst/>
          </a:prstGeom>
          <a:noFill/>
          <a:ln>
            <a:noFill/>
          </a:ln>
        </p:spPr>
        <p:txBody>
          <a:bodyPr anchorCtr="0" anchor="t" bIns="91425" lIns="91425" spcFirstLastPara="1" rIns="91425" wrap="square" tIns="91425">
            <a:noAutofit/>
          </a:bodyPr>
          <a:lstStyle/>
          <a:p>
            <a:pPr indent="-457200" lvl="0" marL="457200" marR="0" rtl="0" algn="l">
              <a:lnSpc>
                <a:spcPct val="200000"/>
              </a:lnSpc>
              <a:spcBef>
                <a:spcPts val="0"/>
              </a:spcBef>
              <a:spcAft>
                <a:spcPts val="0"/>
              </a:spcAft>
              <a:buClr>
                <a:schemeClr val="lt1"/>
              </a:buClr>
              <a:buSzPts val="3600"/>
              <a:buFont typeface="Quicksand SemiBold"/>
              <a:buAutoNum type="arabicPeriod"/>
            </a:pPr>
            <a:r>
              <a:rPr b="0" i="0" lang="en-US" sz="3600" u="none" cap="none" strike="noStrike">
                <a:solidFill>
                  <a:schemeClr val="lt1"/>
                </a:solidFill>
                <a:latin typeface="Quicksand SemiBold"/>
                <a:ea typeface="Quicksand SemiBold"/>
                <a:cs typeface="Quicksand SemiBold"/>
                <a:sym typeface="Quicksand SemiBold"/>
              </a:rPr>
              <a:t>Select a cultural practice</a:t>
            </a:r>
            <a:r>
              <a:rPr lang="en-US" sz="3600">
                <a:solidFill>
                  <a:schemeClr val="lt1"/>
                </a:solidFill>
                <a:latin typeface="Quicksand SemiBold"/>
                <a:ea typeface="Quicksand SemiBold"/>
                <a:cs typeface="Quicksand SemiBold"/>
                <a:sym typeface="Quicksand SemiBold"/>
              </a:rPr>
              <a:t>.</a:t>
            </a:r>
            <a:endParaRPr sz="3600">
              <a:solidFill>
                <a:schemeClr val="lt1"/>
              </a:solidFill>
              <a:latin typeface="Quicksand SemiBold"/>
              <a:ea typeface="Quicksand SemiBold"/>
              <a:cs typeface="Quicksand SemiBold"/>
              <a:sym typeface="Quicksand SemiBold"/>
            </a:endParaRPr>
          </a:p>
          <a:p>
            <a:pPr indent="-457200" lvl="0" marL="457200" marR="0" rtl="0" algn="l">
              <a:lnSpc>
                <a:spcPct val="200000"/>
              </a:lnSpc>
              <a:spcBef>
                <a:spcPts val="0"/>
              </a:spcBef>
              <a:spcAft>
                <a:spcPts val="0"/>
              </a:spcAft>
              <a:buClr>
                <a:schemeClr val="lt1"/>
              </a:buClr>
              <a:buSzPts val="3600"/>
              <a:buFont typeface="Quicksand SemiBold"/>
              <a:buAutoNum type="arabicPeriod"/>
            </a:pPr>
            <a:r>
              <a:rPr b="0" i="0" lang="en-US" sz="3600" u="none" cap="none" strike="noStrike">
                <a:solidFill>
                  <a:schemeClr val="lt1"/>
                </a:solidFill>
                <a:latin typeface="Quicksand SemiBold"/>
                <a:ea typeface="Quicksand SemiBold"/>
                <a:cs typeface="Quicksand SemiBold"/>
                <a:sym typeface="Quicksand SemiBold"/>
              </a:rPr>
              <a:t>Research its key aspects and significance</a:t>
            </a:r>
            <a:r>
              <a:rPr lang="en-US" sz="3600">
                <a:solidFill>
                  <a:schemeClr val="lt1"/>
                </a:solidFill>
                <a:latin typeface="Quicksand SemiBold"/>
                <a:ea typeface="Quicksand SemiBold"/>
                <a:cs typeface="Quicksand SemiBold"/>
                <a:sym typeface="Quicksand SemiBold"/>
              </a:rPr>
              <a:t>.</a:t>
            </a:r>
            <a:endParaRPr b="0" i="0" sz="36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200000"/>
              </a:lnSpc>
              <a:spcBef>
                <a:spcPts val="0"/>
              </a:spcBef>
              <a:spcAft>
                <a:spcPts val="0"/>
              </a:spcAft>
              <a:buClr>
                <a:schemeClr val="lt1"/>
              </a:buClr>
              <a:buSzPts val="3600"/>
              <a:buFont typeface="Quicksand SemiBold"/>
              <a:buAutoNum type="arabicPeriod"/>
            </a:pPr>
            <a:r>
              <a:rPr b="0" i="0" lang="en-US" sz="3600" u="none" cap="none" strike="noStrike">
                <a:solidFill>
                  <a:schemeClr val="lt1"/>
                </a:solidFill>
                <a:latin typeface="Quicksand SemiBold"/>
                <a:ea typeface="Quicksand SemiBold"/>
                <a:cs typeface="Quicksand SemiBold"/>
                <a:sym typeface="Quicksand SemiBold"/>
              </a:rPr>
              <a:t>Prepare a short presentation</a:t>
            </a:r>
            <a:r>
              <a:rPr lang="en-US" sz="3600">
                <a:solidFill>
                  <a:schemeClr val="lt1"/>
                </a:solidFill>
                <a:latin typeface="Quicksand SemiBold"/>
                <a:ea typeface="Quicksand SemiBold"/>
                <a:cs typeface="Quicksand SemiBold"/>
                <a:sym typeface="Quicksand SemiBold"/>
              </a:rPr>
              <a:t>.</a:t>
            </a:r>
            <a:endParaRPr b="0" i="0" sz="36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200000"/>
              </a:lnSpc>
              <a:spcBef>
                <a:spcPts val="0"/>
              </a:spcBef>
              <a:spcAft>
                <a:spcPts val="0"/>
              </a:spcAft>
              <a:buClr>
                <a:schemeClr val="lt1"/>
              </a:buClr>
              <a:buSzPts val="3600"/>
              <a:buFont typeface="Quicksand SemiBold"/>
              <a:buAutoNum type="arabicPeriod"/>
            </a:pPr>
            <a:r>
              <a:rPr lang="en-US" sz="3600">
                <a:solidFill>
                  <a:schemeClr val="lt1"/>
                </a:solidFill>
                <a:latin typeface="Quicksand SemiBold"/>
                <a:ea typeface="Quicksand SemiBold"/>
                <a:cs typeface="Quicksand SemiBold"/>
                <a:sym typeface="Quicksand SemiBold"/>
              </a:rPr>
              <a:t>Share it with other participants!</a:t>
            </a:r>
            <a:endParaRPr sz="3600">
              <a:solidFill>
                <a:schemeClr val="lt1"/>
              </a:solidFill>
              <a:latin typeface="Quicksand SemiBold"/>
              <a:ea typeface="Quicksand SemiBold"/>
              <a:cs typeface="Quicksand SemiBold"/>
              <a:sym typeface="Quicksand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28" name="Shape 328"/>
        <p:cNvGrpSpPr/>
        <p:nvPr/>
      </p:nvGrpSpPr>
      <p:grpSpPr>
        <a:xfrm>
          <a:off x="0" y="0"/>
          <a:ext cx="0" cy="0"/>
          <a:chOff x="0" y="0"/>
          <a:chExt cx="0" cy="0"/>
        </a:xfrm>
      </p:grpSpPr>
      <p:sp>
        <p:nvSpPr>
          <p:cNvPr id="329" name="Google Shape;329;g350ac3bce94_0_8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 name="Google Shape;330;g350ac3bce94_0_80"/>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 name="Google Shape;331;g350ac3bce94_0_80"/>
          <p:cNvSpPr txBox="1"/>
          <p:nvPr/>
        </p:nvSpPr>
        <p:spPr>
          <a:xfrm>
            <a:off x="2157050" y="1867850"/>
            <a:ext cx="4995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US" sz="8000">
                <a:solidFill>
                  <a:srgbClr val="FFFFFF"/>
                </a:solidFill>
                <a:latin typeface="Anton"/>
                <a:ea typeface="Anton"/>
                <a:cs typeface="Anton"/>
                <a:sym typeface="Anton"/>
              </a:rPr>
              <a:t>References</a:t>
            </a:r>
            <a:endParaRPr b="0" i="0" sz="1400" u="none" cap="none" strike="noStrike">
              <a:solidFill>
                <a:srgbClr val="000000"/>
              </a:solidFill>
              <a:latin typeface="Arial"/>
              <a:ea typeface="Arial"/>
              <a:cs typeface="Arial"/>
              <a:sym typeface="Arial"/>
            </a:endParaRPr>
          </a:p>
        </p:txBody>
      </p:sp>
      <p:sp>
        <p:nvSpPr>
          <p:cNvPr id="332" name="Google Shape;332;g350ac3bce94_0_80"/>
          <p:cNvSpPr txBox="1"/>
          <p:nvPr/>
        </p:nvSpPr>
        <p:spPr>
          <a:xfrm>
            <a:off x="1617550" y="3536950"/>
            <a:ext cx="15186300" cy="4947000"/>
          </a:xfrm>
          <a:prstGeom prst="rect">
            <a:avLst/>
          </a:prstGeom>
          <a:noFill/>
          <a:ln>
            <a:noFill/>
          </a:ln>
        </p:spPr>
        <p:txBody>
          <a:bodyPr anchorCtr="0" anchor="t" bIns="91425" lIns="91425" spcFirstLastPara="1" rIns="91425" wrap="square" tIns="91425">
            <a:spAutoFit/>
          </a:bodyPr>
          <a:lstStyle/>
          <a:p>
            <a:pPr indent="-342900" lvl="0" marL="342900" rtl="0" algn="just">
              <a:lnSpc>
                <a:spcPct val="115000"/>
              </a:lnSpc>
              <a:spcBef>
                <a:spcPts val="1000"/>
              </a:spcBef>
              <a:spcAft>
                <a:spcPts val="0"/>
              </a:spcAft>
              <a:buNone/>
            </a:pPr>
            <a:r>
              <a:rPr lang="en-US" sz="3600">
                <a:solidFill>
                  <a:schemeClr val="lt1"/>
                </a:solidFill>
                <a:latin typeface="Quicksand Medium"/>
                <a:ea typeface="Quicksand Medium"/>
                <a:cs typeface="Quicksand Medium"/>
                <a:sym typeface="Quicksand Medium"/>
              </a:rPr>
              <a:t>Holcomb, T. K. (2023). </a:t>
            </a:r>
            <a:r>
              <a:rPr i="1" lang="en-US" sz="3600">
                <a:solidFill>
                  <a:schemeClr val="lt1"/>
                </a:solidFill>
                <a:latin typeface="Quicksand Medium"/>
                <a:ea typeface="Quicksand Medium"/>
                <a:cs typeface="Quicksand Medium"/>
                <a:sym typeface="Quicksand Medium"/>
              </a:rPr>
              <a:t>Introduction to Deaf culture.</a:t>
            </a:r>
            <a:r>
              <a:rPr lang="en-US" sz="3600">
                <a:solidFill>
                  <a:schemeClr val="lt1"/>
                </a:solidFill>
                <a:latin typeface="Quicksand Medium"/>
                <a:ea typeface="Quicksand Medium"/>
                <a:cs typeface="Quicksand Medium"/>
                <a:sym typeface="Quicksand Medium"/>
              </a:rPr>
              <a:t> 2nd edition. Oxford University Press.</a:t>
            </a:r>
            <a:endParaRPr sz="3600">
              <a:solidFill>
                <a:schemeClr val="lt1"/>
              </a:solidFill>
              <a:latin typeface="Quicksand Medium"/>
              <a:ea typeface="Quicksand Medium"/>
              <a:cs typeface="Quicksand Medium"/>
              <a:sym typeface="Quicksand Medium"/>
            </a:endParaRPr>
          </a:p>
          <a:p>
            <a:pPr indent="-342900" lvl="0" marL="342900" rtl="0" algn="just">
              <a:lnSpc>
                <a:spcPct val="115000"/>
              </a:lnSpc>
              <a:spcBef>
                <a:spcPts val="1000"/>
              </a:spcBef>
              <a:spcAft>
                <a:spcPts val="0"/>
              </a:spcAft>
              <a:buNone/>
            </a:pPr>
            <a:r>
              <a:rPr lang="en-US" sz="3600" u="sng">
                <a:solidFill>
                  <a:schemeClr val="lt1"/>
                </a:solidFill>
                <a:latin typeface="Quicksand Medium"/>
                <a:ea typeface="Quicksand Medium"/>
                <a:cs typeface="Quicksand Medium"/>
                <a:sym typeface="Quicksand Medium"/>
                <a:hlinkClick r:id="rId5">
                  <a:extLst>
                    <a:ext uri="{A12FA001-AC4F-418D-AE19-62706E023703}">
                      <ahyp:hlinkClr val="tx"/>
                    </a:ext>
                  </a:extLst>
                </a:hlinkClick>
              </a:rPr>
              <a:t>http://www.introductiontodeafculture.com/intro-to-deaf-culture.html</a:t>
            </a:r>
            <a:endParaRPr i="1" sz="3600">
              <a:solidFill>
                <a:schemeClr val="lt1"/>
              </a:solidFill>
              <a:latin typeface="Quicksand"/>
              <a:ea typeface="Quicksand"/>
              <a:cs typeface="Quicksand"/>
              <a:sym typeface="Quicksand"/>
            </a:endParaRPr>
          </a:p>
          <a:p>
            <a:pPr indent="-342900" lvl="0" marL="342900" rtl="0" algn="just">
              <a:lnSpc>
                <a:spcPct val="115000"/>
              </a:lnSpc>
              <a:spcBef>
                <a:spcPts val="1000"/>
              </a:spcBef>
              <a:spcAft>
                <a:spcPts val="0"/>
              </a:spcAft>
              <a:buNone/>
            </a:pPr>
            <a:r>
              <a:rPr lang="en-US" sz="3600">
                <a:solidFill>
                  <a:schemeClr val="lt1"/>
                </a:solidFill>
                <a:latin typeface="Quicksand Medium"/>
                <a:ea typeface="Quicksand Medium"/>
                <a:cs typeface="Quicksand Medium"/>
                <a:sym typeface="Quicksand Medium"/>
              </a:rPr>
              <a:t>Ladd, P. (2003). </a:t>
            </a:r>
            <a:r>
              <a:rPr i="1" lang="en-US" sz="3600">
                <a:solidFill>
                  <a:schemeClr val="lt1"/>
                </a:solidFill>
                <a:latin typeface="Quicksand Medium"/>
                <a:ea typeface="Quicksand Medium"/>
                <a:cs typeface="Quicksand Medium"/>
                <a:sym typeface="Quicksand Medium"/>
              </a:rPr>
              <a:t>Understanding deaf culture: in search of deafhood,</a:t>
            </a:r>
            <a:r>
              <a:rPr lang="en-US" sz="3600">
                <a:solidFill>
                  <a:schemeClr val="lt1"/>
                </a:solidFill>
                <a:latin typeface="Quicksand Medium"/>
                <a:ea typeface="Quicksand Medium"/>
                <a:cs typeface="Quicksand Medium"/>
                <a:sym typeface="Quicksand Medium"/>
              </a:rPr>
              <a:t> Multilingual Matters.</a:t>
            </a:r>
            <a:endParaRPr sz="3600">
              <a:solidFill>
                <a:schemeClr val="lt1"/>
              </a:solidFill>
              <a:latin typeface="Quicksand Medium"/>
              <a:ea typeface="Quicksand Medium"/>
              <a:cs typeface="Quicksand Medium"/>
              <a:sym typeface="Quicksand Medium"/>
            </a:endParaRPr>
          </a:p>
          <a:p>
            <a:pPr indent="-342900" lvl="0" marL="342900" rtl="0" algn="just">
              <a:lnSpc>
                <a:spcPct val="115000"/>
              </a:lnSpc>
              <a:spcBef>
                <a:spcPts val="1000"/>
              </a:spcBef>
              <a:spcAft>
                <a:spcPts val="1000"/>
              </a:spcAft>
              <a:buNone/>
            </a:pPr>
            <a:r>
              <a:rPr lang="en-US" sz="3600">
                <a:solidFill>
                  <a:schemeClr val="lt1"/>
                </a:solidFill>
                <a:latin typeface="Quicksand Medium"/>
                <a:ea typeface="Quicksand Medium"/>
                <a:cs typeface="Quicksand Medium"/>
                <a:sym typeface="Quicksand Medium"/>
              </a:rPr>
              <a:t>Lane, H., Pillard R. C., and Hedberg U. (2011). </a:t>
            </a:r>
            <a:r>
              <a:rPr i="1" lang="en-US" sz="3600">
                <a:solidFill>
                  <a:schemeClr val="lt1"/>
                </a:solidFill>
                <a:latin typeface="Quicksand Medium"/>
                <a:ea typeface="Quicksand Medium"/>
                <a:cs typeface="Quicksand Medium"/>
                <a:sym typeface="Quicksand Medium"/>
              </a:rPr>
              <a:t>The People of the Eye: Deaf Ethnicity and Ancestry</a:t>
            </a:r>
            <a:r>
              <a:rPr lang="en-US" sz="3600">
                <a:solidFill>
                  <a:schemeClr val="lt1"/>
                </a:solidFill>
                <a:latin typeface="Quicksand Medium"/>
                <a:ea typeface="Quicksand Medium"/>
                <a:cs typeface="Quicksand Medium"/>
                <a:sym typeface="Quicksand Medium"/>
              </a:rPr>
              <a:t>, Oxford University Press.</a:t>
            </a:r>
            <a:endParaRPr sz="3600">
              <a:solidFill>
                <a:schemeClr val="lt1"/>
              </a:solidFill>
              <a:latin typeface="Quicksand Medium"/>
              <a:ea typeface="Quicksand Medium"/>
              <a:cs typeface="Quicksand Medium"/>
              <a:sym typeface="Quicksa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36" name="Shape 336"/>
        <p:cNvGrpSpPr/>
        <p:nvPr/>
      </p:nvGrpSpPr>
      <p:grpSpPr>
        <a:xfrm>
          <a:off x="0" y="0"/>
          <a:ext cx="0" cy="0"/>
          <a:chOff x="0" y="0"/>
          <a:chExt cx="0" cy="0"/>
        </a:xfrm>
      </p:grpSpPr>
      <p:sp>
        <p:nvSpPr>
          <p:cNvPr id="337" name="Google Shape;337;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9" name="Google Shape;339;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1" name="Google Shape;341;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42" name="Google Shape;342;p3"/>
          <p:cNvGrpSpPr/>
          <p:nvPr/>
        </p:nvGrpSpPr>
        <p:grpSpPr>
          <a:xfrm>
            <a:off x="-228300" y="6944207"/>
            <a:ext cx="18940866" cy="4430770"/>
            <a:chOff x="0" y="-57150"/>
            <a:chExt cx="4988508" cy="1166944"/>
          </a:xfrm>
        </p:grpSpPr>
        <p:sp>
          <p:nvSpPr>
            <p:cNvPr id="343" name="Google Shape;343;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4" name="Google Shape;344;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5" name="Google Shape;345;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7" name="Google Shape;347;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8" name="Google Shape;348;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9" name="Google Shape;349;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0" name="Google Shape;350;p3"/>
          <p:cNvSpPr txBox="1"/>
          <p:nvPr/>
        </p:nvSpPr>
        <p:spPr>
          <a:xfrm>
            <a:off x="2157052" y="1867850"/>
            <a:ext cx="42039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51" name="Google Shape;351;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52" name="Google Shape;352;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53" name="Google Shape;353;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