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0287000" cx="18288000"/>
  <p:notesSz cx="6858000" cy="9144000"/>
  <p:embeddedFontLst>
    <p:embeddedFont>
      <p:font typeface="Anton"/>
      <p:regular r:id="rId20"/>
    </p:embeddedFont>
    <p:embeddedFont>
      <p:font typeface="Quicksand"/>
      <p:regular r:id="rId21"/>
      <p:bold r:id="rId22"/>
    </p:embeddedFon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hQF+c3KtiawCwRoxWcdwWDwv3E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font" Target="fonts/Anton-regular.fntdata"/><Relationship Id="rId21" Type="http://schemas.openxmlformats.org/officeDocument/2006/relationships/font" Target="fonts/Quicksand-regular.fntdata"/><Relationship Id="rId22" Type="http://schemas.openxmlformats.org/officeDocument/2006/relationships/font" Target="fonts/Quicksand-bold.fntdata"/><Relationship Id="rId23" Type="http://schemas.openxmlformats.org/officeDocument/2006/relationships/font" Target="fonts/ArialBlack-regular.fntdata"/><Relationship Id="rId2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 name="Google Shape;9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9" name="Google Shape;299;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1"/>
          <p:cNvSpPr/>
          <p:nvPr>
            <p:ph idx="2" type="pic"/>
          </p:nvPr>
        </p:nvSpPr>
        <p:spPr>
          <a:xfrm>
            <a:off x="1792288" y="612775"/>
            <a:ext cx="5486400" cy="4114800"/>
          </a:xfrm>
          <a:prstGeom prst="rect">
            <a:avLst/>
          </a:prstGeom>
          <a:noFill/>
          <a:ln>
            <a:noFill/>
          </a:ln>
        </p:spPr>
      </p:sp>
      <p:sp>
        <p:nvSpPr>
          <p:cNvPr id="58" name="Google Shape;58;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0.jpg"/><Relationship Id="rId7"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7.jpg"/><Relationship Id="rId7"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29.jpg"/><Relationship Id="rId7"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41.png"/><Relationship Id="rId6" Type="http://schemas.openxmlformats.org/officeDocument/2006/relationships/image" Target="../media/image40.png"/><Relationship Id="rId7" Type="http://schemas.openxmlformats.org/officeDocument/2006/relationships/image" Target="../media/image4.png"/><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37.jpg"/><Relationship Id="rId7" Type="http://schemas.openxmlformats.org/officeDocument/2006/relationships/image" Target="../media/image21.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7.jpg"/><Relationship Id="rId6" Type="http://schemas.openxmlformats.org/officeDocument/2006/relationships/image" Target="../media/image22.png"/><Relationship Id="rId7" Type="http://schemas.openxmlformats.org/officeDocument/2006/relationships/image" Target="../media/image27.png"/><Relationship Id="rId8" Type="http://schemas.openxmlformats.org/officeDocument/2006/relationships/image" Target="../media/image18.png"/><Relationship Id="rId9" Type="http://schemas.openxmlformats.org/officeDocument/2006/relationships/image" Target="../media/image4.png"/><Relationship Id="rId10"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15.png"/><Relationship Id="rId8" Type="http://schemas.openxmlformats.org/officeDocument/2006/relationships/image" Target="../media/image19.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3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26.png"/><Relationship Id="rId7" Type="http://schemas.openxmlformats.org/officeDocument/2006/relationships/image" Target="../media/image36.png"/><Relationship Id="rId8" Type="http://schemas.openxmlformats.org/officeDocument/2006/relationships/image" Target="../media/image35.png"/><Relationship Id="rId9" Type="http://schemas.openxmlformats.org/officeDocument/2006/relationships/image" Target="../media/image31.png"/><Relationship Id="rId10" Type="http://schemas.openxmlformats.org/officeDocument/2006/relationships/image" Target="../media/image28.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77" name="Shape 77"/>
        <p:cNvGrpSpPr/>
        <p:nvPr/>
      </p:nvGrpSpPr>
      <p:grpSpPr>
        <a:xfrm>
          <a:off x="0" y="0"/>
          <a:ext cx="0" cy="0"/>
          <a:chOff x="0" y="0"/>
          <a:chExt cx="0" cy="0"/>
        </a:xfrm>
      </p:grpSpPr>
      <p:grpSp>
        <p:nvGrpSpPr>
          <p:cNvPr id="78" name="Google Shape;78;p1"/>
          <p:cNvGrpSpPr/>
          <p:nvPr/>
        </p:nvGrpSpPr>
        <p:grpSpPr>
          <a:xfrm>
            <a:off x="394191" y="-119144"/>
            <a:ext cx="18288000" cy="2437677"/>
            <a:chOff x="0" y="-57150"/>
            <a:chExt cx="769602" cy="2766483"/>
          </a:xfrm>
        </p:grpSpPr>
        <p:sp>
          <p:nvSpPr>
            <p:cNvPr id="79" name="Google Shape;7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 name="Google Shape;81;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2" name="Google Shape;82;p1"/>
          <p:cNvSpPr txBox="1"/>
          <p:nvPr/>
        </p:nvSpPr>
        <p:spPr>
          <a:xfrm>
            <a:off x="4065554" y="4166504"/>
            <a:ext cx="94965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Deaf Education</a:t>
            </a:r>
            <a:endParaRPr b="0" i="0" sz="8000" u="none" cap="none" strike="noStrike">
              <a:solidFill>
                <a:srgbClr val="FFFFFF"/>
              </a:solidFill>
              <a:latin typeface="Anton"/>
              <a:ea typeface="Anton"/>
              <a:cs typeface="Anton"/>
              <a:sym typeface="Anton"/>
            </a:endParaRPr>
          </a:p>
        </p:txBody>
      </p:sp>
      <p:grpSp>
        <p:nvGrpSpPr>
          <p:cNvPr id="83" name="Google Shape;83;p1"/>
          <p:cNvGrpSpPr/>
          <p:nvPr/>
        </p:nvGrpSpPr>
        <p:grpSpPr>
          <a:xfrm>
            <a:off x="0" y="-223716"/>
            <a:ext cx="2922084" cy="10503991"/>
            <a:chOff x="0" y="-57150"/>
            <a:chExt cx="769602" cy="2766483"/>
          </a:xfrm>
        </p:grpSpPr>
        <p:sp>
          <p:nvSpPr>
            <p:cNvPr id="84" name="Google Shape;84;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6" name="Google Shape;86;p1"/>
          <p:cNvSpPr/>
          <p:nvPr/>
        </p:nvSpPr>
        <p:spPr>
          <a:xfrm>
            <a:off x="-331548" y="92111"/>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7" name="Google Shape;87;p1"/>
          <p:cNvSpPr/>
          <p:nvPr/>
        </p:nvSpPr>
        <p:spPr>
          <a:xfrm>
            <a:off x="4176414" y="902717"/>
            <a:ext cx="3584636" cy="550279"/>
          </a:xfrm>
          <a:prstGeom prst="rect">
            <a:avLst/>
          </a:prstGeom>
          <a:noFill/>
          <a:ln>
            <a:noFill/>
          </a:ln>
        </p:spPr>
        <p:txBody>
          <a:bodyPr anchorCtr="0" anchor="t" bIns="45700" lIns="91425" spcFirstLastPara="1" rIns="91425" wrap="square" tIns="45700">
            <a:spAutoFit/>
          </a:bodyPr>
          <a:lstStyle/>
          <a:p>
            <a:pPr indent="0" lvl="0" marL="0" marR="0" rtl="0" algn="l">
              <a:lnSpc>
                <a:spcPct val="140017"/>
              </a:lnSpc>
              <a:spcBef>
                <a:spcPts val="0"/>
              </a:spcBef>
              <a:spcAft>
                <a:spcPts val="0"/>
              </a:spcAft>
              <a:buNone/>
            </a:pPr>
            <a:r>
              <a:rPr b="0" i="0" lang="en-US" sz="2400" u="none" cap="none" strike="noStrike">
                <a:solidFill>
                  <a:srgbClr val="FFFFFF"/>
                </a:solidFill>
                <a:latin typeface="Quicksand"/>
                <a:ea typeface="Quicksand"/>
                <a:cs typeface="Quicksand"/>
                <a:sym typeface="Quicksand"/>
              </a:rPr>
              <a:t>Deaf Studies | Workshop</a:t>
            </a:r>
            <a:endParaRPr b="0" i="0" sz="2400" u="none" cap="none" strike="noStrike">
              <a:solidFill>
                <a:srgbClr val="000000"/>
              </a:solidFill>
              <a:latin typeface="Arial"/>
              <a:ea typeface="Arial"/>
              <a:cs typeface="Arial"/>
              <a:sym typeface="Arial"/>
            </a:endParaRPr>
          </a:p>
        </p:txBody>
      </p:sp>
      <p:sp>
        <p:nvSpPr>
          <p:cNvPr id="88" name="Google Shape;88;p1"/>
          <p:cNvSpPr/>
          <p:nvPr/>
        </p:nvSpPr>
        <p:spPr>
          <a:xfrm>
            <a:off x="4065554" y="5536782"/>
            <a:ext cx="7314823" cy="855427"/>
          </a:xfrm>
          <a:prstGeom prst="rect">
            <a:avLst/>
          </a:prstGeom>
          <a:noFill/>
          <a:ln>
            <a:noFill/>
          </a:ln>
        </p:spPr>
        <p:txBody>
          <a:bodyPr anchorCtr="0" anchor="t" bIns="45700" lIns="91425" spcFirstLastPara="1" rIns="91425" wrap="square" tIns="45700">
            <a:spAutoFit/>
          </a:bodyPr>
          <a:lstStyle/>
          <a:p>
            <a:pPr indent="0" lvl="0" marL="0" marR="0" rtl="0" algn="l">
              <a:lnSpc>
                <a:spcPct val="140017"/>
              </a:lnSpc>
              <a:spcBef>
                <a:spcPts val="0"/>
              </a:spcBef>
              <a:spcAft>
                <a:spcPts val="0"/>
              </a:spcAft>
              <a:buNone/>
            </a:pPr>
            <a:r>
              <a:rPr b="0" i="0" lang="en-US" sz="4000" u="none" cap="none" strike="noStrike">
                <a:solidFill>
                  <a:srgbClr val="FFFFFF"/>
                </a:solidFill>
                <a:latin typeface="Quicksand"/>
                <a:ea typeface="Quicksand"/>
                <a:cs typeface="Quicksand"/>
                <a:sym typeface="Quicksand"/>
              </a:rPr>
              <a:t>Deaf education - Deaf didactics</a:t>
            </a:r>
            <a:endParaRPr b="0" i="0" sz="4000" u="none" cap="none" strike="noStrike">
              <a:solidFill>
                <a:srgbClr val="000000"/>
              </a:solidFill>
              <a:latin typeface="Arial"/>
              <a:ea typeface="Arial"/>
              <a:cs typeface="Arial"/>
              <a:sym typeface="Arial"/>
            </a:endParaRPr>
          </a:p>
        </p:txBody>
      </p:sp>
      <p:sp>
        <p:nvSpPr>
          <p:cNvPr id="89" name="Google Shape;89;p1"/>
          <p:cNvSpPr txBox="1"/>
          <p:nvPr/>
        </p:nvSpPr>
        <p:spPr>
          <a:xfrm>
            <a:off x="394191" y="8530046"/>
            <a:ext cx="229675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Sources Pictures:</a:t>
            </a:r>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freepik.com</a:t>
            </a:r>
            <a:endParaRPr b="0" i="0" sz="1400" u="none" cap="none" strike="noStrike">
              <a:solidFill>
                <a:schemeClr val="lt1"/>
              </a:solidFill>
              <a:latin typeface="Arial"/>
              <a:ea typeface="Arial"/>
              <a:cs typeface="Arial"/>
              <a:sym typeface="Arial"/>
            </a:endParaRPr>
          </a:p>
        </p:txBody>
      </p:sp>
      <p:sp>
        <p:nvSpPr>
          <p:cNvPr id="90" name="TextBox 89"/>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93" name="Shape 93"/>
        <p:cNvGrpSpPr/>
        <p:nvPr/>
      </p:nvGrpSpPr>
      <p:grpSpPr>
        <a:xfrm>
          <a:off x="0" y="0"/>
          <a:ext cx="0" cy="0"/>
          <a:chOff x="0" y="0"/>
          <a:chExt cx="0" cy="0"/>
        </a:xfrm>
      </p:grpSpPr>
      <p:pic>
        <p:nvPicPr>
          <p:cNvPr id="94" name="Google Shape;94;p12"/>
          <p:cNvPicPr preferRelativeResize="0"/>
          <p:nvPr/>
        </p:nvPicPr>
        <p:blipFill rotWithShape="1">
          <a:blip r:embed="rId3">
            <a:alphaModFix/>
          </a:blip>
          <a:srcRect b="0" l="0" r="0" t="0"/>
          <a:stretch/>
        </p:blipFill>
        <p:spPr>
          <a:xfrm>
            <a:off x="2925437" y="-7484"/>
            <a:ext cx="16828292" cy="2527816"/>
          </a:xfrm>
          <a:prstGeom prst="rect">
            <a:avLst/>
          </a:prstGeom>
          <a:noFill/>
          <a:ln>
            <a:noFill/>
          </a:ln>
        </p:spPr>
      </p:pic>
      <p:pic>
        <p:nvPicPr>
          <p:cNvPr id="95" name="Google Shape;95;p12"/>
          <p:cNvPicPr preferRelativeResize="0"/>
          <p:nvPr/>
        </p:nvPicPr>
        <p:blipFill rotWithShape="1">
          <a:blip r:embed="rId3">
            <a:alphaModFix/>
          </a:blip>
          <a:srcRect b="0" l="0" r="0" t="0"/>
          <a:stretch/>
        </p:blipFill>
        <p:spPr>
          <a:xfrm>
            <a:off x="2925437" y="61280"/>
            <a:ext cx="3086531" cy="2459052"/>
          </a:xfrm>
          <a:prstGeom prst="rect">
            <a:avLst/>
          </a:prstGeom>
          <a:noFill/>
          <a:ln>
            <a:noFill/>
          </a:ln>
        </p:spPr>
      </p:pic>
      <p:grpSp>
        <p:nvGrpSpPr>
          <p:cNvPr id="96" name="Google Shape;96;p12"/>
          <p:cNvGrpSpPr/>
          <p:nvPr/>
        </p:nvGrpSpPr>
        <p:grpSpPr>
          <a:xfrm>
            <a:off x="-1" y="0"/>
            <a:ext cx="19753730" cy="10287000"/>
            <a:chOff x="0" y="0"/>
            <a:chExt cx="769602" cy="2709333"/>
          </a:xfrm>
        </p:grpSpPr>
        <p:sp>
          <p:nvSpPr>
            <p:cNvPr id="97" name="Google Shape;97;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12"/>
            <p:cNvSpPr txBox="1"/>
            <p:nvPr/>
          </p:nvSpPr>
          <p:spPr>
            <a:xfrm>
              <a:off x="0" y="614193"/>
              <a:ext cx="769602" cy="209015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12"/>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01" name="Google Shape;101;p12"/>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102" name="Google Shape;102;p12"/>
          <p:cNvGrpSpPr/>
          <p:nvPr/>
        </p:nvGrpSpPr>
        <p:grpSpPr>
          <a:xfrm>
            <a:off x="0" y="-216991"/>
            <a:ext cx="2922084" cy="10503992"/>
            <a:chOff x="0" y="-57150"/>
            <a:chExt cx="769602" cy="2766483"/>
          </a:xfrm>
        </p:grpSpPr>
        <p:sp>
          <p:nvSpPr>
            <p:cNvPr id="103" name="Google Shape;103;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12"/>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12"/>
          <p:cNvSpPr/>
          <p:nvPr/>
        </p:nvSpPr>
        <p:spPr>
          <a:xfrm>
            <a:off x="4445348" y="3255539"/>
            <a:ext cx="3441007" cy="2936188"/>
          </a:xfrm>
          <a:prstGeom prst="rect">
            <a:avLst/>
          </a:prstGeom>
          <a:noFill/>
          <a:ln>
            <a:noFill/>
          </a:ln>
        </p:spPr>
        <p:txBody>
          <a:bodyPr anchorCtr="0" anchor="t" bIns="45700" lIns="91425" spcFirstLastPara="1" rIns="91425" wrap="square" tIns="45700">
            <a:spAutoFit/>
          </a:bodyPr>
          <a:lstStyle/>
          <a:p>
            <a:pPr indent="0" lvl="1" marL="302255" marR="0" rtl="0" algn="l">
              <a:lnSpc>
                <a:spcPct val="140014"/>
              </a:lnSpc>
              <a:spcBef>
                <a:spcPts val="0"/>
              </a:spcBef>
              <a:spcAft>
                <a:spcPts val="0"/>
              </a:spcAft>
              <a:buNone/>
            </a:pPr>
            <a:r>
              <a:rPr b="0" i="0" lang="en-US" sz="4400" u="none" cap="none" strike="noStrike">
                <a:solidFill>
                  <a:srgbClr val="FFFFFF"/>
                </a:solidFill>
                <a:latin typeface="Quicksand"/>
                <a:ea typeface="Quicksand"/>
                <a:cs typeface="Quicksand"/>
                <a:sym typeface="Quicksand"/>
              </a:rPr>
              <a:t>Introduction</a:t>
            </a:r>
            <a:br>
              <a:rPr b="0" i="0" lang="en-US" sz="4400" u="none" cap="none" strike="noStrike">
                <a:solidFill>
                  <a:srgbClr val="FFFFFF"/>
                </a:solidFill>
                <a:latin typeface="Quicksand"/>
                <a:ea typeface="Quicksand"/>
                <a:cs typeface="Quicksand"/>
                <a:sym typeface="Quicksand"/>
              </a:rPr>
            </a:br>
            <a:endParaRPr b="0" i="0" sz="4400" u="none" cap="none" strike="noStrike">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None/>
            </a:pPr>
            <a:r>
              <a:rPr b="0" i="0" lang="en-US" sz="4400" u="none" cap="none" strike="noStrike">
                <a:solidFill>
                  <a:srgbClr val="FFFFFF"/>
                </a:solidFill>
                <a:latin typeface="Quicksand"/>
                <a:ea typeface="Quicksand"/>
                <a:cs typeface="Quicksand"/>
                <a:sym typeface="Quicksand"/>
              </a:rPr>
              <a:t>Icebreaker </a:t>
            </a:r>
            <a:endParaRPr b="0" i="0" sz="4400" u="none" cap="none" strike="noStrike">
              <a:solidFill>
                <a:srgbClr val="FFFFFF"/>
              </a:solidFill>
              <a:latin typeface="Quicksand"/>
              <a:ea typeface="Quicksand"/>
              <a:cs typeface="Quicksand"/>
              <a:sym typeface="Quicksand"/>
            </a:endParaRPr>
          </a:p>
        </p:txBody>
      </p:sp>
      <p:pic>
        <p:nvPicPr>
          <p:cNvPr id="107" name="Google Shape;107;p12"/>
          <p:cNvPicPr preferRelativeResize="0"/>
          <p:nvPr/>
        </p:nvPicPr>
        <p:blipFill rotWithShape="1">
          <a:blip r:embed="rId6">
            <a:alphaModFix/>
          </a:blip>
          <a:srcRect b="0" l="0" r="0" t="0"/>
          <a:stretch/>
        </p:blipFill>
        <p:spPr>
          <a:xfrm>
            <a:off x="11339583" y="3086946"/>
            <a:ext cx="5316561" cy="531656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08" name="Google Shape;108;p12"/>
          <p:cNvPicPr preferRelativeResize="0"/>
          <p:nvPr/>
        </p:nvPicPr>
        <p:blipFill rotWithShape="1">
          <a:blip r:embed="rId7">
            <a:alphaModFix/>
          </a:blip>
          <a:srcRect b="0" l="0" r="0" t="0"/>
          <a:stretch/>
        </p:blipFill>
        <p:spPr>
          <a:xfrm>
            <a:off x="577139" y="4394306"/>
            <a:ext cx="2064019" cy="183566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09" name="Google Shape;109;p12"/>
          <p:cNvPicPr preferRelativeResize="0"/>
          <p:nvPr/>
        </p:nvPicPr>
        <p:blipFill rotWithShape="1">
          <a:blip r:embed="rId3">
            <a:alphaModFix/>
          </a:blip>
          <a:srcRect b="0" l="0" r="0" t="0"/>
          <a:stretch/>
        </p:blipFill>
        <p:spPr>
          <a:xfrm>
            <a:off x="2876588" y="-7485"/>
            <a:ext cx="16877141" cy="1981101"/>
          </a:xfrm>
          <a:prstGeom prst="rect">
            <a:avLst/>
          </a:prstGeom>
          <a:noFill/>
          <a:ln>
            <a:noFill/>
          </a:ln>
        </p:spPr>
      </p:pic>
      <p:sp>
        <p:nvSpPr>
          <p:cNvPr id="110" name="Google Shape;110;p12"/>
          <p:cNvSpPr/>
          <p:nvPr/>
        </p:nvSpPr>
        <p:spPr>
          <a:xfrm>
            <a:off x="8036835" y="298191"/>
            <a:ext cx="2956259" cy="1146532"/>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en-US" sz="5400" u="none" cap="none" strike="noStrike">
                <a:solidFill>
                  <a:srgbClr val="FFFFFF"/>
                </a:solidFill>
                <a:latin typeface="Anton"/>
                <a:ea typeface="Anton"/>
                <a:cs typeface="Anton"/>
                <a:sym typeface="Anton"/>
              </a:rPr>
              <a:t>Welcome</a:t>
            </a:r>
            <a:endParaRPr b="1" i="0" sz="5400" u="none" cap="none" strike="noStrike">
              <a:solidFill>
                <a:srgbClr val="FFFFFF"/>
              </a:solidFill>
              <a:latin typeface="Anton"/>
              <a:ea typeface="Anton"/>
              <a:cs typeface="Anton"/>
              <a:sym typeface="Anto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4" name="Shape 114"/>
        <p:cNvGrpSpPr/>
        <p:nvPr/>
      </p:nvGrpSpPr>
      <p:grpSpPr>
        <a:xfrm>
          <a:off x="0" y="0"/>
          <a:ext cx="0" cy="0"/>
          <a:chOff x="0" y="0"/>
          <a:chExt cx="0" cy="0"/>
        </a:xfrm>
      </p:grpSpPr>
      <p:grpSp>
        <p:nvGrpSpPr>
          <p:cNvPr id="115" name="Google Shape;115;p4"/>
          <p:cNvGrpSpPr/>
          <p:nvPr/>
        </p:nvGrpSpPr>
        <p:grpSpPr>
          <a:xfrm>
            <a:off x="-183440" y="1703542"/>
            <a:ext cx="18379440" cy="11316040"/>
            <a:chOff x="-3848" y="0"/>
            <a:chExt cx="773450" cy="2980356"/>
          </a:xfrm>
        </p:grpSpPr>
        <p:sp>
          <p:nvSpPr>
            <p:cNvPr id="116" name="Google Shape;116;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7" name="Google Shape;117;p4"/>
            <p:cNvSpPr txBox="1"/>
            <p:nvPr/>
          </p:nvSpPr>
          <p:spPr>
            <a:xfrm>
              <a:off x="-3848" y="213873"/>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8" name="Google Shape;118;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p4"/>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20" name="Google Shape;120;p4"/>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121" name="Google Shape;121;p4"/>
          <p:cNvGrpSpPr/>
          <p:nvPr/>
        </p:nvGrpSpPr>
        <p:grpSpPr>
          <a:xfrm>
            <a:off x="-92000" y="-358847"/>
            <a:ext cx="2922084" cy="12349388"/>
            <a:chOff x="0" y="-57150"/>
            <a:chExt cx="769602" cy="2766483"/>
          </a:xfrm>
        </p:grpSpPr>
        <p:sp>
          <p:nvSpPr>
            <p:cNvPr id="122" name="Google Shape;122;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4" name="Google Shape;124;p4"/>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p4"/>
          <p:cNvSpPr/>
          <p:nvPr/>
        </p:nvSpPr>
        <p:spPr>
          <a:xfrm>
            <a:off x="6358465" y="260262"/>
            <a:ext cx="6449201" cy="1141466"/>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en-US" sz="5400" u="none" cap="none" strike="noStrike">
                <a:solidFill>
                  <a:srgbClr val="FFFFFF"/>
                </a:solidFill>
                <a:latin typeface="Anton"/>
                <a:ea typeface="Anton"/>
                <a:cs typeface="Anton"/>
                <a:sym typeface="Anton"/>
              </a:rPr>
              <a:t>Contents - Overview</a:t>
            </a:r>
            <a:endParaRPr b="0" i="0" sz="5400" u="none" cap="none" strike="noStrike">
              <a:solidFill>
                <a:srgbClr val="000000"/>
              </a:solidFill>
              <a:latin typeface="Arial"/>
              <a:ea typeface="Arial"/>
              <a:cs typeface="Arial"/>
              <a:sym typeface="Arial"/>
            </a:endParaRPr>
          </a:p>
        </p:txBody>
      </p:sp>
      <p:pic>
        <p:nvPicPr>
          <p:cNvPr id="126" name="Google Shape;126;p4"/>
          <p:cNvPicPr preferRelativeResize="0"/>
          <p:nvPr/>
        </p:nvPicPr>
        <p:blipFill rotWithShape="1">
          <a:blip r:embed="rId5">
            <a:alphaModFix/>
          </a:blip>
          <a:srcRect b="0" l="0" r="0" t="0"/>
          <a:stretch/>
        </p:blipFill>
        <p:spPr>
          <a:xfrm>
            <a:off x="12057573" y="3705705"/>
            <a:ext cx="4903197" cy="326932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27" name="Google Shape;127;p4"/>
          <p:cNvSpPr txBox="1"/>
          <p:nvPr/>
        </p:nvSpPr>
        <p:spPr>
          <a:xfrm>
            <a:off x="3823467" y="3060773"/>
            <a:ext cx="8234106" cy="501675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Info: Deaf education, UN-Konvention</a:t>
            </a:r>
            <a:endParaRPr/>
          </a:p>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Brainstorming: Deaf didactics</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Info: Deaf didactics principles</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Activity: Create a project week</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Conclusion</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 Feedback </a:t>
            </a:r>
            <a:endParaRPr/>
          </a:p>
          <a:p>
            <a:pPr indent="-25400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1" name="Shape 131"/>
        <p:cNvGrpSpPr/>
        <p:nvPr/>
      </p:nvGrpSpPr>
      <p:grpSpPr>
        <a:xfrm>
          <a:off x="0" y="0"/>
          <a:ext cx="0" cy="0"/>
          <a:chOff x="0" y="0"/>
          <a:chExt cx="0" cy="0"/>
        </a:xfrm>
      </p:grpSpPr>
      <p:grpSp>
        <p:nvGrpSpPr>
          <p:cNvPr id="132" name="Google Shape;132;p5"/>
          <p:cNvGrpSpPr/>
          <p:nvPr/>
        </p:nvGrpSpPr>
        <p:grpSpPr>
          <a:xfrm>
            <a:off x="-183440" y="1599039"/>
            <a:ext cx="18379440" cy="11316040"/>
            <a:chOff x="-3848" y="0"/>
            <a:chExt cx="773450" cy="2980356"/>
          </a:xfrm>
        </p:grpSpPr>
        <p:sp>
          <p:nvSpPr>
            <p:cNvPr id="133" name="Google Shape;133;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5"/>
            <p:cNvSpPr txBox="1"/>
            <p:nvPr/>
          </p:nvSpPr>
          <p:spPr>
            <a:xfrm>
              <a:off x="-3848" y="213873"/>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5" name="Google Shape;135;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p5"/>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37" name="Google Shape;137;p5"/>
          <p:cNvSpPr txBox="1"/>
          <p:nvPr/>
        </p:nvSpPr>
        <p:spPr>
          <a:xfrm>
            <a:off x="-1839480" y="644169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138" name="Google Shape;138;p5"/>
          <p:cNvGrpSpPr/>
          <p:nvPr/>
        </p:nvGrpSpPr>
        <p:grpSpPr>
          <a:xfrm>
            <a:off x="-86106" y="-216992"/>
            <a:ext cx="2922084" cy="10503992"/>
            <a:chOff x="0" y="-57150"/>
            <a:chExt cx="769602" cy="2766483"/>
          </a:xfrm>
        </p:grpSpPr>
        <p:sp>
          <p:nvSpPr>
            <p:cNvPr id="139" name="Google Shape;139;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p5"/>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5"/>
          <p:cNvSpPr/>
          <p:nvPr/>
        </p:nvSpPr>
        <p:spPr>
          <a:xfrm>
            <a:off x="6358465" y="260262"/>
            <a:ext cx="1891865" cy="1141466"/>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en-US" sz="5400" u="none" cap="none" strike="noStrike">
                <a:solidFill>
                  <a:srgbClr val="FFFFFF"/>
                </a:solidFill>
                <a:latin typeface="Anton"/>
                <a:ea typeface="Anton"/>
                <a:cs typeface="Anton"/>
                <a:sym typeface="Anton"/>
              </a:rPr>
              <a:t>Goals</a:t>
            </a:r>
            <a:endParaRPr b="0" i="0" sz="5400" u="none" cap="none" strike="noStrike">
              <a:solidFill>
                <a:srgbClr val="000000"/>
              </a:solidFill>
              <a:latin typeface="Arial"/>
              <a:ea typeface="Arial"/>
              <a:cs typeface="Arial"/>
              <a:sym typeface="Arial"/>
            </a:endParaRPr>
          </a:p>
        </p:txBody>
      </p:sp>
      <p:sp>
        <p:nvSpPr>
          <p:cNvPr id="143" name="Google Shape;143;p5"/>
          <p:cNvSpPr/>
          <p:nvPr/>
        </p:nvSpPr>
        <p:spPr>
          <a:xfrm>
            <a:off x="3926339" y="3745992"/>
            <a:ext cx="9084538" cy="37856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Understanding the connection between</a:t>
            </a:r>
            <a:br>
              <a:rPr b="0" i="0" lang="en-US" sz="4000" u="none" cap="none" strike="noStrike">
                <a:solidFill>
                  <a:schemeClr val="lt1"/>
                </a:solidFill>
                <a:latin typeface="Quicksand"/>
                <a:ea typeface="Quicksand"/>
                <a:cs typeface="Quicksand"/>
                <a:sym typeface="Quicksand"/>
              </a:rPr>
            </a:br>
            <a:r>
              <a:rPr b="0" i="0" lang="en-US" sz="4000" u="none" cap="none" strike="noStrike">
                <a:solidFill>
                  <a:schemeClr val="lt1"/>
                </a:solidFill>
                <a:latin typeface="Quicksand"/>
                <a:ea typeface="Quicksand"/>
                <a:cs typeface="Quicksand"/>
                <a:sym typeface="Quicksand"/>
              </a:rPr>
              <a:t> </a:t>
            </a:r>
            <a:endParaRPr/>
          </a:p>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 education</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 language </a:t>
            </a:r>
            <a:endParaRPr/>
          </a:p>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 inclusion</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 culture</a:t>
            </a:r>
            <a:r>
              <a:rPr b="0" i="0" lang="en-US" sz="1400" u="none" cap="none" strike="noStrike">
                <a:solidFill>
                  <a:schemeClr val="lt1"/>
                </a:solidFill>
                <a:latin typeface="Arial"/>
                <a:ea typeface="Arial"/>
                <a:cs typeface="Arial"/>
                <a:sym typeface="Arial"/>
              </a:rPr>
              <a:t>. </a:t>
            </a:r>
            <a:endParaRPr/>
          </a:p>
        </p:txBody>
      </p:sp>
      <p:pic>
        <p:nvPicPr>
          <p:cNvPr id="144" name="Google Shape;144;p5"/>
          <p:cNvPicPr preferRelativeResize="0"/>
          <p:nvPr/>
        </p:nvPicPr>
        <p:blipFill rotWithShape="1">
          <a:blip r:embed="rId5">
            <a:alphaModFix/>
          </a:blip>
          <a:srcRect b="0" l="0" r="0" t="0"/>
          <a:stretch/>
        </p:blipFill>
        <p:spPr>
          <a:xfrm>
            <a:off x="9808163" y="4709638"/>
            <a:ext cx="4805922" cy="465479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8" name="Shape 148"/>
        <p:cNvGrpSpPr/>
        <p:nvPr/>
      </p:nvGrpSpPr>
      <p:grpSpPr>
        <a:xfrm>
          <a:off x="0" y="0"/>
          <a:ext cx="0" cy="0"/>
          <a:chOff x="0" y="0"/>
          <a:chExt cx="0" cy="0"/>
        </a:xfrm>
      </p:grpSpPr>
      <p:grpSp>
        <p:nvGrpSpPr>
          <p:cNvPr id="149" name="Google Shape;149;p6"/>
          <p:cNvGrpSpPr/>
          <p:nvPr/>
        </p:nvGrpSpPr>
        <p:grpSpPr>
          <a:xfrm>
            <a:off x="0" y="2520333"/>
            <a:ext cx="18288000" cy="7766668"/>
            <a:chOff x="0" y="-57150"/>
            <a:chExt cx="769602" cy="2766483"/>
          </a:xfrm>
        </p:grpSpPr>
        <p:sp>
          <p:nvSpPr>
            <p:cNvPr id="150" name="Google Shape;150;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1" name="Google Shape;151;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2" name="Google Shape;152;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p6"/>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54" name="Google Shape;154;p6"/>
          <p:cNvSpPr txBox="1"/>
          <p:nvPr/>
        </p:nvSpPr>
        <p:spPr>
          <a:xfrm>
            <a:off x="-1908482" y="6473569"/>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155" name="Google Shape;155;p6"/>
          <p:cNvGrpSpPr/>
          <p:nvPr/>
        </p:nvGrpSpPr>
        <p:grpSpPr>
          <a:xfrm>
            <a:off x="0" y="-216991"/>
            <a:ext cx="2922084" cy="10503992"/>
            <a:chOff x="0" y="-57150"/>
            <a:chExt cx="769602" cy="2766483"/>
          </a:xfrm>
        </p:grpSpPr>
        <p:sp>
          <p:nvSpPr>
            <p:cNvPr id="156" name="Google Shape;156;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p6"/>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6"/>
          <p:cNvSpPr/>
          <p:nvPr/>
        </p:nvSpPr>
        <p:spPr>
          <a:xfrm>
            <a:off x="6317194" y="883192"/>
            <a:ext cx="4867038" cy="1141466"/>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en-US" sz="5400" u="none" cap="none" strike="noStrike">
                <a:solidFill>
                  <a:srgbClr val="FFFFFF"/>
                </a:solidFill>
                <a:latin typeface="Anton"/>
                <a:ea typeface="Anton"/>
                <a:cs typeface="Anton"/>
                <a:sym typeface="Anton"/>
              </a:rPr>
              <a:t>Deaf education</a:t>
            </a:r>
            <a:endParaRPr b="0" i="0" sz="5400" u="none" cap="none" strike="noStrike">
              <a:solidFill>
                <a:srgbClr val="000000"/>
              </a:solidFill>
              <a:latin typeface="Arial"/>
              <a:ea typeface="Arial"/>
              <a:cs typeface="Arial"/>
              <a:sym typeface="Arial"/>
            </a:endParaRPr>
          </a:p>
        </p:txBody>
      </p:sp>
      <p:pic>
        <p:nvPicPr>
          <p:cNvPr id="160" name="Google Shape;160;p6"/>
          <p:cNvPicPr preferRelativeResize="0"/>
          <p:nvPr/>
        </p:nvPicPr>
        <p:blipFill rotWithShape="1">
          <a:blip r:embed="rId5">
            <a:alphaModFix/>
          </a:blip>
          <a:srcRect b="0" l="0" r="0" t="0"/>
          <a:stretch/>
        </p:blipFill>
        <p:spPr>
          <a:xfrm>
            <a:off x="12924668" y="3177200"/>
            <a:ext cx="4553585" cy="5792008"/>
          </a:xfrm>
          <a:prstGeom prst="rect">
            <a:avLst/>
          </a:prstGeom>
          <a:noFill/>
          <a:ln>
            <a:noFill/>
          </a:ln>
        </p:spPr>
      </p:pic>
      <p:sp>
        <p:nvSpPr>
          <p:cNvPr id="161" name="Google Shape;161;p6"/>
          <p:cNvSpPr txBox="1"/>
          <p:nvPr/>
        </p:nvSpPr>
        <p:spPr>
          <a:xfrm>
            <a:off x="14534401" y="3615205"/>
            <a:ext cx="1334118" cy="900953"/>
          </a:xfrm>
          <a:prstGeom prst="rect">
            <a:avLst/>
          </a:prstGeom>
          <a:solidFill>
            <a:srgbClr val="FFFFC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2" name="Google Shape;162;p6"/>
          <p:cNvSpPr txBox="1"/>
          <p:nvPr/>
        </p:nvSpPr>
        <p:spPr>
          <a:xfrm>
            <a:off x="14331185" y="3615205"/>
            <a:ext cx="15464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rgbClr val="000000"/>
                </a:solidFill>
                <a:latin typeface="Arial Black"/>
                <a:ea typeface="Arial Black"/>
                <a:cs typeface="Arial Black"/>
                <a:sym typeface="Arial Black"/>
              </a:rPr>
              <a:t>our</a:t>
            </a:r>
            <a:endParaRPr b="0" i="0" sz="20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Black"/>
                <a:ea typeface="Arial Black"/>
                <a:cs typeface="Arial Black"/>
                <a:sym typeface="Arial Black"/>
              </a:rPr>
              <a:t>rights</a:t>
            </a:r>
            <a:endParaRPr b="0" i="0" sz="2000" u="none" cap="none" strike="noStrike">
              <a:solidFill>
                <a:srgbClr val="000000"/>
              </a:solidFill>
              <a:latin typeface="Arial Black"/>
              <a:ea typeface="Arial Black"/>
              <a:cs typeface="Arial Black"/>
              <a:sym typeface="Arial Black"/>
            </a:endParaRPr>
          </a:p>
        </p:txBody>
      </p:sp>
      <p:sp>
        <p:nvSpPr>
          <p:cNvPr id="163" name="Google Shape;163;p6"/>
          <p:cNvSpPr txBox="1"/>
          <p:nvPr/>
        </p:nvSpPr>
        <p:spPr>
          <a:xfrm>
            <a:off x="2426944" y="4450350"/>
            <a:ext cx="11379334" cy="51398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Quicksand"/>
                <a:ea typeface="Quicksand"/>
                <a:cs typeface="Quicksand"/>
                <a:sym typeface="Quicksand"/>
              </a:rPr>
              <a:t>UN Convention on the </a:t>
            </a:r>
            <a:endParaRPr b="0"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0" i="0" lang="en-US" sz="3600" u="none" cap="none" strike="noStrike">
                <a:solidFill>
                  <a:schemeClr val="lt1"/>
                </a:solidFill>
                <a:latin typeface="Quicksand"/>
                <a:ea typeface="Quicksand"/>
                <a:cs typeface="Quicksand"/>
                <a:sym typeface="Quicksand"/>
              </a:rPr>
              <a:t>Right of Persons with Disabilities,</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 Article 24</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0"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0" i="0" lang="en-US" sz="3600" u="none" cap="none" strike="noStrike">
                <a:solidFill>
                  <a:schemeClr val="lt1"/>
                </a:solidFill>
                <a:latin typeface="Quicksand"/>
                <a:ea typeface="Quicksand"/>
                <a:cs typeface="Quicksand"/>
                <a:sym typeface="Quicksand"/>
              </a:rPr>
              <a:t>Right to sign language for </a:t>
            </a:r>
            <a:br>
              <a:rPr b="0" i="0" lang="en-US" sz="3600" u="none" cap="none" strike="noStrike">
                <a:solidFill>
                  <a:schemeClr val="lt1"/>
                </a:solidFill>
                <a:latin typeface="Quicksand"/>
                <a:ea typeface="Quicksand"/>
                <a:cs typeface="Quicksand"/>
                <a:sym typeface="Quicksand"/>
              </a:rPr>
            </a:br>
            <a:r>
              <a:rPr b="0" i="0" lang="en-US" sz="3600" u="none" cap="none" strike="noStrike">
                <a:solidFill>
                  <a:schemeClr val="lt1"/>
                </a:solidFill>
                <a:latin typeface="Quicksand"/>
                <a:ea typeface="Quicksand"/>
                <a:cs typeface="Quicksand"/>
                <a:sym typeface="Quicksand"/>
              </a:rPr>
              <a:t>Deaf and hearing-impaired pupils/students</a:t>
            </a:r>
            <a:br>
              <a:rPr b="1" i="0" lang="en-US" sz="2800" u="none" cap="none" strike="noStrike">
                <a:solidFill>
                  <a:schemeClr val="lt1"/>
                </a:solidFill>
                <a:latin typeface="Quicksand"/>
                <a:ea typeface="Quicksand"/>
                <a:cs typeface="Quicksand"/>
                <a:sym typeface="Quicksand"/>
              </a:rPr>
            </a:b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3200" u="none" cap="none" strike="noStrike">
              <a:solidFill>
                <a:schemeClr val="lt1"/>
              </a:solidFill>
              <a:latin typeface="Quicksand"/>
              <a:ea typeface="Quicksand"/>
              <a:cs typeface="Quicksand"/>
              <a:sym typeface="Quicksand"/>
            </a:endParaRPr>
          </a:p>
        </p:txBody>
      </p:sp>
      <p:pic>
        <p:nvPicPr>
          <p:cNvPr descr="Ein Bild, das Design enthält.&#10;&#10;KI-generierte Inhalte können fehlerhaft sein." id="164" name="Google Shape;164;p6"/>
          <p:cNvPicPr preferRelativeResize="0"/>
          <p:nvPr/>
        </p:nvPicPr>
        <p:blipFill rotWithShape="1">
          <a:blip r:embed="rId6">
            <a:alphaModFix/>
          </a:blip>
          <a:srcRect b="0" l="0" r="0" t="0"/>
          <a:stretch/>
        </p:blipFill>
        <p:spPr>
          <a:xfrm>
            <a:off x="13268289" y="6591626"/>
            <a:ext cx="1092039" cy="108663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165" name="Google Shape;165;p6"/>
          <p:cNvPicPr preferRelativeResize="0"/>
          <p:nvPr/>
        </p:nvPicPr>
        <p:blipFill rotWithShape="1">
          <a:blip r:embed="rId7">
            <a:alphaModFix/>
          </a:blip>
          <a:srcRect b="0" l="0" r="0" t="0"/>
          <a:stretch/>
        </p:blipFill>
        <p:spPr>
          <a:xfrm>
            <a:off x="766487" y="4742892"/>
            <a:ext cx="1685324" cy="169880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66" name="Google Shape;166;p6"/>
          <p:cNvSpPr/>
          <p:nvPr/>
        </p:nvSpPr>
        <p:spPr>
          <a:xfrm>
            <a:off x="7592176" y="6591626"/>
            <a:ext cx="675303" cy="789682"/>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0" name="Shape 170"/>
        <p:cNvGrpSpPr/>
        <p:nvPr/>
      </p:nvGrpSpPr>
      <p:grpSpPr>
        <a:xfrm>
          <a:off x="0" y="0"/>
          <a:ext cx="0" cy="0"/>
          <a:chOff x="0" y="0"/>
          <a:chExt cx="0" cy="0"/>
        </a:xfrm>
      </p:grpSpPr>
      <p:grpSp>
        <p:nvGrpSpPr>
          <p:cNvPr id="171" name="Google Shape;171;p7"/>
          <p:cNvGrpSpPr/>
          <p:nvPr/>
        </p:nvGrpSpPr>
        <p:grpSpPr>
          <a:xfrm>
            <a:off x="0" y="2520333"/>
            <a:ext cx="18288000" cy="7808222"/>
            <a:chOff x="0" y="-57150"/>
            <a:chExt cx="769602" cy="2766483"/>
          </a:xfrm>
        </p:grpSpPr>
        <p:sp>
          <p:nvSpPr>
            <p:cNvPr id="172" name="Google Shape;172;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4" name="Google Shape;174;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7"/>
          <p:cNvSpPr txBox="1"/>
          <p:nvPr/>
        </p:nvSpPr>
        <p:spPr>
          <a:xfrm>
            <a:off x="6121209" y="966032"/>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76" name="Google Shape;176;p7"/>
          <p:cNvSpPr txBox="1"/>
          <p:nvPr/>
        </p:nvSpPr>
        <p:spPr>
          <a:xfrm>
            <a:off x="-1520318" y="4074632"/>
            <a:ext cx="11249100"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177" name="Google Shape;177;p7"/>
          <p:cNvGrpSpPr/>
          <p:nvPr/>
        </p:nvGrpSpPr>
        <p:grpSpPr>
          <a:xfrm>
            <a:off x="0" y="-216991"/>
            <a:ext cx="2922084" cy="10503992"/>
            <a:chOff x="0" y="-57150"/>
            <a:chExt cx="769602" cy="2766483"/>
          </a:xfrm>
        </p:grpSpPr>
        <p:sp>
          <p:nvSpPr>
            <p:cNvPr id="178" name="Google Shape;178;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9" name="Google Shape;179;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0" name="Google Shape;180;p7"/>
          <p:cNvSpPr/>
          <p:nvPr/>
        </p:nvSpPr>
        <p:spPr>
          <a:xfrm>
            <a:off x="-183440" y="-4155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p7"/>
          <p:cNvSpPr/>
          <p:nvPr/>
        </p:nvSpPr>
        <p:spPr>
          <a:xfrm>
            <a:off x="3768147" y="466495"/>
            <a:ext cx="12415578" cy="2285947"/>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en-US" sz="5400" u="none" cap="none" strike="noStrike">
                <a:solidFill>
                  <a:srgbClr val="FFFFFF"/>
                </a:solidFill>
                <a:latin typeface="Anton"/>
                <a:ea typeface="Anton"/>
                <a:cs typeface="Anton"/>
                <a:sym typeface="Anton"/>
              </a:rPr>
              <a:t>Deaf Education - </a:t>
            </a:r>
            <a:r>
              <a:rPr b="1" i="0" lang="en-US" sz="5400" u="none" cap="none" strike="noStrike">
                <a:solidFill>
                  <a:schemeClr val="lt1"/>
                </a:solidFill>
                <a:latin typeface="Anton"/>
                <a:ea typeface="Anton"/>
                <a:cs typeface="Anton"/>
                <a:sym typeface="Anton"/>
              </a:rPr>
              <a:t>Right to sign language</a:t>
            </a:r>
            <a:endParaRPr b="1" i="0" sz="4800" u="none" cap="none" strike="noStrike">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b="0" i="0" sz="5400" u="none" cap="none" strike="noStrike">
              <a:solidFill>
                <a:srgbClr val="000000"/>
              </a:solidFill>
              <a:latin typeface="Arial"/>
              <a:ea typeface="Arial"/>
              <a:cs typeface="Arial"/>
              <a:sym typeface="Arial"/>
            </a:endParaRPr>
          </a:p>
        </p:txBody>
      </p:sp>
      <p:sp>
        <p:nvSpPr>
          <p:cNvPr id="182" name="Google Shape;182;p7"/>
          <p:cNvSpPr txBox="1"/>
          <p:nvPr/>
        </p:nvSpPr>
        <p:spPr>
          <a:xfrm>
            <a:off x="15399413" y="3273733"/>
            <a:ext cx="154641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rgbClr val="000000"/>
                </a:solidFill>
                <a:latin typeface="Arial Black"/>
                <a:ea typeface="Arial Black"/>
                <a:cs typeface="Arial Black"/>
                <a:sym typeface="Arial Black"/>
              </a:rPr>
              <a:t>unsere</a:t>
            </a:r>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Black"/>
                <a:ea typeface="Arial Black"/>
                <a:cs typeface="Arial Black"/>
                <a:sym typeface="Arial Black"/>
              </a:rPr>
              <a:t>Rechte</a:t>
            </a:r>
            <a:endParaRPr b="0" i="0" sz="2000" u="none" cap="none" strike="noStrike">
              <a:solidFill>
                <a:srgbClr val="000000"/>
              </a:solidFill>
              <a:latin typeface="Arial Black"/>
              <a:ea typeface="Arial Black"/>
              <a:cs typeface="Arial Black"/>
              <a:sym typeface="Arial Black"/>
            </a:endParaRPr>
          </a:p>
        </p:txBody>
      </p:sp>
      <p:sp>
        <p:nvSpPr>
          <p:cNvPr id="183" name="Google Shape;183;p7"/>
          <p:cNvSpPr txBox="1"/>
          <p:nvPr/>
        </p:nvSpPr>
        <p:spPr>
          <a:xfrm>
            <a:off x="4465972" y="1081615"/>
            <a:ext cx="11379334" cy="83099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36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2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equal participation in the education system </a:t>
            </a:r>
            <a:endParaRPr/>
          </a:p>
          <a:p>
            <a:pPr indent="0" lvl="0" marL="0" marR="0" rtl="0" algn="l">
              <a:lnSpc>
                <a:spcPct val="2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barrier-free education</a:t>
            </a:r>
            <a:endParaRPr/>
          </a:p>
          <a:p>
            <a:pPr indent="0" lvl="0" marL="0" marR="0" rtl="0" algn="l">
              <a:lnSpc>
                <a:spcPct val="2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non-discriminatory education</a:t>
            </a:r>
            <a:endParaRPr/>
          </a:p>
          <a:p>
            <a:pPr indent="0" lvl="0" marL="0" marR="0" rtl="0" algn="l">
              <a:lnSpc>
                <a:spcPct val="25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inclusive education</a:t>
            </a:r>
            <a:endParaRPr/>
          </a:p>
          <a:p>
            <a:pPr indent="0" lvl="0" marL="0" marR="0" rtl="0" algn="ctr">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p:txBody>
      </p:sp>
      <p:pic>
        <p:nvPicPr>
          <p:cNvPr id="184" name="Google Shape;184;p7"/>
          <p:cNvPicPr preferRelativeResize="0"/>
          <p:nvPr/>
        </p:nvPicPr>
        <p:blipFill rotWithShape="1">
          <a:blip r:embed="rId5">
            <a:alphaModFix/>
          </a:blip>
          <a:srcRect b="0" l="0" r="0" t="0"/>
          <a:stretch/>
        </p:blipFill>
        <p:spPr>
          <a:xfrm>
            <a:off x="766487" y="4742892"/>
            <a:ext cx="1685324" cy="169880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85" name="Google Shape;185;p7"/>
          <p:cNvSpPr/>
          <p:nvPr/>
        </p:nvSpPr>
        <p:spPr>
          <a:xfrm rot="-5400000">
            <a:off x="3682506" y="4502390"/>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6" name="Google Shape;186;p7"/>
          <p:cNvSpPr/>
          <p:nvPr/>
        </p:nvSpPr>
        <p:spPr>
          <a:xfrm rot="-5400000">
            <a:off x="3732250" y="5631015"/>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7" name="Google Shape;187;p7"/>
          <p:cNvSpPr/>
          <p:nvPr/>
        </p:nvSpPr>
        <p:spPr>
          <a:xfrm rot="-5400000">
            <a:off x="3732250" y="6868676"/>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88" name="Google Shape;188;p7"/>
          <p:cNvPicPr preferRelativeResize="0"/>
          <p:nvPr/>
        </p:nvPicPr>
        <p:blipFill rotWithShape="1">
          <a:blip r:embed="rId6">
            <a:alphaModFix/>
          </a:blip>
          <a:srcRect b="0" l="0" r="0" t="0"/>
          <a:stretch/>
        </p:blipFill>
        <p:spPr>
          <a:xfrm>
            <a:off x="13997034" y="3516500"/>
            <a:ext cx="3354190" cy="503128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Ein Bild, das Design enthält.&#10;&#10;KI-generierte Inhalte können fehlerhaft sein." id="189" name="Google Shape;189;p7"/>
          <p:cNvPicPr preferRelativeResize="0"/>
          <p:nvPr/>
        </p:nvPicPr>
        <p:blipFill rotWithShape="1">
          <a:blip r:embed="rId7">
            <a:alphaModFix/>
          </a:blip>
          <a:srcRect b="0" l="0" r="0" t="0"/>
          <a:stretch/>
        </p:blipFill>
        <p:spPr>
          <a:xfrm>
            <a:off x="13254832" y="5725506"/>
            <a:ext cx="1092039" cy="108663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190" name="Google Shape;190;p7"/>
          <p:cNvSpPr/>
          <p:nvPr/>
        </p:nvSpPr>
        <p:spPr>
          <a:xfrm rot="-5400000">
            <a:off x="3833419" y="8106337"/>
            <a:ext cx="594076" cy="481004"/>
          </a:xfrm>
          <a:prstGeom prst="flowChartMerg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94" name="Shape 194"/>
        <p:cNvGrpSpPr/>
        <p:nvPr/>
      </p:nvGrpSpPr>
      <p:grpSpPr>
        <a:xfrm>
          <a:off x="0" y="0"/>
          <a:ext cx="0" cy="0"/>
          <a:chOff x="0" y="0"/>
          <a:chExt cx="0" cy="0"/>
        </a:xfrm>
      </p:grpSpPr>
      <p:pic>
        <p:nvPicPr>
          <p:cNvPr id="195" name="Google Shape;195;p8"/>
          <p:cNvPicPr preferRelativeResize="0"/>
          <p:nvPr/>
        </p:nvPicPr>
        <p:blipFill rotWithShape="1">
          <a:blip r:embed="rId3">
            <a:alphaModFix/>
          </a:blip>
          <a:srcRect b="0" l="0" r="0" t="0"/>
          <a:stretch/>
        </p:blipFill>
        <p:spPr>
          <a:xfrm>
            <a:off x="2922084" y="0"/>
            <a:ext cx="15365916" cy="2258896"/>
          </a:xfrm>
          <a:prstGeom prst="rect">
            <a:avLst/>
          </a:prstGeom>
          <a:noFill/>
          <a:ln>
            <a:noFill/>
          </a:ln>
        </p:spPr>
      </p:pic>
      <p:sp>
        <p:nvSpPr>
          <p:cNvPr id="196" name="Google Shape;196;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8"/>
          <p:cNvSpPr txBox="1"/>
          <p:nvPr/>
        </p:nvSpPr>
        <p:spPr>
          <a:xfrm>
            <a:off x="3585178" y="352298"/>
            <a:ext cx="14702821"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8000" u="none" cap="none" strike="noStrike">
                <a:solidFill>
                  <a:srgbClr val="FFFFFF"/>
                </a:solidFill>
                <a:latin typeface="Anton"/>
                <a:ea typeface="Anton"/>
                <a:cs typeface="Anton"/>
                <a:sym typeface="Anton"/>
              </a:rPr>
              <a:t>Deaf education – Deaf Didactics </a:t>
            </a:r>
            <a:endParaRPr b="0" i="0" sz="8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198" name="Google Shape;198;p8"/>
          <p:cNvSpPr txBox="1"/>
          <p:nvPr/>
        </p:nvSpPr>
        <p:spPr>
          <a:xfrm>
            <a:off x="3757694" y="2728815"/>
            <a:ext cx="14530306"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didactics = how to teach </a:t>
            </a:r>
            <a:endParaRPr/>
          </a:p>
          <a:p>
            <a:pPr indent="0" lvl="0" marL="0" marR="0" rtl="0" algn="l">
              <a:lnSpc>
                <a:spcPct val="100000"/>
              </a:lnSpc>
              <a:spcBef>
                <a:spcPts val="0"/>
              </a:spcBef>
              <a:spcAft>
                <a:spcPts val="0"/>
              </a:spcAft>
              <a:buNone/>
            </a:pPr>
            <a:r>
              <a:rPr b="0" i="0" lang="en-US" sz="4000" u="none" cap="none" strike="noStrike">
                <a:solidFill>
                  <a:schemeClr val="lt1"/>
                </a:solidFill>
                <a:latin typeface="Quicksand"/>
                <a:ea typeface="Quicksand"/>
                <a:cs typeface="Quicksand"/>
                <a:sym typeface="Quicksand"/>
              </a:rPr>
              <a:t>Deaf didactics = how to teach Deaf pupils</a:t>
            </a:r>
            <a:endParaRPr b="0" i="0" sz="40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US" sz="4400" u="none" cap="none" strike="noStrike">
                <a:solidFill>
                  <a:schemeClr val="dk1"/>
                </a:solidFill>
                <a:latin typeface="Arial Black"/>
                <a:ea typeface="Arial Black"/>
                <a:cs typeface="Arial Black"/>
                <a:sym typeface="Arial Black"/>
              </a:rPr>
              <a:t>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pic>
        <p:nvPicPr>
          <p:cNvPr id="199" name="Google Shape;199;p8"/>
          <p:cNvPicPr preferRelativeResize="0"/>
          <p:nvPr/>
        </p:nvPicPr>
        <p:blipFill rotWithShape="1">
          <a:blip r:embed="rId5">
            <a:alphaModFix/>
          </a:blip>
          <a:srcRect b="0" l="0" r="0" t="0"/>
          <a:stretch/>
        </p:blipFill>
        <p:spPr>
          <a:xfrm>
            <a:off x="4055704" y="5390278"/>
            <a:ext cx="4758100" cy="30152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00" name="Google Shape;200;p8"/>
          <p:cNvPicPr preferRelativeResize="0"/>
          <p:nvPr/>
        </p:nvPicPr>
        <p:blipFill rotWithShape="1">
          <a:blip r:embed="rId6">
            <a:alphaModFix/>
          </a:blip>
          <a:srcRect b="0" l="0" r="0" t="0"/>
          <a:stretch/>
        </p:blipFill>
        <p:spPr>
          <a:xfrm>
            <a:off x="10605042" y="5462947"/>
            <a:ext cx="5149557" cy="2942604"/>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grpSp>
        <p:nvGrpSpPr>
          <p:cNvPr id="201" name="Google Shape;201;p8"/>
          <p:cNvGrpSpPr/>
          <p:nvPr/>
        </p:nvGrpSpPr>
        <p:grpSpPr>
          <a:xfrm>
            <a:off x="0" y="-216992"/>
            <a:ext cx="2922084" cy="10503992"/>
            <a:chOff x="0" y="-57150"/>
            <a:chExt cx="769602" cy="2766483"/>
          </a:xfrm>
        </p:grpSpPr>
        <p:sp>
          <p:nvSpPr>
            <p:cNvPr id="202" name="Google Shape;202;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4" name="Google Shape;204;p8"/>
          <p:cNvSpPr/>
          <p:nvPr/>
        </p:nvSpPr>
        <p:spPr>
          <a:xfrm>
            <a:off x="-306850"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05" name="Google Shape;205;p8"/>
          <p:cNvPicPr preferRelativeResize="0"/>
          <p:nvPr/>
        </p:nvPicPr>
        <p:blipFill rotWithShape="1">
          <a:blip r:embed="rId8">
            <a:alphaModFix/>
          </a:blip>
          <a:srcRect b="0" l="0" r="0" t="0"/>
          <a:stretch/>
        </p:blipFill>
        <p:spPr>
          <a:xfrm>
            <a:off x="537230" y="4313613"/>
            <a:ext cx="1847623" cy="18374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09" name="Shape 209"/>
        <p:cNvGrpSpPr/>
        <p:nvPr/>
      </p:nvGrpSpPr>
      <p:grpSpPr>
        <a:xfrm>
          <a:off x="0" y="0"/>
          <a:ext cx="0" cy="0"/>
          <a:chOff x="0" y="0"/>
          <a:chExt cx="0" cy="0"/>
        </a:xfrm>
      </p:grpSpPr>
      <p:pic>
        <p:nvPicPr>
          <p:cNvPr id="210" name="Google Shape;210;p9"/>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sp>
        <p:nvSpPr>
          <p:cNvPr id="211" name="Google Shape;211;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p9"/>
          <p:cNvSpPr txBox="1"/>
          <p:nvPr/>
        </p:nvSpPr>
        <p:spPr>
          <a:xfrm>
            <a:off x="3585178" y="352298"/>
            <a:ext cx="14702821"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6600" u="none" cap="none" strike="noStrike">
                <a:solidFill>
                  <a:srgbClr val="FFFFFF"/>
                </a:solidFill>
                <a:latin typeface="Anton"/>
                <a:ea typeface="Anton"/>
                <a:cs typeface="Anton"/>
                <a:sym typeface="Anton"/>
              </a:rPr>
              <a:t>Brainstorming – Deaf Didactics</a:t>
            </a:r>
            <a:endParaRPr b="0" i="0" sz="66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213" name="Google Shape;213;p9"/>
          <p:cNvSpPr txBox="1"/>
          <p:nvPr/>
        </p:nvSpPr>
        <p:spPr>
          <a:xfrm>
            <a:off x="3529409" y="2475888"/>
            <a:ext cx="14530306"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4000" u="none" cap="none" strike="noStrike">
                <a:solidFill>
                  <a:schemeClr val="dk1"/>
                </a:solidFill>
                <a:latin typeface="Quicksand"/>
                <a:ea typeface="Quicksand"/>
                <a:cs typeface="Quicksand"/>
                <a:sym typeface="Quicksand"/>
              </a:rPr>
              <a:t>Deaf Didactics = how to teach Deaf pupils</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1" i="0" lang="en-US" sz="4400" u="none" cap="none" strike="noStrike">
                <a:solidFill>
                  <a:schemeClr val="dk1"/>
                </a:solidFill>
                <a:latin typeface="Arial Black"/>
                <a:ea typeface="Arial Black"/>
                <a:cs typeface="Arial Black"/>
                <a:sym typeface="Arial Black"/>
              </a:rPr>
              <a:t>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1" marL="302255" marR="0" rtl="0" algn="l">
              <a:lnSpc>
                <a:spcPct val="140014"/>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grpSp>
        <p:nvGrpSpPr>
          <p:cNvPr id="214" name="Google Shape;214;p9"/>
          <p:cNvGrpSpPr/>
          <p:nvPr/>
        </p:nvGrpSpPr>
        <p:grpSpPr>
          <a:xfrm>
            <a:off x="0" y="-216992"/>
            <a:ext cx="2922084" cy="10503992"/>
            <a:chOff x="0" y="-57150"/>
            <a:chExt cx="769602" cy="2766483"/>
          </a:xfrm>
        </p:grpSpPr>
        <p:sp>
          <p:nvSpPr>
            <p:cNvPr id="215" name="Google Shape;215;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7" name="Google Shape;217;p9"/>
          <p:cNvSpPr/>
          <p:nvPr/>
        </p:nvSpPr>
        <p:spPr>
          <a:xfrm>
            <a:off x="-306850"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8" name="Google Shape;218;p9"/>
          <p:cNvPicPr preferRelativeResize="0"/>
          <p:nvPr/>
        </p:nvPicPr>
        <p:blipFill rotWithShape="1">
          <a:blip r:embed="rId6">
            <a:alphaModFix/>
          </a:blip>
          <a:srcRect b="0" l="0" r="0" t="0"/>
          <a:stretch/>
        </p:blipFill>
        <p:spPr>
          <a:xfrm>
            <a:off x="10532809" y="4098375"/>
            <a:ext cx="5433056" cy="376836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19" name="Google Shape;219;p9"/>
          <p:cNvPicPr preferRelativeResize="0"/>
          <p:nvPr/>
        </p:nvPicPr>
        <p:blipFill rotWithShape="1">
          <a:blip r:embed="rId7">
            <a:alphaModFix/>
          </a:blip>
          <a:srcRect b="0" l="0" r="0" t="0"/>
          <a:stretch/>
        </p:blipFill>
        <p:spPr>
          <a:xfrm>
            <a:off x="3860950" y="3490462"/>
            <a:ext cx="5732993" cy="587396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20" name="Google Shape;220;p9"/>
          <p:cNvSpPr txBox="1"/>
          <p:nvPr/>
        </p:nvSpPr>
        <p:spPr>
          <a:xfrm>
            <a:off x="4151482" y="4535825"/>
            <a:ext cx="5151927" cy="22467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Imagine you are a teacher. </a:t>
            </a:r>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How would you teach </a:t>
            </a:r>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in a classroom </a:t>
            </a:r>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With dDaf and hearing </a:t>
            </a:r>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pubils?</a:t>
            </a:r>
            <a:endParaRPr b="0" i="0" sz="2000" u="none" cap="none" strike="noStrike">
              <a:solidFill>
                <a:srgbClr val="000000"/>
              </a:solidFill>
              <a:latin typeface="Arial"/>
              <a:ea typeface="Arial"/>
              <a:cs typeface="Arial"/>
              <a:sym typeface="Arial"/>
            </a:endParaRPr>
          </a:p>
        </p:txBody>
      </p:sp>
      <p:pic>
        <p:nvPicPr>
          <p:cNvPr descr="Ein Bild, das Kreis enthält.&#10;&#10;KI-generierte Inhalte können fehlerhaft sein." id="221" name="Google Shape;221;p9"/>
          <p:cNvPicPr preferRelativeResize="0"/>
          <p:nvPr/>
        </p:nvPicPr>
        <p:blipFill rotWithShape="1">
          <a:blip r:embed="rId8">
            <a:alphaModFix/>
          </a:blip>
          <a:srcRect b="0" l="0" r="0" t="0"/>
          <a:stretch/>
        </p:blipFill>
        <p:spPr>
          <a:xfrm>
            <a:off x="-151324" y="4098375"/>
            <a:ext cx="3680733" cy="3680733"/>
          </a:xfrm>
          <a:prstGeom prst="rect">
            <a:avLst/>
          </a:prstGeom>
          <a:noFill/>
          <a:ln>
            <a:noFill/>
          </a:ln>
        </p:spPr>
      </p:pic>
      <p:sp>
        <p:nvSpPr>
          <p:cNvPr id="222" name="Google Shape;222;p9"/>
          <p:cNvSpPr txBox="1"/>
          <p:nvPr/>
        </p:nvSpPr>
        <p:spPr>
          <a:xfrm>
            <a:off x="882833" y="5690171"/>
            <a:ext cx="217714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200" u="none" cap="none" strike="noStrike">
                <a:solidFill>
                  <a:srgbClr val="000000"/>
                </a:solidFill>
                <a:latin typeface="Arial Black"/>
                <a:ea typeface="Arial Black"/>
                <a:cs typeface="Arial Black"/>
                <a:sym typeface="Arial Black"/>
              </a:rPr>
              <a:t>Activity</a:t>
            </a:r>
            <a:endParaRPr b="1" i="0" sz="3200" u="none" cap="none" strike="noStrike">
              <a:solidFill>
                <a:srgbClr val="000000"/>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26" name="Shape 226"/>
        <p:cNvGrpSpPr/>
        <p:nvPr/>
      </p:nvGrpSpPr>
      <p:grpSpPr>
        <a:xfrm>
          <a:off x="0" y="0"/>
          <a:ext cx="0" cy="0"/>
          <a:chOff x="0" y="0"/>
          <a:chExt cx="0" cy="0"/>
        </a:xfrm>
      </p:grpSpPr>
      <p:pic>
        <p:nvPicPr>
          <p:cNvPr id="227" name="Google Shape;227;p10"/>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28" name="Google Shape;228;p10"/>
          <p:cNvGrpSpPr/>
          <p:nvPr/>
        </p:nvGrpSpPr>
        <p:grpSpPr>
          <a:xfrm>
            <a:off x="0" y="-216991"/>
            <a:ext cx="2922084" cy="10503991"/>
            <a:chOff x="0" y="-57150"/>
            <a:chExt cx="769602" cy="2766483"/>
          </a:xfrm>
        </p:grpSpPr>
        <p:sp>
          <p:nvSpPr>
            <p:cNvPr id="229" name="Google Shape;229;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1" name="Google Shape;231;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0"/>
          <p:cNvSpPr txBox="1"/>
          <p:nvPr/>
        </p:nvSpPr>
        <p:spPr>
          <a:xfrm>
            <a:off x="3585179" y="382690"/>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6000" u="none" cap="none" strike="noStrike">
                <a:solidFill>
                  <a:srgbClr val="FFFFFF"/>
                </a:solidFill>
                <a:latin typeface="Anton"/>
                <a:ea typeface="Anton"/>
                <a:cs typeface="Anton"/>
                <a:sym typeface="Anton"/>
              </a:rPr>
              <a:t>Info: Deaf Didactics - Principles</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sp>
        <p:nvSpPr>
          <p:cNvPr id="233" name="Google Shape;233;p10"/>
          <p:cNvSpPr txBox="1"/>
          <p:nvPr/>
        </p:nvSpPr>
        <p:spPr>
          <a:xfrm>
            <a:off x="5915585" y="2467568"/>
            <a:ext cx="864811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4800" u="none" cap="none" strike="noStrike">
                <a:solidFill>
                  <a:schemeClr val="dk1"/>
                </a:solidFill>
                <a:latin typeface="Arial Black"/>
                <a:ea typeface="Arial Black"/>
                <a:cs typeface="Arial Black"/>
                <a:sym typeface="Arial Black"/>
              </a:rPr>
              <a:t>bilingual &amp; bimodal</a:t>
            </a:r>
            <a:endParaRPr b="1" i="0" sz="4800" u="none" cap="none" strike="noStrike">
              <a:solidFill>
                <a:schemeClr val="dk1"/>
              </a:solidFill>
              <a:latin typeface="Arial Black"/>
              <a:ea typeface="Arial Black"/>
              <a:cs typeface="Arial Black"/>
              <a:sym typeface="Arial Black"/>
            </a:endParaRPr>
          </a:p>
        </p:txBody>
      </p:sp>
      <p:sp>
        <p:nvSpPr>
          <p:cNvPr id="234" name="Google Shape;234;p10"/>
          <p:cNvSpPr/>
          <p:nvPr/>
        </p:nvSpPr>
        <p:spPr>
          <a:xfrm>
            <a:off x="3312829" y="3361007"/>
            <a:ext cx="7224885" cy="6716767"/>
          </a:xfrm>
          <a:prstGeom prst="ellipse">
            <a:avLst/>
          </a:prstGeom>
          <a:solidFill>
            <a:schemeClr val="dk2"/>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F243E"/>
              </a:solidFill>
              <a:latin typeface="Arial"/>
              <a:ea typeface="Arial"/>
              <a:cs typeface="Arial"/>
              <a:sym typeface="Arial"/>
            </a:endParaRPr>
          </a:p>
        </p:txBody>
      </p:sp>
      <p:sp>
        <p:nvSpPr>
          <p:cNvPr id="235" name="Google Shape;235;p10"/>
          <p:cNvSpPr/>
          <p:nvPr/>
        </p:nvSpPr>
        <p:spPr>
          <a:xfrm>
            <a:off x="9257716" y="3395368"/>
            <a:ext cx="6504798" cy="6460999"/>
          </a:xfrm>
          <a:prstGeom prst="ellipse">
            <a:avLst/>
          </a:prstGeom>
          <a:solidFill>
            <a:schemeClr val="accent5"/>
          </a:solidFill>
          <a:ln cap="flat" cmpd="sng" w="25400">
            <a:solidFill>
              <a:srgbClr val="367D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6" name="Google Shape;236;p10"/>
          <p:cNvSpPr txBox="1"/>
          <p:nvPr/>
        </p:nvSpPr>
        <p:spPr>
          <a:xfrm>
            <a:off x="5076905" y="3849424"/>
            <a:ext cx="4203653" cy="403187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including </a:t>
            </a:r>
            <a:endParaRPr/>
          </a:p>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Sign Language</a:t>
            </a:r>
            <a:endParaRPr/>
          </a:p>
          <a:p>
            <a:pPr indent="0" lvl="0" marL="0" marR="0" rtl="0" algn="ctr">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Deaf teachers </a:t>
            </a:r>
            <a:br>
              <a:rPr b="0" i="0" lang="en-US" sz="2000" u="none" cap="none" strike="noStrike">
                <a:solidFill>
                  <a:schemeClr val="lt1"/>
                </a:solidFill>
                <a:latin typeface="Arial"/>
                <a:ea typeface="Arial"/>
                <a:cs typeface="Arial"/>
                <a:sym typeface="Arial"/>
              </a:rPr>
            </a:br>
            <a:r>
              <a:rPr b="0" i="0" lang="en-US" sz="2000" u="none" cap="none" strike="noStrike">
                <a:solidFill>
                  <a:schemeClr val="lt1"/>
                </a:solidFill>
                <a:latin typeface="Arial"/>
                <a:ea typeface="Arial"/>
                <a:cs typeface="Arial"/>
                <a:sym typeface="Arial"/>
              </a:rPr>
              <a:t>(native signer)</a:t>
            </a:r>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hearing teachers</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can sign</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Black"/>
              <a:ea typeface="Arial Black"/>
              <a:cs typeface="Arial Black"/>
              <a:sym typeface="Arial Black"/>
            </a:endParaRPr>
          </a:p>
        </p:txBody>
      </p:sp>
      <p:sp>
        <p:nvSpPr>
          <p:cNvPr id="237" name="Google Shape;237;p10"/>
          <p:cNvSpPr txBox="1"/>
          <p:nvPr/>
        </p:nvSpPr>
        <p:spPr>
          <a:xfrm>
            <a:off x="11373867" y="3736936"/>
            <a:ext cx="3953436"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visual learning aids </a:t>
            </a:r>
            <a:endParaRPr/>
          </a:p>
          <a:p>
            <a:pPr indent="0" lvl="0" marL="0" marR="0" rtl="0" algn="l">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(materials, videos)</a:t>
            </a:r>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p:txBody>
      </p:sp>
      <p:sp>
        <p:nvSpPr>
          <p:cNvPr id="238" name="Google Shape;238;p10"/>
          <p:cNvSpPr txBox="1"/>
          <p:nvPr/>
        </p:nvSpPr>
        <p:spPr>
          <a:xfrm>
            <a:off x="7398656" y="6695240"/>
            <a:ext cx="841074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Curriculum also includes </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Deaf Culture</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(History, Arts, Movies …)</a:t>
            </a:r>
            <a:endParaRPr b="0" i="0" sz="2000" u="none" cap="none" strike="noStrike">
              <a:solidFill>
                <a:schemeClr val="dk1"/>
              </a:solidFill>
              <a:latin typeface="Arial"/>
              <a:ea typeface="Arial"/>
              <a:cs typeface="Arial"/>
              <a:sym typeface="Arial"/>
            </a:endParaRPr>
          </a:p>
        </p:txBody>
      </p:sp>
      <p:sp>
        <p:nvSpPr>
          <p:cNvPr id="239" name="Google Shape;239;p10"/>
          <p:cNvSpPr txBox="1"/>
          <p:nvPr/>
        </p:nvSpPr>
        <p:spPr>
          <a:xfrm>
            <a:off x="10414106" y="8067240"/>
            <a:ext cx="353252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Deaf Community </a:t>
            </a:r>
            <a:endParaRPr/>
          </a:p>
          <a:p>
            <a:pPr indent="0" lvl="0" marL="0" marR="0" rtl="0" algn="ctr">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Workshops, events with Deaf guests</a:t>
            </a:r>
            <a:endParaRPr b="0" i="0" sz="2000" u="none" cap="none" strike="noStrike">
              <a:solidFill>
                <a:schemeClr val="dk1"/>
              </a:solidFill>
              <a:latin typeface="Arial"/>
              <a:ea typeface="Arial"/>
              <a:cs typeface="Arial"/>
              <a:sym typeface="Arial"/>
            </a:endParaRPr>
          </a:p>
        </p:txBody>
      </p:sp>
      <p:sp>
        <p:nvSpPr>
          <p:cNvPr id="240" name="Google Shape;240;p10"/>
          <p:cNvSpPr txBox="1"/>
          <p:nvPr/>
        </p:nvSpPr>
        <p:spPr>
          <a:xfrm>
            <a:off x="5147919" y="7578840"/>
            <a:ext cx="4428163"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Group work, projects</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(commuication with each other in both languages)</a:t>
            </a:r>
            <a:endParaRPr/>
          </a:p>
        </p:txBody>
      </p:sp>
      <p:pic>
        <p:nvPicPr>
          <p:cNvPr descr="Ein Bild, das Design enthält.&#10;&#10;KI-generierte Inhalte können fehlerhaft sein." id="241" name="Google Shape;241;p10"/>
          <p:cNvPicPr preferRelativeResize="0"/>
          <p:nvPr/>
        </p:nvPicPr>
        <p:blipFill rotWithShape="1">
          <a:blip r:embed="rId5">
            <a:alphaModFix/>
          </a:blip>
          <a:srcRect b="0" l="0" r="0" t="0"/>
          <a:stretch/>
        </p:blipFill>
        <p:spPr>
          <a:xfrm>
            <a:off x="8610488" y="5657153"/>
            <a:ext cx="1573118" cy="1565333"/>
          </a:xfrm>
          <a:prstGeom prst="ellipse">
            <a:avLst/>
          </a:prstGeom>
          <a:noFill/>
          <a:ln>
            <a:noFill/>
          </a:ln>
          <a:effectLst>
            <a:outerShdw blurRad="381000" sx="-80000" rotWithShape="0" dir="5400000" dist="292100" sy="-18000">
              <a:srgbClr val="000000">
                <a:alpha val="21960"/>
              </a:srgbClr>
            </a:outerShdw>
          </a:effectLst>
        </p:spPr>
      </p:pic>
      <p:pic>
        <p:nvPicPr>
          <p:cNvPr id="242" name="Google Shape;242;p10"/>
          <p:cNvPicPr preferRelativeResize="0"/>
          <p:nvPr/>
        </p:nvPicPr>
        <p:blipFill rotWithShape="1">
          <a:blip r:embed="rId6">
            <a:alphaModFix/>
          </a:blip>
          <a:srcRect b="0" l="0" r="0" t="0"/>
          <a:stretch/>
        </p:blipFill>
        <p:spPr>
          <a:xfrm>
            <a:off x="12045276" y="4715145"/>
            <a:ext cx="1152686" cy="82879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43" name="Google Shape;243;p10"/>
          <p:cNvPicPr preferRelativeResize="0"/>
          <p:nvPr/>
        </p:nvPicPr>
        <p:blipFill rotWithShape="1">
          <a:blip r:embed="rId7">
            <a:alphaModFix/>
          </a:blip>
          <a:srcRect b="0" l="0" r="0" t="0"/>
          <a:stretch/>
        </p:blipFill>
        <p:spPr>
          <a:xfrm>
            <a:off x="10627163" y="4544499"/>
            <a:ext cx="1115557" cy="93941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44" name="Google Shape;244;p10"/>
          <p:cNvPicPr preferRelativeResize="0"/>
          <p:nvPr/>
        </p:nvPicPr>
        <p:blipFill rotWithShape="1">
          <a:blip r:embed="rId8">
            <a:alphaModFix/>
          </a:blip>
          <a:srcRect b="0" l="0" r="0" t="0"/>
          <a:stretch/>
        </p:blipFill>
        <p:spPr>
          <a:xfrm>
            <a:off x="0" y="1"/>
            <a:ext cx="2922084" cy="10287000"/>
          </a:xfrm>
          <a:prstGeom prst="rect">
            <a:avLst/>
          </a:prstGeom>
          <a:noFill/>
          <a:ln>
            <a:noFill/>
          </a:ln>
        </p:spPr>
      </p:pic>
      <p:sp>
        <p:nvSpPr>
          <p:cNvPr id="245" name="Google Shape;245;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46" name="Google Shape;246;p10"/>
          <p:cNvPicPr preferRelativeResize="0"/>
          <p:nvPr/>
        </p:nvPicPr>
        <p:blipFill rotWithShape="1">
          <a:blip r:embed="rId10">
            <a:alphaModFix/>
          </a:blip>
          <a:srcRect b="0" l="0" r="0" t="0"/>
          <a:stretch/>
        </p:blipFill>
        <p:spPr>
          <a:xfrm>
            <a:off x="615945" y="4946736"/>
            <a:ext cx="1758586" cy="177265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47" name="Google Shape;247;p10"/>
          <p:cNvSpPr txBox="1"/>
          <p:nvPr/>
        </p:nvSpPr>
        <p:spPr>
          <a:xfrm>
            <a:off x="3581258" y="6283713"/>
            <a:ext cx="2321751"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Sign language </a:t>
            </a:r>
            <a:endParaRPr/>
          </a:p>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Inter´preter</a:t>
            </a:r>
            <a:endParaRPr b="0" i="0" sz="2000" u="none" cap="none" strike="noStrike">
              <a:solidFill>
                <a:schemeClr val="lt1"/>
              </a:solidFill>
              <a:latin typeface="Arial"/>
              <a:ea typeface="Arial"/>
              <a:cs typeface="Arial"/>
              <a:sym typeface="Arial"/>
            </a:endParaRPr>
          </a:p>
        </p:txBody>
      </p:sp>
      <p:sp>
        <p:nvSpPr>
          <p:cNvPr id="248" name="Google Shape;248;p10"/>
          <p:cNvSpPr txBox="1"/>
          <p:nvPr/>
        </p:nvSpPr>
        <p:spPr>
          <a:xfrm>
            <a:off x="12859465" y="5543936"/>
            <a:ext cx="3953436" cy="2554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environment:</a:t>
            </a:r>
            <a:endParaRPr/>
          </a:p>
          <a:p>
            <a:pPr indent="0" lvl="0" marL="0" marR="0" rtl="0" algn="l">
              <a:lnSpc>
                <a:spcPct val="100000"/>
              </a:lnSpc>
              <a:spcBef>
                <a:spcPts val="0"/>
              </a:spcBef>
              <a:spcAft>
                <a:spcPts val="0"/>
              </a:spcAft>
              <a:buNone/>
            </a:pPr>
            <a:r>
              <a:rPr b="0" i="0" lang="en-US" sz="2000" u="none" cap="none" strike="noStrike">
                <a:solidFill>
                  <a:schemeClr val="dk1"/>
                </a:solidFill>
                <a:latin typeface="Arial"/>
                <a:ea typeface="Arial"/>
                <a:cs typeface="Arial"/>
                <a:sym typeface="Arial"/>
              </a:rPr>
              <a:t>seating arrangement,</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 light system</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52" name="Shape 252"/>
        <p:cNvGrpSpPr/>
        <p:nvPr/>
      </p:nvGrpSpPr>
      <p:grpSpPr>
        <a:xfrm>
          <a:off x="0" y="0"/>
          <a:ext cx="0" cy="0"/>
          <a:chOff x="0" y="0"/>
          <a:chExt cx="0" cy="0"/>
        </a:xfrm>
      </p:grpSpPr>
      <p:pic>
        <p:nvPicPr>
          <p:cNvPr id="253" name="Google Shape;253;p11"/>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54" name="Google Shape;254;p11"/>
          <p:cNvGrpSpPr/>
          <p:nvPr/>
        </p:nvGrpSpPr>
        <p:grpSpPr>
          <a:xfrm>
            <a:off x="0" y="-216991"/>
            <a:ext cx="2922084" cy="10503991"/>
            <a:chOff x="0" y="-57150"/>
            <a:chExt cx="769602" cy="2766483"/>
          </a:xfrm>
        </p:grpSpPr>
        <p:sp>
          <p:nvSpPr>
            <p:cNvPr id="255" name="Google Shape;25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7" name="Google Shape;257;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p11"/>
          <p:cNvSpPr txBox="1"/>
          <p:nvPr/>
        </p:nvSpPr>
        <p:spPr>
          <a:xfrm>
            <a:off x="3702820" y="460869"/>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6000" u="none" cap="none" strike="noStrike">
                <a:solidFill>
                  <a:srgbClr val="FFFFFF"/>
                </a:solidFill>
                <a:latin typeface="Anton"/>
                <a:ea typeface="Anton"/>
                <a:cs typeface="Anton"/>
                <a:sym typeface="Anton"/>
              </a:rPr>
              <a:t>Create a project week</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pic>
        <p:nvPicPr>
          <p:cNvPr id="259" name="Google Shape;259;p11"/>
          <p:cNvPicPr preferRelativeResize="0"/>
          <p:nvPr/>
        </p:nvPicPr>
        <p:blipFill rotWithShape="1">
          <a:blip r:embed="rId5">
            <a:alphaModFix/>
          </a:blip>
          <a:srcRect b="0" l="0" r="0" t="0"/>
          <a:stretch/>
        </p:blipFill>
        <p:spPr>
          <a:xfrm>
            <a:off x="0" y="1"/>
            <a:ext cx="2922084" cy="10287000"/>
          </a:xfrm>
          <a:prstGeom prst="rect">
            <a:avLst/>
          </a:prstGeom>
          <a:noFill/>
          <a:ln>
            <a:noFill/>
          </a:ln>
        </p:spPr>
      </p:pic>
      <p:sp>
        <p:nvSpPr>
          <p:cNvPr id="260" name="Google Shape;260;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Kreis enthält.&#10;&#10;KI-generierte Inhalte können fehlerhaft sein." id="261" name="Google Shape;261;p11"/>
          <p:cNvPicPr preferRelativeResize="0"/>
          <p:nvPr/>
        </p:nvPicPr>
        <p:blipFill rotWithShape="1">
          <a:blip r:embed="rId7">
            <a:alphaModFix/>
          </a:blip>
          <a:srcRect b="0" l="0" r="0" t="0"/>
          <a:stretch/>
        </p:blipFill>
        <p:spPr>
          <a:xfrm>
            <a:off x="-261328" y="3907283"/>
            <a:ext cx="3680733" cy="3680733"/>
          </a:xfrm>
          <a:prstGeom prst="rect">
            <a:avLst/>
          </a:prstGeom>
          <a:noFill/>
          <a:ln>
            <a:noFill/>
          </a:ln>
        </p:spPr>
      </p:pic>
      <p:sp>
        <p:nvSpPr>
          <p:cNvPr id="262" name="Google Shape;262;p11"/>
          <p:cNvSpPr txBox="1"/>
          <p:nvPr/>
        </p:nvSpPr>
        <p:spPr>
          <a:xfrm>
            <a:off x="530017" y="5366040"/>
            <a:ext cx="217714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200" u="none" cap="none" strike="noStrike">
                <a:solidFill>
                  <a:srgbClr val="000000"/>
                </a:solidFill>
                <a:latin typeface="Arial Black"/>
                <a:ea typeface="Arial Black"/>
                <a:cs typeface="Arial Black"/>
                <a:sym typeface="Arial Black"/>
              </a:rPr>
              <a:t>Activity</a:t>
            </a:r>
            <a:endParaRPr b="1" i="0" sz="3200" u="none" cap="none" strike="noStrike">
              <a:solidFill>
                <a:srgbClr val="000000"/>
              </a:solidFill>
              <a:latin typeface="Arial Black"/>
              <a:ea typeface="Arial Black"/>
              <a:cs typeface="Arial Black"/>
              <a:sym typeface="Arial Black"/>
            </a:endParaRPr>
          </a:p>
        </p:txBody>
      </p:sp>
      <p:pic>
        <p:nvPicPr>
          <p:cNvPr id="263" name="Google Shape;263;p11"/>
          <p:cNvPicPr preferRelativeResize="0"/>
          <p:nvPr/>
        </p:nvPicPr>
        <p:blipFill rotWithShape="1">
          <a:blip r:embed="rId8">
            <a:alphaModFix/>
          </a:blip>
          <a:srcRect b="0" l="0" r="0" t="0"/>
          <a:stretch/>
        </p:blipFill>
        <p:spPr>
          <a:xfrm>
            <a:off x="3585179" y="3214784"/>
            <a:ext cx="7950961" cy="5359436"/>
          </a:xfrm>
          <a:prstGeom prst="rect">
            <a:avLst/>
          </a:prstGeom>
          <a:noFill/>
          <a:ln>
            <a:noFill/>
          </a:ln>
        </p:spPr>
      </p:pic>
      <p:pic>
        <p:nvPicPr>
          <p:cNvPr id="264" name="Google Shape;264;p11"/>
          <p:cNvPicPr preferRelativeResize="0"/>
          <p:nvPr/>
        </p:nvPicPr>
        <p:blipFill rotWithShape="1">
          <a:blip r:embed="rId9">
            <a:alphaModFix/>
          </a:blip>
          <a:srcRect b="0" l="0" r="0" t="0"/>
          <a:stretch/>
        </p:blipFill>
        <p:spPr>
          <a:xfrm>
            <a:off x="11867688" y="2641586"/>
            <a:ext cx="6063037" cy="621212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265" name="Google Shape;265;p11"/>
          <p:cNvSpPr txBox="1"/>
          <p:nvPr/>
        </p:nvSpPr>
        <p:spPr>
          <a:xfrm>
            <a:off x="13041377" y="3568523"/>
            <a:ext cx="3715658" cy="2554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In the classroom are </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Deaf an hearing students.</a:t>
            </a:r>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The teacher ask the deaf students to create a project week with the topic Deaf Culture and Deaf Community.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69" name="Shape 269"/>
        <p:cNvGrpSpPr/>
        <p:nvPr/>
      </p:nvGrpSpPr>
      <p:grpSpPr>
        <a:xfrm>
          <a:off x="0" y="0"/>
          <a:ext cx="0" cy="0"/>
          <a:chOff x="0" y="0"/>
          <a:chExt cx="0" cy="0"/>
        </a:xfrm>
      </p:grpSpPr>
      <p:pic>
        <p:nvPicPr>
          <p:cNvPr id="270" name="Google Shape;270;p34"/>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271" name="Google Shape;271;p34"/>
          <p:cNvGrpSpPr/>
          <p:nvPr/>
        </p:nvGrpSpPr>
        <p:grpSpPr>
          <a:xfrm>
            <a:off x="0" y="-216991"/>
            <a:ext cx="2922084" cy="10503991"/>
            <a:chOff x="0" y="-57150"/>
            <a:chExt cx="769602" cy="2766483"/>
          </a:xfrm>
        </p:grpSpPr>
        <p:sp>
          <p:nvSpPr>
            <p:cNvPr id="272" name="Google Shape;272;p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3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p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34"/>
          <p:cNvSpPr txBox="1"/>
          <p:nvPr/>
        </p:nvSpPr>
        <p:spPr>
          <a:xfrm>
            <a:off x="3585179" y="382690"/>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6000" u="none" cap="none" strike="noStrike">
                <a:solidFill>
                  <a:srgbClr val="FFFFFF"/>
                </a:solidFill>
                <a:latin typeface="Anton"/>
                <a:ea typeface="Anton"/>
                <a:cs typeface="Anton"/>
                <a:sym typeface="Anton"/>
              </a:rPr>
              <a:t>Create a project week – ideas, tips</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pic>
        <p:nvPicPr>
          <p:cNvPr id="276" name="Google Shape;276;p34"/>
          <p:cNvPicPr preferRelativeResize="0"/>
          <p:nvPr/>
        </p:nvPicPr>
        <p:blipFill rotWithShape="1">
          <a:blip r:embed="rId5">
            <a:alphaModFix/>
          </a:blip>
          <a:srcRect b="0" l="0" r="0" t="0"/>
          <a:stretch/>
        </p:blipFill>
        <p:spPr>
          <a:xfrm>
            <a:off x="0" y="1"/>
            <a:ext cx="2922084" cy="10287000"/>
          </a:xfrm>
          <a:prstGeom prst="rect">
            <a:avLst/>
          </a:prstGeom>
          <a:noFill/>
          <a:ln>
            <a:noFill/>
          </a:ln>
        </p:spPr>
      </p:pic>
      <p:sp>
        <p:nvSpPr>
          <p:cNvPr id="277" name="Google Shape;277;p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Kreis enthält.&#10;&#10;KI-generierte Inhalte können fehlerhaft sein." id="278" name="Google Shape;278;p34"/>
          <p:cNvPicPr preferRelativeResize="0"/>
          <p:nvPr/>
        </p:nvPicPr>
        <p:blipFill rotWithShape="1">
          <a:blip r:embed="rId7">
            <a:alphaModFix/>
          </a:blip>
          <a:srcRect b="0" l="0" r="0" t="0"/>
          <a:stretch/>
        </p:blipFill>
        <p:spPr>
          <a:xfrm>
            <a:off x="-427102" y="4054136"/>
            <a:ext cx="3680733" cy="3680733"/>
          </a:xfrm>
          <a:prstGeom prst="rect">
            <a:avLst/>
          </a:prstGeom>
          <a:noFill/>
          <a:ln>
            <a:noFill/>
          </a:ln>
        </p:spPr>
      </p:pic>
      <p:sp>
        <p:nvSpPr>
          <p:cNvPr id="279" name="Google Shape;279;p34"/>
          <p:cNvSpPr txBox="1"/>
          <p:nvPr/>
        </p:nvSpPr>
        <p:spPr>
          <a:xfrm>
            <a:off x="530017" y="5366040"/>
            <a:ext cx="217714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200" u="none" cap="none" strike="noStrike">
                <a:solidFill>
                  <a:srgbClr val="000000"/>
                </a:solidFill>
                <a:latin typeface="Arial Black"/>
                <a:ea typeface="Arial Black"/>
                <a:cs typeface="Arial Black"/>
                <a:sym typeface="Arial Black"/>
              </a:rPr>
              <a:t>Activity</a:t>
            </a:r>
            <a:endParaRPr b="1" i="0" sz="3200" u="none" cap="none" strike="noStrike">
              <a:solidFill>
                <a:srgbClr val="000000"/>
              </a:solidFill>
              <a:latin typeface="Arial Black"/>
              <a:ea typeface="Arial Black"/>
              <a:cs typeface="Arial Black"/>
              <a:sym typeface="Arial Black"/>
            </a:endParaRPr>
          </a:p>
        </p:txBody>
      </p:sp>
      <p:sp>
        <p:nvSpPr>
          <p:cNvPr id="280" name="Google Shape;280;p34"/>
          <p:cNvSpPr txBox="1"/>
          <p:nvPr/>
        </p:nvSpPr>
        <p:spPr>
          <a:xfrm>
            <a:off x="6576323" y="3505490"/>
            <a:ext cx="3764695" cy="2896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p:txBody>
      </p:sp>
      <p:sp>
        <p:nvSpPr>
          <p:cNvPr id="281" name="Google Shape;281;p34"/>
          <p:cNvSpPr/>
          <p:nvPr/>
        </p:nvSpPr>
        <p:spPr>
          <a:xfrm>
            <a:off x="3113196" y="2669324"/>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2" name="Google Shape;282;p34"/>
          <p:cNvSpPr/>
          <p:nvPr/>
        </p:nvSpPr>
        <p:spPr>
          <a:xfrm>
            <a:off x="6889015" y="2684103"/>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3" name="Google Shape;283;p34"/>
          <p:cNvSpPr/>
          <p:nvPr/>
        </p:nvSpPr>
        <p:spPr>
          <a:xfrm>
            <a:off x="3064291" y="584768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4" name="Google Shape;284;p34"/>
          <p:cNvSpPr/>
          <p:nvPr/>
        </p:nvSpPr>
        <p:spPr>
          <a:xfrm>
            <a:off x="6907252" y="584768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5" name="Google Shape;285;p34"/>
          <p:cNvSpPr/>
          <p:nvPr/>
        </p:nvSpPr>
        <p:spPr>
          <a:xfrm>
            <a:off x="10700989" y="2625973"/>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Sign Language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Why is it important for us?</a:t>
            </a:r>
            <a:endParaRPr/>
          </a:p>
        </p:txBody>
      </p:sp>
      <p:sp>
        <p:nvSpPr>
          <p:cNvPr id="286" name="Google Shape;286;p34"/>
          <p:cNvSpPr/>
          <p:nvPr/>
        </p:nvSpPr>
        <p:spPr>
          <a:xfrm>
            <a:off x="10734772" y="5833337"/>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7" name="Google Shape;287;p34"/>
          <p:cNvSpPr txBox="1"/>
          <p:nvPr/>
        </p:nvSpPr>
        <p:spPr>
          <a:xfrm>
            <a:off x="3435374" y="2992817"/>
            <a:ext cx="3043292" cy="22467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Excursions to the</a:t>
            </a:r>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Deaf Community</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Black"/>
                <a:ea typeface="Arial Black"/>
                <a:cs typeface="Arial Black"/>
                <a:sym typeface="Arial Black"/>
              </a:rPr>
              <a:t>What will you show</a:t>
            </a:r>
            <a:r>
              <a:rPr b="0" i="0" lang="en-US" sz="1400" u="none" cap="none" strike="noStrike">
                <a:solidFill>
                  <a:srgbClr val="000000"/>
                </a:solidFill>
                <a:latin typeface="Arial Black"/>
                <a:ea typeface="Arial Black"/>
                <a:cs typeface="Arial Black"/>
                <a:sym typeface="Arial Black"/>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8" name="Google Shape;288;p34"/>
          <p:cNvSpPr txBox="1"/>
          <p:nvPr/>
        </p:nvSpPr>
        <p:spPr>
          <a:xfrm>
            <a:off x="3634090" y="6531793"/>
            <a:ext cx="3043292" cy="172354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Interpreters</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Black"/>
                <a:ea typeface="Arial Black"/>
                <a:cs typeface="Arial Black"/>
                <a:sym typeface="Arial Black"/>
              </a:rPr>
              <a:t>How does it work</a:t>
            </a:r>
            <a:r>
              <a:rPr b="0" i="0" lang="en-US" sz="1400" u="none" cap="none" strike="noStrike">
                <a:solidFill>
                  <a:srgbClr val="000000"/>
                </a:solidFill>
                <a:latin typeface="Arial Black"/>
                <a:ea typeface="Arial Black"/>
                <a:cs typeface="Arial Black"/>
                <a:sym typeface="Arial Black"/>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9" name="Google Shape;289;p34"/>
          <p:cNvSpPr txBox="1"/>
          <p:nvPr/>
        </p:nvSpPr>
        <p:spPr>
          <a:xfrm>
            <a:off x="7070758" y="2935548"/>
            <a:ext cx="3043292"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     Deaf History</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important examples</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0" name="Google Shape;290;p34"/>
          <p:cNvSpPr txBox="1"/>
          <p:nvPr/>
        </p:nvSpPr>
        <p:spPr>
          <a:xfrm>
            <a:off x="7130796" y="6152327"/>
            <a:ext cx="3326116" cy="32316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Sign Language</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Why is it important for us?</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1" name="Google Shape;291;p34"/>
          <p:cNvSpPr txBox="1"/>
          <p:nvPr/>
        </p:nvSpPr>
        <p:spPr>
          <a:xfrm>
            <a:off x="11059572" y="6383073"/>
            <a:ext cx="3043292"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Communication Rules </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Examples</a:t>
            </a:r>
            <a:endParaRPr/>
          </a:p>
        </p:txBody>
      </p:sp>
      <p:sp>
        <p:nvSpPr>
          <p:cNvPr id="292" name="Google Shape;292;p34"/>
          <p:cNvSpPr txBox="1"/>
          <p:nvPr/>
        </p:nvSpPr>
        <p:spPr>
          <a:xfrm>
            <a:off x="10806388" y="3023595"/>
            <a:ext cx="3043292" cy="22159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Guests</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Taube Role Models</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3" name="Google Shape;293;p34"/>
          <p:cNvSpPr/>
          <p:nvPr/>
        </p:nvSpPr>
        <p:spPr>
          <a:xfrm>
            <a:off x="14490149" y="2625974"/>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Guests</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Taube Role Models</a:t>
            </a:r>
            <a:endParaRPr b="0" i="0" sz="1100" u="none" cap="none" strike="noStrike">
              <a:solidFill>
                <a:schemeClr val="lt1"/>
              </a:solidFill>
              <a:latin typeface="Arial Black"/>
              <a:ea typeface="Arial Black"/>
              <a:cs typeface="Arial Black"/>
              <a:sym typeface="Arial Black"/>
            </a:endParaRPr>
          </a:p>
        </p:txBody>
      </p:sp>
      <p:sp>
        <p:nvSpPr>
          <p:cNvPr id="294" name="Google Shape;294;p34"/>
          <p:cNvSpPr/>
          <p:nvPr/>
        </p:nvSpPr>
        <p:spPr>
          <a:xfrm>
            <a:off x="14442080" y="5797870"/>
            <a:ext cx="3549660" cy="2740065"/>
          </a:xfrm>
          <a:prstGeom prst="roundRect">
            <a:avLst>
              <a:gd fmla="val 16667" name="adj"/>
            </a:avLst>
          </a:prstGeom>
          <a:solidFill>
            <a:schemeClr val="l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Sign Language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Black"/>
              <a:ea typeface="Arial Black"/>
              <a:cs typeface="Arial Black"/>
              <a:sym typeface="Arial Black"/>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Black"/>
                <a:ea typeface="Arial Black"/>
                <a:cs typeface="Arial Black"/>
                <a:sym typeface="Arial Black"/>
              </a:rPr>
              <a:t>Why is it important for us?What </a:t>
            </a:r>
            <a:endParaRPr b="0" i="0" sz="1400" u="none" cap="none" strike="noStrike">
              <a:solidFill>
                <a:schemeClr val="lt1"/>
              </a:solidFill>
              <a:latin typeface="Arial Black"/>
              <a:ea typeface="Arial Black"/>
              <a:cs typeface="Arial Black"/>
              <a:sym typeface="Arial Black"/>
            </a:endParaRPr>
          </a:p>
        </p:txBody>
      </p:sp>
      <p:sp>
        <p:nvSpPr>
          <p:cNvPr id="295" name="Google Shape;295;p34"/>
          <p:cNvSpPr txBox="1"/>
          <p:nvPr/>
        </p:nvSpPr>
        <p:spPr>
          <a:xfrm>
            <a:off x="14623583" y="3097615"/>
            <a:ext cx="3043292" cy="184665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Deaf Culture</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Art, Movies …</a:t>
            </a:r>
            <a:endParaRPr b="0" i="0" sz="18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6" name="Google Shape;296;p34"/>
          <p:cNvSpPr txBox="1"/>
          <p:nvPr/>
        </p:nvSpPr>
        <p:spPr>
          <a:xfrm>
            <a:off x="14562292" y="6152327"/>
            <a:ext cx="3043292" cy="273921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Black"/>
                <a:ea typeface="Arial Black"/>
                <a:cs typeface="Arial Black"/>
                <a:sym typeface="Arial Black"/>
              </a:rPr>
              <a:t>What else is important for you</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rPr b="0" i="0" lang="en-US" sz="4800" u="none" cap="none" strike="noStrike">
                <a:solidFill>
                  <a:srgbClr val="000000"/>
                </a:solidFill>
                <a:latin typeface="Arial Black"/>
                <a:ea typeface="Arial Black"/>
                <a:cs typeface="Arial Black"/>
                <a:sym typeface="Arial Black"/>
              </a:rPr>
              <a:t>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Black"/>
              <a:ea typeface="Arial Black"/>
              <a:cs typeface="Arial Black"/>
              <a:sym typeface="Arial Black"/>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00" name="Shape 300"/>
        <p:cNvGrpSpPr/>
        <p:nvPr/>
      </p:nvGrpSpPr>
      <p:grpSpPr>
        <a:xfrm>
          <a:off x="0" y="0"/>
          <a:ext cx="0" cy="0"/>
          <a:chOff x="0" y="0"/>
          <a:chExt cx="0" cy="0"/>
        </a:xfrm>
      </p:grpSpPr>
      <p:pic>
        <p:nvPicPr>
          <p:cNvPr id="301" name="Google Shape;301;p35"/>
          <p:cNvPicPr preferRelativeResize="0"/>
          <p:nvPr/>
        </p:nvPicPr>
        <p:blipFill rotWithShape="1">
          <a:blip r:embed="rId3">
            <a:alphaModFix/>
          </a:blip>
          <a:srcRect b="0" l="0" r="0" t="0"/>
          <a:stretch/>
        </p:blipFill>
        <p:spPr>
          <a:xfrm>
            <a:off x="2922084" y="0"/>
            <a:ext cx="15381149" cy="2648320"/>
          </a:xfrm>
          <a:prstGeom prst="rect">
            <a:avLst/>
          </a:prstGeom>
          <a:noFill/>
          <a:ln>
            <a:noFill/>
          </a:ln>
        </p:spPr>
      </p:pic>
      <p:grpSp>
        <p:nvGrpSpPr>
          <p:cNvPr id="302" name="Google Shape;302;p35"/>
          <p:cNvGrpSpPr/>
          <p:nvPr/>
        </p:nvGrpSpPr>
        <p:grpSpPr>
          <a:xfrm>
            <a:off x="0" y="-216991"/>
            <a:ext cx="2922084" cy="10503991"/>
            <a:chOff x="0" y="-57150"/>
            <a:chExt cx="769602" cy="2766483"/>
          </a:xfrm>
        </p:grpSpPr>
        <p:sp>
          <p:nvSpPr>
            <p:cNvPr id="303" name="Google Shape;303;p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p3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5" name="Google Shape;305;p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p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p35"/>
          <p:cNvSpPr txBox="1"/>
          <p:nvPr/>
        </p:nvSpPr>
        <p:spPr>
          <a:xfrm>
            <a:off x="424544" y="460869"/>
            <a:ext cx="12464141" cy="15543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None/>
            </a:pPr>
            <a:r>
              <a:rPr b="1" i="0" lang="en-US" sz="8000" u="none" cap="none" strike="noStrike">
                <a:solidFill>
                  <a:schemeClr val="lt1"/>
                </a:solidFill>
                <a:latin typeface="Anton"/>
                <a:ea typeface="Anton"/>
                <a:cs typeface="Anton"/>
                <a:sym typeface="Anton"/>
              </a:rPr>
              <a:t>Conclusion</a:t>
            </a:r>
            <a:endParaRPr b="1" i="0" sz="8000" u="none" cap="none" strike="noStrike">
              <a:solidFill>
                <a:schemeClr val="lt1"/>
              </a:solidFill>
              <a:latin typeface="Anton"/>
              <a:ea typeface="Anton"/>
              <a:cs typeface="Anton"/>
              <a:sym typeface="Anton"/>
            </a:endParaRPr>
          </a:p>
        </p:txBody>
      </p:sp>
      <p:sp>
        <p:nvSpPr>
          <p:cNvPr id="308" name="Google Shape;308;p35"/>
          <p:cNvSpPr txBox="1"/>
          <p:nvPr/>
        </p:nvSpPr>
        <p:spPr>
          <a:xfrm>
            <a:off x="5083463" y="2298560"/>
            <a:ext cx="13668993" cy="416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Deaf education requires sign language!</a:t>
            </a:r>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bilingual, bimodal</a:t>
            </a:r>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Deaf didactics</a:t>
            </a:r>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attention to room design (be able to SEE each other, good light,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  visual alarm systems …)</a:t>
            </a:r>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Embedding Deaf culture in the schools</a:t>
            </a:r>
            <a:endParaRPr/>
          </a:p>
          <a:p>
            <a:pPr indent="0" lvl="0" marL="0" marR="0" rtl="0" algn="l">
              <a:lnSpc>
                <a:spcPct val="150000"/>
              </a:lnSpc>
              <a:spcBef>
                <a:spcPts val="0"/>
              </a:spcBef>
              <a:spcAft>
                <a:spcPts val="0"/>
              </a:spcAft>
              <a:buNone/>
            </a:pPr>
            <a:r>
              <a:rPr b="0" i="0" lang="en-US" sz="2800" u="none" cap="none" strike="noStrike">
                <a:solidFill>
                  <a:schemeClr val="lt1"/>
                </a:solidFill>
                <a:latin typeface="Quicksand"/>
                <a:ea typeface="Quicksand"/>
                <a:cs typeface="Quicksand"/>
                <a:sym typeface="Quicksand"/>
              </a:rPr>
              <a:t>- Connection with the Deaf community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12" name="Shape 312"/>
        <p:cNvGrpSpPr/>
        <p:nvPr/>
      </p:nvGrpSpPr>
      <p:grpSpPr>
        <a:xfrm>
          <a:off x="0" y="0"/>
          <a:ext cx="0" cy="0"/>
          <a:chOff x="0" y="0"/>
          <a:chExt cx="0" cy="0"/>
        </a:xfrm>
      </p:grpSpPr>
      <p:pic>
        <p:nvPicPr>
          <p:cNvPr id="313" name="Google Shape;313;p36"/>
          <p:cNvPicPr preferRelativeResize="0"/>
          <p:nvPr/>
        </p:nvPicPr>
        <p:blipFill rotWithShape="1">
          <a:blip r:embed="rId3">
            <a:alphaModFix/>
          </a:blip>
          <a:srcRect b="0" l="0" r="0" t="0"/>
          <a:stretch/>
        </p:blipFill>
        <p:spPr>
          <a:xfrm>
            <a:off x="2922084" y="-1"/>
            <a:ext cx="15365916" cy="2258896"/>
          </a:xfrm>
          <a:prstGeom prst="rect">
            <a:avLst/>
          </a:prstGeom>
          <a:noFill/>
          <a:ln>
            <a:noFill/>
          </a:ln>
        </p:spPr>
      </p:pic>
      <p:grpSp>
        <p:nvGrpSpPr>
          <p:cNvPr id="314" name="Google Shape;314;p36"/>
          <p:cNvGrpSpPr/>
          <p:nvPr/>
        </p:nvGrpSpPr>
        <p:grpSpPr>
          <a:xfrm>
            <a:off x="0" y="-216991"/>
            <a:ext cx="2922084" cy="10503991"/>
            <a:chOff x="0" y="-57150"/>
            <a:chExt cx="769602" cy="2766483"/>
          </a:xfrm>
        </p:grpSpPr>
        <p:sp>
          <p:nvSpPr>
            <p:cNvPr id="315" name="Google Shape;315;p3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6" name="Google Shape;316;p3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7" name="Google Shape;317;p3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p36"/>
          <p:cNvSpPr txBox="1"/>
          <p:nvPr/>
        </p:nvSpPr>
        <p:spPr>
          <a:xfrm>
            <a:off x="7386470" y="704596"/>
            <a:ext cx="12679800" cy="15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6000" u="none" cap="none" strike="noStrike">
                <a:solidFill>
                  <a:srgbClr val="FFFFFF"/>
                </a:solidFill>
                <a:latin typeface="Anton"/>
                <a:ea typeface="Anton"/>
                <a:cs typeface="Anton"/>
                <a:sym typeface="Anton"/>
              </a:rPr>
              <a:t>Feedback</a:t>
            </a:r>
            <a:endParaRPr b="0" i="0" sz="6000" u="none" cap="none" strike="noStrike">
              <a:solidFill>
                <a:srgbClr val="FFFFFF"/>
              </a:solidFill>
              <a:latin typeface="Anton"/>
              <a:ea typeface="Anton"/>
              <a:cs typeface="Anton"/>
              <a:sym typeface="Anton"/>
            </a:endParaRPr>
          </a:p>
          <a:p>
            <a:pPr indent="0" lvl="0" marL="0" marR="0" rtl="0" algn="l">
              <a:lnSpc>
                <a:spcPct val="100000"/>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p:txBody>
      </p:sp>
      <p:pic>
        <p:nvPicPr>
          <p:cNvPr id="319" name="Google Shape;319;p36"/>
          <p:cNvPicPr preferRelativeResize="0"/>
          <p:nvPr/>
        </p:nvPicPr>
        <p:blipFill rotWithShape="1">
          <a:blip r:embed="rId5">
            <a:alphaModFix/>
          </a:blip>
          <a:srcRect b="0" l="0" r="0" t="0"/>
          <a:stretch/>
        </p:blipFill>
        <p:spPr>
          <a:xfrm>
            <a:off x="0" y="1"/>
            <a:ext cx="2922084" cy="10287000"/>
          </a:xfrm>
          <a:prstGeom prst="rect">
            <a:avLst/>
          </a:prstGeom>
          <a:noFill/>
          <a:ln>
            <a:noFill/>
          </a:ln>
        </p:spPr>
      </p:pic>
      <p:sp>
        <p:nvSpPr>
          <p:cNvPr id="320" name="Google Shape;320;p3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1" name="Google Shape;321;p36"/>
          <p:cNvSpPr txBox="1"/>
          <p:nvPr/>
        </p:nvSpPr>
        <p:spPr>
          <a:xfrm>
            <a:off x="5889796" y="4041947"/>
            <a:ext cx="6141095" cy="35394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nton"/>
                <a:ea typeface="Anton"/>
                <a:cs typeface="Anton"/>
                <a:sym typeface="Anton"/>
              </a:rPr>
              <a:t>Feedback</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1" i="0" sz="1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rPr b="0" i="0" lang="en-US" sz="3200" u="none" cap="none" strike="noStrike">
                <a:solidFill>
                  <a:schemeClr val="lt1"/>
                </a:solidFill>
                <a:latin typeface="Quicksand"/>
                <a:ea typeface="Quicksand"/>
                <a:cs typeface="Quicksand"/>
                <a:sym typeface="Quicksand"/>
              </a:rPr>
              <a:t>Thank you for your attention! </a:t>
            </a:r>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pic>
        <p:nvPicPr>
          <p:cNvPr id="322" name="Google Shape;322;p36"/>
          <p:cNvPicPr preferRelativeResize="0"/>
          <p:nvPr/>
        </p:nvPicPr>
        <p:blipFill rotWithShape="1">
          <a:blip r:embed="rId7">
            <a:alphaModFix/>
          </a:blip>
          <a:srcRect b="0" l="0" r="0" t="0"/>
          <a:stretch/>
        </p:blipFill>
        <p:spPr>
          <a:xfrm>
            <a:off x="8209154" y="7734869"/>
            <a:ext cx="2395887" cy="159739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6" name="Shape 326"/>
        <p:cNvGrpSpPr/>
        <p:nvPr/>
      </p:nvGrpSpPr>
      <p:grpSpPr>
        <a:xfrm>
          <a:off x="0" y="0"/>
          <a:ext cx="0" cy="0"/>
          <a:chOff x="0" y="0"/>
          <a:chExt cx="0" cy="0"/>
        </a:xfrm>
      </p:grpSpPr>
      <p:sp>
        <p:nvSpPr>
          <p:cNvPr id="327" name="Google Shape;327;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2" name="Google Shape;332;p3"/>
          <p:cNvGrpSpPr/>
          <p:nvPr/>
        </p:nvGrpSpPr>
        <p:grpSpPr>
          <a:xfrm>
            <a:off x="-228300" y="6944209"/>
            <a:ext cx="18940740" cy="4430740"/>
            <a:chOff x="0" y="-57150"/>
            <a:chExt cx="4988508" cy="1166944"/>
          </a:xfrm>
        </p:grpSpPr>
        <p:sp>
          <p:nvSpPr>
            <p:cNvPr id="333" name="Google Shape;333;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5" name="Google Shape;335;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txBox="1"/>
          <p:nvPr/>
        </p:nvSpPr>
        <p:spPr>
          <a:xfrm>
            <a:off x="2157052" y="1867850"/>
            <a:ext cx="37719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41" name="Google Shape;341;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42" name="Google Shape;342;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343" name="Google Shape;343;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