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commentAuthors.xml" ContentType="application/vnd.openxmlformats-officedocument.presentationml.commentAuthors+xml"/>
  <Override PartName="/ppt/comments/comment1.xml" ContentType="application/vnd.openxmlformats-officedocument.presentationml.comments+xml"/>
  <Override PartName="/ppt/comments/comment2.xml" ContentType="application/vnd.openxmlformats-officedocument.presentationml.comment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10287000" cx="18288000"/>
  <p:notesSz cx="6797675" cy="9928225"/>
  <p:embeddedFontLst>
    <p:embeddedFont>
      <p:font typeface="Anton"/>
      <p:regular r:id="rId26"/>
    </p:embeddedFont>
    <p:embeddedFont>
      <p:font typeface="Tahoma"/>
      <p:regular r:id="rId27"/>
      <p:bold r:id="rId28"/>
    </p:embeddedFont>
    <p:embeddedFont>
      <p:font typeface="Quicksand"/>
      <p:regular r:id="rId29"/>
      <p:bold r:id="rId30"/>
    </p:embeddedFont>
    <p:embeddedFont>
      <p:font typeface="Arial Black"/>
      <p:regular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2" roundtripDataSignature="AMtx7mi2RoU3AsHR1ZwAUd1bWjWyvbeIog=="/>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Deaf Studies Academy"/>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font" Target="fonts/Anton-regular.fntdata"/><Relationship Id="rId27" Type="http://schemas.openxmlformats.org/officeDocument/2006/relationships/font" Target="fonts/Tahoma-regular.fntdata"/><Relationship Id="rId28" Type="http://schemas.openxmlformats.org/officeDocument/2006/relationships/font" Target="fonts/Tahoma-bold.fntdata"/><Relationship Id="rId29" Type="http://schemas.openxmlformats.org/officeDocument/2006/relationships/font" Target="fonts/Quicksand-regular.fntdata"/><Relationship Id="rId30" Type="http://schemas.openxmlformats.org/officeDocument/2006/relationships/font" Target="fonts/Quicksand-bold.fntdata"/><Relationship Id="rId31" Type="http://schemas.openxmlformats.org/officeDocument/2006/relationships/font" Target="fonts/ArialBlack-regular.fntdata"/><Relationship Id="rId32" Type="http://customschemas.google.com/relationships/presentationmetadata" Target="metadata"/></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4-16T09:58:43.075">
    <p:pos x="9826" y="1471"/>
    <p:text>wrong name</p:text>
    <p:extLst>
      <p:ext uri="{C676402C-5697-4E1C-873F-D02D1690AC5C}">
        <p15:threadingInfo timeZoneBias="0"/>
      </p:ext>
      <p:ext uri="http://customooxmlschemas.google.com/">
        <go:slidesCustomData xmlns:go="http://customooxmlschemas.google.com/" commentPostId="AAAB3VWdX-c"/>
      </p:ext>
    </p:extLs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6-04-16T10:25:45.310">
    <p:pos x="0" y="0"/>
    <p:text>Remember that some of these persons are hearing. I suggest to insert our YouTube video</p:text>
    <p:extLst>
      <p:ext uri="{C676402C-5697-4E1C-873F-D02D1690AC5C}">
        <p15:threadingInfo timeZoneBias="0"/>
      </p:ext>
      <p:ext uri="http://customooxmlschemas.google.com/">
        <go:slidesCustomData xmlns:go="http://customooxmlschemas.google.com/" commentPostId="AAAB3V9GFeE"/>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4: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6" name="Google Shape;96;p4: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2: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1" name="Google Shape;111;p2: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12: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4" name="Google Shape;124;p12: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5: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7" name="Google Shape;137;p5: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6: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p6: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0" name="Google Shape;170;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1" name="Google Shape;19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8" name="Google Shape;20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2" name="Google Shape;22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6" name="Google Shape;23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0" name="Google Shape;260;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5" name="Google Shape;27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2" name="Google Shape;292;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5" name="Google Shape;30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9" name="Google Shape;319;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4" name="Google Shape;334;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8" name="Google Shape;348;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3: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0" name="Google Shape;360;p3: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8.png"/><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6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34.jpg"/><Relationship Id="rId5" Type="http://schemas.openxmlformats.org/officeDocument/2006/relationships/image" Target="../media/image3.png"/><Relationship Id="rId6" Type="http://schemas.openxmlformats.org/officeDocument/2006/relationships/image" Target="../media/image3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8.png"/><Relationship Id="rId6" Type="http://schemas.openxmlformats.org/officeDocument/2006/relationships/image" Target="../media/image3.png"/><Relationship Id="rId7" Type="http://schemas.openxmlformats.org/officeDocument/2006/relationships/image" Target="../media/image30.jpg"/><Relationship Id="rId8" Type="http://schemas.openxmlformats.org/officeDocument/2006/relationships/image" Target="../media/image6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5.jpg"/><Relationship Id="rId7"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63.png"/><Relationship Id="rId7" Type="http://schemas.openxmlformats.org/officeDocument/2006/relationships/image" Target="../media/image35.png"/><Relationship Id="rId8" Type="http://schemas.openxmlformats.org/officeDocument/2006/relationships/image" Target="../media/image21.jpg"/><Relationship Id="rId9" Type="http://schemas.openxmlformats.org/officeDocument/2006/relationships/image" Target="../media/image13.png"/><Relationship Id="rId10" Type="http://schemas.openxmlformats.org/officeDocument/2006/relationships/image" Target="../media/image14.jpg"/><Relationship Id="rId11" Type="http://schemas.openxmlformats.org/officeDocument/2006/relationships/image" Target="../media/image20.jpg"/><Relationship Id="rId1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comments" Target="../comments/comment1.xml"/><Relationship Id="rId4"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10.png"/><Relationship Id="rId7" Type="http://schemas.openxmlformats.org/officeDocument/2006/relationships/image" Target="../media/image3.png"/><Relationship Id="rId8" Type="http://schemas.openxmlformats.org/officeDocument/2006/relationships/image" Target="../media/image23.png"/><Relationship Id="rId9" Type="http://schemas.openxmlformats.org/officeDocument/2006/relationships/image" Target="../media/image15.jpg"/><Relationship Id="rId10"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28.jpg"/><Relationship Id="rId6" Type="http://schemas.openxmlformats.org/officeDocument/2006/relationships/image" Target="../media/image24.png"/><Relationship Id="rId7" Type="http://schemas.openxmlformats.org/officeDocument/2006/relationships/image" Target="../media/image6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17.png"/><Relationship Id="rId6" Type="http://schemas.openxmlformats.org/officeDocument/2006/relationships/image" Target="../media/image2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comments" Target="../comments/comment2.xml"/><Relationship Id="rId4"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22.jpg"/><Relationship Id="rId7" Type="http://schemas.openxmlformats.org/officeDocument/2006/relationships/image" Target="../media/image19.jpg"/><Relationship Id="rId8" Type="http://schemas.openxmlformats.org/officeDocument/2006/relationships/image" Target="../media/image29.jpg"/><Relationship Id="rId9" Type="http://schemas.openxmlformats.org/officeDocument/2006/relationships/image" Target="../media/image40.jpg"/><Relationship Id="rId10" Type="http://schemas.openxmlformats.org/officeDocument/2006/relationships/image" Target="../media/image33.jpg"/><Relationship Id="rId11" Type="http://schemas.openxmlformats.org/officeDocument/2006/relationships/image" Target="../media/image32.jpg"/><Relationship Id="rId12" Type="http://schemas.openxmlformats.org/officeDocument/2006/relationships/image" Target="../media/image26.jpg"/><Relationship Id="rId13" Type="http://schemas.openxmlformats.org/officeDocument/2006/relationships/image" Target="../media/image41.jpg"/><Relationship Id="rId14" Type="http://schemas.openxmlformats.org/officeDocument/2006/relationships/image" Target="../media/image46.jpg"/><Relationship Id="rId15"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60.jpg"/><Relationship Id="rId6" Type="http://schemas.openxmlformats.org/officeDocument/2006/relationships/image" Target="../media/image15.jpg"/><Relationship Id="rId7" Type="http://schemas.openxmlformats.org/officeDocument/2006/relationships/image" Target="../media/image62.jpg"/><Relationship Id="rId8" Type="http://schemas.openxmlformats.org/officeDocument/2006/relationships/image" Target="../media/image3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43.png"/><Relationship Id="rId6" Type="http://schemas.openxmlformats.org/officeDocument/2006/relationships/image" Target="../media/image37.png"/><Relationship Id="rId7" Type="http://schemas.openxmlformats.org/officeDocument/2006/relationships/hyperlink" Target="https://eudy.info/" TargetMode="External"/><Relationship Id="rId8" Type="http://schemas.openxmlformats.org/officeDocument/2006/relationships/hyperlink" Target="https://wfdeaf.org/" TargetMode="External"/><Relationship Id="rId9"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38.jpg"/><Relationship Id="rId6" Type="http://schemas.openxmlformats.org/officeDocument/2006/relationships/image" Target="../media/image5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49.png"/><Relationship Id="rId6" Type="http://schemas.openxmlformats.org/officeDocument/2006/relationships/image" Target="../media/image51.png"/><Relationship Id="rId7" Type="http://schemas.openxmlformats.org/officeDocument/2006/relationships/image" Target="../media/image58.png"/><Relationship Id="rId8" Type="http://schemas.openxmlformats.org/officeDocument/2006/relationships/image" Target="../media/image4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30.jpg"/><Relationship Id="rId6" Type="http://schemas.openxmlformats.org/officeDocument/2006/relationships/image" Target="../media/image5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38.jpg"/><Relationship Id="rId6" Type="http://schemas.openxmlformats.org/officeDocument/2006/relationships/image" Target="../media/image28.jpg"/><Relationship Id="rId7" Type="http://schemas.openxmlformats.org/officeDocument/2006/relationships/image" Target="../media/image4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6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47.png"/><Relationship Id="rId6" Type="http://schemas.openxmlformats.org/officeDocument/2006/relationships/image" Target="../media/image59.png"/><Relationship Id="rId7" Type="http://schemas.openxmlformats.org/officeDocument/2006/relationships/image" Target="../media/image54.png"/><Relationship Id="rId8" Type="http://schemas.openxmlformats.org/officeDocument/2006/relationships/image" Target="../media/image57.png"/><Relationship Id="rId9" Type="http://schemas.openxmlformats.org/officeDocument/2006/relationships/image" Target="../media/image50.png"/><Relationship Id="rId10" Type="http://schemas.openxmlformats.org/officeDocument/2006/relationships/image" Target="../media/image61.png"/><Relationship Id="rId11" Type="http://schemas.openxmlformats.org/officeDocument/2006/relationships/image" Target="../media/image56.png"/><Relationship Id="rId12" Type="http://schemas.openxmlformats.org/officeDocument/2006/relationships/image" Target="../media/image55.png"/><Relationship Id="rId13" Type="http://schemas.openxmlformats.org/officeDocument/2006/relationships/hyperlink" Target="https://deafstudies.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sp>
        <p:nvSpPr>
          <p:cNvPr id="84" name="Google Shape;84;p1"/>
          <p:cNvSpPr/>
          <p:nvPr/>
        </p:nvSpPr>
        <p:spPr>
          <a:xfrm>
            <a:off x="2922085" y="2373340"/>
            <a:ext cx="15365916" cy="7913660"/>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85" name="Google Shape;85;p1"/>
          <p:cNvGrpSpPr/>
          <p:nvPr/>
        </p:nvGrpSpPr>
        <p:grpSpPr>
          <a:xfrm>
            <a:off x="0" y="-216991"/>
            <a:ext cx="2922084" cy="10503991"/>
            <a:chOff x="0" y="-57150"/>
            <a:chExt cx="769602" cy="2766483"/>
          </a:xfrm>
        </p:grpSpPr>
        <p:sp>
          <p:nvSpPr>
            <p:cNvPr id="86" name="Google Shape;86;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sp>
          <p:nvSpPr>
            <p:cNvPr id="87" name="Google Shape;87;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grpSp>
      <p:sp>
        <p:nvSpPr>
          <p:cNvPr id="88" name="Google Shape;88;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p:nvPr/>
        </p:nvSpPr>
        <p:spPr>
          <a:xfrm>
            <a:off x="14393798" y="9145704"/>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0" name="Google Shape;90;p1"/>
          <p:cNvSpPr txBox="1"/>
          <p:nvPr/>
        </p:nvSpPr>
        <p:spPr>
          <a:xfrm>
            <a:off x="3785989" y="1692304"/>
            <a:ext cx="13641926" cy="5170646"/>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b="0" i="0" sz="8000" u="none" cap="none" strike="noStrike">
              <a:solidFill>
                <a:srgbClr val="FFFFFF"/>
              </a:solidFill>
              <a:latin typeface="Anton"/>
              <a:ea typeface="Anton"/>
              <a:cs typeface="Anton"/>
              <a:sym typeface="Anton"/>
            </a:endParaRPr>
          </a:p>
          <a:p>
            <a:pPr indent="0" lvl="0" marL="0" marR="0" rtl="0" algn="l">
              <a:lnSpc>
                <a:spcPct val="140000"/>
              </a:lnSpc>
              <a:spcBef>
                <a:spcPts val="0"/>
              </a:spcBef>
              <a:spcAft>
                <a:spcPts val="0"/>
              </a:spcAft>
              <a:buNone/>
            </a:pPr>
            <a:r>
              <a:rPr b="0" i="0" lang="en-US" sz="8000" u="none" cap="none" strike="noStrike">
                <a:solidFill>
                  <a:srgbClr val="FFFFFF"/>
                </a:solidFill>
                <a:latin typeface="Anton"/>
                <a:ea typeface="Anton"/>
                <a:cs typeface="Anton"/>
                <a:sym typeface="Anton"/>
              </a:rPr>
              <a:t>Deaf Role Models and</a:t>
            </a:r>
            <a:endParaRPr/>
          </a:p>
          <a:p>
            <a:pPr indent="0" lvl="0" marL="0" marR="0" rtl="0" algn="l">
              <a:lnSpc>
                <a:spcPct val="140000"/>
              </a:lnSpc>
              <a:spcBef>
                <a:spcPts val="0"/>
              </a:spcBef>
              <a:spcAft>
                <a:spcPts val="0"/>
              </a:spcAft>
              <a:buNone/>
            </a:pPr>
            <a:r>
              <a:rPr b="0" i="0" lang="en-US" sz="8000" u="none" cap="none" strike="noStrike">
                <a:solidFill>
                  <a:srgbClr val="FFFFFF"/>
                </a:solidFill>
                <a:latin typeface="Anton"/>
                <a:ea typeface="Anton"/>
                <a:cs typeface="Anton"/>
                <a:sym typeface="Anton"/>
              </a:rPr>
              <a:t>Leadership</a:t>
            </a:r>
            <a:endParaRPr b="0" i="0" sz="8000" u="none" cap="none" strike="noStrike">
              <a:solidFill>
                <a:srgbClr val="FFFFFF"/>
              </a:solidFill>
              <a:latin typeface="Anton"/>
              <a:ea typeface="Anton"/>
              <a:cs typeface="Anton"/>
              <a:sym typeface="Anton"/>
            </a:endParaRPr>
          </a:p>
        </p:txBody>
      </p:sp>
      <p:sp>
        <p:nvSpPr>
          <p:cNvPr id="91" name="Google Shape;91;p1"/>
          <p:cNvSpPr txBox="1"/>
          <p:nvPr/>
        </p:nvSpPr>
        <p:spPr>
          <a:xfrm>
            <a:off x="3999052" y="6683854"/>
            <a:ext cx="11401500" cy="206825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140000"/>
              </a:lnSpc>
              <a:spcBef>
                <a:spcPts val="0"/>
              </a:spcBef>
              <a:spcAft>
                <a:spcPts val="0"/>
              </a:spcAft>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140000"/>
              </a:lnSpc>
              <a:spcBef>
                <a:spcPts val="0"/>
              </a:spcBef>
              <a:spcAft>
                <a:spcPts val="0"/>
              </a:spcAft>
              <a:buNone/>
            </a:pPr>
            <a:r>
              <a:rPr b="0" i="0" lang="en-US" sz="3200" u="none" cap="none" strike="noStrike">
                <a:solidFill>
                  <a:srgbClr val="FFFFFF"/>
                </a:solidFill>
                <a:latin typeface="Quicksand"/>
                <a:ea typeface="Quicksand"/>
                <a:cs typeface="Quicksand"/>
                <a:sym typeface="Quicksand"/>
              </a:rPr>
              <a:t>Deaf Activism and Advocacy</a:t>
            </a:r>
            <a:endParaRPr/>
          </a:p>
        </p:txBody>
      </p:sp>
      <p:sp>
        <p:nvSpPr>
          <p:cNvPr id="92" name="Google Shape;92;p1"/>
          <p:cNvSpPr txBox="1"/>
          <p:nvPr/>
        </p:nvSpPr>
        <p:spPr>
          <a:xfrm>
            <a:off x="3585179" y="1258752"/>
            <a:ext cx="8667900" cy="517065"/>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None/>
            </a:pPr>
            <a:r>
              <a:rPr b="0" i="0" lang="en-US" sz="2400" u="none" cap="none" strike="noStrike">
                <a:solidFill>
                  <a:srgbClr val="FFFFFF"/>
                </a:solidFill>
                <a:latin typeface="Quicksand"/>
                <a:ea typeface="Quicksand"/>
                <a:cs typeface="Quicksand"/>
                <a:sym typeface="Quicksand"/>
              </a:rPr>
              <a:t>Deaf Studies | Workshop</a:t>
            </a:r>
            <a:endParaRPr b="0" i="0" sz="1400" u="none" cap="none" strike="noStrike">
              <a:solidFill>
                <a:srgbClr val="000000"/>
              </a:solidFill>
              <a:latin typeface="Arial"/>
              <a:ea typeface="Arial"/>
              <a:cs typeface="Arial"/>
              <a:sym typeface="Arial"/>
            </a:endParaRPr>
          </a:p>
        </p:txBody>
      </p:sp>
      <p:sp>
        <p:nvSpPr>
          <p:cNvPr id="93" name="Google Shape;93;p1"/>
          <p:cNvSpPr txBox="1"/>
          <p:nvPr/>
        </p:nvSpPr>
        <p:spPr>
          <a:xfrm>
            <a:off x="444137" y="8503920"/>
            <a:ext cx="1933303"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Sources Pictures:</a:t>
            </a:r>
            <a:endParaRPr/>
          </a:p>
          <a:p>
            <a:pPr indent="0" lvl="0" marL="0" marR="0" rtl="0" algn="l">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freepik.com</a:t>
            </a:r>
            <a:endParaRPr/>
          </a:p>
          <a:p>
            <a:pPr indent="0" lvl="0" marL="0" marR="0" rtl="0" algn="l">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equalizent</a:t>
            </a:r>
            <a:endParaRPr b="1" i="0" sz="1400" u="none" cap="none" strike="noStrike">
              <a:solidFill>
                <a:schemeClr val="lt1"/>
              </a:solidFill>
              <a:latin typeface="Arial"/>
              <a:ea typeface="Arial"/>
              <a:cs typeface="Arial"/>
              <a:sym typeface="Arial"/>
            </a:endParaRPr>
          </a:p>
        </p:txBody>
      </p:sp>
      <p:sp>
        <p:nvSpPr>
          <p:cNvPr id="94" name="TextBox 93"/>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7" name="Shape 97"/>
        <p:cNvGrpSpPr/>
        <p:nvPr/>
      </p:nvGrpSpPr>
      <p:grpSpPr>
        <a:xfrm>
          <a:off x="0" y="0"/>
          <a:ext cx="0" cy="0"/>
          <a:chOff x="0" y="0"/>
          <a:chExt cx="0" cy="0"/>
        </a:xfrm>
      </p:grpSpPr>
      <p:sp>
        <p:nvSpPr>
          <p:cNvPr id="98" name="Google Shape;98;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p4"/>
          <p:cNvSpPr txBox="1"/>
          <p:nvPr/>
        </p:nvSpPr>
        <p:spPr>
          <a:xfrm>
            <a:off x="4829316" y="4116369"/>
            <a:ext cx="12323142" cy="2843855"/>
          </a:xfrm>
          <a:prstGeom prst="rect">
            <a:avLst/>
          </a:prstGeom>
          <a:noFill/>
          <a:ln>
            <a:noFill/>
          </a:ln>
        </p:spPr>
        <p:txBody>
          <a:bodyPr anchorCtr="0" anchor="t" bIns="0" lIns="0" spcFirstLastPara="1" rIns="0" wrap="square" tIns="0">
            <a:spAutoFit/>
          </a:bodyPr>
          <a:lstStyle/>
          <a:p>
            <a:pPr indent="-302256" lvl="1" marL="604511" marR="0" rtl="0" algn="l">
              <a:lnSpc>
                <a:spcPct val="140014"/>
              </a:lnSpc>
              <a:spcBef>
                <a:spcPts val="0"/>
              </a:spcBef>
              <a:spcAft>
                <a:spcPts val="0"/>
              </a:spcAft>
              <a:buClr>
                <a:srgbClr val="FFFFFF"/>
              </a:buClr>
              <a:buSzPts val="2799"/>
              <a:buFont typeface="Arial"/>
              <a:buChar char="•"/>
            </a:pPr>
            <a:r>
              <a:rPr b="0" i="0" lang="en-US" sz="4400" u="none" cap="none" strike="noStrike">
                <a:solidFill>
                  <a:srgbClr val="FFFFFF"/>
                </a:solidFill>
                <a:latin typeface="Quicksand"/>
                <a:ea typeface="Quicksand"/>
                <a:cs typeface="Quicksand"/>
                <a:sym typeface="Quicksand"/>
              </a:rPr>
              <a:t>Introduction </a:t>
            </a:r>
            <a:endParaRPr/>
          </a:p>
          <a:p>
            <a:pPr indent="-124520" lvl="1" marL="604511" marR="0" rtl="0" algn="l">
              <a:lnSpc>
                <a:spcPct val="140014"/>
              </a:lnSpc>
              <a:spcBef>
                <a:spcPts val="0"/>
              </a:spcBef>
              <a:spcAft>
                <a:spcPts val="0"/>
              </a:spcAft>
              <a:buClr>
                <a:srgbClr val="FFFFFF"/>
              </a:buClr>
              <a:buSzPts val="2799"/>
              <a:buFont typeface="Arial"/>
              <a:buNone/>
            </a:pPr>
            <a:r>
              <a:t/>
            </a:r>
            <a:endParaRPr b="0" i="0" sz="4400" u="none" cap="none" strike="noStrike">
              <a:solidFill>
                <a:srgbClr val="FFFFFF"/>
              </a:solidFill>
              <a:latin typeface="Quicksand"/>
              <a:ea typeface="Quicksand"/>
              <a:cs typeface="Quicksand"/>
              <a:sym typeface="Quicksand"/>
            </a:endParaRPr>
          </a:p>
          <a:p>
            <a:pPr indent="-302256" lvl="1" marL="604511" marR="0" rtl="0" algn="l">
              <a:lnSpc>
                <a:spcPct val="140014"/>
              </a:lnSpc>
              <a:spcBef>
                <a:spcPts val="0"/>
              </a:spcBef>
              <a:spcAft>
                <a:spcPts val="0"/>
              </a:spcAft>
              <a:buClr>
                <a:srgbClr val="FFFFFF"/>
              </a:buClr>
              <a:buSzPts val="2799"/>
              <a:buFont typeface="Arial"/>
              <a:buChar char="•"/>
            </a:pPr>
            <a:r>
              <a:rPr b="0" i="0" lang="en-US" sz="4400" u="none" cap="none" strike="noStrike">
                <a:solidFill>
                  <a:srgbClr val="FFFFFF"/>
                </a:solidFill>
                <a:latin typeface="Quicksand"/>
                <a:ea typeface="Quicksand"/>
                <a:cs typeface="Quicksand"/>
                <a:sym typeface="Quicksand"/>
              </a:rPr>
              <a:t>Ice Breaker</a:t>
            </a:r>
            <a:endParaRPr/>
          </a:p>
        </p:txBody>
      </p:sp>
      <p:sp>
        <p:nvSpPr>
          <p:cNvPr id="100" name="Google Shape;100;p4"/>
          <p:cNvSpPr txBox="1"/>
          <p:nvPr/>
        </p:nvSpPr>
        <p:spPr>
          <a:xfrm>
            <a:off x="4854228" y="1059258"/>
            <a:ext cx="9416587" cy="129266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000"/>
              <a:buFont typeface="Arial"/>
              <a:buNone/>
            </a:pPr>
            <a:r>
              <a:rPr b="1" i="0" lang="en-US" sz="6000" u="none" cap="none" strike="noStrike">
                <a:solidFill>
                  <a:srgbClr val="FFFFFF"/>
                </a:solidFill>
                <a:latin typeface="Anton"/>
                <a:ea typeface="Anton"/>
                <a:cs typeface="Anton"/>
                <a:sym typeface="Anton"/>
              </a:rPr>
              <a:t>Welcome</a:t>
            </a:r>
            <a:endParaRPr b="1" i="0" sz="6000" u="none" cap="none" strike="noStrike">
              <a:solidFill>
                <a:srgbClr val="000000"/>
              </a:solidFill>
              <a:latin typeface="Anton"/>
              <a:ea typeface="Anton"/>
              <a:cs typeface="Anton"/>
              <a:sym typeface="Anton"/>
            </a:endParaRPr>
          </a:p>
        </p:txBody>
      </p:sp>
      <p:pic>
        <p:nvPicPr>
          <p:cNvPr id="101" name="Google Shape;101;p4"/>
          <p:cNvPicPr preferRelativeResize="0"/>
          <p:nvPr/>
        </p:nvPicPr>
        <p:blipFill rotWithShape="1">
          <a:blip r:embed="rId4">
            <a:alphaModFix/>
          </a:blip>
          <a:srcRect b="0" l="0" r="0" t="0"/>
          <a:stretch/>
        </p:blipFill>
        <p:spPr>
          <a:xfrm>
            <a:off x="1135542" y="5035004"/>
            <a:ext cx="998597" cy="1006586"/>
          </a:xfrm>
          <a:prstGeom prst="rect">
            <a:avLst/>
          </a:prstGeom>
          <a:noFill/>
          <a:ln>
            <a:noFill/>
          </a:ln>
        </p:spPr>
      </p:pic>
      <p:sp>
        <p:nvSpPr>
          <p:cNvPr id="102" name="Google Shape;102;p4"/>
          <p:cNvSpPr/>
          <p:nvPr/>
        </p:nvSpPr>
        <p:spPr>
          <a:xfrm>
            <a:off x="-436050" y="10450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03" name="Google Shape;103;p4"/>
          <p:cNvGrpSpPr/>
          <p:nvPr/>
        </p:nvGrpSpPr>
        <p:grpSpPr>
          <a:xfrm>
            <a:off x="-26695" y="-216291"/>
            <a:ext cx="2920622" cy="10503291"/>
            <a:chOff x="0" y="-57150"/>
            <a:chExt cx="769602" cy="2766483"/>
          </a:xfrm>
        </p:grpSpPr>
        <p:sp>
          <p:nvSpPr>
            <p:cNvPr id="104" name="Google Shape;104;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5" name="Google Shape;105;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6" name="Google Shape;106;p4"/>
          <p:cNvSpPr/>
          <p:nvPr/>
        </p:nvSpPr>
        <p:spPr>
          <a:xfrm>
            <a:off x="-390620" y="58334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07" name="Google Shape;107;p4"/>
          <p:cNvPicPr preferRelativeResize="0"/>
          <p:nvPr/>
        </p:nvPicPr>
        <p:blipFill rotWithShape="1">
          <a:blip r:embed="rId7">
            <a:alphaModFix/>
          </a:blip>
          <a:srcRect b="0" l="0" r="0" t="0"/>
          <a:stretch/>
        </p:blipFill>
        <p:spPr>
          <a:xfrm>
            <a:off x="324529" y="4711907"/>
            <a:ext cx="2064019" cy="183566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108" name="Google Shape;108;p4"/>
          <p:cNvPicPr preferRelativeResize="0"/>
          <p:nvPr/>
        </p:nvPicPr>
        <p:blipFill rotWithShape="1">
          <a:blip r:embed="rId8">
            <a:alphaModFix/>
          </a:blip>
          <a:srcRect b="0" l="0" r="0" t="0"/>
          <a:stretch/>
        </p:blipFill>
        <p:spPr>
          <a:xfrm>
            <a:off x="10688683" y="2787630"/>
            <a:ext cx="4712426" cy="471242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2" name="Shape 112"/>
        <p:cNvGrpSpPr/>
        <p:nvPr/>
      </p:nvGrpSpPr>
      <p:grpSpPr>
        <a:xfrm>
          <a:off x="0" y="0"/>
          <a:ext cx="0" cy="0"/>
          <a:chOff x="0" y="0"/>
          <a:chExt cx="0" cy="0"/>
        </a:xfrm>
      </p:grpSpPr>
      <p:grpSp>
        <p:nvGrpSpPr>
          <p:cNvPr id="113" name="Google Shape;113;p2"/>
          <p:cNvGrpSpPr/>
          <p:nvPr/>
        </p:nvGrpSpPr>
        <p:grpSpPr>
          <a:xfrm>
            <a:off x="0" y="-216991"/>
            <a:ext cx="2922084" cy="10503991"/>
            <a:chOff x="0" y="-57150"/>
            <a:chExt cx="769602" cy="2766483"/>
          </a:xfrm>
        </p:grpSpPr>
        <p:sp>
          <p:nvSpPr>
            <p:cNvPr id="114" name="Google Shape;114;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5" name="Google Shape;115;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6" name="Google Shape;116;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7" name="Google Shape;117;p2"/>
          <p:cNvSpPr txBox="1"/>
          <p:nvPr/>
        </p:nvSpPr>
        <p:spPr>
          <a:xfrm>
            <a:off x="4516944" y="2680913"/>
            <a:ext cx="12323142" cy="6030497"/>
          </a:xfrm>
          <a:prstGeom prst="rect">
            <a:avLst/>
          </a:prstGeom>
          <a:noFill/>
          <a:ln>
            <a:noFill/>
          </a:ln>
        </p:spPr>
        <p:txBody>
          <a:bodyPr anchorCtr="0" anchor="t" bIns="0" lIns="0" spcFirstLastPara="1" rIns="0" wrap="square" tIns="0">
            <a:spAutoFit/>
          </a:bodyPr>
          <a:lstStyle/>
          <a:p>
            <a:pPr indent="0" lvl="1" marL="302255" marR="0" rtl="0" algn="l">
              <a:lnSpc>
                <a:spcPct val="140014"/>
              </a:lnSpc>
              <a:spcBef>
                <a:spcPts val="0"/>
              </a:spcBef>
              <a:spcAft>
                <a:spcPts val="0"/>
              </a:spcAft>
              <a:buNone/>
            </a:pPr>
            <a:r>
              <a:rPr b="0" i="0" lang="en-US" sz="2799" u="none" cap="none" strike="noStrike">
                <a:solidFill>
                  <a:srgbClr val="FFFFFF"/>
                </a:solidFill>
                <a:latin typeface="Quicksand"/>
                <a:ea typeface="Quicksand"/>
                <a:cs typeface="Quicksand"/>
                <a:sym typeface="Quicksand"/>
              </a:rPr>
              <a:t>Introduction</a:t>
            </a:r>
            <a:endParaRPr/>
          </a:p>
          <a:p>
            <a:pPr indent="0" lvl="1" marL="302255" marR="0" rtl="0" algn="l">
              <a:lnSpc>
                <a:spcPct val="140014"/>
              </a:lnSpc>
              <a:spcBef>
                <a:spcPts val="0"/>
              </a:spcBef>
              <a:spcAft>
                <a:spcPts val="0"/>
              </a:spcAft>
              <a:buNone/>
            </a:pPr>
            <a:r>
              <a:rPr b="0" i="0" lang="en-US" sz="2799" u="none" cap="none" strike="noStrike">
                <a:solidFill>
                  <a:srgbClr val="FFFFFF"/>
                </a:solidFill>
                <a:latin typeface="Quicksand"/>
                <a:ea typeface="Quicksand"/>
                <a:cs typeface="Quicksand"/>
                <a:sym typeface="Quicksand"/>
              </a:rPr>
              <a:t>Beginnings</a:t>
            </a:r>
            <a:endParaRPr/>
          </a:p>
          <a:p>
            <a:pPr indent="0" lvl="1" marL="302255" marR="0" rtl="0" algn="l">
              <a:lnSpc>
                <a:spcPct val="140014"/>
              </a:lnSpc>
              <a:spcBef>
                <a:spcPts val="0"/>
              </a:spcBef>
              <a:spcAft>
                <a:spcPts val="0"/>
              </a:spcAft>
              <a:buNone/>
            </a:pPr>
            <a:r>
              <a:rPr b="0" i="0" lang="en-US" sz="2799" u="none" cap="none" strike="noStrike">
                <a:solidFill>
                  <a:srgbClr val="FFFFFF"/>
                </a:solidFill>
                <a:latin typeface="Quicksand"/>
                <a:ea typeface="Quicksand"/>
                <a:cs typeface="Quicksand"/>
                <a:sym typeface="Quicksand"/>
              </a:rPr>
              <a:t>Civil rights movement</a:t>
            </a:r>
            <a:endParaRPr/>
          </a:p>
          <a:p>
            <a:pPr indent="0" lvl="1" marL="302255" marR="0" rtl="0" algn="l">
              <a:lnSpc>
                <a:spcPct val="140014"/>
              </a:lnSpc>
              <a:spcBef>
                <a:spcPts val="0"/>
              </a:spcBef>
              <a:spcAft>
                <a:spcPts val="0"/>
              </a:spcAft>
              <a:buNone/>
            </a:pPr>
            <a:r>
              <a:rPr b="0" i="0" lang="en-US" sz="2799" u="none" cap="none" strike="noStrike">
                <a:solidFill>
                  <a:srgbClr val="FFFFFF"/>
                </a:solidFill>
                <a:latin typeface="Quicksand"/>
                <a:ea typeface="Quicksand"/>
                <a:cs typeface="Quicksand"/>
                <a:sym typeface="Quicksand"/>
              </a:rPr>
              <a:t>Technological progress</a:t>
            </a:r>
            <a:endParaRPr/>
          </a:p>
          <a:p>
            <a:pPr indent="0" lvl="1" marL="302255" marR="0" rtl="0" algn="l">
              <a:lnSpc>
                <a:spcPct val="140014"/>
              </a:lnSpc>
              <a:spcBef>
                <a:spcPts val="0"/>
              </a:spcBef>
              <a:spcAft>
                <a:spcPts val="0"/>
              </a:spcAft>
              <a:buNone/>
            </a:pPr>
            <a:r>
              <a:rPr b="0" i="0" lang="en-US" sz="2799" u="none" cap="none" strike="noStrike">
                <a:solidFill>
                  <a:srgbClr val="FFFFFF"/>
                </a:solidFill>
                <a:latin typeface="Quicksand"/>
                <a:ea typeface="Quicksand"/>
                <a:cs typeface="Quicksand"/>
                <a:sym typeface="Quicksand"/>
              </a:rPr>
              <a:t>Significance today</a:t>
            </a:r>
            <a:endParaRPr/>
          </a:p>
          <a:p>
            <a:pPr indent="0" lvl="1" marL="302255" marR="0" rtl="0" algn="l">
              <a:lnSpc>
                <a:spcPct val="140014"/>
              </a:lnSpc>
              <a:spcBef>
                <a:spcPts val="0"/>
              </a:spcBef>
              <a:spcAft>
                <a:spcPts val="0"/>
              </a:spcAft>
              <a:buNone/>
            </a:pPr>
            <a:r>
              <a:rPr b="0" i="0" lang="en-US" sz="2799" u="none" cap="none" strike="noStrike">
                <a:solidFill>
                  <a:srgbClr val="FFFFFF"/>
                </a:solidFill>
                <a:latin typeface="Quicksand"/>
                <a:ea typeface="Quicksand"/>
                <a:cs typeface="Quicksand"/>
                <a:sym typeface="Quicksand"/>
              </a:rPr>
              <a:t>Role Models </a:t>
            </a:r>
            <a:endParaRPr/>
          </a:p>
          <a:p>
            <a:pPr indent="0" lvl="1" marL="302255" marR="0" rtl="0" algn="l">
              <a:lnSpc>
                <a:spcPct val="140014"/>
              </a:lnSpc>
              <a:spcBef>
                <a:spcPts val="0"/>
              </a:spcBef>
              <a:spcAft>
                <a:spcPts val="0"/>
              </a:spcAft>
              <a:buNone/>
            </a:pPr>
            <a:r>
              <a:rPr b="0" i="0" lang="en-US" sz="2799" u="none" cap="none" strike="noStrike">
                <a:solidFill>
                  <a:srgbClr val="FFFFFF"/>
                </a:solidFill>
                <a:latin typeface="Quicksand"/>
                <a:ea typeface="Quicksand"/>
                <a:cs typeface="Quicksand"/>
                <a:sym typeface="Quicksand"/>
              </a:rPr>
              <a:t>Action days</a:t>
            </a:r>
            <a:endParaRPr/>
          </a:p>
          <a:p>
            <a:pPr indent="0" lvl="1" marL="302255" marR="0" rtl="0" algn="l">
              <a:lnSpc>
                <a:spcPct val="140014"/>
              </a:lnSpc>
              <a:spcBef>
                <a:spcPts val="0"/>
              </a:spcBef>
              <a:spcAft>
                <a:spcPts val="0"/>
              </a:spcAft>
              <a:buNone/>
            </a:pPr>
            <a:r>
              <a:rPr b="0" i="0" lang="en-US" sz="2799" u="none" cap="none" strike="noStrike">
                <a:solidFill>
                  <a:srgbClr val="FFFFFF"/>
                </a:solidFill>
                <a:latin typeface="Quicksand"/>
                <a:ea typeface="Quicksand"/>
                <a:cs typeface="Quicksand"/>
                <a:sym typeface="Quicksand"/>
              </a:rPr>
              <a:t>Summary and outlook</a:t>
            </a:r>
            <a:endParaRPr/>
          </a:p>
          <a:p>
            <a:pPr indent="0" lvl="1" marL="302255" marR="0" rtl="0" algn="l">
              <a:lnSpc>
                <a:spcPct val="140014"/>
              </a:lnSpc>
              <a:spcBef>
                <a:spcPts val="0"/>
              </a:spcBef>
              <a:spcAft>
                <a:spcPts val="0"/>
              </a:spcAft>
              <a:buNone/>
            </a:pPr>
            <a:r>
              <a:rPr b="0" i="0" lang="en-US" sz="2799" u="none" cap="none" strike="noStrike">
                <a:solidFill>
                  <a:srgbClr val="FFFFFF"/>
                </a:solidFill>
                <a:latin typeface="Quicksand"/>
                <a:ea typeface="Quicksand"/>
                <a:cs typeface="Quicksand"/>
                <a:sym typeface="Quicksand"/>
              </a:rPr>
              <a:t>Conclusion and discussion</a:t>
            </a:r>
            <a:endParaRPr/>
          </a:p>
          <a:p>
            <a:pPr indent="0" lvl="1" marL="302255" marR="0" rtl="0" algn="l">
              <a:lnSpc>
                <a:spcPct val="140014"/>
              </a:lnSpc>
              <a:spcBef>
                <a:spcPts val="0"/>
              </a:spcBef>
              <a:spcAft>
                <a:spcPts val="0"/>
              </a:spcAft>
              <a:buNone/>
            </a:pPr>
            <a:r>
              <a:rPr b="0" i="0" lang="en-US" sz="2799" u="none" cap="none" strike="noStrike">
                <a:solidFill>
                  <a:srgbClr val="FFFFFF"/>
                </a:solidFill>
                <a:latin typeface="Quicksand"/>
                <a:ea typeface="Quicksand"/>
                <a:cs typeface="Quicksand"/>
                <a:sym typeface="Quicksand"/>
              </a:rPr>
              <a:t>Feedback</a:t>
            </a:r>
            <a:endParaRPr b="0" i="0" sz="2799" u="none" cap="none" strike="noStrike">
              <a:solidFill>
                <a:srgbClr val="FFFFFF"/>
              </a:solidFill>
              <a:latin typeface="Quicksand"/>
              <a:ea typeface="Quicksand"/>
              <a:cs typeface="Quicksand"/>
              <a:sym typeface="Quicksand"/>
            </a:endParaRPr>
          </a:p>
        </p:txBody>
      </p:sp>
      <p:sp>
        <p:nvSpPr>
          <p:cNvPr id="118" name="Google Shape;118;p2"/>
          <p:cNvSpPr txBox="1"/>
          <p:nvPr/>
        </p:nvSpPr>
        <p:spPr>
          <a:xfrm>
            <a:off x="4697105" y="827009"/>
            <a:ext cx="9416587" cy="129266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000"/>
              <a:buFont typeface="Arial"/>
              <a:buNone/>
            </a:pPr>
            <a:r>
              <a:rPr b="0" i="0" lang="en-US" sz="6000" u="none" cap="none" strike="noStrike">
                <a:solidFill>
                  <a:srgbClr val="FFFFFF"/>
                </a:solidFill>
                <a:latin typeface="Anton"/>
                <a:ea typeface="Anton"/>
                <a:cs typeface="Anton"/>
                <a:sym typeface="Anton"/>
              </a:rPr>
              <a:t>Content - Overview</a:t>
            </a:r>
            <a:endParaRPr b="0" i="0" sz="6000" u="none" cap="none" strike="noStrike">
              <a:solidFill>
                <a:srgbClr val="000000"/>
              </a:solidFill>
              <a:latin typeface="Arial"/>
              <a:ea typeface="Arial"/>
              <a:cs typeface="Arial"/>
              <a:sym typeface="Arial"/>
            </a:endParaRPr>
          </a:p>
        </p:txBody>
      </p:sp>
      <p:pic>
        <p:nvPicPr>
          <p:cNvPr id="119" name="Google Shape;119;p2"/>
          <p:cNvPicPr preferRelativeResize="0"/>
          <p:nvPr/>
        </p:nvPicPr>
        <p:blipFill rotWithShape="1">
          <a:blip r:embed="rId4">
            <a:alphaModFix/>
          </a:blip>
          <a:srcRect b="0" l="0" r="0" t="0"/>
          <a:stretch/>
        </p:blipFill>
        <p:spPr>
          <a:xfrm>
            <a:off x="345182" y="4018713"/>
            <a:ext cx="2231719" cy="224957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120" name="Google Shape;120;p2"/>
          <p:cNvSpPr/>
          <p:nvPr/>
        </p:nvSpPr>
        <p:spPr>
          <a:xfrm>
            <a:off x="-363196" y="68925"/>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21" name="Google Shape;121;p2"/>
          <p:cNvPicPr preferRelativeResize="0"/>
          <p:nvPr/>
        </p:nvPicPr>
        <p:blipFill rotWithShape="1">
          <a:blip r:embed="rId6">
            <a:alphaModFix/>
          </a:blip>
          <a:srcRect b="0" l="0" r="0" t="0"/>
          <a:stretch/>
        </p:blipFill>
        <p:spPr>
          <a:xfrm>
            <a:off x="10090658" y="3375740"/>
            <a:ext cx="6582627" cy="438912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25" name="Shape 125"/>
        <p:cNvGrpSpPr/>
        <p:nvPr/>
      </p:nvGrpSpPr>
      <p:grpSpPr>
        <a:xfrm>
          <a:off x="0" y="0"/>
          <a:ext cx="0" cy="0"/>
          <a:chOff x="0" y="0"/>
          <a:chExt cx="0" cy="0"/>
        </a:xfrm>
      </p:grpSpPr>
      <p:grpSp>
        <p:nvGrpSpPr>
          <p:cNvPr id="126" name="Google Shape;126;p12"/>
          <p:cNvGrpSpPr/>
          <p:nvPr/>
        </p:nvGrpSpPr>
        <p:grpSpPr>
          <a:xfrm>
            <a:off x="3132106" y="-300445"/>
            <a:ext cx="16106661" cy="10587445"/>
            <a:chOff x="0" y="-57150"/>
            <a:chExt cx="769602" cy="2766483"/>
          </a:xfrm>
        </p:grpSpPr>
        <p:sp>
          <p:nvSpPr>
            <p:cNvPr id="127" name="Google Shape;127;p1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8" name="Google Shape;128;p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9" name="Google Shape;129;p1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0" name="Google Shape;130;p12"/>
          <p:cNvSpPr txBox="1"/>
          <p:nvPr/>
        </p:nvSpPr>
        <p:spPr>
          <a:xfrm>
            <a:off x="4281973" y="966361"/>
            <a:ext cx="11893759"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6000" u="none" cap="none" strike="noStrike">
                <a:solidFill>
                  <a:schemeClr val="lt1"/>
                </a:solidFill>
                <a:latin typeface="Anton"/>
                <a:ea typeface="Anton"/>
                <a:cs typeface="Anton"/>
                <a:sym typeface="Anton"/>
              </a:rPr>
              <a:t>Learning Goals</a:t>
            </a:r>
            <a:r>
              <a:rPr b="1" i="0" lang="en-US" sz="8000" u="none" cap="none" strike="noStrike">
                <a:solidFill>
                  <a:schemeClr val="lt1"/>
                </a:solidFill>
                <a:latin typeface="Anton"/>
                <a:ea typeface="Anton"/>
                <a:cs typeface="Anton"/>
                <a:sym typeface="Anton"/>
              </a:rPr>
              <a:t> </a:t>
            </a:r>
            <a:endParaRPr b="1" i="0" sz="8000" u="none" cap="none" strike="noStrike">
              <a:solidFill>
                <a:schemeClr val="lt1"/>
              </a:solidFill>
              <a:latin typeface="Anton"/>
              <a:ea typeface="Anton"/>
              <a:cs typeface="Anton"/>
              <a:sym typeface="Anton"/>
            </a:endParaRPr>
          </a:p>
        </p:txBody>
      </p:sp>
      <p:sp>
        <p:nvSpPr>
          <p:cNvPr id="131" name="Google Shape;131;p12"/>
          <p:cNvSpPr txBox="1"/>
          <p:nvPr/>
        </p:nvSpPr>
        <p:spPr>
          <a:xfrm>
            <a:off x="4001456" y="2059674"/>
            <a:ext cx="13470699" cy="6573730"/>
          </a:xfrm>
          <a:prstGeom prst="rect">
            <a:avLst/>
          </a:prstGeom>
          <a:noFill/>
          <a:ln>
            <a:noFill/>
          </a:ln>
        </p:spPr>
        <p:txBody>
          <a:bodyPr anchorCtr="0" anchor="t" bIns="91425" lIns="91425" spcFirstLastPara="1" rIns="91425" wrap="square" tIns="91425">
            <a:noAutofit/>
          </a:bodyPr>
          <a:lstStyle/>
          <a:p>
            <a:pPr indent="0" lvl="0" marL="342900" marR="0" rtl="0" algn="l">
              <a:lnSpc>
                <a:spcPct val="115000"/>
              </a:lnSpc>
              <a:spcBef>
                <a:spcPts val="0"/>
              </a:spcBef>
              <a:spcAft>
                <a:spcPts val="0"/>
              </a:spcAft>
              <a:buNone/>
            </a:pPr>
            <a:br>
              <a:rPr b="1" i="0" lang="en-US" sz="3200" u="none" cap="none" strike="noStrike">
                <a:solidFill>
                  <a:schemeClr val="lt1"/>
                </a:solidFill>
                <a:latin typeface="Tahoma"/>
                <a:ea typeface="Tahoma"/>
                <a:cs typeface="Tahoma"/>
                <a:sym typeface="Tahoma"/>
              </a:rPr>
            </a:br>
            <a:endParaRPr b="0" i="0" sz="2800" u="none" cap="none" strike="noStrike">
              <a:solidFill>
                <a:schemeClr val="lt1"/>
              </a:solidFill>
              <a:latin typeface="Quicksand"/>
              <a:ea typeface="Quicksand"/>
              <a:cs typeface="Quicksand"/>
              <a:sym typeface="Quicksand"/>
            </a:endParaRPr>
          </a:p>
          <a:p>
            <a:pPr indent="0" lvl="0" marL="0" marR="0" rtl="0" algn="l">
              <a:lnSpc>
                <a:spcPct val="2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Understanding the history of Deaf representatives</a:t>
            </a:r>
            <a:endParaRPr b="0" i="0" sz="2800" u="none" cap="none" strike="noStrike">
              <a:solidFill>
                <a:schemeClr val="lt1"/>
              </a:solidFill>
              <a:latin typeface="Quicksand"/>
              <a:ea typeface="Quicksand"/>
              <a:cs typeface="Quicksand"/>
              <a:sym typeface="Quicksand"/>
            </a:endParaRPr>
          </a:p>
          <a:p>
            <a:pPr indent="0" lvl="0" marL="0" marR="0" rtl="0" algn="l">
              <a:lnSpc>
                <a:spcPct val="2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Knowing important milestones in Deaf activism</a:t>
            </a:r>
            <a:endParaRPr/>
          </a:p>
          <a:p>
            <a:pPr indent="0" lvl="0" marL="0" marR="0" rtl="0" algn="l">
              <a:lnSpc>
                <a:spcPct val="2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Role Models Gallery – activists</a:t>
            </a:r>
            <a:endParaRPr/>
          </a:p>
          <a:p>
            <a:pPr indent="0" lvl="0" marL="0" marR="0" rtl="0" algn="l">
              <a:lnSpc>
                <a:spcPct val="2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Understanding and respect for one's own culture, values, and needs</a:t>
            </a:r>
            <a:endParaRPr/>
          </a:p>
          <a:p>
            <a:pPr indent="0" lvl="0" marL="0" marR="0" rtl="0" algn="l">
              <a:lnSpc>
                <a:spcPct val="2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Knowledge of important organizations (local, regional, international)</a:t>
            </a:r>
            <a:endParaRPr/>
          </a:p>
          <a:p>
            <a:pPr indent="0" lvl="0" marL="0" marR="0" rtl="0" algn="l">
              <a:lnSpc>
                <a:spcPct val="2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Strengthening one's own commitment.</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342900" marR="0" rtl="0" algn="l">
              <a:lnSpc>
                <a:spcPct val="115000"/>
              </a:lnSpc>
              <a:spcBef>
                <a:spcPts val="0"/>
              </a:spcBef>
              <a:spcAft>
                <a:spcPts val="0"/>
              </a:spcAft>
              <a:buNone/>
            </a:pPr>
            <a:r>
              <a:t/>
            </a:r>
            <a:endParaRPr b="0" i="0" sz="3200" u="none" cap="none" strike="noStrike">
              <a:solidFill>
                <a:schemeClr val="lt1"/>
              </a:solidFill>
              <a:latin typeface="Quicksand"/>
              <a:ea typeface="Quicksand"/>
              <a:cs typeface="Quicksand"/>
              <a:sym typeface="Quicksand"/>
            </a:endParaRPr>
          </a:p>
        </p:txBody>
      </p:sp>
      <p:pic>
        <p:nvPicPr>
          <p:cNvPr id="132" name="Google Shape;132;p12"/>
          <p:cNvPicPr preferRelativeResize="0"/>
          <p:nvPr/>
        </p:nvPicPr>
        <p:blipFill rotWithShape="1">
          <a:blip r:embed="rId4">
            <a:alphaModFix/>
          </a:blip>
          <a:srcRect b="0" l="0" r="0" t="0"/>
          <a:stretch/>
        </p:blipFill>
        <p:spPr>
          <a:xfrm>
            <a:off x="366813" y="4576790"/>
            <a:ext cx="2443149" cy="2443149"/>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133" name="Google Shape;133;p12"/>
          <p:cNvSpPr/>
          <p:nvPr/>
        </p:nvSpPr>
        <p:spPr>
          <a:xfrm>
            <a:off x="-235850" y="892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34" name="Google Shape;134;p12"/>
          <p:cNvPicPr preferRelativeResize="0"/>
          <p:nvPr/>
        </p:nvPicPr>
        <p:blipFill rotWithShape="1">
          <a:blip r:embed="rId6">
            <a:alphaModFix/>
          </a:blip>
          <a:srcRect b="0" l="0" r="0" t="0"/>
          <a:stretch/>
        </p:blipFill>
        <p:spPr>
          <a:xfrm>
            <a:off x="13123449" y="1328648"/>
            <a:ext cx="3164151" cy="3744989"/>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8" name="Shape 138"/>
        <p:cNvGrpSpPr/>
        <p:nvPr/>
      </p:nvGrpSpPr>
      <p:grpSpPr>
        <a:xfrm>
          <a:off x="0" y="0"/>
          <a:ext cx="0" cy="0"/>
          <a:chOff x="0" y="0"/>
          <a:chExt cx="0" cy="0"/>
        </a:xfrm>
      </p:grpSpPr>
      <p:sp>
        <p:nvSpPr>
          <p:cNvPr id="139" name="Google Shape;139;p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0" name="Google Shape;140;p5"/>
          <p:cNvSpPr txBox="1"/>
          <p:nvPr/>
        </p:nvSpPr>
        <p:spPr>
          <a:xfrm>
            <a:off x="3992079" y="2690875"/>
            <a:ext cx="12323142" cy="746050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Throughout history, Deaf people have fought for their</a:t>
            </a:r>
            <a:endParaRPr/>
          </a:p>
          <a:p>
            <a:pPr indent="0" lvl="0" marL="0" marR="0" rtl="0" algn="l">
              <a:lnSpc>
                <a:spcPct val="10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 rights</a:t>
            </a:r>
            <a:endParaRPr/>
          </a:p>
          <a:p>
            <a:pPr indent="0" lvl="0" marL="0" marR="0" rtl="0" algn="l">
              <a:lnSpc>
                <a:spcPct val="10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 culture </a:t>
            </a:r>
            <a:endParaRPr/>
          </a:p>
          <a:p>
            <a:pPr indent="0" lvl="0" marL="0" marR="0" rtl="0" algn="l">
              <a:lnSpc>
                <a:spcPct val="10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 self-determination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3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The </a:t>
            </a:r>
            <a:r>
              <a:rPr b="1" i="0" lang="en-US" sz="3200" u="none" cap="none" strike="noStrike">
                <a:solidFill>
                  <a:schemeClr val="lt1"/>
                </a:solidFill>
                <a:latin typeface="Quicksand"/>
                <a:ea typeface="Quicksand"/>
                <a:cs typeface="Quicksand"/>
                <a:sym typeface="Quicksand"/>
              </a:rPr>
              <a:t>activism</a:t>
            </a:r>
            <a:r>
              <a:rPr b="0" i="0" lang="en-US" sz="3200" u="none" cap="none" strike="noStrike">
                <a:solidFill>
                  <a:schemeClr val="lt1"/>
                </a:solidFill>
                <a:latin typeface="Quicksand"/>
                <a:ea typeface="Quicksand"/>
                <a:cs typeface="Quicksand"/>
                <a:sym typeface="Quicksand"/>
              </a:rPr>
              <a:t> is characterized by </a:t>
            </a:r>
            <a:endParaRPr/>
          </a:p>
          <a:p>
            <a:pPr indent="0" lvl="0" marL="0" marR="0" rtl="0" algn="l">
              <a:lnSpc>
                <a:spcPct val="10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 desire for equality</a:t>
            </a:r>
            <a:endParaRPr/>
          </a:p>
          <a:p>
            <a:pPr indent="0" lvl="0" marL="0" marR="0" rtl="0" algn="l">
              <a:lnSpc>
                <a:spcPct val="10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 recognition of sign language</a:t>
            </a:r>
            <a:endParaRPr/>
          </a:p>
          <a:p>
            <a:pPr indent="0" lvl="0" marL="0" marR="0" rtl="0" algn="l">
              <a:lnSpc>
                <a:spcPct val="10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 cultural autonomy</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40014"/>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sp>
        <p:nvSpPr>
          <p:cNvPr id="141" name="Google Shape;141;p5"/>
          <p:cNvSpPr txBox="1"/>
          <p:nvPr/>
        </p:nvSpPr>
        <p:spPr>
          <a:xfrm>
            <a:off x="3992079" y="583347"/>
            <a:ext cx="13224767" cy="129266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000"/>
              <a:buFont typeface="Arial"/>
              <a:buNone/>
            </a:pPr>
            <a:r>
              <a:rPr b="0" i="0" lang="en-US" sz="6000" u="none" cap="none" strike="noStrike">
                <a:solidFill>
                  <a:srgbClr val="FFFFFF"/>
                </a:solidFill>
                <a:latin typeface="Anton"/>
                <a:ea typeface="Anton"/>
                <a:cs typeface="Anton"/>
                <a:sym typeface="Anton"/>
              </a:rPr>
              <a:t>Info: Activism and Deaf Community</a:t>
            </a:r>
            <a:endParaRPr b="0" i="0" sz="6000" u="none" cap="none" strike="noStrike">
              <a:solidFill>
                <a:srgbClr val="000000"/>
              </a:solidFill>
              <a:latin typeface="Anton"/>
              <a:ea typeface="Anton"/>
              <a:cs typeface="Anton"/>
              <a:sym typeface="Anton"/>
            </a:endParaRPr>
          </a:p>
        </p:txBody>
      </p:sp>
      <p:pic>
        <p:nvPicPr>
          <p:cNvPr id="142" name="Google Shape;142;p5"/>
          <p:cNvPicPr preferRelativeResize="0"/>
          <p:nvPr/>
        </p:nvPicPr>
        <p:blipFill rotWithShape="1">
          <a:blip r:embed="rId4">
            <a:alphaModFix/>
          </a:blip>
          <a:srcRect b="0" l="0" r="0" t="0"/>
          <a:stretch/>
        </p:blipFill>
        <p:spPr>
          <a:xfrm>
            <a:off x="1135542" y="5035004"/>
            <a:ext cx="998597" cy="1006586"/>
          </a:xfrm>
          <a:prstGeom prst="rect">
            <a:avLst/>
          </a:prstGeom>
          <a:noFill/>
          <a:ln>
            <a:noFill/>
          </a:ln>
        </p:spPr>
      </p:pic>
      <p:sp>
        <p:nvSpPr>
          <p:cNvPr id="143" name="Google Shape;143;p5"/>
          <p:cNvSpPr/>
          <p:nvPr/>
        </p:nvSpPr>
        <p:spPr>
          <a:xfrm>
            <a:off x="-436050" y="10450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44" name="Google Shape;144;p5"/>
          <p:cNvGrpSpPr/>
          <p:nvPr/>
        </p:nvGrpSpPr>
        <p:grpSpPr>
          <a:xfrm>
            <a:off x="-26695" y="-216291"/>
            <a:ext cx="2920622" cy="10503291"/>
            <a:chOff x="0" y="-57150"/>
            <a:chExt cx="769602" cy="2766483"/>
          </a:xfrm>
        </p:grpSpPr>
        <p:sp>
          <p:nvSpPr>
            <p:cNvPr id="145" name="Google Shape;145;p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6" name="Google Shape;146;p5"/>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7" name="Google Shape;147;p5"/>
          <p:cNvSpPr/>
          <p:nvPr/>
        </p:nvSpPr>
        <p:spPr>
          <a:xfrm>
            <a:off x="-390620" y="58334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48" name="Google Shape;148;p5"/>
          <p:cNvPicPr preferRelativeResize="0"/>
          <p:nvPr/>
        </p:nvPicPr>
        <p:blipFill rotWithShape="1">
          <a:blip r:embed="rId4">
            <a:alphaModFix/>
          </a:blip>
          <a:srcRect b="0" l="0" r="0" t="0"/>
          <a:stretch/>
        </p:blipFill>
        <p:spPr>
          <a:xfrm>
            <a:off x="345182" y="4018713"/>
            <a:ext cx="2231719" cy="224957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149" name="Google Shape;149;p5"/>
          <p:cNvPicPr preferRelativeResize="0"/>
          <p:nvPr/>
        </p:nvPicPr>
        <p:blipFill rotWithShape="1">
          <a:blip r:embed="rId7">
            <a:alphaModFix/>
          </a:blip>
          <a:srcRect b="0" l="0" r="0" t="0"/>
          <a:stretch/>
        </p:blipFill>
        <p:spPr>
          <a:xfrm>
            <a:off x="14705525" y="2938706"/>
            <a:ext cx="2452624" cy="2452624"/>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Ein Bild, das Zeichnung, Entwurf, Kleidung, Clipart enthält.&#10;&#10;KI-generierte Inhalte können fehlerhaft sein." id="150" name="Google Shape;150;p5"/>
          <p:cNvPicPr preferRelativeResize="0"/>
          <p:nvPr/>
        </p:nvPicPr>
        <p:blipFill rotWithShape="1">
          <a:blip r:embed="rId8">
            <a:alphaModFix/>
          </a:blip>
          <a:srcRect b="0" l="0" r="0" t="0"/>
          <a:stretch/>
        </p:blipFill>
        <p:spPr>
          <a:xfrm flipH="1">
            <a:off x="14705525" y="6145980"/>
            <a:ext cx="2463800" cy="24638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54" name="Shape 154"/>
        <p:cNvGrpSpPr/>
        <p:nvPr/>
      </p:nvGrpSpPr>
      <p:grpSpPr>
        <a:xfrm>
          <a:off x="0" y="0"/>
          <a:ext cx="0" cy="0"/>
          <a:chOff x="0" y="0"/>
          <a:chExt cx="0" cy="0"/>
        </a:xfrm>
      </p:grpSpPr>
      <p:grpSp>
        <p:nvGrpSpPr>
          <p:cNvPr id="155" name="Google Shape;155;p6"/>
          <p:cNvGrpSpPr/>
          <p:nvPr/>
        </p:nvGrpSpPr>
        <p:grpSpPr>
          <a:xfrm>
            <a:off x="2961565" y="-212513"/>
            <a:ext cx="15326435" cy="10503991"/>
            <a:chOff x="0" y="-57150"/>
            <a:chExt cx="769602" cy="2766483"/>
          </a:xfrm>
        </p:grpSpPr>
        <p:sp>
          <p:nvSpPr>
            <p:cNvPr id="156" name="Google Shape;156;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7" name="Google Shape;157;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8" name="Google Shape;158;p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9" name="Google Shape;159;p6"/>
          <p:cNvSpPr txBox="1"/>
          <p:nvPr/>
        </p:nvSpPr>
        <p:spPr>
          <a:xfrm>
            <a:off x="3988725" y="731850"/>
            <a:ext cx="13789824"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6000" u="none" cap="none" strike="noStrike">
                <a:solidFill>
                  <a:schemeClr val="lt1"/>
                </a:solidFill>
                <a:latin typeface="Anton"/>
                <a:ea typeface="Anton"/>
                <a:cs typeface="Anton"/>
                <a:sym typeface="Anton"/>
              </a:rPr>
              <a:t>Important Milestones</a:t>
            </a:r>
            <a:br>
              <a:rPr b="1" i="0" lang="en-US" sz="4800" u="none" cap="none" strike="noStrike">
                <a:solidFill>
                  <a:schemeClr val="lt1"/>
                </a:solidFill>
                <a:latin typeface="Anton"/>
                <a:ea typeface="Anton"/>
                <a:cs typeface="Anton"/>
                <a:sym typeface="Anton"/>
              </a:rPr>
            </a:br>
            <a:endParaRPr b="1" i="0" sz="4800" u="none" cap="none" strike="noStrike">
              <a:solidFill>
                <a:schemeClr val="lt1"/>
              </a:solidFill>
              <a:latin typeface="Anton"/>
              <a:ea typeface="Anton"/>
              <a:cs typeface="Anton"/>
              <a:sym typeface="Anton"/>
            </a:endParaRPr>
          </a:p>
        </p:txBody>
      </p:sp>
      <p:sp>
        <p:nvSpPr>
          <p:cNvPr id="160" name="Google Shape;160;p6"/>
          <p:cNvSpPr/>
          <p:nvPr/>
        </p:nvSpPr>
        <p:spPr>
          <a:xfrm>
            <a:off x="4783570" y="1124286"/>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61" name="Google Shape;161;p6"/>
          <p:cNvPicPr preferRelativeResize="0"/>
          <p:nvPr/>
        </p:nvPicPr>
        <p:blipFill rotWithShape="1">
          <a:blip r:embed="rId5">
            <a:alphaModFix/>
          </a:blip>
          <a:srcRect b="0" l="0" r="0" t="0"/>
          <a:stretch/>
        </p:blipFill>
        <p:spPr>
          <a:xfrm>
            <a:off x="449685" y="3783582"/>
            <a:ext cx="2231719" cy="224957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Ein Bild, das Entwurf, Zeichnung, Lineart, Darstellung enthält.&#10;&#10;KI-generierte Inhalte können fehlerhaft sein." id="162" name="Google Shape;162;p6"/>
          <p:cNvPicPr preferRelativeResize="0"/>
          <p:nvPr/>
        </p:nvPicPr>
        <p:blipFill rotWithShape="1">
          <a:blip r:embed="rId6">
            <a:alphaModFix/>
          </a:blip>
          <a:srcRect b="0" l="0" r="0" t="0"/>
          <a:stretch/>
        </p:blipFill>
        <p:spPr>
          <a:xfrm>
            <a:off x="3172514" y="2586571"/>
            <a:ext cx="7458342" cy="5717314"/>
          </a:xfrm>
          <a:prstGeom prst="rect">
            <a:avLst/>
          </a:prstGeom>
          <a:noFill/>
          <a:ln>
            <a:noFill/>
          </a:ln>
        </p:spPr>
      </p:pic>
      <p:pic>
        <p:nvPicPr>
          <p:cNvPr descr="Ein Bild, das Entwurf, Zeichnung, Lineart, Darstellung enthält.&#10;&#10;KI-generierte Inhalte können fehlerhaft sein." id="163" name="Google Shape;163;p6"/>
          <p:cNvPicPr preferRelativeResize="0"/>
          <p:nvPr/>
        </p:nvPicPr>
        <p:blipFill rotWithShape="1">
          <a:blip r:embed="rId6">
            <a:alphaModFix/>
          </a:blip>
          <a:srcRect b="0" l="0" r="0" t="0"/>
          <a:stretch/>
        </p:blipFill>
        <p:spPr>
          <a:xfrm>
            <a:off x="10727220" y="2586571"/>
            <a:ext cx="7458342" cy="5717314"/>
          </a:xfrm>
          <a:prstGeom prst="rect">
            <a:avLst/>
          </a:prstGeom>
          <a:noFill/>
          <a:ln>
            <a:noFill/>
          </a:ln>
        </p:spPr>
      </p:pic>
      <p:sp>
        <p:nvSpPr>
          <p:cNvPr id="164" name="Google Shape;164;p6"/>
          <p:cNvSpPr txBox="1"/>
          <p:nvPr/>
        </p:nvSpPr>
        <p:spPr>
          <a:xfrm>
            <a:off x="11082528" y="3748351"/>
            <a:ext cx="3172967" cy="1247073"/>
          </a:xfrm>
          <a:prstGeom prst="rect">
            <a:avLst/>
          </a:prstGeom>
          <a:noFill/>
          <a:ln>
            <a:noFill/>
          </a:ln>
        </p:spPr>
        <p:txBody>
          <a:bodyPr anchorCtr="0" anchor="t" bIns="45700" lIns="91425" spcFirstLastPara="1" rIns="91425" wrap="square" tIns="45700">
            <a:spAutoFit/>
          </a:bodyPr>
          <a:lstStyle/>
          <a:p>
            <a:pPr indent="0" lvl="1" marL="302255" marR="0" rtl="0" algn="l">
              <a:lnSpc>
                <a:spcPct val="140014"/>
              </a:lnSpc>
              <a:spcBef>
                <a:spcPts val="0"/>
              </a:spcBef>
              <a:spcAft>
                <a:spcPts val="0"/>
              </a:spcAft>
              <a:buNone/>
            </a:pPr>
            <a:r>
              <a:rPr b="0" i="0" lang="en-US" sz="2799" u="none" cap="none" strike="noStrike">
                <a:solidFill>
                  <a:schemeClr val="dk1"/>
                </a:solidFill>
                <a:latin typeface="Arial"/>
                <a:ea typeface="Arial"/>
                <a:cs typeface="Arial"/>
                <a:sym typeface="Arial"/>
              </a:rPr>
              <a:t>Technological Progress</a:t>
            </a:r>
            <a:endParaRPr b="0" i="0" sz="2799" u="none" cap="none" strike="noStrike">
              <a:solidFill>
                <a:schemeClr val="dk1"/>
              </a:solidFill>
              <a:latin typeface="Arial"/>
              <a:ea typeface="Arial"/>
              <a:cs typeface="Arial"/>
              <a:sym typeface="Arial"/>
            </a:endParaRPr>
          </a:p>
        </p:txBody>
      </p:sp>
      <p:sp>
        <p:nvSpPr>
          <p:cNvPr id="165" name="Google Shape;165;p6"/>
          <p:cNvSpPr txBox="1"/>
          <p:nvPr/>
        </p:nvSpPr>
        <p:spPr>
          <a:xfrm>
            <a:off x="14870420" y="3692325"/>
            <a:ext cx="2512815" cy="10772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200" u="none" cap="none" strike="noStrike">
                <a:solidFill>
                  <a:srgbClr val="000000"/>
                </a:solidFill>
                <a:latin typeface="Arial"/>
                <a:ea typeface="Arial"/>
                <a:cs typeface="Arial"/>
                <a:sym typeface="Arial"/>
              </a:rPr>
              <a:t>Global</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3200" u="none" cap="none" strike="noStrike">
                <a:solidFill>
                  <a:srgbClr val="000000"/>
                </a:solidFill>
                <a:latin typeface="Arial"/>
                <a:ea typeface="Arial"/>
                <a:cs typeface="Arial"/>
                <a:sym typeface="Arial"/>
              </a:rPr>
              <a:t>Networking</a:t>
            </a:r>
            <a:endParaRPr b="1" i="0" sz="3200" u="none" cap="none" strike="noStrike">
              <a:solidFill>
                <a:srgbClr val="000000"/>
              </a:solidFill>
              <a:latin typeface="Arial"/>
              <a:ea typeface="Arial"/>
              <a:cs typeface="Arial"/>
              <a:sym typeface="Arial"/>
            </a:endParaRPr>
          </a:p>
        </p:txBody>
      </p:sp>
      <p:sp>
        <p:nvSpPr>
          <p:cNvPr id="166" name="Google Shape;166;p6"/>
          <p:cNvSpPr txBox="1"/>
          <p:nvPr/>
        </p:nvSpPr>
        <p:spPr>
          <a:xfrm>
            <a:off x="7152461" y="3257930"/>
            <a:ext cx="3300930" cy="14465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Sign Language</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Education Rights</a:t>
            </a:r>
            <a:endParaRPr b="1" i="0" sz="2800" u="none" cap="none" strike="noStrike">
              <a:solidFill>
                <a:srgbClr val="000000"/>
              </a:solidFill>
              <a:latin typeface="Arial"/>
              <a:ea typeface="Arial"/>
              <a:cs typeface="Arial"/>
              <a:sym typeface="Arial"/>
            </a:endParaRPr>
          </a:p>
        </p:txBody>
      </p:sp>
      <p:pic>
        <p:nvPicPr>
          <p:cNvPr descr="Ein Bild, das Design enthält.&#10;&#10;KI-generierte Inhalte können fehlerhaft sein." id="167" name="Google Shape;167;p6"/>
          <p:cNvPicPr preferRelativeResize="0"/>
          <p:nvPr/>
        </p:nvPicPr>
        <p:blipFill rotWithShape="1">
          <a:blip r:embed="rId7">
            <a:alphaModFix/>
          </a:blip>
          <a:srcRect b="0" l="0" r="0" t="0"/>
          <a:stretch/>
        </p:blipFill>
        <p:spPr>
          <a:xfrm>
            <a:off x="4241629" y="3748351"/>
            <a:ext cx="1402087" cy="1395149"/>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grpSp>
        <p:nvGrpSpPr>
          <p:cNvPr id="172" name="Google Shape;172;p7"/>
          <p:cNvGrpSpPr/>
          <p:nvPr/>
        </p:nvGrpSpPr>
        <p:grpSpPr>
          <a:xfrm>
            <a:off x="-89204" y="-216991"/>
            <a:ext cx="18701669" cy="10503991"/>
            <a:chOff x="0" y="-57150"/>
            <a:chExt cx="769602" cy="2766483"/>
          </a:xfrm>
        </p:grpSpPr>
        <p:sp>
          <p:nvSpPr>
            <p:cNvPr id="173" name="Google Shape;173;p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4" name="Google Shape;174;p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5" name="Google Shape;175;p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6" name="Google Shape;176;p7"/>
          <p:cNvSpPr txBox="1"/>
          <p:nvPr/>
        </p:nvSpPr>
        <p:spPr>
          <a:xfrm>
            <a:off x="4168013" y="434604"/>
            <a:ext cx="15347576"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4000" u="none" cap="none" strike="noStrike">
                <a:solidFill>
                  <a:schemeClr val="lt1"/>
                </a:solidFill>
                <a:latin typeface="Anton"/>
                <a:ea typeface="Anton"/>
                <a:cs typeface="Anton"/>
                <a:sym typeface="Anton"/>
              </a:rPr>
              <a:t>Beginnings - 19. and early 20. Century</a:t>
            </a:r>
            <a:endParaRPr b="0" i="0" sz="4000" u="none" cap="none" strike="noStrike">
              <a:solidFill>
                <a:schemeClr val="lt1"/>
              </a:solidFill>
              <a:latin typeface="Anton"/>
              <a:ea typeface="Anton"/>
              <a:cs typeface="Anton"/>
              <a:sym typeface="Anton"/>
            </a:endParaRPr>
          </a:p>
        </p:txBody>
      </p:sp>
      <p:sp>
        <p:nvSpPr>
          <p:cNvPr id="177" name="Google Shape;177;p7"/>
          <p:cNvSpPr txBox="1"/>
          <p:nvPr/>
        </p:nvSpPr>
        <p:spPr>
          <a:xfrm>
            <a:off x="442661" y="2015169"/>
            <a:ext cx="2922084" cy="10503991"/>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8" name="Google Shape;178;p7"/>
          <p:cNvPicPr preferRelativeResize="0"/>
          <p:nvPr/>
        </p:nvPicPr>
        <p:blipFill rotWithShape="1">
          <a:blip r:embed="rId4">
            <a:alphaModFix/>
          </a:blip>
          <a:srcRect b="0" l="0" r="0" t="0"/>
          <a:stretch/>
        </p:blipFill>
        <p:spPr>
          <a:xfrm>
            <a:off x="-160994" y="-137250"/>
            <a:ext cx="2604527" cy="11024828"/>
          </a:xfrm>
          <a:prstGeom prst="rect">
            <a:avLst/>
          </a:prstGeom>
          <a:noFill/>
          <a:ln>
            <a:noFill/>
          </a:ln>
        </p:spPr>
      </p:pic>
      <p:sp>
        <p:nvSpPr>
          <p:cNvPr id="179" name="Google Shape;179;p7"/>
          <p:cNvSpPr txBox="1"/>
          <p:nvPr/>
        </p:nvSpPr>
        <p:spPr>
          <a:xfrm>
            <a:off x="2834477" y="5035004"/>
            <a:ext cx="15347576" cy="624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Foundation of associations and federations, especially in Europe and the USA</a:t>
            </a:r>
            <a:endParaRPr/>
          </a:p>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Example: National Association of the Deaf (NAD), USA, 1880</a:t>
            </a:r>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1" i="0" lang="en-US" sz="2800" u="none" cap="none" strike="noStrike">
                <a:solidFill>
                  <a:schemeClr val="lt1"/>
                </a:solidFill>
                <a:latin typeface="Quicksand"/>
                <a:ea typeface="Quicksand"/>
                <a:cs typeface="Quicksand"/>
                <a:sym typeface="Quicksand"/>
              </a:rPr>
              <a:t>Contents / Situation:</a:t>
            </a:r>
            <a:endParaRPr/>
          </a:p>
          <a:p>
            <a:pPr indent="0" lvl="0" marL="0" marR="0" rtl="0" algn="l">
              <a:lnSpc>
                <a:spcPct val="100000"/>
              </a:lnSpc>
              <a:spcBef>
                <a:spcPts val="0"/>
              </a:spcBef>
              <a:spcAft>
                <a:spcPts val="0"/>
              </a:spcAft>
              <a:buNone/>
            </a:pPr>
            <a:r>
              <a:t/>
            </a:r>
            <a:endParaRPr b="1"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-Sign language instead of lip reading</a:t>
            </a:r>
            <a:endParaRPr/>
          </a:p>
          <a:p>
            <a:pPr indent="-27940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Many Deaf people were</a:t>
            </a:r>
            <a:r>
              <a:rPr b="1" i="0" lang="en-US" sz="2800" u="none" cap="none" strike="noStrike">
                <a:solidFill>
                  <a:schemeClr val="lt1"/>
                </a:solidFill>
                <a:latin typeface="Quicksand"/>
                <a:ea typeface="Quicksand"/>
                <a:cs typeface="Quicksand"/>
                <a:sym typeface="Quicksand"/>
              </a:rPr>
              <a:t> excluded </a:t>
            </a:r>
            <a:r>
              <a:rPr b="0" i="0" lang="en-US" sz="2800" u="none" cap="none" strike="noStrike">
                <a:solidFill>
                  <a:schemeClr val="lt1"/>
                </a:solidFill>
                <a:latin typeface="Quicksand"/>
                <a:ea typeface="Quicksand"/>
                <a:cs typeface="Quicksand"/>
                <a:sym typeface="Quicksand"/>
              </a:rPr>
              <a:t>from the education system </a:t>
            </a:r>
            <a:endParaRPr/>
          </a:p>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or </a:t>
            </a:r>
            <a:r>
              <a:rPr b="1" i="0" lang="en-US" sz="2800" u="none" cap="none" strike="noStrike">
                <a:solidFill>
                  <a:schemeClr val="lt1"/>
                </a:solidFill>
                <a:latin typeface="Quicksand"/>
                <a:ea typeface="Quicksand"/>
                <a:cs typeface="Quicksand"/>
                <a:sym typeface="Quicksand"/>
              </a:rPr>
              <a:t>isolated</a:t>
            </a:r>
            <a:r>
              <a:rPr b="0" i="0" lang="en-US" sz="2800" u="none" cap="none" strike="noStrike">
                <a:solidFill>
                  <a:schemeClr val="lt1"/>
                </a:solidFill>
                <a:latin typeface="Quicksand"/>
                <a:ea typeface="Quicksand"/>
                <a:cs typeface="Quicksand"/>
                <a:sym typeface="Quicksand"/>
              </a:rPr>
              <a:t> in specialized institutions..</a:t>
            </a:r>
            <a:endParaRPr/>
          </a:p>
          <a:p>
            <a:pPr indent="0" lvl="0" marL="0"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80" name="Google Shape;180;p7"/>
          <p:cNvSpPr/>
          <p:nvPr/>
        </p:nvSpPr>
        <p:spPr>
          <a:xfrm>
            <a:off x="-466778" y="294956"/>
            <a:ext cx="3065931" cy="1734896"/>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Text, Screenshot, rot, Karminrot enthält.&#10;&#10;KI-generierte Inhalte können fehlerhaft sein." id="181" name="Google Shape;181;p7"/>
          <p:cNvPicPr preferRelativeResize="0"/>
          <p:nvPr/>
        </p:nvPicPr>
        <p:blipFill rotWithShape="1">
          <a:blip r:embed="rId6">
            <a:alphaModFix/>
          </a:blip>
          <a:srcRect b="0" l="0" r="0" t="0"/>
          <a:stretch/>
        </p:blipFill>
        <p:spPr>
          <a:xfrm>
            <a:off x="11458425" y="1890204"/>
            <a:ext cx="3643295" cy="2143168"/>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182" name="Google Shape;182;p7"/>
          <p:cNvPicPr preferRelativeResize="0"/>
          <p:nvPr/>
        </p:nvPicPr>
        <p:blipFill rotWithShape="1">
          <a:blip r:embed="rId7">
            <a:alphaModFix/>
          </a:blip>
          <a:srcRect b="0" l="0" r="0" t="0"/>
          <a:stretch/>
        </p:blipFill>
        <p:spPr>
          <a:xfrm>
            <a:off x="13897307" y="6820101"/>
            <a:ext cx="1452452" cy="1623889"/>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Ein Bild, das Text, Cartoon, Kreis, Clipart enthält.&#10;&#10;KI-generierte Inhalte können fehlerhaft sein." id="183" name="Google Shape;183;p7"/>
          <p:cNvPicPr preferRelativeResize="0"/>
          <p:nvPr/>
        </p:nvPicPr>
        <p:blipFill rotWithShape="1">
          <a:blip r:embed="rId8">
            <a:alphaModFix/>
          </a:blip>
          <a:srcRect b="0" l="0" r="0" t="0"/>
          <a:stretch/>
        </p:blipFill>
        <p:spPr>
          <a:xfrm>
            <a:off x="15629981" y="1759783"/>
            <a:ext cx="2215358" cy="220318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184" name="Google Shape;184;p7"/>
          <p:cNvSpPr/>
          <p:nvPr/>
        </p:nvSpPr>
        <p:spPr>
          <a:xfrm>
            <a:off x="12302858" y="2333673"/>
            <a:ext cx="2092331" cy="1455600"/>
          </a:xfrm>
          <a:prstGeom prst="mathMultiply">
            <a:avLst>
              <a:gd fmla="val 23520" name="adj1"/>
            </a:avLst>
          </a:prstGeom>
          <a:solidFill>
            <a:srgbClr val="C000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85" name="Google Shape;185;p7"/>
          <p:cNvPicPr preferRelativeResize="0"/>
          <p:nvPr/>
        </p:nvPicPr>
        <p:blipFill rotWithShape="1">
          <a:blip r:embed="rId9">
            <a:alphaModFix/>
          </a:blip>
          <a:srcRect b="0" l="0" r="0" t="0"/>
          <a:stretch/>
        </p:blipFill>
        <p:spPr>
          <a:xfrm>
            <a:off x="2759083" y="1627950"/>
            <a:ext cx="4070494" cy="3111476"/>
          </a:xfrm>
          <a:prstGeom prst="rect">
            <a:avLst/>
          </a:prstGeom>
          <a:noFill/>
          <a:ln>
            <a:noFill/>
          </a:ln>
        </p:spPr>
      </p:pic>
      <p:pic>
        <p:nvPicPr>
          <p:cNvPr descr="Ein Bild, das Entwurf, Zeichnung, Lineart, Darstellung enthält.&#10;&#10;KI-generierte Inhalte können fehlerhaft sein." id="186" name="Google Shape;186;p7"/>
          <p:cNvPicPr preferRelativeResize="0"/>
          <p:nvPr/>
        </p:nvPicPr>
        <p:blipFill rotWithShape="1">
          <a:blip r:embed="rId10">
            <a:alphaModFix/>
          </a:blip>
          <a:srcRect b="0" l="0" r="0" t="0"/>
          <a:stretch/>
        </p:blipFill>
        <p:spPr>
          <a:xfrm>
            <a:off x="7140105" y="1946968"/>
            <a:ext cx="3790059" cy="215559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Ein Bild, das Clipart, Kreis, Grafiken, Design enthält.&#10;&#10;KI-generierte Inhalte können fehlerhaft sein." id="187" name="Google Shape;187;p7"/>
          <p:cNvPicPr preferRelativeResize="0"/>
          <p:nvPr/>
        </p:nvPicPr>
        <p:blipFill rotWithShape="1">
          <a:blip r:embed="rId11">
            <a:alphaModFix/>
          </a:blip>
          <a:srcRect b="0" l="0" r="0" t="0"/>
          <a:stretch/>
        </p:blipFill>
        <p:spPr>
          <a:xfrm>
            <a:off x="15935619" y="6665429"/>
            <a:ext cx="1798664" cy="177856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188" name="Google Shape;188;p7"/>
          <p:cNvPicPr preferRelativeResize="0"/>
          <p:nvPr/>
        </p:nvPicPr>
        <p:blipFill rotWithShape="1">
          <a:blip r:embed="rId12">
            <a:alphaModFix/>
          </a:blip>
          <a:srcRect b="0" l="0" r="0" t="0"/>
          <a:stretch/>
        </p:blipFill>
        <p:spPr>
          <a:xfrm>
            <a:off x="-897" y="4018713"/>
            <a:ext cx="2231719" cy="224957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grpSp>
        <p:nvGrpSpPr>
          <p:cNvPr id="193" name="Google Shape;193;p8"/>
          <p:cNvGrpSpPr/>
          <p:nvPr/>
        </p:nvGrpSpPr>
        <p:grpSpPr>
          <a:xfrm>
            <a:off x="64087" y="-267639"/>
            <a:ext cx="18288000" cy="10503991"/>
            <a:chOff x="0" y="-57150"/>
            <a:chExt cx="769602" cy="2766483"/>
          </a:xfrm>
        </p:grpSpPr>
        <p:sp>
          <p:nvSpPr>
            <p:cNvPr id="194" name="Google Shape;194;p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5" name="Google Shape;195;p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6" name="Google Shape;196;p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7" name="Google Shape;197;p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8" name="Google Shape;198;p8"/>
          <p:cNvSpPr txBox="1"/>
          <p:nvPr/>
        </p:nvSpPr>
        <p:spPr>
          <a:xfrm>
            <a:off x="4050873" y="629814"/>
            <a:ext cx="15347576"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4000" u="none" cap="none" strike="noStrike">
                <a:solidFill>
                  <a:schemeClr val="lt1"/>
                </a:solidFill>
                <a:latin typeface="Anton"/>
                <a:ea typeface="Anton"/>
                <a:cs typeface="Anton"/>
                <a:sym typeface="Anton"/>
              </a:rPr>
              <a:t>Cultural Movement</a:t>
            </a:r>
            <a:endParaRPr b="1" i="0" sz="40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None/>
            </a:pPr>
            <a:r>
              <a:rPr b="1" i="0" lang="en-US" sz="4000" u="none" cap="none" strike="noStrike">
                <a:solidFill>
                  <a:schemeClr val="lt1"/>
                </a:solidFill>
                <a:latin typeface="Anton"/>
                <a:ea typeface="Anton"/>
                <a:cs typeface="Anton"/>
                <a:sym typeface="Anton"/>
              </a:rPr>
              <a:t>Sign Language Activism (1920–1960)</a:t>
            </a:r>
            <a:endParaRPr b="0" i="0" sz="4000" u="none" cap="none" strike="noStrike">
              <a:solidFill>
                <a:schemeClr val="lt1"/>
              </a:solidFill>
              <a:latin typeface="Anton"/>
              <a:ea typeface="Anton"/>
              <a:cs typeface="Anton"/>
              <a:sym typeface="Anton"/>
            </a:endParaRPr>
          </a:p>
        </p:txBody>
      </p:sp>
      <p:sp>
        <p:nvSpPr>
          <p:cNvPr id="199" name="Google Shape;199;p8"/>
          <p:cNvSpPr txBox="1"/>
          <p:nvPr/>
        </p:nvSpPr>
        <p:spPr>
          <a:xfrm>
            <a:off x="4149239" y="2604322"/>
            <a:ext cx="13910476" cy="624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2800" u="none" cap="none" strike="noStrike">
                <a:solidFill>
                  <a:schemeClr val="lt1"/>
                </a:solidFill>
                <a:latin typeface="Quicksand"/>
                <a:ea typeface="Quicksand"/>
                <a:cs typeface="Quicksand"/>
                <a:sym typeface="Quicksand"/>
              </a:rPr>
              <a:t>Turning point: </a:t>
            </a:r>
            <a:endParaRPr b="1"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Sign Language =  independent language </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1960: </a:t>
            </a:r>
            <a:r>
              <a:rPr b="1" i="0" lang="en-US" sz="2800" u="none" cap="none" strike="noStrike">
                <a:solidFill>
                  <a:schemeClr val="lt1"/>
                </a:solidFill>
                <a:latin typeface="Quicksand"/>
                <a:ea typeface="Quicksand"/>
                <a:cs typeface="Quicksand"/>
                <a:sym typeface="Quicksand"/>
              </a:rPr>
              <a:t>William Stokoe</a:t>
            </a:r>
            <a:r>
              <a:rPr b="0" i="0" lang="en-US" sz="2800" u="none" cap="none" strike="noStrike">
                <a:solidFill>
                  <a:schemeClr val="lt1"/>
                </a:solidFill>
                <a:latin typeface="Quicksand"/>
                <a:ea typeface="Quicksand"/>
                <a:cs typeface="Quicksand"/>
                <a:sym typeface="Quicksand"/>
              </a:rPr>
              <a:t> </a:t>
            </a:r>
            <a:br>
              <a:rPr b="0" i="0" lang="en-US" sz="28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publishes the groundbreaking work </a:t>
            </a:r>
            <a:r>
              <a:rPr b="1" i="0" lang="en-US" sz="2800" u="none" cap="none" strike="noStrike">
                <a:solidFill>
                  <a:schemeClr val="lt1"/>
                </a:solidFill>
                <a:latin typeface="Quicksand"/>
                <a:ea typeface="Quicksand"/>
                <a:cs typeface="Quicksand"/>
                <a:sym typeface="Quicksand"/>
              </a:rPr>
              <a:t>Sign Language Structure</a:t>
            </a:r>
            <a:br>
              <a:rPr b="0" i="1" lang="en-US" sz="2800" u="none" cap="none" strike="noStrike">
                <a:solidFill>
                  <a:schemeClr val="lt1"/>
                </a:solidFill>
                <a:latin typeface="Quicksand"/>
                <a:ea typeface="Quicksand"/>
                <a:cs typeface="Quicksand"/>
                <a:sym typeface="Quicksand"/>
              </a:rPr>
            </a:br>
            <a:endParaRPr b="0" i="1"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Linguistic recognition of sign language </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Promotion of the protection of sign languages</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Foundation of sign language movements</a:t>
            </a:r>
            <a:endParaRPr b="1"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None/>
            </a:pPr>
            <a:r>
              <a:t/>
            </a:r>
            <a:endParaRPr b="1"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None/>
            </a:pPr>
            <a:r>
              <a:rPr b="1" i="0" lang="en-US" sz="3600" u="none" cap="none" strike="noStrike">
                <a:solidFill>
                  <a:schemeClr val="lt1"/>
                </a:solidFill>
                <a:latin typeface="Quicksand"/>
                <a:ea typeface="Quicksand"/>
                <a:cs typeface="Quicksand"/>
                <a:sym typeface="Quicksand"/>
              </a:rPr>
              <a:t>Movement: Sign language as part of cultural identity </a:t>
            </a:r>
            <a:endParaRPr b="1" i="0" sz="36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None/>
            </a:pPr>
            <a:r>
              <a:rPr b="1" i="0" lang="en-US" sz="3600" u="none" cap="none" strike="noStrike">
                <a:solidFill>
                  <a:schemeClr val="lt1"/>
                </a:solidFill>
                <a:latin typeface="Quicksand"/>
                <a:ea typeface="Quicksand"/>
                <a:cs typeface="Quicksand"/>
                <a:sym typeface="Quicksand"/>
              </a:rPr>
              <a:t>Activism: Demand for recognition and self-determination</a:t>
            </a:r>
            <a:endParaRPr b="1" i="0" sz="3600" u="none" cap="none" strike="noStrike">
              <a:solidFill>
                <a:schemeClr val="dk1"/>
              </a:solidFill>
              <a:latin typeface="Calibri"/>
              <a:ea typeface="Calibri"/>
              <a:cs typeface="Calibri"/>
              <a:sym typeface="Calibri"/>
            </a:endParaRPr>
          </a:p>
        </p:txBody>
      </p:sp>
      <p:pic>
        <p:nvPicPr>
          <p:cNvPr id="200" name="Google Shape;200;p8"/>
          <p:cNvPicPr preferRelativeResize="0"/>
          <p:nvPr/>
        </p:nvPicPr>
        <p:blipFill rotWithShape="1">
          <a:blip r:embed="rId6">
            <a:alphaModFix/>
          </a:blip>
          <a:srcRect b="0" l="0" r="0" t="0"/>
          <a:stretch/>
        </p:blipFill>
        <p:spPr>
          <a:xfrm>
            <a:off x="42218" y="-181676"/>
            <a:ext cx="2837645" cy="11024828"/>
          </a:xfrm>
          <a:prstGeom prst="rect">
            <a:avLst/>
          </a:prstGeom>
          <a:noFill/>
          <a:ln>
            <a:noFill/>
          </a:ln>
        </p:spPr>
      </p:pic>
      <p:sp>
        <p:nvSpPr>
          <p:cNvPr id="201" name="Google Shape;201;p8"/>
          <p:cNvSpPr/>
          <p:nvPr/>
        </p:nvSpPr>
        <p:spPr>
          <a:xfrm>
            <a:off x="-405415" y="181414"/>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02" name="Google Shape;202;p8"/>
          <p:cNvPicPr preferRelativeResize="0"/>
          <p:nvPr/>
        </p:nvPicPr>
        <p:blipFill rotWithShape="1">
          <a:blip r:embed="rId8">
            <a:alphaModFix/>
          </a:blip>
          <a:srcRect b="0" l="0" r="0" t="0"/>
          <a:stretch/>
        </p:blipFill>
        <p:spPr>
          <a:xfrm>
            <a:off x="14705525" y="1683020"/>
            <a:ext cx="3182670" cy="382206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203" name="Google Shape;203;p8"/>
          <p:cNvSpPr txBox="1"/>
          <p:nvPr/>
        </p:nvSpPr>
        <p:spPr>
          <a:xfrm>
            <a:off x="15599788" y="2335957"/>
            <a:ext cx="1559561" cy="9541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Willism Stokoe</a:t>
            </a:r>
            <a:endParaRPr b="1" i="0" sz="2800" u="none" cap="none" strike="noStrike">
              <a:solidFill>
                <a:srgbClr val="000000"/>
              </a:solidFill>
              <a:latin typeface="Arial"/>
              <a:ea typeface="Arial"/>
              <a:cs typeface="Arial"/>
              <a:sym typeface="Arial"/>
            </a:endParaRPr>
          </a:p>
        </p:txBody>
      </p:sp>
      <p:pic>
        <p:nvPicPr>
          <p:cNvPr descr="Ein Bild, das Design enthält.&#10;&#10;KI-generierte Inhalte können fehlerhaft sein." id="204" name="Google Shape;204;p8"/>
          <p:cNvPicPr preferRelativeResize="0"/>
          <p:nvPr/>
        </p:nvPicPr>
        <p:blipFill rotWithShape="1">
          <a:blip r:embed="rId9">
            <a:alphaModFix/>
          </a:blip>
          <a:srcRect b="0" l="0" r="0" t="0"/>
          <a:stretch/>
        </p:blipFill>
        <p:spPr>
          <a:xfrm>
            <a:off x="15850121" y="3456906"/>
            <a:ext cx="1121910" cy="1116360"/>
          </a:xfrm>
          <a:prstGeom prst="rect">
            <a:avLst/>
          </a:prstGeom>
          <a:noFill/>
          <a:ln>
            <a:noFill/>
          </a:ln>
        </p:spPr>
      </p:pic>
      <p:pic>
        <p:nvPicPr>
          <p:cNvPr id="205" name="Google Shape;205;p8"/>
          <p:cNvPicPr preferRelativeResize="0"/>
          <p:nvPr/>
        </p:nvPicPr>
        <p:blipFill rotWithShape="1">
          <a:blip r:embed="rId10">
            <a:alphaModFix/>
          </a:blip>
          <a:srcRect b="0" l="0" r="0" t="0"/>
          <a:stretch/>
        </p:blipFill>
        <p:spPr>
          <a:xfrm>
            <a:off x="449685" y="3783582"/>
            <a:ext cx="2231719" cy="224957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grpSp>
        <p:nvGrpSpPr>
          <p:cNvPr id="210" name="Google Shape;210;p9"/>
          <p:cNvGrpSpPr/>
          <p:nvPr/>
        </p:nvGrpSpPr>
        <p:grpSpPr>
          <a:xfrm>
            <a:off x="0" y="-216991"/>
            <a:ext cx="18288000" cy="10503991"/>
            <a:chOff x="0" y="-57150"/>
            <a:chExt cx="769602" cy="2766483"/>
          </a:xfrm>
        </p:grpSpPr>
        <p:sp>
          <p:nvSpPr>
            <p:cNvPr id="211" name="Google Shape;211;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2" name="Google Shape;212;p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3" name="Google Shape;213;p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4" name="Google Shape;214;p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5" name="Google Shape;215;p9"/>
          <p:cNvSpPr txBox="1"/>
          <p:nvPr/>
        </p:nvSpPr>
        <p:spPr>
          <a:xfrm>
            <a:off x="3657681" y="279784"/>
            <a:ext cx="15347576"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4400" u="none" cap="none" strike="noStrike">
                <a:solidFill>
                  <a:schemeClr val="lt1"/>
                </a:solidFill>
                <a:latin typeface="Anton"/>
                <a:ea typeface="Anton"/>
                <a:cs typeface="Anton"/>
                <a:sym typeface="Anton"/>
              </a:rPr>
              <a:t>Civil Rights Movement of the 1960s and 1970s</a:t>
            </a:r>
            <a:endParaRPr b="0" i="0" sz="4400" u="none" cap="none" strike="noStrike">
              <a:solidFill>
                <a:schemeClr val="lt1"/>
              </a:solidFill>
              <a:latin typeface="Anton"/>
              <a:ea typeface="Anton"/>
              <a:cs typeface="Anton"/>
              <a:sym typeface="Anton"/>
            </a:endParaRPr>
          </a:p>
        </p:txBody>
      </p:sp>
      <p:sp>
        <p:nvSpPr>
          <p:cNvPr id="216" name="Google Shape;216;p9"/>
          <p:cNvSpPr txBox="1"/>
          <p:nvPr/>
        </p:nvSpPr>
        <p:spPr>
          <a:xfrm>
            <a:off x="3657680" y="1914404"/>
            <a:ext cx="15060087" cy="5702548"/>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3200" u="none" cap="none" strike="noStrike">
                <a:solidFill>
                  <a:schemeClr val="lt1"/>
                </a:solidFill>
                <a:latin typeface="Quicksand"/>
                <a:ea typeface="Quicksand"/>
                <a:cs typeface="Quicksand"/>
                <a:sym typeface="Quicksand"/>
              </a:rPr>
              <a:t>Fight for equality:</a:t>
            </a:r>
            <a:endParaRPr/>
          </a:p>
          <a:p>
            <a:pPr indent="0" lvl="0" marL="0" marR="0" rtl="0" algn="l">
              <a:lnSpc>
                <a:spcPct val="100000"/>
              </a:lnSpc>
              <a:spcBef>
                <a:spcPts val="0"/>
              </a:spcBef>
              <a:spcAft>
                <a:spcPts val="0"/>
              </a:spcAft>
              <a:buNone/>
            </a:pPr>
            <a:r>
              <a:t/>
            </a:r>
            <a:endParaRPr b="1"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 US ADA (Americans with Disabilities Act)</a:t>
            </a:r>
            <a:endParaRPr/>
          </a:p>
          <a:p>
            <a:pPr indent="0" lvl="0" marL="0" marR="0" rtl="0" algn="l">
              <a:lnSpc>
                <a:spcPct val="10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 Legal regulations for people with disabilities </a:t>
            </a:r>
            <a:endParaRPr/>
          </a:p>
          <a:p>
            <a:pPr indent="0" lvl="0" marL="0" marR="0" rtl="0" algn="l">
              <a:lnSpc>
                <a:spcPct val="100000"/>
              </a:lnSpc>
              <a:spcBef>
                <a:spcPts val="0"/>
              </a:spcBef>
              <a:spcAft>
                <a:spcPts val="0"/>
              </a:spcAft>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 Demand for access to education, employment, politics, and culture. </a:t>
            </a:r>
            <a:endParaRPr/>
          </a:p>
          <a:p>
            <a:pPr indent="0" lvl="0" marL="0" marR="0" rtl="0" algn="l">
              <a:lnSpc>
                <a:spcPct val="100000"/>
              </a:lnSpc>
              <a:spcBef>
                <a:spcPts val="0"/>
              </a:spcBef>
              <a:spcAft>
                <a:spcPts val="0"/>
              </a:spcAft>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1" i="0" lang="en-US" sz="3200" u="none" cap="none" strike="noStrike">
                <a:solidFill>
                  <a:schemeClr val="lt1"/>
                </a:solidFill>
                <a:latin typeface="Quicksand"/>
                <a:ea typeface="Quicksand"/>
                <a:cs typeface="Quicksand"/>
                <a:sym typeface="Quicksand"/>
              </a:rPr>
              <a:t>“Deaf President Now” (DPN) 1988: </a:t>
            </a:r>
            <a:endParaRPr/>
          </a:p>
          <a:p>
            <a:pPr indent="0" lvl="0" marL="0" marR="0" rtl="0" algn="l">
              <a:lnSpc>
                <a:spcPct val="10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 Protest movement at Gallaudet University in Washington, D.C. </a:t>
            </a:r>
            <a:endParaRPr/>
          </a:p>
          <a:p>
            <a:pPr indent="0" lvl="0" marL="0" marR="0" rtl="0" algn="l">
              <a:lnSpc>
                <a:spcPct val="10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 Students demand the election of a Deaf president — a significant success!</a:t>
            </a:r>
            <a:endParaRPr/>
          </a:p>
          <a:p>
            <a:pPr indent="0" lvl="0" marL="0" marR="0" rtl="0" algn="l">
              <a:lnSpc>
                <a:spcPct val="100000"/>
              </a:lnSpc>
              <a:spcBef>
                <a:spcPts val="0"/>
              </a:spcBef>
              <a:spcAft>
                <a:spcPts val="0"/>
              </a:spcAft>
              <a:buNone/>
            </a:pPr>
            <a:r>
              <a:t/>
            </a:r>
            <a:endParaRPr b="1"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1"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1" i="0" lang="en-US" sz="3200" u="none" cap="none" strike="noStrike">
                <a:solidFill>
                  <a:schemeClr val="lt1"/>
                </a:solidFill>
                <a:latin typeface="Quicksand"/>
                <a:ea typeface="Quicksand"/>
                <a:cs typeface="Quicksand"/>
                <a:sym typeface="Quicksand"/>
              </a:rPr>
              <a:t>Self-advocacy — Respect — Sign Language — </a:t>
            </a:r>
            <a:endParaRPr/>
          </a:p>
          <a:p>
            <a:pPr indent="0" lvl="0" marL="0" marR="0" rtl="0" algn="l">
              <a:lnSpc>
                <a:spcPct val="100000"/>
              </a:lnSpc>
              <a:spcBef>
                <a:spcPts val="0"/>
              </a:spcBef>
              <a:spcAft>
                <a:spcPts val="0"/>
              </a:spcAft>
              <a:buNone/>
            </a:pPr>
            <a:r>
              <a:rPr b="1" i="0" lang="en-US" sz="3200" u="none" cap="none" strike="noStrike">
                <a:solidFill>
                  <a:schemeClr val="lt1"/>
                </a:solidFill>
                <a:latin typeface="Quicksand"/>
                <a:ea typeface="Quicksand"/>
                <a:cs typeface="Quicksand"/>
                <a:sym typeface="Quicksand"/>
              </a:rPr>
              <a:t>Founding organizations —  “Nothing about us without us!”</a:t>
            </a:r>
            <a:endParaRPr b="0" i="0" sz="3200" u="none" cap="none" strike="noStrike">
              <a:solidFill>
                <a:schemeClr val="dk1"/>
              </a:solidFill>
              <a:latin typeface="Calibri"/>
              <a:ea typeface="Calibri"/>
              <a:cs typeface="Calibri"/>
              <a:sym typeface="Calibri"/>
            </a:endParaRPr>
          </a:p>
        </p:txBody>
      </p:sp>
      <p:pic>
        <p:nvPicPr>
          <p:cNvPr descr="Ein Bild, das Kreis, Grafiken, Design, Darstellung enthält.&#10;&#10;KI-generierte Inhalte können fehlerhaft sein." id="217" name="Google Shape;217;p9"/>
          <p:cNvPicPr preferRelativeResize="0"/>
          <p:nvPr/>
        </p:nvPicPr>
        <p:blipFill rotWithShape="1">
          <a:blip r:embed="rId5">
            <a:alphaModFix/>
          </a:blip>
          <a:srcRect b="0" l="0" r="0" t="0"/>
          <a:stretch/>
        </p:blipFill>
        <p:spPr>
          <a:xfrm>
            <a:off x="556884" y="7196750"/>
            <a:ext cx="2451100" cy="2463800"/>
          </a:xfrm>
          <a:prstGeom prst="rect">
            <a:avLst/>
          </a:prstGeom>
          <a:noFill/>
          <a:ln>
            <a:noFill/>
          </a:ln>
        </p:spPr>
      </p:pic>
      <p:pic>
        <p:nvPicPr>
          <p:cNvPr id="218" name="Google Shape;218;p9"/>
          <p:cNvPicPr preferRelativeResize="0"/>
          <p:nvPr/>
        </p:nvPicPr>
        <p:blipFill rotWithShape="1">
          <a:blip r:embed="rId6">
            <a:alphaModFix/>
          </a:blip>
          <a:srcRect b="0" l="0" r="0" t="0"/>
          <a:stretch/>
        </p:blipFill>
        <p:spPr>
          <a:xfrm>
            <a:off x="556884" y="4695960"/>
            <a:ext cx="2451100" cy="2251549"/>
          </a:xfrm>
          <a:prstGeom prst="rect">
            <a:avLst/>
          </a:prstGeom>
          <a:noFill/>
          <a:ln>
            <a:noFill/>
          </a:ln>
        </p:spPr>
      </p:pic>
      <p:pic>
        <p:nvPicPr>
          <p:cNvPr descr="Ein Bild, das Zeichnung, Entwurf, Kleidung, Clipart enthält.&#10;&#10;KI-generierte Inhalte können fehlerhaft sein." id="219" name="Google Shape;219;p9"/>
          <p:cNvPicPr preferRelativeResize="0"/>
          <p:nvPr/>
        </p:nvPicPr>
        <p:blipFill rotWithShape="1">
          <a:blip r:embed="rId7">
            <a:alphaModFix/>
          </a:blip>
          <a:srcRect b="0" l="0" r="0" t="0"/>
          <a:stretch/>
        </p:blipFill>
        <p:spPr>
          <a:xfrm flipH="1">
            <a:off x="556884" y="2015169"/>
            <a:ext cx="2463800" cy="2463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grpSp>
        <p:nvGrpSpPr>
          <p:cNvPr id="224" name="Google Shape;224;p10"/>
          <p:cNvGrpSpPr/>
          <p:nvPr/>
        </p:nvGrpSpPr>
        <p:grpSpPr>
          <a:xfrm>
            <a:off x="0" y="-108496"/>
            <a:ext cx="18288000" cy="10503991"/>
            <a:chOff x="0" y="-57150"/>
            <a:chExt cx="769602" cy="2766483"/>
          </a:xfrm>
        </p:grpSpPr>
        <p:sp>
          <p:nvSpPr>
            <p:cNvPr id="225" name="Google Shape;225;p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6" name="Google Shape;226;p10"/>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7" name="Google Shape;227;p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8" name="Google Shape;228;p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9" name="Google Shape;229;p10"/>
          <p:cNvSpPr txBox="1"/>
          <p:nvPr/>
        </p:nvSpPr>
        <p:spPr>
          <a:xfrm>
            <a:off x="5046687" y="819616"/>
            <a:ext cx="15347576"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1" i="0" sz="4400" u="none" cap="none" strike="noStrike">
              <a:solidFill>
                <a:schemeClr val="lt1"/>
              </a:solidFill>
              <a:latin typeface="Anton"/>
              <a:ea typeface="Anton"/>
              <a:cs typeface="Anton"/>
              <a:sym typeface="Anton"/>
            </a:endParaRPr>
          </a:p>
        </p:txBody>
      </p:sp>
      <p:sp>
        <p:nvSpPr>
          <p:cNvPr id="230" name="Google Shape;230;p10"/>
          <p:cNvSpPr txBox="1"/>
          <p:nvPr/>
        </p:nvSpPr>
        <p:spPr>
          <a:xfrm>
            <a:off x="4846834" y="2796608"/>
            <a:ext cx="12556500" cy="624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2800" u="none" cap="none" strike="noStrike">
                <a:solidFill>
                  <a:schemeClr val="lt1"/>
                </a:solidFill>
                <a:latin typeface="Quicksand"/>
                <a:ea typeface="Quicksand"/>
                <a:cs typeface="Quicksand"/>
                <a:sym typeface="Quicksand"/>
              </a:rPr>
              <a:t>Technology:</a:t>
            </a:r>
            <a:endParaRPr/>
          </a:p>
          <a:p>
            <a:pPr indent="0" lvl="0" marL="0" marR="0" rtl="0" algn="l">
              <a:lnSpc>
                <a:spcPct val="100000"/>
              </a:lnSpc>
              <a:spcBef>
                <a:spcPts val="0"/>
              </a:spcBef>
              <a:spcAft>
                <a:spcPts val="0"/>
              </a:spcAft>
              <a:buNone/>
            </a:pPr>
            <a:r>
              <a:t/>
            </a:r>
            <a:endParaRPr b="1"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Subtitles</a:t>
            </a:r>
            <a:endParaRPr/>
          </a:p>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Video apps</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Internet – worldwide connection</a:t>
            </a:r>
            <a:endParaRPr/>
          </a:p>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KI</a:t>
            </a:r>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br>
              <a:rPr b="0" i="0" lang="en-US" sz="2800" u="none" cap="none" strike="noStrike">
                <a:solidFill>
                  <a:schemeClr val="lt1"/>
                </a:solidFill>
                <a:latin typeface="Quicksand"/>
                <a:ea typeface="Quicksand"/>
                <a:cs typeface="Quicksand"/>
                <a:sym typeface="Quicksand"/>
              </a:rPr>
            </a:br>
            <a:r>
              <a:rPr b="0" i="0" lang="en-US" sz="4400" u="none" cap="none" strike="noStrike">
                <a:solidFill>
                  <a:schemeClr val="lt1"/>
                </a:solidFill>
                <a:latin typeface="Quicksand"/>
                <a:ea typeface="Quicksand"/>
                <a:cs typeface="Quicksand"/>
                <a:sym typeface="Quicksand"/>
              </a:rPr>
              <a:t>Sign language interpreters on site and online</a:t>
            </a:r>
            <a:endParaRPr b="0" i="0" sz="4400" u="none" cap="none" strike="noStrike">
              <a:solidFill>
                <a:schemeClr val="lt1"/>
              </a:solidFill>
              <a:latin typeface="Arial"/>
              <a:ea typeface="Arial"/>
              <a:cs typeface="Arial"/>
              <a:sym typeface="Arial"/>
            </a:endParaRPr>
          </a:p>
          <a:p>
            <a:pPr indent="0" lvl="1"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pic>
        <p:nvPicPr>
          <p:cNvPr id="231" name="Google Shape;231;p10"/>
          <p:cNvPicPr preferRelativeResize="0"/>
          <p:nvPr/>
        </p:nvPicPr>
        <p:blipFill rotWithShape="1">
          <a:blip r:embed="rId5">
            <a:alphaModFix/>
          </a:blip>
          <a:srcRect b="0" l="0" r="0" t="0"/>
          <a:stretch/>
        </p:blipFill>
        <p:spPr>
          <a:xfrm>
            <a:off x="511479" y="2148304"/>
            <a:ext cx="3568883" cy="3679467"/>
          </a:xfrm>
          <a:prstGeom prst="rect">
            <a:avLst/>
          </a:prstGeom>
          <a:noFill/>
          <a:ln>
            <a:noFill/>
          </a:ln>
        </p:spPr>
      </p:pic>
      <p:pic>
        <p:nvPicPr>
          <p:cNvPr descr="Ein Bild, das Clipart, Grafiken, Schablone, Darstellung enthält.&#10;&#10;KI-generierte Inhalte können fehlerhaft sein." id="232" name="Google Shape;232;p10"/>
          <p:cNvPicPr preferRelativeResize="0"/>
          <p:nvPr/>
        </p:nvPicPr>
        <p:blipFill rotWithShape="1">
          <a:blip r:embed="rId6">
            <a:alphaModFix/>
          </a:blip>
          <a:srcRect b="0" l="0" r="0" t="0"/>
          <a:stretch/>
        </p:blipFill>
        <p:spPr>
          <a:xfrm>
            <a:off x="511479" y="6179005"/>
            <a:ext cx="3559277" cy="3559277"/>
          </a:xfrm>
          <a:prstGeom prst="rect">
            <a:avLst/>
          </a:prstGeom>
          <a:noFill/>
          <a:ln>
            <a:noFill/>
          </a:ln>
        </p:spPr>
      </p:pic>
      <p:sp>
        <p:nvSpPr>
          <p:cNvPr id="233" name="Google Shape;233;p10"/>
          <p:cNvSpPr txBox="1"/>
          <p:nvPr/>
        </p:nvSpPr>
        <p:spPr>
          <a:xfrm>
            <a:off x="4591841" y="1343162"/>
            <a:ext cx="11928348"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4800" u="none" cap="none" strike="noStrike">
                <a:solidFill>
                  <a:schemeClr val="lt1"/>
                </a:solidFill>
                <a:latin typeface="Anton"/>
                <a:ea typeface="Anton"/>
                <a:cs typeface="Anton"/>
                <a:sym typeface="Anton"/>
              </a:rPr>
              <a:t>Digitalization: Technological Progress </a:t>
            </a:r>
            <a:endParaRPr b="0" i="0" sz="4800" u="none" cap="none" strike="noStrike">
              <a:solidFill>
                <a:schemeClr val="lt1"/>
              </a:solidFill>
              <a:latin typeface="Anton"/>
              <a:ea typeface="Anton"/>
              <a:cs typeface="Anton"/>
              <a:sym typeface="Anto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grpSp>
        <p:nvGrpSpPr>
          <p:cNvPr id="238" name="Google Shape;238;p11"/>
          <p:cNvGrpSpPr/>
          <p:nvPr/>
        </p:nvGrpSpPr>
        <p:grpSpPr>
          <a:xfrm>
            <a:off x="0" y="-216991"/>
            <a:ext cx="18288000" cy="10503991"/>
            <a:chOff x="0" y="-57150"/>
            <a:chExt cx="769602" cy="2766483"/>
          </a:xfrm>
        </p:grpSpPr>
        <p:sp>
          <p:nvSpPr>
            <p:cNvPr id="239" name="Google Shape;239;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0" name="Google Shape;240;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1" name="Google Shape;241;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2" name="Google Shape;242;p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3" name="Google Shape;243;p11"/>
          <p:cNvSpPr txBox="1"/>
          <p:nvPr/>
        </p:nvSpPr>
        <p:spPr>
          <a:xfrm>
            <a:off x="5046687" y="819616"/>
            <a:ext cx="15347576"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1" i="0" sz="4400" u="none" cap="none" strike="noStrike">
              <a:solidFill>
                <a:schemeClr val="lt1"/>
              </a:solidFill>
              <a:latin typeface="Anton"/>
              <a:ea typeface="Anton"/>
              <a:cs typeface="Anton"/>
              <a:sym typeface="Anton"/>
            </a:endParaRPr>
          </a:p>
        </p:txBody>
      </p:sp>
      <p:sp>
        <p:nvSpPr>
          <p:cNvPr id="244" name="Google Shape;244;p11"/>
          <p:cNvSpPr txBox="1"/>
          <p:nvPr/>
        </p:nvSpPr>
        <p:spPr>
          <a:xfrm>
            <a:off x="3049287" y="3676991"/>
            <a:ext cx="12556500" cy="624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br>
              <a:rPr b="0" i="0" lang="en-US" sz="2800" u="none" cap="none" strike="noStrike">
                <a:solidFill>
                  <a:schemeClr val="lt1"/>
                </a:solidFill>
                <a:latin typeface="Quicksand"/>
                <a:ea typeface="Quicksand"/>
                <a:cs typeface="Quicksand"/>
                <a:sym typeface="Quicksand"/>
              </a:rPr>
            </a:br>
            <a:endParaRPr b="0" i="0" sz="2800" u="none" cap="none" strike="noStrike">
              <a:solidFill>
                <a:schemeClr val="lt1"/>
              </a:solidFill>
              <a:latin typeface="Arial"/>
              <a:ea typeface="Arial"/>
              <a:cs typeface="Arial"/>
              <a:sym typeface="Arial"/>
            </a:endParaRPr>
          </a:p>
          <a:p>
            <a:pPr indent="0" lvl="0" marL="0"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245" name="Google Shape;245;p11"/>
          <p:cNvSpPr txBox="1"/>
          <p:nvPr/>
        </p:nvSpPr>
        <p:spPr>
          <a:xfrm>
            <a:off x="2777177" y="935512"/>
            <a:ext cx="11928348" cy="156966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4800" u="none" cap="none" strike="noStrike">
                <a:solidFill>
                  <a:schemeClr val="lt1"/>
                </a:solidFill>
                <a:latin typeface="Anton"/>
                <a:ea typeface="Anton"/>
                <a:cs typeface="Anton"/>
                <a:sym typeface="Anton"/>
              </a:rPr>
              <a:t>Role Models Gallery</a:t>
            </a:r>
            <a:br>
              <a:rPr b="0" i="0" lang="en-US" sz="4800" u="none" cap="none" strike="noStrike">
                <a:solidFill>
                  <a:schemeClr val="lt1"/>
                </a:solidFill>
                <a:latin typeface="Anton"/>
                <a:ea typeface="Anton"/>
                <a:cs typeface="Anton"/>
                <a:sym typeface="Anton"/>
              </a:rPr>
            </a:br>
            <a:r>
              <a:rPr b="0" i="0" lang="en-US" sz="4800" u="none" cap="none" strike="noStrike">
                <a:solidFill>
                  <a:schemeClr val="lt1"/>
                </a:solidFill>
                <a:latin typeface="Anton"/>
                <a:ea typeface="Anton"/>
                <a:cs typeface="Anton"/>
                <a:sym typeface="Anton"/>
              </a:rPr>
              <a:t>Politics, Economy, Technology</a:t>
            </a:r>
            <a:endParaRPr b="0" i="0" sz="4800" u="none" cap="none" strike="noStrike">
              <a:solidFill>
                <a:schemeClr val="lt1"/>
              </a:solidFill>
              <a:latin typeface="Anton"/>
              <a:ea typeface="Anton"/>
              <a:cs typeface="Anton"/>
              <a:sym typeface="Anton"/>
            </a:endParaRPr>
          </a:p>
        </p:txBody>
      </p:sp>
      <p:pic>
        <p:nvPicPr>
          <p:cNvPr descr="Heike Heubach new Commissioner for the Interests of Persons with Disabilities - LAG" id="246" name="Google Shape;246;p11"/>
          <p:cNvPicPr preferRelativeResize="0"/>
          <p:nvPr/>
        </p:nvPicPr>
        <p:blipFill rotWithShape="1">
          <a:blip r:embed="rId6">
            <a:alphaModFix/>
          </a:blip>
          <a:srcRect b="0" l="0" r="0" t="0"/>
          <a:stretch/>
        </p:blipFill>
        <p:spPr>
          <a:xfrm>
            <a:off x="585482" y="2724752"/>
            <a:ext cx="2065930" cy="261037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Helene Jarmer, author on BIZEPS" id="247" name="Google Shape;247;p11"/>
          <p:cNvPicPr preferRelativeResize="0"/>
          <p:nvPr/>
        </p:nvPicPr>
        <p:blipFill rotWithShape="1">
          <a:blip r:embed="rId7">
            <a:alphaModFix/>
          </a:blip>
          <a:srcRect b="0" l="0" r="0" t="0"/>
          <a:stretch/>
        </p:blipFill>
        <p:spPr>
          <a:xfrm>
            <a:off x="3287551" y="2967408"/>
            <a:ext cx="2814320" cy="176911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9th parliamentary term | Ádám KÓSA Members of Parliament | European Parliament" id="248" name="Google Shape;248;p11"/>
          <p:cNvPicPr preferRelativeResize="0"/>
          <p:nvPr/>
        </p:nvPicPr>
        <p:blipFill rotWithShape="1">
          <a:blip r:embed="rId8">
            <a:alphaModFix/>
          </a:blip>
          <a:srcRect b="0" l="0" r="0" t="0"/>
          <a:stretch/>
        </p:blipFill>
        <p:spPr>
          <a:xfrm>
            <a:off x="12692936" y="2984799"/>
            <a:ext cx="2077085" cy="262509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Alexandre Bloxs from Belgium joined the WFD Secretariat as a new Human Rights Officer. He is responsible for issues concerning United Nations treaty bodies and Sustainable Development Goals. His email address is" id="249" name="Google Shape;249;p11"/>
          <p:cNvPicPr preferRelativeResize="0"/>
          <p:nvPr/>
        </p:nvPicPr>
        <p:blipFill rotWithShape="1">
          <a:blip r:embed="rId9">
            <a:alphaModFix/>
          </a:blip>
          <a:srcRect b="0" l="0" r="0" t="0"/>
          <a:stretch/>
        </p:blipFill>
        <p:spPr>
          <a:xfrm>
            <a:off x="456886" y="6224498"/>
            <a:ext cx="1879329" cy="267911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WFD candidacy of Steffen Helbing — Taubenschlag" id="250" name="Google Shape;250;p11"/>
          <p:cNvPicPr preferRelativeResize="0"/>
          <p:nvPr/>
        </p:nvPicPr>
        <p:blipFill rotWithShape="1">
          <a:blip r:embed="rId10">
            <a:alphaModFix/>
          </a:blip>
          <a:srcRect b="0" l="0" r="0" t="0"/>
          <a:stretch/>
        </p:blipFill>
        <p:spPr>
          <a:xfrm>
            <a:off x="3427524" y="5114382"/>
            <a:ext cx="2902585" cy="16891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Mines ParisTech : Hélène Le Du nommée directrice adjointe - Le Monde Informatique" id="251" name="Google Shape;251;p11"/>
          <p:cNvPicPr preferRelativeResize="0"/>
          <p:nvPr/>
        </p:nvPicPr>
        <p:blipFill rotWithShape="1">
          <a:blip r:embed="rId11">
            <a:alphaModFix/>
          </a:blip>
          <a:srcRect b="0" l="0" r="0" t="0"/>
          <a:stretch/>
        </p:blipFill>
        <p:spPr>
          <a:xfrm>
            <a:off x="8116117" y="2928103"/>
            <a:ext cx="3138673" cy="225785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Concerns in the district sports association NF about the future of inclusion" id="252" name="Google Shape;252;p11"/>
          <p:cNvPicPr preferRelativeResize="0"/>
          <p:nvPr/>
        </p:nvPicPr>
        <p:blipFill rotWithShape="1">
          <a:blip r:embed="rId12">
            <a:alphaModFix/>
          </a:blip>
          <a:srcRect b="0" l="0" r="0" t="0"/>
          <a:stretch/>
        </p:blipFill>
        <p:spPr>
          <a:xfrm>
            <a:off x="8459970" y="6108016"/>
            <a:ext cx="3183635" cy="1820454"/>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Magdalena Moczulska TrendyOkulary - YouTube" id="253" name="Google Shape;253;p11"/>
          <p:cNvPicPr preferRelativeResize="0"/>
          <p:nvPr/>
        </p:nvPicPr>
        <p:blipFill rotWithShape="1">
          <a:blip r:embed="rId13">
            <a:alphaModFix/>
          </a:blip>
          <a:srcRect b="0" l="0" r="0" t="0"/>
          <a:stretch/>
        </p:blipFill>
        <p:spPr>
          <a:xfrm>
            <a:off x="4924263" y="7278649"/>
            <a:ext cx="2355215" cy="2355215"/>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Lina Koren" id="254" name="Google Shape;254;p11"/>
          <p:cNvPicPr preferRelativeResize="0"/>
          <p:nvPr/>
        </p:nvPicPr>
        <p:blipFill rotWithShape="1">
          <a:blip r:embed="rId14">
            <a:alphaModFix/>
          </a:blip>
          <a:srcRect b="0" l="0" r="0" t="0"/>
          <a:stretch/>
        </p:blipFill>
        <p:spPr>
          <a:xfrm>
            <a:off x="12900830" y="6341346"/>
            <a:ext cx="2541905" cy="2541905"/>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Ein Bild, das Kreis enthält.&#10;&#10;KI-generierte Inhalte können fehlerhaft sein." id="255" name="Google Shape;255;p11"/>
          <p:cNvPicPr preferRelativeResize="0"/>
          <p:nvPr/>
        </p:nvPicPr>
        <p:blipFill rotWithShape="1">
          <a:blip r:embed="rId15">
            <a:alphaModFix/>
          </a:blip>
          <a:srcRect b="0" l="0" r="0" t="0"/>
          <a:stretch/>
        </p:blipFill>
        <p:spPr>
          <a:xfrm>
            <a:off x="14473699" y="-582159"/>
            <a:ext cx="3906318" cy="3906318"/>
          </a:xfrm>
          <a:prstGeom prst="rect">
            <a:avLst/>
          </a:prstGeom>
          <a:noFill/>
          <a:ln>
            <a:noFill/>
          </a:ln>
          <a:effectLst>
            <a:outerShdw blurRad="76200" kx="800400" rotWithShape="0" algn="br" dir="8100000" dist="12700" sy="-23000">
              <a:srgbClr val="000000">
                <a:alpha val="20000"/>
              </a:srgbClr>
            </a:outerShdw>
          </a:effectLst>
        </p:spPr>
      </p:pic>
      <p:sp>
        <p:nvSpPr>
          <p:cNvPr id="256" name="Google Shape;256;p11"/>
          <p:cNvSpPr/>
          <p:nvPr/>
        </p:nvSpPr>
        <p:spPr>
          <a:xfrm>
            <a:off x="8729463" y="4989612"/>
            <a:ext cx="82907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Activity</a:t>
            </a:r>
            <a:endParaRPr b="1" i="0" sz="1400" u="none" cap="none" strike="noStrike">
              <a:solidFill>
                <a:srgbClr val="000000"/>
              </a:solidFill>
              <a:latin typeface="Arial"/>
              <a:ea typeface="Arial"/>
              <a:cs typeface="Arial"/>
              <a:sym typeface="Arial"/>
            </a:endParaRPr>
          </a:p>
        </p:txBody>
      </p:sp>
      <p:sp>
        <p:nvSpPr>
          <p:cNvPr id="257" name="Google Shape;257;p11"/>
          <p:cNvSpPr/>
          <p:nvPr/>
        </p:nvSpPr>
        <p:spPr>
          <a:xfrm>
            <a:off x="15502566" y="1007584"/>
            <a:ext cx="1848583"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600" u="none" cap="none" strike="noStrike">
                <a:solidFill>
                  <a:srgbClr val="000000"/>
                </a:solidFill>
                <a:latin typeface="Arial"/>
                <a:ea typeface="Arial"/>
                <a:cs typeface="Arial"/>
                <a:sym typeface="Arial"/>
              </a:rPr>
              <a:t>Activity</a:t>
            </a:r>
            <a:endParaRPr b="1" i="0" sz="36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grpSp>
        <p:nvGrpSpPr>
          <p:cNvPr id="262" name="Google Shape;262;p16"/>
          <p:cNvGrpSpPr/>
          <p:nvPr/>
        </p:nvGrpSpPr>
        <p:grpSpPr>
          <a:xfrm>
            <a:off x="-49476" y="-391856"/>
            <a:ext cx="18288000" cy="10503991"/>
            <a:chOff x="0" y="-57150"/>
            <a:chExt cx="769602" cy="2766483"/>
          </a:xfrm>
        </p:grpSpPr>
        <p:sp>
          <p:nvSpPr>
            <p:cNvPr id="263" name="Google Shape;263;p1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4" name="Google Shape;264;p1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5" name="Google Shape;265;p1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6" name="Google Shape;266;p1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7" name="Google Shape;267;p16"/>
          <p:cNvSpPr txBox="1"/>
          <p:nvPr/>
        </p:nvSpPr>
        <p:spPr>
          <a:xfrm>
            <a:off x="4993571" y="893327"/>
            <a:ext cx="15347576"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4400" u="none" cap="none" strike="noStrike">
                <a:solidFill>
                  <a:schemeClr val="lt1"/>
                </a:solidFill>
                <a:latin typeface="Anton"/>
                <a:ea typeface="Anton"/>
                <a:cs typeface="Anton"/>
                <a:sym typeface="Anton"/>
              </a:rPr>
              <a:t>Info: Significance of Deaf Activism today</a:t>
            </a:r>
            <a:endParaRPr b="0" i="0" sz="4400" u="none" cap="none" strike="noStrike">
              <a:solidFill>
                <a:schemeClr val="lt1"/>
              </a:solidFill>
              <a:latin typeface="Anton"/>
              <a:ea typeface="Anton"/>
              <a:cs typeface="Anton"/>
              <a:sym typeface="Anton"/>
            </a:endParaRPr>
          </a:p>
        </p:txBody>
      </p:sp>
      <p:sp>
        <p:nvSpPr>
          <p:cNvPr id="268" name="Google Shape;268;p16"/>
          <p:cNvSpPr txBox="1"/>
          <p:nvPr/>
        </p:nvSpPr>
        <p:spPr>
          <a:xfrm>
            <a:off x="5996831" y="2348927"/>
            <a:ext cx="12556500" cy="624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The movement has contributed significantly to sign language now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being </a:t>
            </a:r>
            <a:r>
              <a:rPr b="1" i="0" lang="en-US" sz="2800" u="none" cap="none" strike="noStrike">
                <a:solidFill>
                  <a:schemeClr val="lt1"/>
                </a:solidFill>
                <a:latin typeface="Quicksand"/>
                <a:ea typeface="Quicksand"/>
                <a:cs typeface="Quicksand"/>
                <a:sym typeface="Quicksand"/>
              </a:rPr>
              <a:t>recognised as a language in its own right</a:t>
            </a:r>
            <a:r>
              <a:rPr b="0" i="0" lang="en-US" sz="2800" u="none" cap="none" strike="noStrike">
                <a:solidFill>
                  <a:schemeClr val="lt1"/>
                </a:solidFill>
                <a:latin typeface="Quicksand"/>
                <a:ea typeface="Quicksand"/>
                <a:cs typeface="Quicksand"/>
                <a:sym typeface="Quicksand"/>
              </a:rPr>
              <a:t>.</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1" i="0" lang="en-US" sz="2800" u="none" cap="none" strike="noStrike">
                <a:solidFill>
                  <a:schemeClr val="lt1"/>
                </a:solidFill>
                <a:latin typeface="Quicksand"/>
                <a:ea typeface="Quicksand"/>
                <a:cs typeface="Quicksand"/>
                <a:sym typeface="Quicksand"/>
              </a:rPr>
              <a:t>Raising awareness </a:t>
            </a:r>
            <a:r>
              <a:rPr b="0" i="0" lang="en-US" sz="2800" u="none" cap="none" strike="noStrike">
                <a:solidFill>
                  <a:schemeClr val="lt1"/>
                </a:solidFill>
                <a:latin typeface="Quicksand"/>
                <a:ea typeface="Quicksand"/>
                <a:cs typeface="Quicksand"/>
                <a:sym typeface="Quicksand"/>
              </a:rPr>
              <a:t>of the </a:t>
            </a:r>
            <a:r>
              <a:rPr b="1" i="0" lang="en-US" sz="2800" u="none" cap="none" strike="noStrike">
                <a:solidFill>
                  <a:schemeClr val="lt1"/>
                </a:solidFill>
                <a:latin typeface="Quicksand"/>
                <a:ea typeface="Quicksand"/>
                <a:cs typeface="Quicksand"/>
                <a:sym typeface="Quicksand"/>
              </a:rPr>
              <a:t>cultural identity </a:t>
            </a:r>
            <a:r>
              <a:rPr b="0" i="0" lang="en-US" sz="2800" u="none" cap="none" strike="noStrike">
                <a:solidFill>
                  <a:schemeClr val="lt1"/>
                </a:solidFill>
                <a:latin typeface="Quicksand"/>
                <a:ea typeface="Quicksand"/>
                <a:cs typeface="Quicksand"/>
                <a:sym typeface="Quicksand"/>
              </a:rPr>
              <a:t>of the </a:t>
            </a:r>
            <a:r>
              <a:rPr b="1" i="0" lang="en-US" sz="2800" u="none" cap="none" strike="noStrike">
                <a:solidFill>
                  <a:schemeClr val="lt1"/>
                </a:solidFill>
                <a:latin typeface="Quicksand"/>
                <a:ea typeface="Quicksand"/>
                <a:cs typeface="Quicksand"/>
                <a:sym typeface="Quicksand"/>
              </a:rPr>
              <a:t>Deaf community</a:t>
            </a:r>
            <a:r>
              <a:rPr b="0" i="0" lang="en-US" sz="2800" u="none" cap="none" strike="noStrike">
                <a:solidFill>
                  <a:schemeClr val="lt1"/>
                </a:solidFill>
                <a:latin typeface="Quicksand"/>
                <a:ea typeface="Quicksand"/>
                <a:cs typeface="Quicksand"/>
                <a:sym typeface="Quicksand"/>
              </a:rPr>
              <a:t>.</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Deaf people today are working in the worlds of politics, </a:t>
            </a:r>
            <a:br>
              <a:rPr b="0" i="0" lang="en-US" sz="28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science, art and media — as </a:t>
            </a:r>
            <a:r>
              <a:rPr b="1" i="0" lang="en-US" sz="2800" u="none" cap="none" strike="noStrike">
                <a:solidFill>
                  <a:schemeClr val="lt1"/>
                </a:solidFill>
                <a:latin typeface="Quicksand"/>
                <a:ea typeface="Quicksand"/>
                <a:cs typeface="Quicksand"/>
                <a:sym typeface="Quicksand"/>
              </a:rPr>
              <a:t>role models and ambassadors </a:t>
            </a:r>
            <a:br>
              <a:rPr b="1" i="0" lang="en-US" sz="28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for their culture.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1" i="0" lang="en-US" sz="2800" u="none" cap="none" strike="noStrike">
                <a:solidFill>
                  <a:schemeClr val="lt1"/>
                </a:solidFill>
                <a:latin typeface="Quicksand"/>
                <a:ea typeface="Quicksand"/>
                <a:cs typeface="Quicksand"/>
                <a:sym typeface="Quicksand"/>
              </a:rPr>
              <a:t>Commitment to inclusive societies</a:t>
            </a:r>
            <a:r>
              <a:rPr b="0" i="0" lang="en-US" sz="2800" u="none" cap="none" strike="noStrike">
                <a:solidFill>
                  <a:schemeClr val="lt1"/>
                </a:solidFill>
                <a:latin typeface="Quicksand"/>
                <a:ea typeface="Quicksand"/>
                <a:cs typeface="Quicksand"/>
                <a:sym typeface="Quicksand"/>
              </a:rPr>
              <a:t>, accessibility and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self-advocacy</a:t>
            </a:r>
            <a:endParaRPr b="0" i="0" sz="3200" u="none" cap="none" strike="noStrike">
              <a:solidFill>
                <a:schemeClr val="dk1"/>
              </a:solidFill>
              <a:latin typeface="Calibri"/>
              <a:ea typeface="Calibri"/>
              <a:cs typeface="Calibri"/>
              <a:sym typeface="Calibri"/>
            </a:endParaRPr>
          </a:p>
        </p:txBody>
      </p:sp>
      <p:pic>
        <p:nvPicPr>
          <p:cNvPr id="269" name="Google Shape;269;p16"/>
          <p:cNvPicPr preferRelativeResize="0"/>
          <p:nvPr/>
        </p:nvPicPr>
        <p:blipFill rotWithShape="1">
          <a:blip r:embed="rId5">
            <a:alphaModFix/>
          </a:blip>
          <a:srcRect b="0" l="0" r="0" t="0"/>
          <a:stretch/>
        </p:blipFill>
        <p:spPr>
          <a:xfrm>
            <a:off x="475591" y="3282198"/>
            <a:ext cx="3058007" cy="203867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Ein Bild, das Design enthält.&#10;&#10;KI-generierte Inhalte können fehlerhaft sein." id="270" name="Google Shape;270;p16"/>
          <p:cNvPicPr preferRelativeResize="0"/>
          <p:nvPr/>
        </p:nvPicPr>
        <p:blipFill rotWithShape="1">
          <a:blip r:embed="rId6">
            <a:alphaModFix/>
          </a:blip>
          <a:srcRect b="0" l="0" r="0" t="0"/>
          <a:stretch/>
        </p:blipFill>
        <p:spPr>
          <a:xfrm>
            <a:off x="3282123" y="1968661"/>
            <a:ext cx="1867010" cy="185777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271" name="Google Shape;271;p16"/>
          <p:cNvPicPr preferRelativeResize="0"/>
          <p:nvPr/>
        </p:nvPicPr>
        <p:blipFill rotWithShape="1">
          <a:blip r:embed="rId7">
            <a:alphaModFix/>
          </a:blip>
          <a:srcRect b="0" l="0" r="0" t="0"/>
          <a:stretch/>
        </p:blipFill>
        <p:spPr>
          <a:xfrm>
            <a:off x="704413" y="6879784"/>
            <a:ext cx="3189795" cy="255183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272" name="Google Shape;272;p16"/>
          <p:cNvPicPr preferRelativeResize="0"/>
          <p:nvPr/>
        </p:nvPicPr>
        <p:blipFill rotWithShape="1">
          <a:blip r:embed="rId8">
            <a:alphaModFix/>
          </a:blip>
          <a:srcRect b="0" l="0" r="0" t="0"/>
          <a:stretch/>
        </p:blipFill>
        <p:spPr>
          <a:xfrm>
            <a:off x="3151691" y="4841113"/>
            <a:ext cx="2414283" cy="241428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grpSp>
        <p:nvGrpSpPr>
          <p:cNvPr id="277" name="Google Shape;277;p17"/>
          <p:cNvGrpSpPr/>
          <p:nvPr/>
        </p:nvGrpSpPr>
        <p:grpSpPr>
          <a:xfrm>
            <a:off x="0" y="-216991"/>
            <a:ext cx="18288000" cy="10503991"/>
            <a:chOff x="0" y="-57150"/>
            <a:chExt cx="769602" cy="2766483"/>
          </a:xfrm>
        </p:grpSpPr>
        <p:sp>
          <p:nvSpPr>
            <p:cNvPr id="278" name="Google Shape;278;p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9" name="Google Shape;279;p1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0" name="Google Shape;280;p1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1" name="Google Shape;281;p1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2" name="Google Shape;282;p17"/>
          <p:cNvSpPr txBox="1"/>
          <p:nvPr/>
        </p:nvSpPr>
        <p:spPr>
          <a:xfrm>
            <a:off x="5482441" y="553379"/>
            <a:ext cx="15347576"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4400" u="none" cap="none" strike="noStrike">
                <a:solidFill>
                  <a:schemeClr val="lt1"/>
                </a:solidFill>
                <a:latin typeface="Anton"/>
                <a:ea typeface="Anton"/>
                <a:cs typeface="Anton"/>
                <a:sym typeface="Anton"/>
              </a:rPr>
              <a:t>Global Networking</a:t>
            </a:r>
            <a:endParaRPr b="0" i="0" sz="4400" u="none" cap="none" strike="noStrike">
              <a:solidFill>
                <a:schemeClr val="lt1"/>
              </a:solidFill>
              <a:latin typeface="Anton"/>
              <a:ea typeface="Anton"/>
              <a:cs typeface="Anton"/>
              <a:sym typeface="Anton"/>
            </a:endParaRPr>
          </a:p>
        </p:txBody>
      </p:sp>
      <p:pic>
        <p:nvPicPr>
          <p:cNvPr id="283" name="Google Shape;283;p17"/>
          <p:cNvPicPr preferRelativeResize="0"/>
          <p:nvPr/>
        </p:nvPicPr>
        <p:blipFill rotWithShape="1">
          <a:blip r:embed="rId5">
            <a:alphaModFix/>
          </a:blip>
          <a:srcRect b="0" l="0" r="0" t="0"/>
          <a:stretch/>
        </p:blipFill>
        <p:spPr>
          <a:xfrm>
            <a:off x="1729054" y="3106325"/>
            <a:ext cx="5931274" cy="46741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284" name="Google Shape;284;p17"/>
          <p:cNvPicPr preferRelativeResize="0"/>
          <p:nvPr/>
        </p:nvPicPr>
        <p:blipFill rotWithShape="1">
          <a:blip r:embed="rId6">
            <a:alphaModFix/>
          </a:blip>
          <a:srcRect b="0" l="0" r="0" t="0"/>
          <a:stretch/>
        </p:blipFill>
        <p:spPr>
          <a:xfrm>
            <a:off x="8622149" y="3085861"/>
            <a:ext cx="7595885" cy="4910238"/>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285" name="Google Shape;285;p17"/>
          <p:cNvSpPr txBox="1"/>
          <p:nvPr/>
        </p:nvSpPr>
        <p:spPr>
          <a:xfrm>
            <a:off x="8539317" y="8317560"/>
            <a:ext cx="7678717" cy="307777"/>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sng" cap="none" strike="noStrike">
                <a:solidFill>
                  <a:srgbClr val="000000"/>
                </a:solidFill>
                <a:latin typeface="Arial"/>
                <a:ea typeface="Arial"/>
                <a:cs typeface="Arial"/>
                <a:sym typeface="Arial"/>
                <a:hlinkClick r:id="rId7">
                  <a:extLst>
                    <a:ext uri="{A12FA001-AC4F-418D-AE19-62706E023703}">
                      <ahyp:hlinkClr val="tx"/>
                    </a:ext>
                  </a:extLst>
                </a:hlinkClick>
              </a:rPr>
              <a:t>Home - EUDY</a:t>
            </a:r>
            <a:endParaRPr b="0" i="0" sz="1400" u="none" cap="none" strike="noStrike">
              <a:solidFill>
                <a:srgbClr val="000000"/>
              </a:solidFill>
              <a:latin typeface="Arial"/>
              <a:ea typeface="Arial"/>
              <a:cs typeface="Arial"/>
              <a:sym typeface="Arial"/>
            </a:endParaRPr>
          </a:p>
        </p:txBody>
      </p:sp>
      <p:sp>
        <p:nvSpPr>
          <p:cNvPr id="286" name="Google Shape;286;p17"/>
          <p:cNvSpPr txBox="1"/>
          <p:nvPr/>
        </p:nvSpPr>
        <p:spPr>
          <a:xfrm>
            <a:off x="1729054" y="8197766"/>
            <a:ext cx="6042922" cy="307777"/>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sng" cap="none" strike="noStrike">
                <a:solidFill>
                  <a:srgbClr val="000000"/>
                </a:solidFill>
                <a:latin typeface="Arial"/>
                <a:ea typeface="Arial"/>
                <a:cs typeface="Arial"/>
                <a:sym typeface="Arial"/>
                <a:hlinkClick r:id="rId8">
                  <a:extLst>
                    <a:ext uri="{A12FA001-AC4F-418D-AE19-62706E023703}">
                      <ahyp:hlinkClr val="tx"/>
                    </a:ext>
                  </a:extLst>
                </a:hlinkClick>
              </a:rPr>
              <a:t>World Federation of the Deaf | Inclusion &amp; Equal Rights</a:t>
            </a:r>
            <a:endParaRPr b="0" i="0" sz="1400" u="none" cap="none" strike="noStrike">
              <a:solidFill>
                <a:srgbClr val="000000"/>
              </a:solidFill>
              <a:latin typeface="Arial"/>
              <a:ea typeface="Arial"/>
              <a:cs typeface="Arial"/>
              <a:sym typeface="Arial"/>
            </a:endParaRPr>
          </a:p>
        </p:txBody>
      </p:sp>
      <p:pic>
        <p:nvPicPr>
          <p:cNvPr descr="Ein Bild, das Kreis enthält.&#10;&#10;KI-generierte Inhalte können fehlerhaft sein." id="287" name="Google Shape;287;p17"/>
          <p:cNvPicPr preferRelativeResize="0"/>
          <p:nvPr/>
        </p:nvPicPr>
        <p:blipFill rotWithShape="1">
          <a:blip r:embed="rId9">
            <a:alphaModFix/>
          </a:blip>
          <a:srcRect b="0" l="0" r="0" t="0"/>
          <a:stretch/>
        </p:blipFill>
        <p:spPr>
          <a:xfrm>
            <a:off x="14065775" y="920069"/>
            <a:ext cx="3906318" cy="3906318"/>
          </a:xfrm>
          <a:prstGeom prst="rect">
            <a:avLst/>
          </a:prstGeom>
          <a:noFill/>
          <a:ln>
            <a:noFill/>
          </a:ln>
          <a:effectLst>
            <a:outerShdw blurRad="76200" kx="800400" rotWithShape="0" algn="br" dir="8100000" dist="12700" sy="-23000">
              <a:srgbClr val="000000">
                <a:alpha val="20000"/>
              </a:srgbClr>
            </a:outerShdw>
          </a:effectLst>
        </p:spPr>
      </p:pic>
      <p:sp>
        <p:nvSpPr>
          <p:cNvPr id="288" name="Google Shape;288;p17"/>
          <p:cNvSpPr txBox="1"/>
          <p:nvPr/>
        </p:nvSpPr>
        <p:spPr>
          <a:xfrm>
            <a:off x="15242294" y="2550062"/>
            <a:ext cx="1852769"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600" u="none" cap="none" strike="noStrike">
                <a:solidFill>
                  <a:srgbClr val="000000"/>
                </a:solidFill>
                <a:latin typeface="Arial"/>
                <a:ea typeface="Arial"/>
                <a:cs typeface="Arial"/>
                <a:sym typeface="Arial"/>
              </a:rPr>
              <a:t>Activity</a:t>
            </a:r>
            <a:endParaRPr/>
          </a:p>
        </p:txBody>
      </p:sp>
      <p:sp>
        <p:nvSpPr>
          <p:cNvPr id="289" name="Google Shape;289;p17"/>
          <p:cNvSpPr txBox="1"/>
          <p:nvPr/>
        </p:nvSpPr>
        <p:spPr>
          <a:xfrm>
            <a:off x="2230031" y="3183698"/>
            <a:ext cx="5641879"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rgbClr val="000000"/>
                </a:solidFill>
                <a:latin typeface="Arial Black"/>
                <a:ea typeface="Arial Black"/>
                <a:cs typeface="Arial Black"/>
                <a:sym typeface="Arial Black"/>
              </a:rPr>
              <a:t>World Federation  of the Deaf</a:t>
            </a:r>
            <a:endParaRPr b="1" i="0" sz="2400" u="none" cap="none" strike="noStrike">
              <a:solidFill>
                <a:srgbClr val="000000"/>
              </a:solidFill>
              <a:latin typeface="Arial Black"/>
              <a:ea typeface="Arial Black"/>
              <a:cs typeface="Arial Black"/>
              <a:sym typeface="Arial Black"/>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grpSp>
        <p:nvGrpSpPr>
          <p:cNvPr id="294" name="Google Shape;294;p18"/>
          <p:cNvGrpSpPr/>
          <p:nvPr/>
        </p:nvGrpSpPr>
        <p:grpSpPr>
          <a:xfrm>
            <a:off x="0" y="-216991"/>
            <a:ext cx="18288000" cy="10503991"/>
            <a:chOff x="0" y="-57150"/>
            <a:chExt cx="769602" cy="2766483"/>
          </a:xfrm>
        </p:grpSpPr>
        <p:sp>
          <p:nvSpPr>
            <p:cNvPr id="295" name="Google Shape;295;p1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p1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7" name="Google Shape;297;p1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8" name="Google Shape;298;p1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9" name="Google Shape;299;p18"/>
          <p:cNvSpPr txBox="1"/>
          <p:nvPr/>
        </p:nvSpPr>
        <p:spPr>
          <a:xfrm>
            <a:off x="3585179" y="731850"/>
            <a:ext cx="15347576"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4400" u="none" cap="none" strike="noStrike">
                <a:solidFill>
                  <a:schemeClr val="lt1"/>
                </a:solidFill>
                <a:latin typeface="Anton"/>
                <a:ea typeface="Anton"/>
                <a:cs typeface="Anton"/>
                <a:sym typeface="Anton"/>
              </a:rPr>
              <a:t>Present and current challenges</a:t>
            </a:r>
            <a:endParaRPr b="0" i="0" sz="4400" u="none" cap="none" strike="noStrike">
              <a:solidFill>
                <a:schemeClr val="lt1"/>
              </a:solidFill>
              <a:latin typeface="Anton"/>
              <a:ea typeface="Anton"/>
              <a:cs typeface="Anton"/>
              <a:sym typeface="Anton"/>
            </a:endParaRPr>
          </a:p>
        </p:txBody>
      </p:sp>
      <p:sp>
        <p:nvSpPr>
          <p:cNvPr id="300" name="Google Shape;300;p18"/>
          <p:cNvSpPr txBox="1"/>
          <p:nvPr/>
        </p:nvSpPr>
        <p:spPr>
          <a:xfrm>
            <a:off x="6707803" y="2187450"/>
            <a:ext cx="12556500" cy="6241200"/>
          </a:xfrm>
          <a:prstGeom prst="rect">
            <a:avLst/>
          </a:prstGeom>
          <a:noFill/>
          <a:ln>
            <a:noFill/>
          </a:ln>
        </p:spPr>
        <p:txBody>
          <a:bodyPr anchorCtr="0" anchor="t" bIns="91425" lIns="91425" spcFirstLastPara="1" rIns="91425" wrap="square" tIns="91425">
            <a:noAutofit/>
          </a:bodyPr>
          <a:lstStyle/>
          <a:p>
            <a:pPr indent="0" lvl="1" marL="0" marR="0" rtl="0" algn="l">
              <a:lnSpc>
                <a:spcPct val="100000"/>
              </a:lnSpc>
              <a:spcBef>
                <a:spcPts val="0"/>
              </a:spcBef>
              <a:spcAft>
                <a:spcPts val="0"/>
              </a:spcAft>
              <a:buNone/>
            </a:pPr>
            <a:r>
              <a:rPr b="1" i="0" lang="en-US" sz="4000" u="none" cap="none" strike="noStrike">
                <a:solidFill>
                  <a:schemeClr val="lt1"/>
                </a:solidFill>
                <a:latin typeface="Quicksand"/>
                <a:ea typeface="Quicksand"/>
                <a:cs typeface="Quicksand"/>
                <a:sym typeface="Quicksand"/>
              </a:rPr>
              <a:t>Progress</a:t>
            </a:r>
            <a:endParaRPr/>
          </a:p>
          <a:p>
            <a:pPr indent="0" lvl="1"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legal recognition of sign language in many countries.</a:t>
            </a:r>
            <a:endParaRPr/>
          </a:p>
          <a:p>
            <a:pPr indent="0" lvl="1"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greater visibility in the media, politics and culture.</a:t>
            </a:r>
            <a:endParaRPr/>
          </a:p>
          <a:p>
            <a:pPr indent="0" lvl="1"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1" i="0" lang="en-US" sz="4000" u="none" cap="none" strike="noStrike">
                <a:solidFill>
                  <a:schemeClr val="lt1"/>
                </a:solidFill>
                <a:latin typeface="Quicksand"/>
                <a:ea typeface="Quicksand"/>
                <a:cs typeface="Quicksand"/>
                <a:sym typeface="Quicksand"/>
              </a:rPr>
              <a:t>Challenges</a:t>
            </a:r>
            <a:endParaRPr b="0" i="0" sz="40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unequal power relations</a:t>
            </a:r>
            <a:endParaRPr/>
          </a:p>
          <a:p>
            <a:pPr indent="0" lvl="1"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lack of accessibility</a:t>
            </a:r>
            <a:endParaRPr/>
          </a:p>
          <a:p>
            <a:pPr indent="0" lvl="1"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social prejudices</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None/>
            </a:pPr>
            <a:r>
              <a:rPr b="1" i="0" lang="en-US" sz="4000" u="none" cap="none" strike="noStrike">
                <a:solidFill>
                  <a:schemeClr val="lt1"/>
                </a:solidFill>
                <a:latin typeface="Quicksand"/>
                <a:ea typeface="Quicksand"/>
                <a:cs typeface="Quicksand"/>
                <a:sym typeface="Quicksand"/>
              </a:rPr>
              <a:t>Continue fighting for full access </a:t>
            </a:r>
            <a:endParaRPr b="1" i="0" sz="40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in public spaces,</a:t>
            </a:r>
            <a:endParaRPr/>
          </a:p>
          <a:p>
            <a:pPr indent="0" lvl="1"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in education, </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work and the media. </a:t>
            </a:r>
            <a:endParaRPr b="0" i="0" sz="2800" u="none" cap="none" strike="noStrike">
              <a:solidFill>
                <a:schemeClr val="lt1"/>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pic>
        <p:nvPicPr>
          <p:cNvPr descr="Ein Bild, das Entwurf, Zeichnung, Lineart, Kunst enthält.&#10;&#10;KI-generierte Inhalte können fehlerhaft sein." id="301" name="Google Shape;301;p18"/>
          <p:cNvPicPr preferRelativeResize="0"/>
          <p:nvPr/>
        </p:nvPicPr>
        <p:blipFill rotWithShape="1">
          <a:blip r:embed="rId5">
            <a:alphaModFix/>
          </a:blip>
          <a:srcRect b="0" l="0" r="0" t="0"/>
          <a:stretch/>
        </p:blipFill>
        <p:spPr>
          <a:xfrm>
            <a:off x="1173703" y="2300986"/>
            <a:ext cx="4159855" cy="6855439"/>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302" name="Google Shape;302;p18"/>
          <p:cNvPicPr preferRelativeResize="0"/>
          <p:nvPr/>
        </p:nvPicPr>
        <p:blipFill rotWithShape="1">
          <a:blip r:embed="rId6">
            <a:alphaModFix/>
          </a:blip>
          <a:srcRect b="0" l="0" r="0" t="0"/>
          <a:stretch/>
        </p:blipFill>
        <p:spPr>
          <a:xfrm rot="309205">
            <a:off x="2225911" y="3214471"/>
            <a:ext cx="2255982" cy="2015169"/>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grpSp>
        <p:nvGrpSpPr>
          <p:cNvPr id="307" name="Google Shape;307;p19"/>
          <p:cNvGrpSpPr/>
          <p:nvPr/>
        </p:nvGrpSpPr>
        <p:grpSpPr>
          <a:xfrm>
            <a:off x="0" y="-216991"/>
            <a:ext cx="18288001" cy="10503991"/>
            <a:chOff x="0" y="-57150"/>
            <a:chExt cx="769602" cy="2766483"/>
          </a:xfrm>
        </p:grpSpPr>
        <p:sp>
          <p:nvSpPr>
            <p:cNvPr id="308" name="Google Shape;308;p1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9" name="Google Shape;309;p1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0" name="Google Shape;310;p1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1" name="Google Shape;311;p1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2" name="Google Shape;312;p19"/>
          <p:cNvSpPr txBox="1"/>
          <p:nvPr/>
        </p:nvSpPr>
        <p:spPr>
          <a:xfrm>
            <a:off x="11434782" y="502301"/>
            <a:ext cx="15347576"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8000" u="none" cap="none" strike="noStrike">
                <a:solidFill>
                  <a:schemeClr val="lt1"/>
                </a:solidFill>
                <a:latin typeface="Anton"/>
                <a:ea typeface="Anton"/>
                <a:cs typeface="Anton"/>
                <a:sym typeface="Anton"/>
              </a:rPr>
              <a:t>Action-Days</a:t>
            </a:r>
            <a:r>
              <a:rPr b="1" i="0" lang="en-US" sz="4400" u="none" cap="none" strike="noStrike">
                <a:solidFill>
                  <a:schemeClr val="lt1"/>
                </a:solidFill>
                <a:latin typeface="Anton"/>
                <a:ea typeface="Anton"/>
                <a:cs typeface="Anton"/>
                <a:sym typeface="Anton"/>
              </a:rPr>
              <a:t> </a:t>
            </a:r>
            <a:endParaRPr b="0" i="0" sz="4400" u="none" cap="none" strike="noStrike">
              <a:solidFill>
                <a:schemeClr val="lt1"/>
              </a:solidFill>
              <a:latin typeface="Anton"/>
              <a:ea typeface="Anton"/>
              <a:cs typeface="Anton"/>
              <a:sym typeface="Anton"/>
            </a:endParaRPr>
          </a:p>
        </p:txBody>
      </p:sp>
      <p:pic>
        <p:nvPicPr>
          <p:cNvPr id="313" name="Google Shape;313;p19"/>
          <p:cNvPicPr preferRelativeResize="0"/>
          <p:nvPr/>
        </p:nvPicPr>
        <p:blipFill rotWithShape="1">
          <a:blip r:embed="rId5">
            <a:alphaModFix/>
          </a:blip>
          <a:srcRect b="0" l="0" r="0" t="0"/>
          <a:stretch/>
        </p:blipFill>
        <p:spPr>
          <a:xfrm>
            <a:off x="1077741" y="3221616"/>
            <a:ext cx="6644426" cy="1841817"/>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314" name="Google Shape;314;p19"/>
          <p:cNvPicPr preferRelativeResize="0"/>
          <p:nvPr/>
        </p:nvPicPr>
        <p:blipFill rotWithShape="1">
          <a:blip r:embed="rId6">
            <a:alphaModFix/>
          </a:blip>
          <a:srcRect b="0" l="0" r="0" t="0"/>
          <a:stretch/>
        </p:blipFill>
        <p:spPr>
          <a:xfrm>
            <a:off x="6227477" y="7653191"/>
            <a:ext cx="7836303" cy="1263715"/>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315" name="Google Shape;315;p19"/>
          <p:cNvPicPr preferRelativeResize="0"/>
          <p:nvPr/>
        </p:nvPicPr>
        <p:blipFill rotWithShape="1">
          <a:blip r:embed="rId7">
            <a:alphaModFix/>
          </a:blip>
          <a:srcRect b="0" l="0" r="0" t="0"/>
          <a:stretch/>
        </p:blipFill>
        <p:spPr>
          <a:xfrm>
            <a:off x="2364850" y="6050480"/>
            <a:ext cx="3122593" cy="2556687"/>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316" name="Google Shape;316;p19"/>
          <p:cNvPicPr preferRelativeResize="0"/>
          <p:nvPr/>
        </p:nvPicPr>
        <p:blipFill rotWithShape="1">
          <a:blip r:embed="rId8">
            <a:alphaModFix/>
          </a:blip>
          <a:srcRect b="0" l="0" r="0" t="0"/>
          <a:stretch/>
        </p:blipFill>
        <p:spPr>
          <a:xfrm>
            <a:off x="8548114" y="2800453"/>
            <a:ext cx="9112718" cy="1981302"/>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grpSp>
        <p:nvGrpSpPr>
          <p:cNvPr id="321" name="Google Shape;321;p20"/>
          <p:cNvGrpSpPr/>
          <p:nvPr/>
        </p:nvGrpSpPr>
        <p:grpSpPr>
          <a:xfrm>
            <a:off x="0" y="-216991"/>
            <a:ext cx="18288000" cy="10503991"/>
            <a:chOff x="0" y="-57150"/>
            <a:chExt cx="769602" cy="2766483"/>
          </a:xfrm>
        </p:grpSpPr>
        <p:sp>
          <p:nvSpPr>
            <p:cNvPr id="322" name="Google Shape;322;p2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3" name="Google Shape;323;p20"/>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4" name="Google Shape;324;p2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5" name="Google Shape;325;p2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p20"/>
          <p:cNvSpPr txBox="1"/>
          <p:nvPr/>
        </p:nvSpPr>
        <p:spPr>
          <a:xfrm>
            <a:off x="3271972" y="619988"/>
            <a:ext cx="15347576"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4400" u="none" cap="none" strike="noStrike">
                <a:solidFill>
                  <a:schemeClr val="lt1"/>
                </a:solidFill>
                <a:latin typeface="Anton"/>
                <a:ea typeface="Anton"/>
                <a:cs typeface="Anton"/>
                <a:sym typeface="Anton"/>
              </a:rPr>
              <a:t>Create your own Action Day!</a:t>
            </a:r>
            <a:endParaRPr b="0" i="0" sz="4400" u="none" cap="none" strike="noStrike">
              <a:solidFill>
                <a:schemeClr val="lt1"/>
              </a:solidFill>
              <a:latin typeface="Anton"/>
              <a:ea typeface="Anton"/>
              <a:cs typeface="Anton"/>
              <a:sym typeface="Anton"/>
            </a:endParaRPr>
          </a:p>
        </p:txBody>
      </p:sp>
      <p:pic>
        <p:nvPicPr>
          <p:cNvPr id="327" name="Google Shape;327;p20"/>
          <p:cNvPicPr preferRelativeResize="0"/>
          <p:nvPr/>
        </p:nvPicPr>
        <p:blipFill rotWithShape="1">
          <a:blip r:embed="rId5">
            <a:alphaModFix/>
          </a:blip>
          <a:srcRect b="0" l="0" r="0" t="0"/>
          <a:stretch/>
        </p:blipFill>
        <p:spPr>
          <a:xfrm>
            <a:off x="526991" y="3833301"/>
            <a:ext cx="3386248" cy="3386248"/>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grpSp>
        <p:nvGrpSpPr>
          <p:cNvPr id="328" name="Google Shape;328;p20"/>
          <p:cNvGrpSpPr/>
          <p:nvPr/>
        </p:nvGrpSpPr>
        <p:grpSpPr>
          <a:xfrm>
            <a:off x="6026323" y="2262721"/>
            <a:ext cx="6235332" cy="6235332"/>
            <a:chOff x="1377154" y="5867"/>
            <a:chExt cx="6235332" cy="6235332"/>
          </a:xfrm>
        </p:grpSpPr>
        <p:sp>
          <p:nvSpPr>
            <p:cNvPr id="329" name="Google Shape;329;p20"/>
            <p:cNvSpPr/>
            <p:nvPr/>
          </p:nvSpPr>
          <p:spPr>
            <a:xfrm>
              <a:off x="1377154" y="5867"/>
              <a:ext cx="6235332" cy="6235332"/>
            </a:xfrm>
            <a:prstGeom prst="ellipse">
              <a:avLst/>
            </a:prstGeom>
            <a:solidFill>
              <a:schemeClr val="accent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0"/>
            <p:cNvSpPr txBox="1"/>
            <p:nvPr/>
          </p:nvSpPr>
          <p:spPr>
            <a:xfrm>
              <a:off x="2290297" y="919010"/>
              <a:ext cx="4409046" cy="4409046"/>
            </a:xfrm>
            <a:prstGeom prst="rect">
              <a:avLst/>
            </a:prstGeom>
            <a:noFill/>
            <a:ln>
              <a:noFill/>
            </a:ln>
          </p:spPr>
          <p:txBody>
            <a:bodyPr anchorCtr="0" anchor="ctr" bIns="82550" lIns="82550" spcFirstLastPara="1" rIns="82550" wrap="square" tIns="82550">
              <a:noAutofit/>
            </a:bodyPr>
            <a:lstStyle/>
            <a:p>
              <a:pPr indent="0" lvl="0" marL="0" marR="0" rtl="0" algn="ctr">
                <a:lnSpc>
                  <a:spcPct val="90000"/>
                </a:lnSpc>
                <a:spcBef>
                  <a:spcPts val="0"/>
                </a:spcBef>
                <a:spcAft>
                  <a:spcPts val="0"/>
                </a:spcAft>
                <a:buNone/>
              </a:pPr>
              <a:r>
                <a:rPr b="0" i="0" lang="en-US" sz="6500" u="none" cap="none" strike="noStrike">
                  <a:solidFill>
                    <a:schemeClr val="lt1"/>
                  </a:solidFill>
                  <a:latin typeface="Arial"/>
                  <a:ea typeface="Arial"/>
                  <a:cs typeface="Arial"/>
                  <a:sym typeface="Arial"/>
                </a:rPr>
                <a:t>What’s your message &amp;</a:t>
              </a:r>
              <a:endParaRPr b="0" i="0" sz="6500" u="none" cap="none" strike="noStrike">
                <a:solidFill>
                  <a:schemeClr val="lt1"/>
                </a:solidFill>
                <a:latin typeface="Arial"/>
                <a:ea typeface="Arial"/>
                <a:cs typeface="Arial"/>
                <a:sym typeface="Arial"/>
              </a:endParaRPr>
            </a:p>
            <a:p>
              <a:pPr indent="0" lvl="0" marL="0" marR="0" rtl="0" algn="ctr">
                <a:lnSpc>
                  <a:spcPct val="90000"/>
                </a:lnSpc>
                <a:spcBef>
                  <a:spcPts val="2275"/>
                </a:spcBef>
                <a:spcAft>
                  <a:spcPts val="0"/>
                </a:spcAft>
                <a:buNone/>
              </a:pPr>
              <a:r>
                <a:rPr b="0" i="0" lang="en-US" sz="6500" u="none" cap="none" strike="noStrike">
                  <a:solidFill>
                    <a:schemeClr val="lt1"/>
                  </a:solidFill>
                  <a:latin typeface="Arial"/>
                  <a:ea typeface="Arial"/>
                  <a:cs typeface="Arial"/>
                  <a:sym typeface="Arial"/>
                </a:rPr>
                <a:t>vision?</a:t>
              </a:r>
              <a:endParaRPr b="0" i="0" sz="6500" u="none" cap="none" strike="noStrike">
                <a:solidFill>
                  <a:schemeClr val="lt1"/>
                </a:solidFill>
                <a:latin typeface="Arial"/>
                <a:ea typeface="Arial"/>
                <a:cs typeface="Arial"/>
                <a:sym typeface="Arial"/>
              </a:endParaRPr>
            </a:p>
          </p:txBody>
        </p:sp>
      </p:grpSp>
      <p:pic>
        <p:nvPicPr>
          <p:cNvPr id="331" name="Google Shape;331;p20"/>
          <p:cNvPicPr preferRelativeResize="0"/>
          <p:nvPr/>
        </p:nvPicPr>
        <p:blipFill rotWithShape="1">
          <a:blip r:embed="rId6">
            <a:alphaModFix/>
          </a:blip>
          <a:srcRect b="0" l="0" r="0" t="0"/>
          <a:stretch/>
        </p:blipFill>
        <p:spPr>
          <a:xfrm>
            <a:off x="13088045" y="3083599"/>
            <a:ext cx="4853554" cy="438835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grpSp>
        <p:nvGrpSpPr>
          <p:cNvPr id="336" name="Google Shape;336;p21"/>
          <p:cNvGrpSpPr/>
          <p:nvPr/>
        </p:nvGrpSpPr>
        <p:grpSpPr>
          <a:xfrm>
            <a:off x="0" y="-216991"/>
            <a:ext cx="18288000" cy="10503991"/>
            <a:chOff x="0" y="-57150"/>
            <a:chExt cx="769602" cy="2766483"/>
          </a:xfrm>
        </p:grpSpPr>
        <p:sp>
          <p:nvSpPr>
            <p:cNvPr id="337" name="Google Shape;337;p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8" name="Google Shape;338;p2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9" name="Google Shape;339;p2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0" name="Google Shape;340;p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1" name="Google Shape;341;p21"/>
          <p:cNvSpPr txBox="1"/>
          <p:nvPr/>
        </p:nvSpPr>
        <p:spPr>
          <a:xfrm>
            <a:off x="5227440" y="435730"/>
            <a:ext cx="15347576"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6000" u="none" cap="none" strike="noStrike">
                <a:solidFill>
                  <a:schemeClr val="lt1"/>
                </a:solidFill>
                <a:latin typeface="Anton"/>
                <a:ea typeface="Anton"/>
                <a:cs typeface="Anton"/>
                <a:sym typeface="Anton"/>
              </a:rPr>
              <a:t>Conclusion &amp; Future</a:t>
            </a:r>
            <a:endParaRPr b="0" i="0" sz="6000" u="none" cap="none" strike="noStrike">
              <a:solidFill>
                <a:schemeClr val="lt1"/>
              </a:solidFill>
              <a:latin typeface="Anton"/>
              <a:ea typeface="Anton"/>
              <a:cs typeface="Anton"/>
              <a:sym typeface="Anton"/>
            </a:endParaRPr>
          </a:p>
        </p:txBody>
      </p:sp>
      <p:sp>
        <p:nvSpPr>
          <p:cNvPr id="342" name="Google Shape;342;p21"/>
          <p:cNvSpPr txBox="1"/>
          <p:nvPr/>
        </p:nvSpPr>
        <p:spPr>
          <a:xfrm>
            <a:off x="5227440" y="1638793"/>
            <a:ext cx="16196616" cy="624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History of Deaf Activism </a:t>
            </a:r>
            <a:endParaRPr/>
          </a:p>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a:t>
            </a:r>
            <a:r>
              <a:rPr b="1" i="0" lang="en-US" sz="2800" u="none" cap="none" strike="noStrike">
                <a:solidFill>
                  <a:schemeClr val="lt1"/>
                </a:solidFill>
                <a:latin typeface="Quicksand"/>
                <a:ea typeface="Quicksand"/>
                <a:cs typeface="Quicksand"/>
                <a:sym typeface="Quicksand"/>
              </a:rPr>
              <a:t>Courage – Creativity - Commitment to Equality</a:t>
            </a:r>
            <a:endParaRPr b="1"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Success stories such as the Gallaudet protest </a:t>
            </a:r>
            <a:endParaRPr/>
          </a:p>
          <a:p>
            <a:pPr indent="0" lvl="0" marL="0" marR="0" rtl="0" algn="l">
              <a:lnSpc>
                <a:spcPct val="10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show how self-confident activism brings about change. </a:t>
            </a:r>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40014"/>
              </a:lnSpc>
              <a:spcBef>
                <a:spcPts val="0"/>
              </a:spcBef>
              <a:spcAft>
                <a:spcPts val="0"/>
              </a:spcAft>
              <a:buNone/>
            </a:pPr>
            <a:r>
              <a:rPr b="1" i="0" lang="en-US" sz="2800" u="none" cap="none" strike="noStrike">
                <a:solidFill>
                  <a:schemeClr val="lt1"/>
                </a:solidFill>
                <a:latin typeface="Quicksand"/>
                <a:ea typeface="Quicksand"/>
                <a:cs typeface="Quicksand"/>
                <a:sym typeface="Quicksand"/>
              </a:rPr>
              <a:t>The fight for full recognition, visibility, and accessibility continues!</a:t>
            </a:r>
            <a:endParaRPr b="1"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40014"/>
              </a:lnSpc>
              <a:spcBef>
                <a:spcPts val="0"/>
              </a:spcBef>
              <a:spcAft>
                <a:spcPts val="0"/>
              </a:spcAft>
              <a:buNone/>
            </a:pPr>
            <a:r>
              <a:rPr b="1" i="0" lang="en-US" sz="3200" u="none" cap="none" strike="noStrike">
                <a:solidFill>
                  <a:schemeClr val="lt1"/>
                </a:solidFill>
                <a:latin typeface="Quicksand"/>
                <a:ea typeface="Quicksand"/>
                <a:cs typeface="Quicksand"/>
                <a:sym typeface="Quicksand"/>
              </a:rPr>
              <a:t>Future:</a:t>
            </a:r>
            <a:endParaRPr/>
          </a:p>
          <a:p>
            <a:pPr indent="0" lvl="0" marL="0" marR="0" rtl="0" algn="l">
              <a:lnSpc>
                <a:spcPct val="140014"/>
              </a:lnSpc>
              <a:spcBef>
                <a:spcPts val="0"/>
              </a:spcBef>
              <a:spcAft>
                <a:spcPts val="0"/>
              </a:spcAft>
              <a:buNone/>
            </a:pPr>
            <a:r>
              <a:rPr b="0" i="0" lang="en-US" sz="3200" u="none" cap="none" strike="noStrike">
                <a:solidFill>
                  <a:schemeClr val="lt1"/>
                </a:solidFill>
                <a:latin typeface="Quicksand"/>
                <a:ea typeface="Quicksand"/>
                <a:cs typeface="Quicksand"/>
                <a:sym typeface="Quicksand"/>
              </a:rPr>
              <a:t>- greater empowerment</a:t>
            </a:r>
            <a:endParaRPr/>
          </a:p>
          <a:p>
            <a:pPr indent="0" lvl="0" marL="0" marR="0" rtl="0" algn="l">
              <a:lnSpc>
                <a:spcPct val="140014"/>
              </a:lnSpc>
              <a:spcBef>
                <a:spcPts val="0"/>
              </a:spcBef>
              <a:spcAft>
                <a:spcPts val="0"/>
              </a:spcAft>
              <a:buNone/>
            </a:pPr>
            <a:r>
              <a:rPr b="0" i="0" lang="en-US" sz="3200" u="none" cap="none" strike="noStrike">
                <a:solidFill>
                  <a:schemeClr val="lt1"/>
                </a:solidFill>
                <a:latin typeface="Quicksand"/>
                <a:ea typeface="Quicksand"/>
                <a:cs typeface="Quicksand"/>
                <a:sym typeface="Quicksand"/>
              </a:rPr>
              <a:t>- technological innovations</a:t>
            </a:r>
            <a:endParaRPr/>
          </a:p>
          <a:p>
            <a:pPr indent="0" lvl="0" marL="0" marR="0" rtl="0" algn="l">
              <a:lnSpc>
                <a:spcPct val="140014"/>
              </a:lnSpc>
              <a:spcBef>
                <a:spcPts val="0"/>
              </a:spcBef>
              <a:spcAft>
                <a:spcPts val="0"/>
              </a:spcAft>
              <a:buNone/>
            </a:pPr>
            <a:r>
              <a:rPr b="0" i="0" lang="en-US" sz="3200" u="none" cap="none" strike="noStrike">
                <a:solidFill>
                  <a:schemeClr val="lt1"/>
                </a:solidFill>
                <a:latin typeface="Quicksand"/>
                <a:ea typeface="Quicksand"/>
                <a:cs typeface="Quicksand"/>
                <a:sym typeface="Quicksand"/>
              </a:rPr>
              <a:t>- global networking</a:t>
            </a:r>
            <a:endParaRPr/>
          </a:p>
          <a:p>
            <a:pPr indent="0" lvl="0" marL="0" marR="0" rtl="0" algn="l">
              <a:lnSpc>
                <a:spcPct val="140014"/>
              </a:lnSpc>
              <a:spcBef>
                <a:spcPts val="0"/>
              </a:spcBef>
              <a:spcAft>
                <a:spcPts val="0"/>
              </a:spcAft>
              <a:buNone/>
            </a:pPr>
            <a:r>
              <a:rPr b="0" i="0" lang="en-US" sz="3200" u="none" cap="none" strike="noStrike">
                <a:solidFill>
                  <a:schemeClr val="lt1"/>
                </a:solidFill>
                <a:latin typeface="Quicksand"/>
                <a:ea typeface="Quicksand"/>
                <a:cs typeface="Quicksand"/>
                <a:sym typeface="Quicksand"/>
              </a:rPr>
              <a:t>- greater social acceptance.</a:t>
            </a:r>
            <a:endParaRPr/>
          </a:p>
          <a:p>
            <a:pPr indent="-254000" lvl="0" marL="457200"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descr="Ein Bild, das Entwurf, Zeichnung, Lineart, Kunst enthält.&#10;&#10;KI-generierte Inhalte können fehlerhaft sein." id="343" name="Google Shape;343;p21"/>
          <p:cNvPicPr preferRelativeResize="0"/>
          <p:nvPr/>
        </p:nvPicPr>
        <p:blipFill rotWithShape="1">
          <a:blip r:embed="rId5">
            <a:alphaModFix/>
          </a:blip>
          <a:srcRect b="0" l="0" r="0" t="0"/>
          <a:stretch/>
        </p:blipFill>
        <p:spPr>
          <a:xfrm>
            <a:off x="730521" y="2770612"/>
            <a:ext cx="3766399" cy="620702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Ein Bild, das Kreis, Grafiken, Design, Darstellung enthält.&#10;&#10;KI-generierte Inhalte können fehlerhaft sein." id="344" name="Google Shape;344;p21"/>
          <p:cNvPicPr preferRelativeResize="0"/>
          <p:nvPr/>
        </p:nvPicPr>
        <p:blipFill rotWithShape="1">
          <a:blip r:embed="rId6">
            <a:alphaModFix/>
          </a:blip>
          <a:srcRect b="0" l="0" r="0" t="0"/>
          <a:stretch/>
        </p:blipFill>
        <p:spPr>
          <a:xfrm rot="334101">
            <a:off x="1541454" y="3511191"/>
            <a:ext cx="1732705" cy="1741684"/>
          </a:xfrm>
          <a:prstGeom prst="rect">
            <a:avLst/>
          </a:prstGeom>
          <a:noFill/>
          <a:ln>
            <a:noFill/>
          </a:ln>
        </p:spPr>
      </p:pic>
      <p:pic>
        <p:nvPicPr>
          <p:cNvPr id="345" name="Google Shape;345;p21"/>
          <p:cNvPicPr preferRelativeResize="0"/>
          <p:nvPr/>
        </p:nvPicPr>
        <p:blipFill rotWithShape="1">
          <a:blip r:embed="rId7">
            <a:alphaModFix/>
          </a:blip>
          <a:srcRect b="0" l="0" r="0" t="0"/>
          <a:stretch/>
        </p:blipFill>
        <p:spPr>
          <a:xfrm>
            <a:off x="11959425" y="5608887"/>
            <a:ext cx="3368751" cy="336875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grpSp>
        <p:nvGrpSpPr>
          <p:cNvPr id="350" name="Google Shape;350;p34"/>
          <p:cNvGrpSpPr/>
          <p:nvPr/>
        </p:nvGrpSpPr>
        <p:grpSpPr>
          <a:xfrm>
            <a:off x="0" y="-216991"/>
            <a:ext cx="18288000" cy="10503991"/>
            <a:chOff x="0" y="-57150"/>
            <a:chExt cx="769602" cy="2766483"/>
          </a:xfrm>
        </p:grpSpPr>
        <p:sp>
          <p:nvSpPr>
            <p:cNvPr id="351" name="Google Shape;351;p3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2" name="Google Shape;352;p3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53" name="Google Shape;353;p3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4" name="Google Shape;354;p3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5" name="Google Shape;355;p34"/>
          <p:cNvSpPr txBox="1"/>
          <p:nvPr/>
        </p:nvSpPr>
        <p:spPr>
          <a:xfrm>
            <a:off x="7031737" y="1685276"/>
            <a:ext cx="15347576"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4400" u="none" cap="none" strike="noStrike">
                <a:solidFill>
                  <a:schemeClr val="lt1"/>
                </a:solidFill>
                <a:latin typeface="Anton"/>
                <a:ea typeface="Anton"/>
                <a:cs typeface="Anton"/>
                <a:sym typeface="Anton"/>
              </a:rPr>
              <a:t>Feedback</a:t>
            </a:r>
            <a:endParaRPr b="0" i="0" sz="4400" u="none" cap="none" strike="noStrike">
              <a:solidFill>
                <a:schemeClr val="lt1"/>
              </a:solidFill>
              <a:latin typeface="Anton"/>
              <a:ea typeface="Anton"/>
              <a:cs typeface="Anton"/>
              <a:sym typeface="Anton"/>
            </a:endParaRPr>
          </a:p>
        </p:txBody>
      </p:sp>
      <p:pic>
        <p:nvPicPr>
          <p:cNvPr id="356" name="Google Shape;356;p34"/>
          <p:cNvPicPr preferRelativeResize="0"/>
          <p:nvPr/>
        </p:nvPicPr>
        <p:blipFill rotWithShape="1">
          <a:blip r:embed="rId5">
            <a:alphaModFix/>
          </a:blip>
          <a:srcRect b="0" l="0" r="0" t="0"/>
          <a:stretch/>
        </p:blipFill>
        <p:spPr>
          <a:xfrm>
            <a:off x="7047377" y="3749468"/>
            <a:ext cx="2726100" cy="27261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357" name="Google Shape;357;p34"/>
          <p:cNvSpPr txBox="1"/>
          <p:nvPr/>
        </p:nvSpPr>
        <p:spPr>
          <a:xfrm>
            <a:off x="5539409" y="7407965"/>
            <a:ext cx="7248939"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4000" u="none" cap="none" strike="noStrike">
                <a:solidFill>
                  <a:schemeClr val="lt1"/>
                </a:solidFill>
                <a:latin typeface="Quicksand"/>
                <a:ea typeface="Quicksand"/>
                <a:cs typeface="Quicksand"/>
                <a:sym typeface="Quicksand"/>
              </a:rPr>
              <a:t>Thank you for your attention!</a:t>
            </a:r>
            <a:r>
              <a:rPr b="0" i="0" lang="en-US"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61" name="Shape 361"/>
        <p:cNvGrpSpPr/>
        <p:nvPr/>
      </p:nvGrpSpPr>
      <p:grpSpPr>
        <a:xfrm>
          <a:off x="0" y="0"/>
          <a:ext cx="0" cy="0"/>
          <a:chOff x="0" y="0"/>
          <a:chExt cx="0" cy="0"/>
        </a:xfrm>
      </p:grpSpPr>
      <p:sp>
        <p:nvSpPr>
          <p:cNvPr id="362" name="Google Shape;362;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3" name="Google Shape;363;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4" name="Google Shape;364;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5" name="Google Shape;365;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6" name="Google Shape;366;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67" name="Google Shape;367;p3"/>
          <p:cNvGrpSpPr/>
          <p:nvPr/>
        </p:nvGrpSpPr>
        <p:grpSpPr>
          <a:xfrm>
            <a:off x="-228300" y="6944209"/>
            <a:ext cx="18940740" cy="4430740"/>
            <a:chOff x="0" y="-57150"/>
            <a:chExt cx="4988508" cy="1166944"/>
          </a:xfrm>
        </p:grpSpPr>
        <p:sp>
          <p:nvSpPr>
            <p:cNvPr id="368" name="Google Shape;368;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9" name="Google Shape;369;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70" name="Google Shape;370;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1" name="Google Shape;371;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2" name="Google Shape;372;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3" name="Google Shape;373;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4" name="Google Shape;374;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5" name="Google Shape;375;p3"/>
          <p:cNvSpPr txBox="1"/>
          <p:nvPr/>
        </p:nvSpPr>
        <p:spPr>
          <a:xfrm>
            <a:off x="2157051" y="1867850"/>
            <a:ext cx="3722400"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8000" u="none" cap="none" strike="noStrike">
                <a:solidFill>
                  <a:srgbClr val="FFFFFF"/>
                </a:solidFill>
                <a:latin typeface="Anton"/>
                <a:ea typeface="Anton"/>
                <a:cs typeface="Anton"/>
                <a:sym typeface="Anton"/>
              </a:rPr>
              <a:t>Kontakt</a:t>
            </a:r>
            <a:endParaRPr b="0" i="0" sz="1400" u="none" cap="none" strike="noStrike">
              <a:solidFill>
                <a:srgbClr val="000000"/>
              </a:solidFill>
              <a:latin typeface="Arial"/>
              <a:ea typeface="Arial"/>
              <a:cs typeface="Arial"/>
              <a:sym typeface="Arial"/>
            </a:endParaRPr>
          </a:p>
        </p:txBody>
      </p:sp>
      <p:sp>
        <p:nvSpPr>
          <p:cNvPr id="376" name="Google Shape;376;p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377" name="Google Shape;377;p3"/>
          <p:cNvSpPr txBox="1"/>
          <p:nvPr/>
        </p:nvSpPr>
        <p:spPr>
          <a:xfrm>
            <a:off x="4863628" y="4683302"/>
            <a:ext cx="59567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 Culture, Heritage and Diversity</a:t>
            </a:r>
            <a:endParaRPr b="0" i="0" sz="1400" u="none" cap="none" strike="noStrike">
              <a:solidFill>
                <a:srgbClr val="000000"/>
              </a:solidFill>
              <a:latin typeface="Arial"/>
              <a:ea typeface="Arial"/>
              <a:cs typeface="Arial"/>
              <a:sym typeface="Arial"/>
            </a:endParaRPr>
          </a:p>
        </p:txBody>
      </p:sp>
      <p:sp>
        <p:nvSpPr>
          <p:cNvPr id="378" name="Google Shape;378;p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Manuela Hofer</dc:creator>
</cp:coreProperties>
</file>