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10287000" cx="18288000"/>
  <p:notesSz cx="6858000" cy="9144000"/>
  <p:embeddedFontLst>
    <p:embeddedFont>
      <p:font typeface="Anton"/>
      <p:regular r:id="rId25"/>
    </p:embeddedFont>
    <p:embeddedFont>
      <p:font typeface="Quicksan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8" roundtripDataSignature="AMtx7mjmoD0M+wGYABPs1ZrATfuX3nn9V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EFA3778-CABE-4C1B-95CB-ADC156D2BA7D}">
  <a:tblStyle styleId="{9EFA3778-CABE-4C1B-95CB-ADC156D2BA7D}" styleName="Table_0">
    <a:wholeTbl>
      <a:tcTxStyle b="off" i="off">
        <a:font>
          <a:latin typeface="Calibri"/>
          <a:ea typeface="Calibri"/>
          <a:cs typeface="Calibri"/>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a:tcStyle>
        <a:fill>
          <a:solidFill>
            <a:schemeClr val="accent4">
              <a:alpha val="40000"/>
            </a:schemeClr>
          </a:solidFill>
        </a:fill>
      </a:tcStyle>
    </a:band1H>
    <a:band2H>
      <a:tcTxStyle/>
    </a:band2H>
    <a:band1V>
      <a:tcTxStyle/>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Calibri"/>
          <a:ea typeface="Calibri"/>
          <a:cs typeface="Calibri"/>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font" Target="fonts/Anton-regular.fntdata"/><Relationship Id="rId26" Type="http://schemas.openxmlformats.org/officeDocument/2006/relationships/font" Target="fonts/Quicksand-regular.fntdata"/><Relationship Id="rId27" Type="http://schemas.openxmlformats.org/officeDocument/2006/relationships/font" Target="fonts/Quicksand-bold.fntdata"/><Relationship Id="rId2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5fa9f5703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fa9f5703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5fa9f5703a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fa9f5703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35fa9f5703a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fa9f5703a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35fa9f5703a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fa9f5703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5fa9f5703a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5fa9f5703a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35fa9f5703a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5fa9f5703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5fa9f5703a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9.png"/><Relationship Id="rId8" Type="http://schemas.openxmlformats.org/officeDocument/2006/relationships/image" Target="../media/image8.png"/><Relationship Id="rId9" Type="http://schemas.openxmlformats.org/officeDocument/2006/relationships/image" Target="../media/image13.png"/><Relationship Id="rId10" Type="http://schemas.openxmlformats.org/officeDocument/2006/relationships/image" Target="../media/image12.png"/><Relationship Id="rId11" Type="http://schemas.openxmlformats.org/officeDocument/2006/relationships/image" Target="../media/image11.png"/><Relationship Id="rId12" Type="http://schemas.openxmlformats.org/officeDocument/2006/relationships/image" Target="../media/image14.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3457354" y="402562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8000">
                <a:solidFill>
                  <a:srgbClr val="FFFFFF"/>
                </a:solidFill>
                <a:latin typeface="Anton"/>
                <a:ea typeface="Anton"/>
                <a:cs typeface="Anton"/>
                <a:sym typeface="Anton"/>
              </a:rPr>
              <a:t>Deaf Rights and Advocacy </a:t>
            </a:r>
            <a:endParaRPr sz="3200">
              <a:solidFill>
                <a:srgbClr val="FFFFFF"/>
              </a:solidFill>
              <a:latin typeface="Anton"/>
              <a:ea typeface="Anton"/>
              <a:cs typeface="Anton"/>
              <a:sym typeface="Anton"/>
            </a:endParaRPr>
          </a:p>
        </p:txBody>
      </p:sp>
      <p:sp>
        <p:nvSpPr>
          <p:cNvPr id="90" name="Google Shape;90;p1"/>
          <p:cNvSpPr txBox="1"/>
          <p:nvPr/>
        </p:nvSpPr>
        <p:spPr>
          <a:xfrm>
            <a:off x="3457354" y="5450055"/>
            <a:ext cx="11401646" cy="53129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3200">
                <a:solidFill>
                  <a:srgbClr val="FFFFFF"/>
                </a:solidFill>
                <a:latin typeface="Quicksand"/>
                <a:ea typeface="Quicksand"/>
                <a:cs typeface="Quicksand"/>
                <a:sym typeface="Quicksand"/>
              </a:rPr>
              <a:t>Laws and Guidelines on Deaf Rights</a:t>
            </a:r>
            <a:endParaRPr sz="1800">
              <a:solidFill>
                <a:srgbClr val="FFFFFF"/>
              </a:solidFill>
              <a:latin typeface="Quicksand"/>
              <a:ea typeface="Quicksand"/>
              <a:cs typeface="Quicksand"/>
              <a:sym typeface="Quicksand"/>
            </a:endParaRPr>
          </a:p>
        </p:txBody>
      </p:sp>
      <p:sp>
        <p:nvSpPr>
          <p:cNvPr id="91" name="Google Shape;91;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None/>
            </a:pPr>
            <a:r>
              <a:rPr lang="nl-NL" sz="2250">
                <a:solidFill>
                  <a:srgbClr val="FFFFFF"/>
                </a:solidFill>
                <a:latin typeface="Quicksand"/>
                <a:ea typeface="Quicksand"/>
                <a:cs typeface="Quicksand"/>
                <a:sym typeface="Quicksand"/>
              </a:rPr>
              <a:t>Deaf Studies workshop </a:t>
            </a:r>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53184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Introduction</a:t>
            </a:r>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Activity: Barrier m</a:t>
            </a:r>
            <a:r>
              <a:rPr b="0" i="0" lang="nl-NL" sz="3200" u="none" cap="none" strike="noStrike">
                <a:solidFill>
                  <a:srgbClr val="FFFFFF"/>
                </a:solidFill>
                <a:latin typeface="Quicksand"/>
                <a:ea typeface="Quicksand"/>
                <a:cs typeface="Quicksand"/>
                <a:sym typeface="Quicksand"/>
              </a:rPr>
              <a:t>apping</a:t>
            </a:r>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Theory: </a:t>
            </a:r>
            <a:r>
              <a:rPr b="0" i="0" lang="nl-NL" sz="3200" u="none" cap="none" strike="noStrike">
                <a:solidFill>
                  <a:srgbClr val="FFFFFF"/>
                </a:solidFill>
                <a:latin typeface="Quicksand"/>
                <a:ea typeface="Quicksand"/>
                <a:cs typeface="Quicksand"/>
                <a:sym typeface="Quicksand"/>
              </a:rPr>
              <a:t>What are</a:t>
            </a:r>
            <a:r>
              <a:rPr lang="nl-NL" sz="3200">
                <a:solidFill>
                  <a:srgbClr val="FFFFFF"/>
                </a:solidFill>
                <a:latin typeface="Quicksand"/>
                <a:ea typeface="Quicksand"/>
                <a:cs typeface="Quicksand"/>
                <a:sym typeface="Quicksand"/>
              </a:rPr>
              <a:t> </a:t>
            </a:r>
            <a:r>
              <a:rPr b="0" i="0" lang="nl-NL" sz="3200" u="none" cap="none" strike="noStrike">
                <a:solidFill>
                  <a:srgbClr val="FFFFFF"/>
                </a:solidFill>
                <a:latin typeface="Quicksand"/>
                <a:ea typeface="Quicksand"/>
                <a:cs typeface="Quicksand"/>
                <a:sym typeface="Quicksand"/>
              </a:rPr>
              <a:t>laws and guideline</a:t>
            </a:r>
            <a:r>
              <a:rPr lang="nl-NL" sz="3200">
                <a:solidFill>
                  <a:srgbClr val="FFFFFF"/>
                </a:solidFill>
                <a:latin typeface="Quicksand"/>
                <a:ea typeface="Quicksand"/>
                <a:cs typeface="Quicksand"/>
                <a:sym typeface="Quicksand"/>
              </a:rPr>
              <a:t>s</a:t>
            </a:r>
            <a:r>
              <a:rPr b="0" i="0" lang="nl-NL" sz="3200" u="none" cap="none" strike="noStrike">
                <a:solidFill>
                  <a:srgbClr val="FFFFFF"/>
                </a:solidFill>
                <a:latin typeface="Quicksand"/>
                <a:ea typeface="Quicksand"/>
                <a:cs typeface="Quicksand"/>
                <a:sym typeface="Quicksand"/>
              </a:rPr>
              <a:t>?</a:t>
            </a:r>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Activity: which rights and guidelines do you know?</a:t>
            </a:r>
            <a:endParaRPr sz="3200">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Theory: levels of law</a:t>
            </a:r>
            <a:endParaRPr sz="3200">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Theory: International treaties</a:t>
            </a:r>
            <a:endParaRPr sz="3200">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Theory: National laws</a:t>
            </a:r>
            <a:endParaRPr sz="3200">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Activity: Right vs. Reality</a:t>
            </a:r>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Reflection</a:t>
            </a:r>
            <a:endParaRPr/>
          </a:p>
        </p:txBody>
      </p:sp>
      <p:sp>
        <p:nvSpPr>
          <p:cNvPr id="102" name="Google Shape;102;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8000">
                <a:solidFill>
                  <a:srgbClr val="FFFFFF"/>
                </a:solidFill>
                <a:latin typeface="Anton"/>
                <a:ea typeface="Anton"/>
                <a:cs typeface="Anton"/>
                <a:sym typeface="Anton"/>
              </a:rPr>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a:t>
            </a:r>
            <a:endParaRPr sz="8000"/>
          </a:p>
        </p:txBody>
      </p:sp>
      <p:sp>
        <p:nvSpPr>
          <p:cNvPr id="113" name="Google Shape;113;p3"/>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sz="3200">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Who are you?</a:t>
            </a:r>
            <a:endParaRPr/>
          </a:p>
          <a:p>
            <a:pPr indent="-254000" lvl="0" marL="457200" marR="0" rtl="0" algn="l">
              <a:lnSpc>
                <a:spcPct val="90000"/>
              </a:lnSpc>
              <a:spcBef>
                <a:spcPts val="20"/>
              </a:spcBef>
              <a:spcAft>
                <a:spcPts val="0"/>
              </a:spcAft>
              <a:buClr>
                <a:srgbClr val="000000"/>
              </a:buClr>
              <a:buSzPts val="3200"/>
              <a:buFont typeface="Arial"/>
              <a:buNone/>
            </a:pPr>
            <a:r>
              <a:t/>
            </a:r>
            <a:endParaRPr sz="3200">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lang="nl-NL" sz="3200">
                <a:solidFill>
                  <a:srgbClr val="FFFFFF"/>
                </a:solidFill>
                <a:latin typeface="Quicksand"/>
                <a:ea typeface="Quicksand"/>
                <a:cs typeface="Quicksand"/>
                <a:sym typeface="Quicksand"/>
              </a:rPr>
              <a:t>Ice breaker question:</a:t>
            </a:r>
            <a:endParaRPr sz="3200">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None/>
            </a:pPr>
            <a:r>
              <a:t/>
            </a:r>
            <a:endParaRPr sz="3200">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None/>
            </a:pPr>
            <a:r>
              <a:t/>
            </a:r>
            <a:endParaRPr sz="3200">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None/>
            </a:pPr>
            <a:r>
              <a:t/>
            </a:r>
            <a:endParaRPr sz="3200">
              <a:solidFill>
                <a:srgbClr val="FFFFFF"/>
              </a:solidFill>
              <a:latin typeface="Quicksand"/>
              <a:ea typeface="Quicksand"/>
              <a:cs typeface="Quicksand"/>
              <a:sym typeface="Quicksand"/>
            </a:endParaRPr>
          </a:p>
          <a:p>
            <a:pPr indent="0" lvl="0" marL="0" rtl="0" algn="ctr">
              <a:spcBef>
                <a:spcPts val="0"/>
              </a:spcBef>
              <a:spcAft>
                <a:spcPts val="0"/>
              </a:spcAft>
              <a:buClr>
                <a:schemeClr val="lt1"/>
              </a:buClr>
              <a:buSzPts val="3200"/>
              <a:buFont typeface="Arial"/>
              <a:buNone/>
            </a:pPr>
            <a:r>
              <a:rPr lang="nl-NL" sz="3200">
                <a:solidFill>
                  <a:schemeClr val="lt1"/>
                </a:solidFill>
                <a:latin typeface="Quicksand"/>
                <a:ea typeface="Quicksand"/>
                <a:cs typeface="Quicksand"/>
                <a:sym typeface="Quicksand"/>
              </a:rPr>
              <a:t>What comes to mind when you read </a:t>
            </a:r>
            <a:endParaRPr sz="3200">
              <a:solidFill>
                <a:schemeClr val="lt1"/>
              </a:solidFill>
              <a:latin typeface="Calibri"/>
              <a:ea typeface="Calibri"/>
              <a:cs typeface="Calibri"/>
              <a:sym typeface="Calibri"/>
            </a:endParaRPr>
          </a:p>
          <a:p>
            <a:pPr indent="0" lvl="0" marL="0" rtl="0" algn="ctr">
              <a:spcBef>
                <a:spcPts val="640"/>
              </a:spcBef>
              <a:spcAft>
                <a:spcPts val="0"/>
              </a:spcAft>
              <a:buClr>
                <a:schemeClr val="lt1"/>
              </a:buClr>
              <a:buSzPts val="3200"/>
              <a:buFont typeface="Arial"/>
              <a:buNone/>
            </a:pPr>
            <a:r>
              <a:rPr i="1" lang="nl-NL" sz="3200">
                <a:solidFill>
                  <a:schemeClr val="lt1"/>
                </a:solidFill>
                <a:latin typeface="Quicksand"/>
                <a:ea typeface="Quicksand"/>
                <a:cs typeface="Quicksand"/>
                <a:sym typeface="Quicksand"/>
              </a:rPr>
              <a:t>"Right"</a:t>
            </a:r>
            <a:r>
              <a:rPr lang="nl-NL" sz="3200">
                <a:solidFill>
                  <a:schemeClr val="lt1"/>
                </a:solidFill>
                <a:latin typeface="Quicksand"/>
                <a:ea typeface="Quicksand"/>
                <a:cs typeface="Quicksand"/>
                <a:sym typeface="Quicksand"/>
              </a:rPr>
              <a:t>?</a:t>
            </a:r>
            <a:endParaRPr sz="3200">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None/>
            </a:pPr>
            <a:r>
              <a:t/>
            </a:r>
            <a:endParaRPr sz="3200">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b="0" l="0" r="50592" t="49889"/>
          <a:stretch/>
        </p:blipFill>
        <p:spPr>
          <a:xfrm>
            <a:off x="7819425" y="887900"/>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lt1"/>
              </a:buClr>
              <a:buSzPts val="3200"/>
              <a:buFont typeface="Arial"/>
              <a:buNone/>
            </a:pPr>
            <a:r>
              <a:rPr lang="nl-NL" sz="3800">
                <a:solidFill>
                  <a:schemeClr val="lt1"/>
                </a:solidFill>
                <a:latin typeface="Quicksand"/>
                <a:ea typeface="Quicksand"/>
                <a:cs typeface="Quicksand"/>
                <a:sym typeface="Quicksand"/>
              </a:rPr>
              <a:t>The aim of this workshop is to teach participants how to use laws and guidelines to protect the rights of deaf people and fight discrimination in their communities.</a:t>
            </a:r>
            <a:endParaRPr sz="3800">
              <a:solidFill>
                <a:schemeClr val="lt1"/>
              </a:solidFill>
              <a:latin typeface="Calibri"/>
              <a:ea typeface="Calibri"/>
              <a:cs typeface="Calibri"/>
              <a:sym typeface="Calibri"/>
            </a:endParaRPr>
          </a:p>
        </p:txBody>
      </p:sp>
      <p:sp>
        <p:nvSpPr>
          <p:cNvPr id="125" name="Google Shape;125;p4"/>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Introduction: aim</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6"/>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Mapping barriers</a:t>
            </a:r>
            <a:endParaRPr sz="8000"/>
          </a:p>
        </p:txBody>
      </p:sp>
      <p:sp>
        <p:nvSpPr>
          <p:cNvPr id="136" name="Google Shape;136;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nl-NL">
                <a:solidFill>
                  <a:schemeClr val="lt1"/>
                </a:solidFill>
                <a:latin typeface="Quicksand"/>
                <a:ea typeface="Quicksand"/>
                <a:cs typeface="Quicksand"/>
                <a:sym typeface="Quicksand"/>
              </a:rPr>
              <a:t>Discussion: </a:t>
            </a:r>
            <a:endParaRPr>
              <a:solidFill>
                <a:schemeClr val="lt1"/>
              </a:solidFill>
              <a:latin typeface="Quicksand"/>
              <a:ea typeface="Quicksand"/>
              <a:cs typeface="Quicksand"/>
              <a:sym typeface="Quicksand"/>
            </a:endParaRPr>
          </a:p>
          <a:p>
            <a:pPr indent="0" lvl="0" marL="0" rtl="0" algn="l">
              <a:spcBef>
                <a:spcPts val="0"/>
              </a:spcBef>
              <a:spcAft>
                <a:spcPts val="0"/>
              </a:spcAft>
              <a:buNone/>
            </a:pPr>
            <a:r>
              <a:t/>
            </a:r>
            <a:endParaRPr>
              <a:solidFill>
                <a:schemeClr val="lt1"/>
              </a:solidFill>
              <a:latin typeface="Quicksand"/>
              <a:ea typeface="Quicksand"/>
              <a:cs typeface="Quicksand"/>
              <a:sym typeface="Quicksand"/>
            </a:endParaRPr>
          </a:p>
          <a:p>
            <a:pPr indent="0" lvl="0" marL="0" rtl="0" algn="ctr">
              <a:spcBef>
                <a:spcPts val="0"/>
              </a:spcBef>
              <a:spcAft>
                <a:spcPts val="0"/>
              </a:spcAft>
              <a:buNone/>
            </a:pPr>
            <a:r>
              <a:rPr lang="nl-NL" sz="4100">
                <a:solidFill>
                  <a:schemeClr val="lt1"/>
                </a:solidFill>
                <a:latin typeface="Quicksand"/>
                <a:ea typeface="Quicksand"/>
                <a:cs typeface="Quicksand"/>
                <a:sym typeface="Quicksand"/>
              </a:rPr>
              <a:t>What does "barrier" mean? </a:t>
            </a:r>
            <a:endParaRPr sz="4100"/>
          </a:p>
          <a:p>
            <a:pPr indent="0" lvl="0" marL="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37" name="Google Shape;137;p6"/>
          <p:cNvPicPr preferRelativeResize="0"/>
          <p:nvPr/>
        </p:nvPicPr>
        <p:blipFill rotWithShape="1">
          <a:blip r:embed="rId5">
            <a:alphaModFix/>
          </a:blip>
          <a:srcRect b="0" l="38088" r="41321" t="47756"/>
          <a:stretch/>
        </p:blipFill>
        <p:spPr>
          <a:xfrm>
            <a:off x="14044225" y="3163700"/>
            <a:ext cx="3354202" cy="47871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1" name="Shape 141"/>
        <p:cNvGrpSpPr/>
        <p:nvPr/>
      </p:nvGrpSpPr>
      <p:grpSpPr>
        <a:xfrm>
          <a:off x="0" y="0"/>
          <a:ext cx="0" cy="0"/>
          <a:chOff x="0" y="0"/>
          <a:chExt cx="0" cy="0"/>
        </a:xfrm>
      </p:grpSpPr>
      <p:grpSp>
        <p:nvGrpSpPr>
          <p:cNvPr id="142" name="Google Shape;142;g35fa9f5703a_0_3"/>
          <p:cNvGrpSpPr/>
          <p:nvPr/>
        </p:nvGrpSpPr>
        <p:grpSpPr>
          <a:xfrm>
            <a:off x="0" y="-216993"/>
            <a:ext cx="2922102" cy="10504504"/>
            <a:chOff x="0" y="-57150"/>
            <a:chExt cx="769602" cy="2766600"/>
          </a:xfrm>
        </p:grpSpPr>
        <p:sp>
          <p:nvSpPr>
            <p:cNvPr id="143" name="Google Shape;143;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 name="Google Shape;144;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5" name="Google Shape;145;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g35fa9f5703a_0_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g35fa9f5703a_0_3"/>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Mapping barriers</a:t>
            </a:r>
            <a:endParaRPr sz="8000"/>
          </a:p>
        </p:txBody>
      </p:sp>
      <p:sp>
        <p:nvSpPr>
          <p:cNvPr id="148" name="Google Shape;148;g35fa9f5703a_0_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None/>
            </a:pPr>
            <a:r>
              <a:t/>
            </a:r>
            <a:endParaRPr/>
          </a:p>
          <a:p>
            <a:pPr indent="0" lvl="0" marL="0" rtl="0" algn="l">
              <a:spcBef>
                <a:spcPts val="592"/>
              </a:spcBef>
              <a:spcAft>
                <a:spcPts val="0"/>
              </a:spcAft>
              <a:buNone/>
            </a:pPr>
            <a:r>
              <a:rPr b="1" lang="nl-NL">
                <a:solidFill>
                  <a:schemeClr val="lt1"/>
                </a:solidFill>
                <a:latin typeface="Quicksand"/>
                <a:ea typeface="Quicksand"/>
                <a:cs typeface="Quicksand"/>
                <a:sym typeface="Quicksand"/>
              </a:rPr>
              <a:t>Definition barrier:</a:t>
            </a:r>
            <a:r>
              <a:rPr lang="nl-NL">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a:p>
            <a:pPr indent="0" lvl="0" marL="0" rtl="0" algn="l">
              <a:spcBef>
                <a:spcPts val="592"/>
              </a:spcBef>
              <a:spcAft>
                <a:spcPts val="0"/>
              </a:spcAft>
              <a:buNone/>
            </a:pPr>
            <a:r>
              <a:t/>
            </a:r>
            <a:endParaRPr>
              <a:solidFill>
                <a:schemeClr val="lt1"/>
              </a:solidFill>
              <a:latin typeface="Quicksand"/>
              <a:ea typeface="Quicksand"/>
              <a:cs typeface="Quicksand"/>
              <a:sym typeface="Quicksand"/>
            </a:endParaRPr>
          </a:p>
          <a:p>
            <a:pPr indent="0" lvl="0" marL="0" rtl="0" algn="ctr">
              <a:spcBef>
                <a:spcPts val="592"/>
              </a:spcBef>
              <a:spcAft>
                <a:spcPts val="0"/>
              </a:spcAft>
              <a:buNone/>
            </a:pPr>
            <a:r>
              <a:rPr lang="nl-NL" sz="3600">
                <a:solidFill>
                  <a:schemeClr val="lt1"/>
                </a:solidFill>
                <a:latin typeface="Quicksand"/>
                <a:ea typeface="Quicksand"/>
                <a:cs typeface="Quicksand"/>
                <a:sym typeface="Quicksand"/>
              </a:rPr>
              <a:t>A barrier is anything that hinders a person the full and equal participation in society.</a:t>
            </a:r>
            <a:endParaRPr sz="3600">
              <a:solidFill>
                <a:schemeClr val="lt1"/>
              </a:solidFill>
              <a:latin typeface="Quicksand"/>
              <a:ea typeface="Quicksand"/>
              <a:cs typeface="Quicksand"/>
              <a:sym typeface="Quicksand"/>
            </a:endParaRPr>
          </a:p>
          <a:p>
            <a:pPr indent="0" lvl="0" marL="0" rtl="0" algn="l">
              <a:spcBef>
                <a:spcPts val="592"/>
              </a:spcBef>
              <a:spcAft>
                <a:spcPts val="0"/>
              </a:spcAft>
              <a:buNone/>
            </a:pPr>
            <a:r>
              <a:t/>
            </a:r>
            <a:endParaRPr>
              <a:solidFill>
                <a:schemeClr val="lt1"/>
              </a:solidFill>
              <a:latin typeface="Quicksand"/>
              <a:ea typeface="Quicksand"/>
              <a:cs typeface="Quicksand"/>
              <a:sym typeface="Quicksand"/>
            </a:endParaRPr>
          </a:p>
          <a:p>
            <a:pPr indent="0" lvl="0" marL="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9" name="Google Shape;149;g35fa9f5703a_0_3"/>
          <p:cNvPicPr preferRelativeResize="0"/>
          <p:nvPr/>
        </p:nvPicPr>
        <p:blipFill rotWithShape="1">
          <a:blip r:embed="rId5">
            <a:alphaModFix/>
          </a:blip>
          <a:srcRect b="0" l="0" r="67263" t="46569"/>
          <a:stretch/>
        </p:blipFill>
        <p:spPr>
          <a:xfrm>
            <a:off x="13268147" y="1390302"/>
            <a:ext cx="3585173" cy="32913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grpSp>
        <p:nvGrpSpPr>
          <p:cNvPr id="154" name="Google Shape;154;g35fa9f5703a_0_13"/>
          <p:cNvGrpSpPr/>
          <p:nvPr/>
        </p:nvGrpSpPr>
        <p:grpSpPr>
          <a:xfrm>
            <a:off x="0" y="-216993"/>
            <a:ext cx="2922102" cy="10504504"/>
            <a:chOff x="0" y="-57150"/>
            <a:chExt cx="769602" cy="2766600"/>
          </a:xfrm>
        </p:grpSpPr>
        <p:sp>
          <p:nvSpPr>
            <p:cNvPr id="155" name="Google Shape;155;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 name="Google Shape;156;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7" name="Google Shape;157;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 name="Google Shape;159;g35fa9f5703a_0_13"/>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Mapping barriers</a:t>
            </a:r>
            <a:endParaRPr sz="8000"/>
          </a:p>
        </p:txBody>
      </p:sp>
      <p:sp>
        <p:nvSpPr>
          <p:cNvPr id="160" name="Google Shape;160;g35fa9f5703a_0_1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spcBef>
                <a:spcPts val="592"/>
              </a:spcBef>
              <a:spcAft>
                <a:spcPts val="0"/>
              </a:spcAft>
              <a:buNone/>
            </a:pPr>
            <a:r>
              <a:t/>
            </a:r>
            <a:endParaRPr>
              <a:solidFill>
                <a:schemeClr val="lt1"/>
              </a:solidFill>
              <a:latin typeface="Quicksand"/>
              <a:ea typeface="Quicksand"/>
              <a:cs typeface="Quicksand"/>
              <a:sym typeface="Quicksand"/>
            </a:endParaRPr>
          </a:p>
          <a:p>
            <a:pPr indent="0" lvl="0" marL="0" rtl="0" algn="l">
              <a:spcBef>
                <a:spcPts val="592"/>
              </a:spcBef>
              <a:spcAft>
                <a:spcPts val="0"/>
              </a:spcAft>
              <a:buNone/>
            </a:pPr>
            <a:r>
              <a:t/>
            </a:r>
            <a:endParaRPr>
              <a:solidFill>
                <a:schemeClr val="lt1"/>
              </a:solidFill>
              <a:latin typeface="Quicksand"/>
              <a:ea typeface="Quicksand"/>
              <a:cs typeface="Quicksand"/>
              <a:sym typeface="Quicksand"/>
            </a:endParaRPr>
          </a:p>
          <a:p>
            <a:pPr indent="0" lvl="0" marL="0" rtl="0" algn="ctr">
              <a:spcBef>
                <a:spcPts val="592"/>
              </a:spcBef>
              <a:spcAft>
                <a:spcPts val="0"/>
              </a:spcAft>
              <a:buNone/>
            </a:pPr>
            <a:r>
              <a:rPr lang="nl-NL" sz="3600">
                <a:solidFill>
                  <a:schemeClr val="lt1"/>
                </a:solidFill>
                <a:latin typeface="Quicksand"/>
                <a:ea typeface="Quicksand"/>
                <a:cs typeface="Quicksand"/>
                <a:sym typeface="Quicksand"/>
              </a:rPr>
              <a:t>What are your personal experiences with barriers? </a:t>
            </a:r>
            <a:endParaRPr sz="3600">
              <a:solidFill>
                <a:schemeClr val="lt1"/>
              </a:solidFill>
              <a:latin typeface="Quicksand"/>
              <a:ea typeface="Quicksand"/>
              <a:cs typeface="Quicksand"/>
              <a:sym typeface="Quicksand"/>
            </a:endParaRPr>
          </a:p>
          <a:p>
            <a:pPr indent="0" lvl="0" marL="0" rtl="0" algn="ctr">
              <a:spcBef>
                <a:spcPts val="592"/>
              </a:spcBef>
              <a:spcAft>
                <a:spcPts val="0"/>
              </a:spcAft>
              <a:buNone/>
            </a:pPr>
            <a:br>
              <a:rPr i="1" lang="nl-NL" sz="2900">
                <a:solidFill>
                  <a:schemeClr val="lt1"/>
                </a:solidFill>
                <a:latin typeface="Quicksand"/>
                <a:ea typeface="Quicksand"/>
                <a:cs typeface="Quicksand"/>
                <a:sym typeface="Quicksand"/>
              </a:rPr>
            </a:br>
            <a:r>
              <a:rPr i="1" lang="nl-NL" sz="2900">
                <a:solidFill>
                  <a:schemeClr val="lt1"/>
                </a:solidFill>
                <a:latin typeface="Quicksand"/>
                <a:ea typeface="Quicksand"/>
                <a:cs typeface="Quicksand"/>
                <a:sym typeface="Quicksand"/>
              </a:rPr>
              <a:t>Write them on a note and stick on flipchart</a:t>
            </a:r>
            <a:endParaRPr i="1" sz="2900">
              <a:solidFill>
                <a:schemeClr val="lt1"/>
              </a:solidFill>
              <a:latin typeface="Quicksand"/>
              <a:ea typeface="Quicksand"/>
              <a:cs typeface="Quicksand"/>
              <a:sym typeface="Quicksand"/>
            </a:endParaRPr>
          </a:p>
          <a:p>
            <a:pPr indent="0" lvl="0" marL="342900" rtl="0" algn="l">
              <a:spcBef>
                <a:spcPts val="592"/>
              </a:spcBef>
              <a:spcAft>
                <a:spcPts val="0"/>
              </a:spcAft>
              <a:buNone/>
            </a:pPr>
            <a:r>
              <a:t/>
            </a:r>
            <a:endParaRPr/>
          </a:p>
          <a:p>
            <a:pPr indent="-154940" lvl="0" marL="342900" rtl="0" algn="l">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4" name="Shape 164"/>
        <p:cNvGrpSpPr/>
        <p:nvPr/>
      </p:nvGrpSpPr>
      <p:grpSpPr>
        <a:xfrm>
          <a:off x="0" y="0"/>
          <a:ext cx="0" cy="0"/>
          <a:chOff x="0" y="0"/>
          <a:chExt cx="0" cy="0"/>
        </a:xfrm>
      </p:grpSpPr>
      <p:sp>
        <p:nvSpPr>
          <p:cNvPr id="165" name="Google Shape;165;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g35fa9f5703a_0_33"/>
          <p:cNvSpPr txBox="1"/>
          <p:nvPr/>
        </p:nvSpPr>
        <p:spPr>
          <a:xfrm>
            <a:off x="2778150" y="2419350"/>
            <a:ext cx="127317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What are laws and guidelines?</a:t>
            </a:r>
            <a:endParaRPr sz="8000">
              <a:solidFill>
                <a:schemeClr val="lt1"/>
              </a:solidFill>
              <a:latin typeface="Calibri"/>
              <a:ea typeface="Calibri"/>
              <a:cs typeface="Calibri"/>
              <a:sym typeface="Calibri"/>
            </a:endParaRPr>
          </a:p>
        </p:txBody>
      </p:sp>
      <p:sp>
        <p:nvSpPr>
          <p:cNvPr id="168" name="Google Shape;168;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9" name="Google Shape;169;g35fa9f5703a_0_33"/>
          <p:cNvPicPr preferRelativeResize="0"/>
          <p:nvPr/>
        </p:nvPicPr>
        <p:blipFill rotWithShape="1">
          <a:blip r:embed="rId6">
            <a:alphaModFix/>
          </a:blip>
          <a:srcRect b="51453" l="0" r="65539" t="0"/>
          <a:stretch/>
        </p:blipFill>
        <p:spPr>
          <a:xfrm>
            <a:off x="3585175" y="4667250"/>
            <a:ext cx="3932976" cy="3116651"/>
          </a:xfrm>
          <a:prstGeom prst="rect">
            <a:avLst/>
          </a:prstGeom>
          <a:noFill/>
          <a:ln>
            <a:noFill/>
          </a:ln>
        </p:spPr>
      </p:pic>
      <p:pic>
        <p:nvPicPr>
          <p:cNvPr id="170" name="Google Shape;170;g35fa9f5703a_0_33"/>
          <p:cNvPicPr preferRelativeResize="0"/>
          <p:nvPr/>
        </p:nvPicPr>
        <p:blipFill rotWithShape="1">
          <a:blip r:embed="rId6">
            <a:alphaModFix/>
          </a:blip>
          <a:srcRect b="3105" l="62664" r="6087" t="51498"/>
          <a:stretch/>
        </p:blipFill>
        <p:spPr>
          <a:xfrm>
            <a:off x="10720175" y="4667250"/>
            <a:ext cx="3813893" cy="3116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4" name="Shape 174"/>
        <p:cNvGrpSpPr/>
        <p:nvPr/>
      </p:nvGrpSpPr>
      <p:grpSpPr>
        <a:xfrm>
          <a:off x="0" y="0"/>
          <a:ext cx="0" cy="0"/>
          <a:chOff x="0" y="0"/>
          <a:chExt cx="0" cy="0"/>
        </a:xfrm>
      </p:grpSpPr>
      <p:sp>
        <p:nvSpPr>
          <p:cNvPr id="175" name="Google Shape;175;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7"/>
          <p:cNvSpPr txBox="1"/>
          <p:nvPr/>
        </p:nvSpPr>
        <p:spPr>
          <a:xfrm>
            <a:off x="2639800" y="1774500"/>
            <a:ext cx="140697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What are laws and guidelines?</a:t>
            </a:r>
            <a:endParaRPr sz="8000">
              <a:solidFill>
                <a:schemeClr val="lt1"/>
              </a:solidFill>
              <a:latin typeface="Calibri"/>
              <a:ea typeface="Calibri"/>
              <a:cs typeface="Calibri"/>
              <a:sym typeface="Calibri"/>
            </a:endParaRPr>
          </a:p>
        </p:txBody>
      </p:sp>
      <p:graphicFrame>
        <p:nvGraphicFramePr>
          <p:cNvPr id="178" name="Google Shape;178;p7"/>
          <p:cNvGraphicFramePr/>
          <p:nvPr/>
        </p:nvGraphicFramePr>
        <p:xfrm>
          <a:off x="1485900" y="3775346"/>
          <a:ext cx="3000000" cy="3000000"/>
        </p:xfrm>
        <a:graphic>
          <a:graphicData uri="http://schemas.openxmlformats.org/drawingml/2006/table">
            <a:tbl>
              <a:tblPr bandRow="1" firstRow="1">
                <a:gradFill>
                  <a:gsLst>
                    <a:gs pos="0">
                      <a:srgbClr val="C8B2E9"/>
                    </a:gs>
                    <a:gs pos="35000">
                      <a:srgbClr val="D6CAED"/>
                    </a:gs>
                    <a:gs pos="100000">
                      <a:srgbClr val="EFE8FA"/>
                    </a:gs>
                  </a:gsLst>
                  <a:lin ang="16200000" scaled="0"/>
                </a:gradFill>
                <a:tableStyleId>{9EFA3778-CABE-4C1B-95CB-ADC156D2BA7D}</a:tableStyleId>
              </a:tblPr>
              <a:tblGrid>
                <a:gridCol w="2161275"/>
                <a:gridCol w="5938275"/>
                <a:gridCol w="7825825"/>
              </a:tblGrid>
              <a:tr h="722075">
                <a:tc>
                  <a:txBody>
                    <a:bodyPr/>
                    <a:lstStyle/>
                    <a:p>
                      <a:pPr indent="0" lvl="0" marL="0" marR="0" rtl="0" algn="l">
                        <a:spcBef>
                          <a:spcPts val="0"/>
                        </a:spcBef>
                        <a:spcAft>
                          <a:spcPts val="0"/>
                        </a:spcAft>
                        <a:buNone/>
                      </a:pPr>
                      <a:r>
                        <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Law</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Guideline</a:t>
                      </a:r>
                      <a:endParaRPr/>
                    </a:p>
                  </a:txBody>
                  <a:tcPr marT="45725" marB="45725" marR="91450" marL="91450"/>
                </a:tc>
              </a:tr>
              <a:tr h="722075">
                <a:tc>
                  <a:txBody>
                    <a:bodyPr/>
                    <a:lstStyle/>
                    <a:p>
                      <a:pPr indent="0" lvl="0" marL="0" marR="0" rtl="0" algn="l">
                        <a:spcBef>
                          <a:spcPts val="0"/>
                        </a:spcBef>
                        <a:spcAft>
                          <a:spcPts val="0"/>
                        </a:spcAft>
                        <a:buNone/>
                      </a:pPr>
                      <a:r>
                        <a:rPr lang="nl-NL" sz="2800">
                          <a:latin typeface="Quicksand"/>
                          <a:ea typeface="Quicksand"/>
                          <a:cs typeface="Quicksand"/>
                          <a:sym typeface="Quicksand"/>
                        </a:rPr>
                        <a:t>Definition</a:t>
                      </a:r>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Official rules made by government</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Clr>
                          <a:srgbClr val="000000"/>
                        </a:buClr>
                        <a:buSzPts val="2800"/>
                        <a:buFont typeface="Quicksand"/>
                        <a:buNone/>
                      </a:pPr>
                      <a:r>
                        <a:rPr b="0" i="0" lang="nl-NL" sz="2800" u="none" strike="noStrike">
                          <a:solidFill>
                            <a:srgbClr val="000000"/>
                          </a:solidFill>
                          <a:latin typeface="Quicksand"/>
                          <a:ea typeface="Quicksand"/>
                          <a:cs typeface="Quicksand"/>
                          <a:sym typeface="Quicksand"/>
                        </a:rPr>
                        <a:t>Advice or recommendations for best practices</a:t>
                      </a:r>
                      <a:endParaRPr sz="2800">
                        <a:latin typeface="Quicksand"/>
                        <a:ea typeface="Quicksand"/>
                        <a:cs typeface="Quicksand"/>
                        <a:sym typeface="Quicksand"/>
                      </a:endParaRPr>
                    </a:p>
                  </a:txBody>
                  <a:tcPr marT="45725" marB="45725" marR="91450" marL="91450"/>
                </a:tc>
              </a:tr>
              <a:tr h="722075">
                <a:tc>
                  <a:txBody>
                    <a:bodyPr/>
                    <a:lstStyle/>
                    <a:p>
                      <a:pPr indent="0" lvl="0" marL="0" marR="0" rtl="0" algn="l">
                        <a:spcBef>
                          <a:spcPts val="0"/>
                        </a:spcBef>
                        <a:spcAft>
                          <a:spcPts val="0"/>
                        </a:spcAft>
                        <a:buNone/>
                      </a:pPr>
                      <a:r>
                        <a:rPr lang="nl-NL" sz="2800">
                          <a:latin typeface="Quicksand"/>
                          <a:ea typeface="Quicksand"/>
                          <a:cs typeface="Quicksand"/>
                          <a:sym typeface="Quicksand"/>
                        </a:rPr>
                        <a:t>Obligation</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Yes, if not -&gt; punishment</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No, if not -&gt; no punishment</a:t>
                      </a:r>
                      <a:endParaRPr sz="2800">
                        <a:latin typeface="Quicksand"/>
                        <a:ea typeface="Quicksand"/>
                        <a:cs typeface="Quicksand"/>
                        <a:sym typeface="Quicksand"/>
                      </a:endParaRPr>
                    </a:p>
                  </a:txBody>
                  <a:tcPr marT="45725" marB="45725" marR="91450" marL="91450"/>
                </a:tc>
              </a:tr>
              <a:tr h="722075">
                <a:tc>
                  <a:txBody>
                    <a:bodyPr/>
                    <a:lstStyle/>
                    <a:p>
                      <a:pPr indent="0" lvl="0" marL="0" marR="0" rtl="0" algn="l">
                        <a:spcBef>
                          <a:spcPts val="0"/>
                        </a:spcBef>
                        <a:spcAft>
                          <a:spcPts val="0"/>
                        </a:spcAft>
                        <a:buNone/>
                      </a:pPr>
                      <a:r>
                        <a:rPr lang="nl-NL" sz="2800">
                          <a:latin typeface="Quicksand"/>
                          <a:ea typeface="Quicksand"/>
                          <a:cs typeface="Quicksand"/>
                          <a:sym typeface="Quicksand"/>
                        </a:rPr>
                        <a:t>Aim</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Order, safety or protection</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None/>
                      </a:pPr>
                      <a:r>
                        <a:rPr lang="nl-NL" sz="2800">
                          <a:latin typeface="Quicksand"/>
                          <a:ea typeface="Quicksand"/>
                          <a:cs typeface="Quicksand"/>
                          <a:sym typeface="Quicksand"/>
                        </a:rPr>
                        <a:t>Improve quality, efficiency or support</a:t>
                      </a:r>
                      <a:endParaRPr/>
                    </a:p>
                  </a:txBody>
                  <a:tcPr marT="45725" marB="45725" marR="91450" marL="91450"/>
                </a:tc>
              </a:tr>
              <a:tr h="722075">
                <a:tc>
                  <a:txBody>
                    <a:bodyPr/>
                    <a:lstStyle/>
                    <a:p>
                      <a:pPr indent="0" lvl="0" marL="0" marR="0" rtl="0" algn="l">
                        <a:spcBef>
                          <a:spcPts val="0"/>
                        </a:spcBef>
                        <a:spcAft>
                          <a:spcPts val="0"/>
                        </a:spcAft>
                        <a:buClr>
                          <a:schemeClr val="dk1"/>
                        </a:buClr>
                        <a:buSzPts val="2800"/>
                        <a:buFont typeface="Quicksand"/>
                        <a:buNone/>
                      </a:pPr>
                      <a:r>
                        <a:rPr lang="nl-NL" sz="2800">
                          <a:latin typeface="Quicksand"/>
                          <a:ea typeface="Quicksand"/>
                          <a:cs typeface="Quicksand"/>
                          <a:sym typeface="Quicksand"/>
                        </a:rPr>
                        <a:t>Example</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Clr>
                          <a:schemeClr val="dk1"/>
                        </a:buClr>
                        <a:buSzPts val="2800"/>
                        <a:buFont typeface="Quicksand"/>
                        <a:buNone/>
                      </a:pPr>
                      <a:r>
                        <a:rPr lang="nl-NL" sz="2800">
                          <a:latin typeface="Quicksand"/>
                          <a:ea typeface="Quicksand"/>
                          <a:cs typeface="Quicksand"/>
                          <a:sym typeface="Quicksand"/>
                        </a:rPr>
                        <a:t>Tax laws, criminal laws</a:t>
                      </a:r>
                      <a:endParaRPr sz="2800">
                        <a:latin typeface="Quicksand"/>
                        <a:ea typeface="Quicksand"/>
                        <a:cs typeface="Quicksand"/>
                        <a:sym typeface="Quicksand"/>
                      </a:endParaRPr>
                    </a:p>
                  </a:txBody>
                  <a:tcPr marT="45725" marB="45725" marR="91450" marL="91450"/>
                </a:tc>
                <a:tc>
                  <a:txBody>
                    <a:bodyPr/>
                    <a:lstStyle/>
                    <a:p>
                      <a:pPr indent="0" lvl="0" marL="0" marR="0" rtl="0" algn="l">
                        <a:spcBef>
                          <a:spcPts val="0"/>
                        </a:spcBef>
                        <a:spcAft>
                          <a:spcPts val="0"/>
                        </a:spcAft>
                        <a:buClr>
                          <a:srgbClr val="000000"/>
                        </a:buClr>
                        <a:buSzPts val="2800"/>
                        <a:buFont typeface="Quicksand"/>
                        <a:buNone/>
                      </a:pPr>
                      <a:r>
                        <a:rPr b="0" i="0" lang="nl-NL" sz="2800" u="none" strike="noStrike">
                          <a:solidFill>
                            <a:srgbClr val="000000"/>
                          </a:solidFill>
                          <a:latin typeface="Quicksand"/>
                          <a:ea typeface="Quicksand"/>
                          <a:cs typeface="Quicksand"/>
                          <a:sym typeface="Quicksand"/>
                        </a:rPr>
                        <a:t>Data privacy guidelines, guidelines for inclusive education</a:t>
                      </a:r>
                      <a:endParaRPr sz="1600">
                        <a:latin typeface="Quicksand"/>
                        <a:ea typeface="Quicksand"/>
                        <a:cs typeface="Quicksand"/>
                        <a:sym typeface="Quicksand"/>
                      </a:endParaRPr>
                    </a:p>
                  </a:txBody>
                  <a:tcPr marT="45725" marB="45725" marR="91450" marL="91450"/>
                </a:tc>
              </a:tr>
            </a:tbl>
          </a:graphicData>
        </a:graphic>
      </p:graphicFrame>
      <p:sp>
        <p:nvSpPr>
          <p:cNvPr id="179" name="Google Shape;179;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3" name="Shape 183"/>
        <p:cNvGrpSpPr/>
        <p:nvPr/>
      </p:nvGrpSpPr>
      <p:grpSpPr>
        <a:xfrm>
          <a:off x="0" y="0"/>
          <a:ext cx="0" cy="0"/>
          <a:chOff x="0" y="0"/>
          <a:chExt cx="0" cy="0"/>
        </a:xfrm>
      </p:grpSpPr>
      <p:sp>
        <p:nvSpPr>
          <p:cNvPr id="184" name="Google Shape;184;g35fa9f5703a_0_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g35fa9f5703a_0_4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g35fa9f5703a_0_42"/>
          <p:cNvSpPr txBox="1"/>
          <p:nvPr/>
        </p:nvSpPr>
        <p:spPr>
          <a:xfrm>
            <a:off x="2109150" y="3619500"/>
            <a:ext cx="14069700" cy="1143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Which rights and </a:t>
            </a:r>
            <a:br>
              <a:rPr lang="nl-NL" sz="8000">
                <a:solidFill>
                  <a:schemeClr val="lt1"/>
                </a:solidFill>
                <a:latin typeface="Anton"/>
                <a:ea typeface="Anton"/>
                <a:cs typeface="Anton"/>
                <a:sym typeface="Anton"/>
              </a:rPr>
            </a:br>
            <a:r>
              <a:rPr lang="nl-NL" sz="8000">
                <a:solidFill>
                  <a:schemeClr val="lt1"/>
                </a:solidFill>
                <a:latin typeface="Anton"/>
                <a:ea typeface="Anton"/>
                <a:cs typeface="Anton"/>
                <a:sym typeface="Anton"/>
              </a:rPr>
              <a:t>guidelines do you know?</a:t>
            </a:r>
            <a:endParaRPr sz="8000">
              <a:solidFill>
                <a:schemeClr val="lt1"/>
              </a:solidFill>
              <a:latin typeface="Calibri"/>
              <a:ea typeface="Calibri"/>
              <a:cs typeface="Calibri"/>
              <a:sym typeface="Calibri"/>
            </a:endParaRPr>
          </a:p>
        </p:txBody>
      </p:sp>
      <p:sp>
        <p:nvSpPr>
          <p:cNvPr id="187" name="Google Shape;187;g35fa9f5703a_0_4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g35fa9f5703a_0_42"/>
          <p:cNvSpPr txBox="1"/>
          <p:nvPr/>
        </p:nvSpPr>
        <p:spPr>
          <a:xfrm>
            <a:off x="6923100" y="7268800"/>
            <a:ext cx="4441800" cy="747600"/>
          </a:xfrm>
          <a:prstGeom prst="rect">
            <a:avLst/>
          </a:prstGeom>
          <a:noFill/>
          <a:ln>
            <a:noFill/>
          </a:ln>
        </p:spPr>
        <p:txBody>
          <a:bodyPr anchorCtr="0" anchor="t" bIns="45700" lIns="91425" spcFirstLastPara="1" rIns="91425" wrap="square" tIns="45700">
            <a:normAutofit/>
          </a:bodyPr>
          <a:lstStyle/>
          <a:p>
            <a:pPr indent="-139700" lvl="0" marL="342900" marR="0" rtl="0" algn="l">
              <a:spcBef>
                <a:spcPts val="640"/>
              </a:spcBef>
              <a:spcAft>
                <a:spcPts val="0"/>
              </a:spcAft>
              <a:buClr>
                <a:schemeClr val="dk1"/>
              </a:buClr>
              <a:buSzPts val="3200"/>
              <a:buFont typeface="Arial"/>
              <a:buNone/>
            </a:pPr>
            <a:r>
              <a:rPr i="1" lang="nl-NL" sz="3200">
                <a:solidFill>
                  <a:schemeClr val="lt1"/>
                </a:solidFill>
                <a:latin typeface="Quicksand"/>
                <a:ea typeface="Quicksand"/>
                <a:cs typeface="Quicksand"/>
                <a:sym typeface="Quicksand"/>
              </a:rPr>
              <a:t>Stick on the flipchart!</a:t>
            </a:r>
            <a:endParaRPr i="1" sz="3200">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2" name="Shape 192"/>
        <p:cNvGrpSpPr/>
        <p:nvPr/>
      </p:nvGrpSpPr>
      <p:grpSpPr>
        <a:xfrm>
          <a:off x="0" y="0"/>
          <a:ext cx="0" cy="0"/>
          <a:chOff x="0" y="0"/>
          <a:chExt cx="0" cy="0"/>
        </a:xfrm>
      </p:grpSpPr>
      <p:sp>
        <p:nvSpPr>
          <p:cNvPr id="193" name="Google Shape;193;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8"/>
          <p:cNvSpPr txBox="1"/>
          <p:nvPr/>
        </p:nvSpPr>
        <p:spPr>
          <a:xfrm>
            <a:off x="5066550" y="1126388"/>
            <a:ext cx="5635200"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Levels of law</a:t>
            </a:r>
            <a:endParaRPr sz="8000"/>
          </a:p>
        </p:txBody>
      </p:sp>
      <p:sp>
        <p:nvSpPr>
          <p:cNvPr id="196" name="Google Shape;196;p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8"/>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8"/>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8"/>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 name="Google Shape;200;p8"/>
          <p:cNvSpPr/>
          <p:nvPr/>
        </p:nvSpPr>
        <p:spPr>
          <a:xfrm>
            <a:off x="457200" y="457200"/>
            <a:ext cx="18288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fbeelding met tekenfilm, clipart&#10;&#10;Automatisch gegenereerde beschrijving" id="201" name="Google Shape;201;p8"/>
          <p:cNvPicPr preferRelativeResize="0"/>
          <p:nvPr/>
        </p:nvPicPr>
        <p:blipFill rotWithShape="1">
          <a:blip r:embed="rId6">
            <a:alphaModFix/>
          </a:blip>
          <a:srcRect b="0" l="0" r="0" t="0"/>
          <a:stretch/>
        </p:blipFill>
        <p:spPr>
          <a:xfrm>
            <a:off x="3472238" y="3090963"/>
            <a:ext cx="5562944" cy="4396866"/>
          </a:xfrm>
          <a:prstGeom prst="rect">
            <a:avLst/>
          </a:prstGeom>
          <a:noFill/>
          <a:ln>
            <a:noFill/>
          </a:ln>
        </p:spPr>
      </p:pic>
      <p:sp>
        <p:nvSpPr>
          <p:cNvPr id="202" name="Google Shape;202;p8"/>
          <p:cNvSpPr txBox="1"/>
          <p:nvPr/>
        </p:nvSpPr>
        <p:spPr>
          <a:xfrm>
            <a:off x="1109693" y="3262013"/>
            <a:ext cx="1752900" cy="6672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lt1"/>
              </a:buClr>
              <a:buSzPts val="3200"/>
              <a:buFont typeface="Arial"/>
              <a:buNone/>
            </a:pPr>
            <a:r>
              <a:rPr b="1" lang="nl-NL" sz="3200">
                <a:solidFill>
                  <a:schemeClr val="lt1"/>
                </a:solidFill>
                <a:latin typeface="Quicksand"/>
                <a:ea typeface="Quicksand"/>
                <a:cs typeface="Quicksand"/>
                <a:sym typeface="Quicksand"/>
              </a:rPr>
              <a:t>Mondial</a:t>
            </a:r>
            <a:endParaRPr b="1" sz="3200">
              <a:solidFill>
                <a:schemeClr val="lt1"/>
              </a:solidFill>
              <a:latin typeface="Quicksand"/>
              <a:ea typeface="Quicksand"/>
              <a:cs typeface="Quicksand"/>
              <a:sym typeface="Quicksand"/>
            </a:endParaRPr>
          </a:p>
        </p:txBody>
      </p:sp>
      <p:sp>
        <p:nvSpPr>
          <p:cNvPr id="203" name="Google Shape;203;p8"/>
          <p:cNvSpPr txBox="1"/>
          <p:nvPr/>
        </p:nvSpPr>
        <p:spPr>
          <a:xfrm>
            <a:off x="1109693" y="4165732"/>
            <a:ext cx="2490000" cy="74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Arial"/>
              <a:buNone/>
            </a:pPr>
            <a:r>
              <a:rPr b="1" lang="nl-NL" sz="3200">
                <a:solidFill>
                  <a:schemeClr val="lt1"/>
                </a:solidFill>
                <a:latin typeface="Quicksand"/>
                <a:ea typeface="Quicksand"/>
                <a:cs typeface="Quicksand"/>
                <a:sym typeface="Quicksand"/>
              </a:rPr>
              <a:t>Continental</a:t>
            </a:r>
            <a:endParaRPr b="1" sz="3200">
              <a:solidFill>
                <a:schemeClr val="lt1"/>
              </a:solidFill>
              <a:latin typeface="Quicksand"/>
              <a:ea typeface="Quicksand"/>
              <a:cs typeface="Quicksand"/>
              <a:sym typeface="Quicksand"/>
            </a:endParaRPr>
          </a:p>
        </p:txBody>
      </p:sp>
      <p:sp>
        <p:nvSpPr>
          <p:cNvPr id="204" name="Google Shape;204;p8"/>
          <p:cNvSpPr txBox="1"/>
          <p:nvPr/>
        </p:nvSpPr>
        <p:spPr>
          <a:xfrm>
            <a:off x="1109693" y="5074564"/>
            <a:ext cx="2490000" cy="74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Arial"/>
              <a:buNone/>
            </a:pPr>
            <a:r>
              <a:rPr b="1" lang="nl-NL" sz="3200">
                <a:solidFill>
                  <a:schemeClr val="lt1"/>
                </a:solidFill>
                <a:latin typeface="Quicksand"/>
                <a:ea typeface="Quicksand"/>
                <a:cs typeface="Quicksand"/>
                <a:sym typeface="Quicksand"/>
              </a:rPr>
              <a:t>National</a:t>
            </a:r>
            <a:endParaRPr/>
          </a:p>
        </p:txBody>
      </p:sp>
      <p:sp>
        <p:nvSpPr>
          <p:cNvPr id="205" name="Google Shape;205;p8"/>
          <p:cNvSpPr txBox="1"/>
          <p:nvPr/>
        </p:nvSpPr>
        <p:spPr>
          <a:xfrm>
            <a:off x="1133775" y="5983396"/>
            <a:ext cx="2490000" cy="74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Arial"/>
              <a:buNone/>
            </a:pPr>
            <a:r>
              <a:rPr b="1" lang="nl-NL" sz="3200">
                <a:solidFill>
                  <a:schemeClr val="lt1"/>
                </a:solidFill>
                <a:latin typeface="Quicksand"/>
                <a:ea typeface="Quicksand"/>
                <a:cs typeface="Quicksand"/>
                <a:sym typeface="Quicksand"/>
              </a:rPr>
              <a:t>Regional</a:t>
            </a:r>
            <a:endParaRPr b="1" sz="3200">
              <a:solidFill>
                <a:schemeClr val="lt1"/>
              </a:solidFill>
              <a:latin typeface="Quicksand"/>
              <a:ea typeface="Quicksand"/>
              <a:cs typeface="Quicksand"/>
              <a:sym typeface="Quicksand"/>
            </a:endParaRPr>
          </a:p>
        </p:txBody>
      </p:sp>
      <p:sp>
        <p:nvSpPr>
          <p:cNvPr id="206" name="Google Shape;206;p8"/>
          <p:cNvSpPr txBox="1"/>
          <p:nvPr/>
        </p:nvSpPr>
        <p:spPr>
          <a:xfrm>
            <a:off x="1133774" y="6845498"/>
            <a:ext cx="3176700" cy="74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Arial"/>
              <a:buNone/>
            </a:pPr>
            <a:r>
              <a:rPr b="1" lang="nl-NL" sz="3200">
                <a:solidFill>
                  <a:schemeClr val="lt1"/>
                </a:solidFill>
                <a:latin typeface="Quicksand"/>
                <a:ea typeface="Quicksand"/>
                <a:cs typeface="Quicksand"/>
                <a:sym typeface="Quicksand"/>
              </a:rPr>
              <a:t>Organisational</a:t>
            </a:r>
            <a:endParaRPr b="1" sz="3200">
              <a:solidFill>
                <a:schemeClr val="lt1"/>
              </a:solidFill>
              <a:latin typeface="Quicksand"/>
              <a:ea typeface="Quicksand"/>
              <a:cs typeface="Quicksand"/>
              <a:sym typeface="Quicksand"/>
            </a:endParaRPr>
          </a:p>
        </p:txBody>
      </p:sp>
      <p:sp>
        <p:nvSpPr>
          <p:cNvPr id="207" name="Google Shape;207;p8"/>
          <p:cNvSpPr txBox="1"/>
          <p:nvPr/>
        </p:nvSpPr>
        <p:spPr>
          <a:xfrm>
            <a:off x="9035173" y="3242575"/>
            <a:ext cx="75174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Clr>
                <a:schemeClr val="lt1"/>
              </a:buClr>
              <a:buSzPct val="100000"/>
              <a:buFont typeface="Arial"/>
              <a:buNone/>
            </a:pPr>
            <a:r>
              <a:rPr b="1" lang="nl-NL" sz="3200">
                <a:solidFill>
                  <a:schemeClr val="lt1"/>
                </a:solidFill>
                <a:latin typeface="Quicksand"/>
                <a:ea typeface="Quicksand"/>
                <a:cs typeface="Quicksand"/>
                <a:sym typeface="Quicksand"/>
              </a:rPr>
              <a:t>United Nations Convention on the Rights of the Persons with Disabilities (UNCRPD)</a:t>
            </a:r>
            <a:endParaRPr/>
          </a:p>
        </p:txBody>
      </p:sp>
      <p:sp>
        <p:nvSpPr>
          <p:cNvPr id="208" name="Google Shape;208;p8"/>
          <p:cNvSpPr txBox="1"/>
          <p:nvPr/>
        </p:nvSpPr>
        <p:spPr>
          <a:xfrm>
            <a:off x="8186400" y="4063875"/>
            <a:ext cx="8366100" cy="66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2200"/>
              <a:buFont typeface="Arial"/>
              <a:buNone/>
            </a:pPr>
            <a:r>
              <a:rPr b="1" lang="nl-NL" sz="2200">
                <a:solidFill>
                  <a:schemeClr val="lt1"/>
                </a:solidFill>
                <a:latin typeface="Quicksand"/>
                <a:ea typeface="Quicksand"/>
                <a:cs typeface="Quicksand"/>
                <a:sym typeface="Quicksand"/>
              </a:rPr>
              <a:t>European Accessibility Act +</a:t>
            </a:r>
            <a:br>
              <a:rPr b="1" lang="nl-NL" sz="2200">
                <a:solidFill>
                  <a:schemeClr val="lt1"/>
                </a:solidFill>
                <a:latin typeface="Quicksand"/>
                <a:ea typeface="Quicksand"/>
                <a:cs typeface="Quicksand"/>
                <a:sym typeface="Quicksand"/>
              </a:rPr>
            </a:br>
            <a:r>
              <a:rPr b="1" lang="nl-NL" sz="2200">
                <a:solidFill>
                  <a:schemeClr val="lt1"/>
                </a:solidFill>
                <a:latin typeface="Quicksand"/>
                <a:ea typeface="Quicksand"/>
                <a:cs typeface="Quicksand"/>
                <a:sym typeface="Quicksand"/>
              </a:rPr>
              <a:t>EU Strategy for the Rights of Persons with Disabilities</a:t>
            </a:r>
            <a:endParaRPr b="1" sz="2200">
              <a:solidFill>
                <a:schemeClr val="lt1"/>
              </a:solidFill>
              <a:latin typeface="Quicksand"/>
              <a:ea typeface="Quicksand"/>
              <a:cs typeface="Quicksand"/>
              <a:sym typeface="Quicksand"/>
            </a:endParaRPr>
          </a:p>
        </p:txBody>
      </p:sp>
      <p:sp>
        <p:nvSpPr>
          <p:cNvPr id="209" name="Google Shape;209;p8"/>
          <p:cNvSpPr txBox="1"/>
          <p:nvPr/>
        </p:nvSpPr>
        <p:spPr>
          <a:xfrm>
            <a:off x="7510853" y="5038225"/>
            <a:ext cx="89274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Clr>
                <a:schemeClr val="lt1"/>
              </a:buClr>
              <a:buSzPct val="100000"/>
              <a:buFont typeface="Arial"/>
              <a:buNone/>
            </a:pPr>
            <a:r>
              <a:rPr b="1" lang="nl-NL" sz="3200">
                <a:solidFill>
                  <a:schemeClr val="lt1"/>
                </a:solidFill>
                <a:latin typeface="Quicksand"/>
                <a:ea typeface="Quicksand"/>
                <a:cs typeface="Quicksand"/>
                <a:sym typeface="Quicksand"/>
              </a:rPr>
              <a:t>National Disability Law / captioning + interpreting laws </a:t>
            </a:r>
            <a:br>
              <a:rPr b="1" lang="nl-NL" sz="3200">
                <a:solidFill>
                  <a:schemeClr val="lt1"/>
                </a:solidFill>
                <a:latin typeface="Quicksand"/>
                <a:ea typeface="Quicksand"/>
                <a:cs typeface="Quicksand"/>
                <a:sym typeface="Quicksand"/>
              </a:rPr>
            </a:br>
            <a:r>
              <a:rPr b="1" lang="nl-NL" sz="3200">
                <a:solidFill>
                  <a:schemeClr val="lt1"/>
                </a:solidFill>
                <a:latin typeface="Quicksand"/>
                <a:ea typeface="Quicksand"/>
                <a:cs typeface="Quicksand"/>
                <a:sym typeface="Quicksand"/>
              </a:rPr>
              <a:t>Recognition of national sign language</a:t>
            </a:r>
            <a:endParaRPr b="1" sz="3200">
              <a:solidFill>
                <a:schemeClr val="lt1"/>
              </a:solidFill>
              <a:latin typeface="Quicksand"/>
              <a:ea typeface="Quicksand"/>
              <a:cs typeface="Quicksand"/>
              <a:sym typeface="Quicksand"/>
            </a:endParaRPr>
          </a:p>
        </p:txBody>
      </p:sp>
      <p:sp>
        <p:nvSpPr>
          <p:cNvPr id="210" name="Google Shape;210;p8"/>
          <p:cNvSpPr txBox="1"/>
          <p:nvPr/>
        </p:nvSpPr>
        <p:spPr>
          <a:xfrm>
            <a:off x="7129838" y="6086381"/>
            <a:ext cx="6629100" cy="667200"/>
          </a:xfrm>
          <a:prstGeom prst="rect">
            <a:avLst/>
          </a:prstGeom>
          <a:noFill/>
          <a:ln>
            <a:noFill/>
          </a:ln>
        </p:spPr>
        <p:txBody>
          <a:bodyPr anchorCtr="0" anchor="t" bIns="45700" lIns="91425" spcFirstLastPara="1" rIns="91425" wrap="square" tIns="45700">
            <a:normAutofit fontScale="70000"/>
          </a:bodyPr>
          <a:lstStyle/>
          <a:p>
            <a:pPr indent="0" lvl="0" marL="0" marR="0" rtl="0" algn="l">
              <a:spcBef>
                <a:spcPts val="0"/>
              </a:spcBef>
              <a:spcAft>
                <a:spcPts val="0"/>
              </a:spcAft>
              <a:buClr>
                <a:schemeClr val="lt1"/>
              </a:buClr>
              <a:buSzPct val="100000"/>
              <a:buFont typeface="Arial"/>
              <a:buNone/>
            </a:pPr>
            <a:r>
              <a:rPr b="1" lang="nl-NL" sz="3200">
                <a:solidFill>
                  <a:schemeClr val="lt1"/>
                </a:solidFill>
                <a:latin typeface="Quicksand"/>
                <a:ea typeface="Quicksand"/>
                <a:cs typeface="Quicksand"/>
                <a:sym typeface="Quicksand"/>
              </a:rPr>
              <a:t>Regional/Provincial disability/accessibility law </a:t>
            </a:r>
            <a:endParaRPr/>
          </a:p>
        </p:txBody>
      </p:sp>
      <p:sp>
        <p:nvSpPr>
          <p:cNvPr id="211" name="Google Shape;211;p8"/>
          <p:cNvSpPr txBox="1"/>
          <p:nvPr/>
        </p:nvSpPr>
        <p:spPr>
          <a:xfrm>
            <a:off x="6977401" y="6927386"/>
            <a:ext cx="66291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Clr>
                <a:schemeClr val="lt1"/>
              </a:buClr>
              <a:buSzPct val="100000"/>
              <a:buFont typeface="Arial"/>
              <a:buNone/>
            </a:pPr>
            <a:r>
              <a:rPr b="1" lang="nl-NL" sz="3200">
                <a:solidFill>
                  <a:schemeClr val="lt1"/>
                </a:solidFill>
                <a:latin typeface="Quicksand"/>
                <a:ea typeface="Quicksand"/>
                <a:cs typeface="Quicksand"/>
                <a:sym typeface="Quicksand"/>
              </a:rPr>
              <a:t>Education policy</a:t>
            </a:r>
            <a:br>
              <a:rPr b="1" lang="nl-NL" sz="3200">
                <a:solidFill>
                  <a:schemeClr val="lt1"/>
                </a:solidFill>
                <a:latin typeface="Quicksand"/>
                <a:ea typeface="Quicksand"/>
                <a:cs typeface="Quicksand"/>
                <a:sym typeface="Quicksand"/>
              </a:rPr>
            </a:br>
            <a:r>
              <a:rPr b="1" lang="nl-NL" sz="3200">
                <a:solidFill>
                  <a:schemeClr val="lt1"/>
                </a:solidFill>
                <a:latin typeface="Quicksand"/>
                <a:ea typeface="Quicksand"/>
                <a:cs typeface="Quicksand"/>
                <a:sym typeface="Quicksand"/>
              </a:rPr>
              <a:t>Anti-discriminationary policy</a:t>
            </a:r>
            <a:endParaRPr/>
          </a:p>
        </p:txBody>
      </p:sp>
      <p:sp>
        <p:nvSpPr>
          <p:cNvPr id="212" name="Google Shape;212;p8"/>
          <p:cNvSpPr txBox="1"/>
          <p:nvPr/>
        </p:nvSpPr>
        <p:spPr>
          <a:xfrm>
            <a:off x="1572900" y="8559375"/>
            <a:ext cx="13392000" cy="1694400"/>
          </a:xfrm>
          <a:prstGeom prst="rect">
            <a:avLst/>
          </a:prstGeom>
          <a:noFill/>
          <a:ln>
            <a:noFill/>
          </a:ln>
        </p:spPr>
        <p:txBody>
          <a:bodyPr anchorCtr="0" anchor="t" bIns="45700" lIns="91425" spcFirstLastPara="1" rIns="91425" wrap="square" tIns="45700">
            <a:normAutofit/>
          </a:bodyPr>
          <a:lstStyle/>
          <a:p>
            <a:pPr indent="-139700" lvl="0" marL="342900" marR="0" rtl="0" algn="l">
              <a:spcBef>
                <a:spcPts val="640"/>
              </a:spcBef>
              <a:spcAft>
                <a:spcPts val="0"/>
              </a:spcAft>
              <a:buClr>
                <a:schemeClr val="dk1"/>
              </a:buClr>
              <a:buSzPts val="3200"/>
              <a:buFont typeface="Arial"/>
              <a:buNone/>
            </a:pPr>
            <a:r>
              <a:rPr i="1" lang="nl-NL" sz="2600">
                <a:solidFill>
                  <a:schemeClr val="lt1"/>
                </a:solidFill>
                <a:latin typeface="Quicksand"/>
                <a:ea typeface="Quicksand"/>
                <a:cs typeface="Quicksand"/>
                <a:sym typeface="Quicksand"/>
              </a:rPr>
              <a:t>Take the notes from the previous assignment and stick them on the drawing above.</a:t>
            </a:r>
            <a:endParaRPr i="1" sz="2600">
              <a:solidFill>
                <a:schemeClr val="lt1"/>
              </a:solidFill>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5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6" name="Shape 216"/>
        <p:cNvGrpSpPr/>
        <p:nvPr/>
      </p:nvGrpSpPr>
      <p:grpSpPr>
        <a:xfrm>
          <a:off x="0" y="0"/>
          <a:ext cx="0" cy="0"/>
          <a:chOff x="0" y="0"/>
          <a:chExt cx="0" cy="0"/>
        </a:xfrm>
      </p:grpSpPr>
      <p:grpSp>
        <p:nvGrpSpPr>
          <p:cNvPr id="217" name="Google Shape;217;p9"/>
          <p:cNvGrpSpPr/>
          <p:nvPr/>
        </p:nvGrpSpPr>
        <p:grpSpPr>
          <a:xfrm>
            <a:off x="0" y="-216991"/>
            <a:ext cx="2922084" cy="10503991"/>
            <a:chOff x="0" y="-57150"/>
            <a:chExt cx="769602" cy="2766483"/>
          </a:xfrm>
        </p:grpSpPr>
        <p:sp>
          <p:nvSpPr>
            <p:cNvPr id="218" name="Google Shape;218;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0" name="Google Shape;220;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9"/>
          <p:cNvSpPr txBox="1"/>
          <p:nvPr>
            <p:ph type="title"/>
          </p:nvPr>
        </p:nvSpPr>
        <p:spPr>
          <a:xfrm>
            <a:off x="3980323" y="1469175"/>
            <a:ext cx="11820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 treaties</a:t>
            </a:r>
            <a:endParaRPr sz="8000"/>
          </a:p>
        </p:txBody>
      </p:sp>
      <p:sp>
        <p:nvSpPr>
          <p:cNvPr id="223" name="Google Shape;223;p9"/>
          <p:cNvSpPr txBox="1"/>
          <p:nvPr>
            <p:ph idx="1" type="body"/>
          </p:nvPr>
        </p:nvSpPr>
        <p:spPr>
          <a:xfrm>
            <a:off x="3615575" y="4572000"/>
            <a:ext cx="9873300" cy="1143000"/>
          </a:xfrm>
          <a:prstGeom prst="rect">
            <a:avLst/>
          </a:prstGeom>
          <a:noFill/>
          <a:ln>
            <a:noFill/>
          </a:ln>
        </p:spPr>
        <p:txBody>
          <a:bodyPr anchorCtr="0" anchor="t" bIns="45700" lIns="91425" spcFirstLastPara="1" rIns="91425" wrap="square" tIns="45700">
            <a:normAutofit fontScale="25000" lnSpcReduction="20000"/>
          </a:bodyPr>
          <a:lstStyle/>
          <a:p>
            <a:pPr indent="0" lvl="0" marL="342900" rtl="0" algn="l">
              <a:spcBef>
                <a:spcPts val="640"/>
              </a:spcBef>
              <a:spcAft>
                <a:spcPts val="0"/>
              </a:spcAft>
              <a:buNone/>
            </a:pPr>
            <a:r>
              <a:rPr lang="nl-NL" sz="19200">
                <a:solidFill>
                  <a:schemeClr val="lt1"/>
                </a:solidFill>
                <a:latin typeface="Quicksand"/>
                <a:ea typeface="Quicksand"/>
                <a:cs typeface="Quicksand"/>
                <a:sym typeface="Quicksand"/>
              </a:rPr>
              <a:t>What are international treaties?</a:t>
            </a:r>
            <a:endParaRPr sz="19200">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p:txBody>
      </p:sp>
      <p:pic>
        <p:nvPicPr>
          <p:cNvPr id="224" name="Google Shape;224;p9"/>
          <p:cNvPicPr preferRelativeResize="0"/>
          <p:nvPr/>
        </p:nvPicPr>
        <p:blipFill rotWithShape="1">
          <a:blip r:embed="rId5">
            <a:alphaModFix/>
          </a:blip>
          <a:srcRect b="51011" l="33374" r="36223" t="0"/>
          <a:stretch/>
        </p:blipFill>
        <p:spPr>
          <a:xfrm>
            <a:off x="13271475" y="2823550"/>
            <a:ext cx="4464077" cy="404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8" name="Shape 228"/>
        <p:cNvGrpSpPr/>
        <p:nvPr/>
      </p:nvGrpSpPr>
      <p:grpSpPr>
        <a:xfrm>
          <a:off x="0" y="0"/>
          <a:ext cx="0" cy="0"/>
          <a:chOff x="0" y="0"/>
          <a:chExt cx="0" cy="0"/>
        </a:xfrm>
      </p:grpSpPr>
      <p:grpSp>
        <p:nvGrpSpPr>
          <p:cNvPr id="229" name="Google Shape;229;g35fa9f5703a_0_62"/>
          <p:cNvGrpSpPr/>
          <p:nvPr/>
        </p:nvGrpSpPr>
        <p:grpSpPr>
          <a:xfrm>
            <a:off x="0" y="-216993"/>
            <a:ext cx="2922102" cy="10504504"/>
            <a:chOff x="0" y="-57150"/>
            <a:chExt cx="769602" cy="2766600"/>
          </a:xfrm>
        </p:grpSpPr>
        <p:sp>
          <p:nvSpPr>
            <p:cNvPr id="230" name="Google Shape;230;g35fa9f5703a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g35fa9f5703a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2" name="Google Shape;232;g35fa9f5703a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g35fa9f5703a_0_6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g35fa9f5703a_0_6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 treaties</a:t>
            </a:r>
            <a:endParaRPr sz="8000"/>
          </a:p>
        </p:txBody>
      </p:sp>
      <p:sp>
        <p:nvSpPr>
          <p:cNvPr id="235" name="Google Shape;235;g35fa9f5703a_0_62"/>
          <p:cNvSpPr txBox="1"/>
          <p:nvPr>
            <p:ph idx="1" type="body"/>
          </p:nvPr>
        </p:nvSpPr>
        <p:spPr>
          <a:xfrm>
            <a:off x="4037475" y="2877675"/>
            <a:ext cx="12178500" cy="5020800"/>
          </a:xfrm>
          <a:prstGeom prst="rect">
            <a:avLst/>
          </a:prstGeom>
          <a:noFill/>
          <a:ln>
            <a:noFill/>
          </a:ln>
        </p:spPr>
        <p:txBody>
          <a:bodyPr anchorCtr="0" anchor="t" bIns="45700" lIns="91425" spcFirstLastPara="1" rIns="91425" wrap="square" tIns="45700">
            <a:normAutofit/>
          </a:bodyPr>
          <a:lstStyle/>
          <a:p>
            <a:pPr indent="0" lvl="0" marL="0" rtl="0" algn="l">
              <a:spcBef>
                <a:spcPts val="640"/>
              </a:spcBef>
              <a:spcAft>
                <a:spcPts val="0"/>
              </a:spcAft>
              <a:buNone/>
            </a:pPr>
            <a:r>
              <a:rPr b="1" lang="nl-NL" sz="3400">
                <a:solidFill>
                  <a:schemeClr val="lt1"/>
                </a:solidFill>
                <a:latin typeface="Quicksand"/>
                <a:ea typeface="Quicksand"/>
                <a:cs typeface="Quicksand"/>
                <a:sym typeface="Quicksand"/>
              </a:rPr>
              <a:t>The European Convention on Human Rights (ECHR)</a:t>
            </a:r>
            <a:endParaRPr b="1" sz="3400">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a:p>
            <a:pPr indent="-355600" lvl="0" marL="457200" rtl="0" algn="l">
              <a:spcBef>
                <a:spcPts val="64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Council of Europe, 1950</a:t>
            </a:r>
            <a:endParaRPr sz="3400">
              <a:solidFill>
                <a:schemeClr val="lt1"/>
              </a:solidFill>
              <a:latin typeface="Quicksand"/>
              <a:ea typeface="Quicksand"/>
              <a:cs typeface="Quicksand"/>
              <a:sym typeface="Quicksand"/>
            </a:endParaRPr>
          </a:p>
          <a:p>
            <a:pPr indent="-355600" lvl="0" marL="457200" rtl="0" algn="l">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General rights: Freedom, equality, no discrimination</a:t>
            </a:r>
            <a:endParaRPr sz="3400">
              <a:solidFill>
                <a:schemeClr val="lt1"/>
              </a:solidFill>
              <a:latin typeface="Quicksand"/>
              <a:ea typeface="Quicksand"/>
              <a:cs typeface="Quicksand"/>
              <a:sym typeface="Quicksand"/>
            </a:endParaRPr>
          </a:p>
          <a:p>
            <a:pPr indent="-355600" lvl="0" marL="457200" rtl="0" algn="l">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Protects people with disabilities</a:t>
            </a:r>
            <a:endParaRPr sz="3400">
              <a:solidFill>
                <a:schemeClr val="lt1"/>
              </a:solidFill>
              <a:latin typeface="Quicksand"/>
              <a:ea typeface="Quicksand"/>
              <a:cs typeface="Quicksand"/>
              <a:sym typeface="Quicksand"/>
            </a:endParaRPr>
          </a:p>
          <a:p>
            <a:pPr indent="-355600" lvl="0" marL="457200" rtl="0" algn="l">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Legal tool to challenge violations</a:t>
            </a:r>
            <a:endParaRPr sz="3400">
              <a:solidFill>
                <a:schemeClr val="lt1"/>
              </a:solidFill>
              <a:latin typeface="Quicksand"/>
              <a:ea typeface="Quicksand"/>
              <a:cs typeface="Quicksand"/>
              <a:sym typeface="Quicksand"/>
            </a:endParaRPr>
          </a:p>
          <a:p>
            <a:pPr indent="-355600" lvl="0" marL="457200" rtl="0" algn="l">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European Court of Human Rights (Strasbourg)</a:t>
            </a:r>
            <a:endParaRPr sz="3400">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9" name="Shape 239"/>
        <p:cNvGrpSpPr/>
        <p:nvPr/>
      </p:nvGrpSpPr>
      <p:grpSpPr>
        <a:xfrm>
          <a:off x="0" y="0"/>
          <a:ext cx="0" cy="0"/>
          <a:chOff x="0" y="0"/>
          <a:chExt cx="0" cy="0"/>
        </a:xfrm>
      </p:grpSpPr>
      <p:grpSp>
        <p:nvGrpSpPr>
          <p:cNvPr id="240" name="Google Shape;240;g35fa9f5703a_0_72"/>
          <p:cNvGrpSpPr/>
          <p:nvPr/>
        </p:nvGrpSpPr>
        <p:grpSpPr>
          <a:xfrm>
            <a:off x="0" y="-216993"/>
            <a:ext cx="2922102" cy="10504504"/>
            <a:chOff x="0" y="-57150"/>
            <a:chExt cx="769602" cy="2766600"/>
          </a:xfrm>
        </p:grpSpPr>
        <p:sp>
          <p:nvSpPr>
            <p:cNvPr id="241" name="Google Shape;241;g35fa9f5703a_0_7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g35fa9f5703a_0_7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3" name="Google Shape;243;g35fa9f5703a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g35fa9f5703a_0_7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g35fa9f5703a_0_72"/>
          <p:cNvSpPr txBox="1"/>
          <p:nvPr>
            <p:ph type="title"/>
          </p:nvPr>
        </p:nvSpPr>
        <p:spPr>
          <a:xfrm>
            <a:off x="4037473" y="1221525"/>
            <a:ext cx="11820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 treaties</a:t>
            </a:r>
            <a:endParaRPr sz="8000"/>
          </a:p>
        </p:txBody>
      </p:sp>
      <p:sp>
        <p:nvSpPr>
          <p:cNvPr id="246" name="Google Shape;246;g35fa9f5703a_0_72"/>
          <p:cNvSpPr txBox="1"/>
          <p:nvPr>
            <p:ph idx="1" type="body"/>
          </p:nvPr>
        </p:nvSpPr>
        <p:spPr>
          <a:xfrm>
            <a:off x="4037474" y="2877675"/>
            <a:ext cx="12011100" cy="4526100"/>
          </a:xfrm>
          <a:prstGeom prst="rect">
            <a:avLst/>
          </a:prstGeom>
          <a:noFill/>
          <a:ln>
            <a:noFill/>
          </a:ln>
        </p:spPr>
        <p:txBody>
          <a:bodyPr anchorCtr="0" anchor="t" bIns="45700" lIns="91425" spcFirstLastPara="1" rIns="91425" wrap="square" tIns="45700">
            <a:normAutofit/>
          </a:bodyPr>
          <a:lstStyle/>
          <a:p>
            <a:pPr indent="0" lvl="0" marL="0" rtl="0" algn="l">
              <a:spcBef>
                <a:spcPts val="640"/>
              </a:spcBef>
              <a:spcAft>
                <a:spcPts val="0"/>
              </a:spcAft>
              <a:buNone/>
            </a:pPr>
            <a:r>
              <a:rPr b="1" lang="nl-NL" sz="3400">
                <a:solidFill>
                  <a:schemeClr val="lt1"/>
                </a:solidFill>
                <a:latin typeface="Quicksand"/>
                <a:ea typeface="Quicksand"/>
                <a:cs typeface="Quicksand"/>
                <a:sym typeface="Quicksand"/>
              </a:rPr>
              <a:t>The UN Convention on the Rights of Persons with Disabilities (UNCRPD)</a:t>
            </a:r>
            <a:endParaRPr b="1" sz="3400">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a:p>
            <a:pPr indent="0" lvl="0" marL="0" rtl="0" algn="l">
              <a:spcBef>
                <a:spcPts val="640"/>
              </a:spcBef>
              <a:spcAft>
                <a:spcPts val="0"/>
              </a:spcAft>
              <a:buNone/>
            </a:pPr>
            <a:r>
              <a:rPr i="1" lang="nl-NL">
                <a:solidFill>
                  <a:schemeClr val="lt1"/>
                </a:solidFill>
                <a:latin typeface="Quicksand"/>
                <a:ea typeface="Quicksand"/>
                <a:cs typeface="Quicksand"/>
                <a:sym typeface="Quicksand"/>
              </a:rPr>
              <a:t>Video</a:t>
            </a:r>
            <a:endParaRPr i="1">
              <a:solidFill>
                <a:schemeClr val="lt1"/>
              </a:solidFill>
              <a:latin typeface="Quicksand"/>
              <a:ea typeface="Quicksand"/>
              <a:cs typeface="Quicksand"/>
              <a:sym typeface="Quicksand"/>
            </a:endParaRPr>
          </a:p>
          <a:p>
            <a:pPr indent="0" lvl="0" marL="0" rtl="0" algn="l">
              <a:spcBef>
                <a:spcPts val="640"/>
              </a:spcBef>
              <a:spcAft>
                <a:spcPts val="0"/>
              </a:spcAft>
              <a:buNone/>
            </a:pPr>
            <a:r>
              <a:t/>
            </a:r>
            <a:endParaRPr>
              <a:solidFill>
                <a:schemeClr val="lt1"/>
              </a:solidFill>
              <a:latin typeface="Quicksand"/>
              <a:ea typeface="Quicksand"/>
              <a:cs typeface="Quicksand"/>
              <a:sym typeface="Quicksand"/>
            </a:endParaRPr>
          </a:p>
        </p:txBody>
      </p:sp>
      <p:pic>
        <p:nvPicPr>
          <p:cNvPr id="247" name="Google Shape;247;g35fa9f5703a_0_72"/>
          <p:cNvPicPr preferRelativeResize="0"/>
          <p:nvPr/>
        </p:nvPicPr>
        <p:blipFill rotWithShape="1">
          <a:blip r:embed="rId5">
            <a:alphaModFix/>
          </a:blip>
          <a:srcRect b="47319" l="65595" r="6456" t="5610"/>
          <a:stretch/>
        </p:blipFill>
        <p:spPr>
          <a:xfrm>
            <a:off x="14032676" y="5726500"/>
            <a:ext cx="2373749" cy="22487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1" name="Shape 251"/>
        <p:cNvGrpSpPr/>
        <p:nvPr/>
      </p:nvGrpSpPr>
      <p:grpSpPr>
        <a:xfrm>
          <a:off x="0" y="0"/>
          <a:ext cx="0" cy="0"/>
          <a:chOff x="0" y="0"/>
          <a:chExt cx="0" cy="0"/>
        </a:xfrm>
      </p:grpSpPr>
      <p:grpSp>
        <p:nvGrpSpPr>
          <p:cNvPr id="252" name="Google Shape;252;g35fa9f5703a_0_82"/>
          <p:cNvGrpSpPr/>
          <p:nvPr/>
        </p:nvGrpSpPr>
        <p:grpSpPr>
          <a:xfrm>
            <a:off x="0" y="-216993"/>
            <a:ext cx="2922102" cy="10504504"/>
            <a:chOff x="0" y="-57150"/>
            <a:chExt cx="769602" cy="2766600"/>
          </a:xfrm>
        </p:grpSpPr>
        <p:sp>
          <p:nvSpPr>
            <p:cNvPr id="253" name="Google Shape;253;g35fa9f5703a_0_8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g35fa9f5703a_0_8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5" name="Google Shape;255;g35fa9f5703a_0_8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g35fa9f5703a_0_8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g35fa9f5703a_0_82"/>
          <p:cNvSpPr txBox="1"/>
          <p:nvPr>
            <p:ph type="title"/>
          </p:nvPr>
        </p:nvSpPr>
        <p:spPr>
          <a:xfrm>
            <a:off x="4037473" y="1259625"/>
            <a:ext cx="11820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National laws</a:t>
            </a:r>
            <a:endParaRPr sz="8000"/>
          </a:p>
        </p:txBody>
      </p:sp>
      <p:sp>
        <p:nvSpPr>
          <p:cNvPr id="258" name="Google Shape;258;g35fa9f5703a_0_82"/>
          <p:cNvSpPr txBox="1"/>
          <p:nvPr>
            <p:ph idx="1" type="body"/>
          </p:nvPr>
        </p:nvSpPr>
        <p:spPr>
          <a:xfrm>
            <a:off x="4037474" y="3334875"/>
            <a:ext cx="12011100" cy="4526100"/>
          </a:xfrm>
          <a:prstGeom prst="rect">
            <a:avLst/>
          </a:prstGeom>
          <a:noFill/>
          <a:ln>
            <a:noFill/>
          </a:ln>
        </p:spPr>
        <p:txBody>
          <a:bodyPr anchorCtr="0" anchor="t" bIns="45700" lIns="91425" spcFirstLastPara="1" rIns="91425" wrap="square" tIns="45700">
            <a:normAutofit/>
          </a:bodyPr>
          <a:lstStyle/>
          <a:p>
            <a:pPr indent="-342900" lvl="0" marL="457200" rtl="0" algn="l">
              <a:spcBef>
                <a:spcPts val="640"/>
              </a:spcBef>
              <a:spcAft>
                <a:spcPts val="0"/>
              </a:spcAft>
              <a:buClr>
                <a:schemeClr val="lt1"/>
              </a:buClr>
              <a:buSzPts val="1800"/>
              <a:buFont typeface="Quicksand"/>
              <a:buChar char="•"/>
            </a:pPr>
            <a:r>
              <a:rPr lang="nl-NL">
                <a:solidFill>
                  <a:schemeClr val="lt1"/>
                </a:solidFill>
                <a:latin typeface="Quicksand"/>
                <a:ea typeface="Quicksand"/>
                <a:cs typeface="Quicksand"/>
                <a:sym typeface="Quicksand"/>
              </a:rPr>
              <a:t>What are national laws?</a:t>
            </a:r>
            <a:endParaRPr>
              <a:solidFill>
                <a:schemeClr val="lt1"/>
              </a:solidFill>
              <a:latin typeface="Quicksand"/>
              <a:ea typeface="Quicksand"/>
              <a:cs typeface="Quicksand"/>
              <a:sym typeface="Quicksand"/>
            </a:endParaRPr>
          </a:p>
          <a:p>
            <a:pPr indent="0" lvl="0" marL="457200" rtl="0" algn="l">
              <a:spcBef>
                <a:spcPts val="640"/>
              </a:spcBef>
              <a:spcAft>
                <a:spcPts val="0"/>
              </a:spcAft>
              <a:buNone/>
            </a:pPr>
            <a:r>
              <a:t/>
            </a:r>
            <a:endParaRPr>
              <a:solidFill>
                <a:schemeClr val="lt1"/>
              </a:solidFill>
              <a:latin typeface="Quicksand"/>
              <a:ea typeface="Quicksand"/>
              <a:cs typeface="Quicksand"/>
              <a:sym typeface="Quicksand"/>
            </a:endParaRPr>
          </a:p>
          <a:p>
            <a:pPr indent="0" lvl="0" marL="0" rtl="0" algn="l">
              <a:spcBef>
                <a:spcPts val="640"/>
              </a:spcBef>
              <a:spcAft>
                <a:spcPts val="0"/>
              </a:spcAft>
              <a:buNone/>
            </a:pPr>
            <a:r>
              <a:rPr i="1" lang="nl-NL">
                <a:solidFill>
                  <a:schemeClr val="lt1"/>
                </a:solidFill>
                <a:latin typeface="Quicksand"/>
                <a:ea typeface="Quicksand"/>
                <a:cs typeface="Quicksand"/>
                <a:sym typeface="Quicksand"/>
              </a:rPr>
              <a:t>Put here your national laws here, examples:</a:t>
            </a:r>
            <a:endParaRPr i="1">
              <a:solidFill>
                <a:schemeClr val="lt1"/>
              </a:solidFill>
              <a:latin typeface="Quicksand"/>
              <a:ea typeface="Quicksand"/>
              <a:cs typeface="Quicksand"/>
              <a:sym typeface="Quicksand"/>
            </a:endParaRPr>
          </a:p>
          <a:p>
            <a:pPr indent="-342900" lvl="0" marL="457200" rtl="0" algn="l">
              <a:spcBef>
                <a:spcPts val="640"/>
              </a:spcBef>
              <a:spcAft>
                <a:spcPts val="0"/>
              </a:spcAft>
              <a:buClr>
                <a:schemeClr val="lt1"/>
              </a:buClr>
              <a:buSzPts val="1800"/>
              <a:buFont typeface="Quicksand"/>
              <a:buChar char="•"/>
            </a:pPr>
            <a:r>
              <a:rPr i="1" lang="nl-NL">
                <a:solidFill>
                  <a:schemeClr val="lt1"/>
                </a:solidFill>
                <a:latin typeface="Quicksand"/>
                <a:ea typeface="Quicksand"/>
                <a:cs typeface="Quicksand"/>
                <a:sym typeface="Quicksand"/>
              </a:rPr>
              <a:t>Sign language recognition</a:t>
            </a:r>
            <a:endParaRPr i="1">
              <a:solidFill>
                <a:schemeClr val="lt1"/>
              </a:solidFill>
              <a:latin typeface="Quicksand"/>
              <a:ea typeface="Quicksand"/>
              <a:cs typeface="Quicksand"/>
              <a:sym typeface="Quicksand"/>
            </a:endParaRPr>
          </a:p>
          <a:p>
            <a:pPr indent="-342900" lvl="0" marL="457200" rtl="0" algn="l">
              <a:spcBef>
                <a:spcPts val="0"/>
              </a:spcBef>
              <a:spcAft>
                <a:spcPts val="0"/>
              </a:spcAft>
              <a:buClr>
                <a:schemeClr val="lt1"/>
              </a:buClr>
              <a:buSzPts val="1800"/>
              <a:buFont typeface="Quicksand"/>
              <a:buChar char="•"/>
            </a:pPr>
            <a:r>
              <a:rPr i="1" lang="nl-NL">
                <a:solidFill>
                  <a:schemeClr val="lt1"/>
                </a:solidFill>
                <a:latin typeface="Quicksand"/>
                <a:ea typeface="Quicksand"/>
                <a:cs typeface="Quicksand"/>
                <a:sym typeface="Quicksand"/>
              </a:rPr>
              <a:t>Education</a:t>
            </a:r>
            <a:endParaRPr i="1">
              <a:solidFill>
                <a:schemeClr val="lt1"/>
              </a:solidFill>
              <a:latin typeface="Quicksand"/>
              <a:ea typeface="Quicksand"/>
              <a:cs typeface="Quicksand"/>
              <a:sym typeface="Quicksand"/>
            </a:endParaRPr>
          </a:p>
          <a:p>
            <a:pPr indent="-342900" lvl="0" marL="457200" rtl="0" algn="l">
              <a:spcBef>
                <a:spcPts val="0"/>
              </a:spcBef>
              <a:spcAft>
                <a:spcPts val="0"/>
              </a:spcAft>
              <a:buClr>
                <a:schemeClr val="lt1"/>
              </a:buClr>
              <a:buSzPts val="1800"/>
              <a:buFont typeface="Quicksand"/>
              <a:buChar char="•"/>
            </a:pPr>
            <a:r>
              <a:rPr i="1" lang="nl-NL">
                <a:solidFill>
                  <a:schemeClr val="lt1"/>
                </a:solidFill>
                <a:latin typeface="Quicksand"/>
                <a:ea typeface="Quicksand"/>
                <a:cs typeface="Quicksand"/>
                <a:sym typeface="Quicksand"/>
              </a:rPr>
              <a:t>Accessibility and interpreting laws</a:t>
            </a:r>
            <a:endParaRPr i="1">
              <a:solidFill>
                <a:schemeClr val="lt1"/>
              </a:solidFill>
              <a:latin typeface="Quicksand"/>
              <a:ea typeface="Quicksand"/>
              <a:cs typeface="Quicksand"/>
              <a:sym typeface="Quicksand"/>
            </a:endParaRPr>
          </a:p>
          <a:p>
            <a:pPr indent="-342900" lvl="0" marL="457200" rtl="0" algn="l">
              <a:spcBef>
                <a:spcPts val="0"/>
              </a:spcBef>
              <a:spcAft>
                <a:spcPts val="0"/>
              </a:spcAft>
              <a:buClr>
                <a:schemeClr val="lt1"/>
              </a:buClr>
              <a:buSzPts val="1800"/>
              <a:buFont typeface="Quicksand"/>
              <a:buChar char="•"/>
            </a:pPr>
            <a:r>
              <a:rPr i="1" lang="nl-NL">
                <a:solidFill>
                  <a:schemeClr val="lt1"/>
                </a:solidFill>
                <a:latin typeface="Quicksand"/>
                <a:ea typeface="Quicksand"/>
                <a:cs typeface="Quicksand"/>
                <a:sym typeface="Quicksand"/>
              </a:rPr>
              <a:t>Employment</a:t>
            </a:r>
            <a:endParaRPr i="1">
              <a:solidFill>
                <a:schemeClr val="lt1"/>
              </a:solidFill>
              <a:latin typeface="Quicksand"/>
              <a:ea typeface="Quicksand"/>
              <a:cs typeface="Quicksand"/>
              <a:sym typeface="Quicksand"/>
            </a:endParaRPr>
          </a:p>
          <a:p>
            <a:pPr indent="-342900" lvl="0" marL="457200" rtl="0" algn="l">
              <a:spcBef>
                <a:spcPts val="0"/>
              </a:spcBef>
              <a:spcAft>
                <a:spcPts val="0"/>
              </a:spcAft>
              <a:buClr>
                <a:schemeClr val="lt1"/>
              </a:buClr>
              <a:buSzPts val="1800"/>
              <a:buFont typeface="Quicksand"/>
              <a:buChar char="•"/>
            </a:pPr>
            <a:r>
              <a:rPr i="1" lang="nl-NL">
                <a:solidFill>
                  <a:schemeClr val="lt1"/>
                </a:solidFill>
                <a:latin typeface="Quicksand"/>
                <a:ea typeface="Quicksand"/>
                <a:cs typeface="Quicksand"/>
                <a:sym typeface="Quicksand"/>
              </a:rPr>
              <a:t>Non-discrimination laws</a:t>
            </a:r>
            <a:endParaRPr>
              <a:solidFill>
                <a:schemeClr val="lt1"/>
              </a:solidFill>
              <a:latin typeface="Quicksand"/>
              <a:ea typeface="Quicksand"/>
              <a:cs typeface="Quicksand"/>
              <a:sym typeface="Quicksa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2" name="Shape 262"/>
        <p:cNvGrpSpPr/>
        <p:nvPr/>
      </p:nvGrpSpPr>
      <p:grpSpPr>
        <a:xfrm>
          <a:off x="0" y="0"/>
          <a:ext cx="0" cy="0"/>
          <a:chOff x="0" y="0"/>
          <a:chExt cx="0" cy="0"/>
        </a:xfrm>
      </p:grpSpPr>
      <p:grpSp>
        <p:nvGrpSpPr>
          <p:cNvPr id="263" name="Google Shape;263;g35fa9f5703a_0_52"/>
          <p:cNvGrpSpPr/>
          <p:nvPr/>
        </p:nvGrpSpPr>
        <p:grpSpPr>
          <a:xfrm>
            <a:off x="0" y="-216993"/>
            <a:ext cx="2922102" cy="10504504"/>
            <a:chOff x="0" y="-57150"/>
            <a:chExt cx="769602" cy="2766600"/>
          </a:xfrm>
        </p:grpSpPr>
        <p:sp>
          <p:nvSpPr>
            <p:cNvPr id="264" name="Google Shape;264;g35fa9f5703a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g35fa9f5703a_0_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6" name="Google Shape;266;g35fa9f5703a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 name="Google Shape;267;g35fa9f5703a_0_5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g35fa9f5703a_0_52"/>
          <p:cNvSpPr txBox="1"/>
          <p:nvPr>
            <p:ph type="title"/>
          </p:nvPr>
        </p:nvSpPr>
        <p:spPr>
          <a:xfrm>
            <a:off x="4037479" y="1221535"/>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Right vs. Reality</a:t>
            </a:r>
            <a:endParaRPr sz="8000"/>
          </a:p>
        </p:txBody>
      </p:sp>
      <p:sp>
        <p:nvSpPr>
          <p:cNvPr id="269" name="Google Shape;269;g35fa9f5703a_0_52"/>
          <p:cNvSpPr txBox="1"/>
          <p:nvPr>
            <p:ph idx="1" type="body"/>
          </p:nvPr>
        </p:nvSpPr>
        <p:spPr>
          <a:xfrm>
            <a:off x="4037475" y="2877675"/>
            <a:ext cx="12483300" cy="6240000"/>
          </a:xfrm>
          <a:prstGeom prst="rect">
            <a:avLst/>
          </a:prstGeom>
          <a:noFill/>
          <a:ln>
            <a:noFill/>
          </a:ln>
        </p:spPr>
        <p:txBody>
          <a:bodyPr anchorCtr="0" anchor="t" bIns="45700" lIns="91425" spcFirstLastPara="1" rIns="91425" wrap="square" tIns="45700">
            <a:normAutofit/>
          </a:bodyPr>
          <a:lstStyle/>
          <a:p>
            <a:pPr indent="-355600" lvl="0" marL="342900" rtl="0" algn="l">
              <a:spcBef>
                <a:spcPts val="0"/>
              </a:spcBef>
              <a:spcAft>
                <a:spcPts val="0"/>
              </a:spcAft>
              <a:buClr>
                <a:schemeClr val="lt1"/>
              </a:buClr>
              <a:buSzPts val="3400"/>
              <a:buChar char="•"/>
            </a:pPr>
            <a:r>
              <a:rPr lang="nl-NL" sz="3400">
                <a:solidFill>
                  <a:schemeClr val="lt1"/>
                </a:solidFill>
                <a:latin typeface="Quicksand"/>
                <a:ea typeface="Quicksand"/>
                <a:cs typeface="Quicksand"/>
                <a:sym typeface="Quicksand"/>
              </a:rPr>
              <a:t>Take your “barriers” and determine which law, guideline, or policy best addresses them.</a:t>
            </a:r>
            <a:endParaRPr sz="3400"/>
          </a:p>
          <a:p>
            <a:pPr indent="-139700" lvl="0" marL="342900" rtl="0" algn="l">
              <a:spcBef>
                <a:spcPts val="640"/>
              </a:spcBef>
              <a:spcAft>
                <a:spcPts val="0"/>
              </a:spcAft>
              <a:buClr>
                <a:schemeClr val="dk1"/>
              </a:buClr>
              <a:buSzPts val="3200"/>
              <a:buNone/>
            </a:pPr>
            <a:r>
              <a:t/>
            </a:r>
            <a:endParaRPr sz="3400">
              <a:solidFill>
                <a:schemeClr val="lt1"/>
              </a:solidFill>
              <a:latin typeface="Quicksand"/>
              <a:ea typeface="Quicksand"/>
              <a:cs typeface="Quicksand"/>
              <a:sym typeface="Quicksand"/>
            </a:endParaRPr>
          </a:p>
          <a:p>
            <a:pPr indent="-355600" lvl="0" marL="342900" rtl="0" algn="l">
              <a:spcBef>
                <a:spcPts val="640"/>
              </a:spcBef>
              <a:spcAft>
                <a:spcPts val="0"/>
              </a:spcAft>
              <a:buClr>
                <a:schemeClr val="lt1"/>
              </a:buClr>
              <a:buSzPts val="3400"/>
              <a:buChar char="•"/>
            </a:pPr>
            <a:r>
              <a:rPr lang="nl-NL" sz="3400">
                <a:solidFill>
                  <a:schemeClr val="lt1"/>
                </a:solidFill>
                <a:latin typeface="Quicksand"/>
                <a:ea typeface="Quicksand"/>
                <a:cs typeface="Quicksand"/>
                <a:sym typeface="Quicksand"/>
              </a:rPr>
              <a:t>Discussion</a:t>
            </a:r>
            <a:endParaRPr sz="3400">
              <a:solidFill>
                <a:schemeClr val="lt1"/>
              </a:solidFill>
              <a:latin typeface="Quicksand"/>
              <a:ea typeface="Quicksand"/>
              <a:cs typeface="Quicksand"/>
              <a:sym typeface="Quicksand"/>
            </a:endParaRPr>
          </a:p>
          <a:p>
            <a:pPr indent="-387350" lvl="1" marL="742950" rtl="0" algn="l">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What gaps do you notice between the rights “on paper” and reality?</a:t>
            </a:r>
            <a:endParaRPr sz="3000">
              <a:solidFill>
                <a:schemeClr val="lt1"/>
              </a:solidFill>
              <a:latin typeface="Quicksand"/>
              <a:ea typeface="Quicksand"/>
              <a:cs typeface="Quicksand"/>
              <a:sym typeface="Quicksand"/>
            </a:endParaRPr>
          </a:p>
          <a:p>
            <a:pPr indent="-387350" lvl="1" marL="742950" rtl="0" algn="l">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Which barriers are not yet covered or are poorly addressed in law or practice?</a:t>
            </a:r>
            <a:endParaRPr sz="3000">
              <a:solidFill>
                <a:schemeClr val="lt1"/>
              </a:solidFill>
              <a:latin typeface="Quicksand"/>
              <a:ea typeface="Quicksand"/>
              <a:cs typeface="Quicksand"/>
              <a:sym typeface="Quicksand"/>
            </a:endParaRPr>
          </a:p>
          <a:p>
            <a:pPr indent="-387350" lvl="1" marL="742950" rtl="0" algn="l">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What would need to happen to close the gap?</a:t>
            </a:r>
            <a:endParaRPr sz="3000">
              <a:solidFill>
                <a:schemeClr val="lt1"/>
              </a:solidFill>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3" name="Shape 273"/>
        <p:cNvGrpSpPr/>
        <p:nvPr/>
      </p:nvGrpSpPr>
      <p:grpSpPr>
        <a:xfrm>
          <a:off x="0" y="0"/>
          <a:ext cx="0" cy="0"/>
          <a:chOff x="0" y="0"/>
          <a:chExt cx="0" cy="0"/>
        </a:xfrm>
      </p:grpSpPr>
      <p:grpSp>
        <p:nvGrpSpPr>
          <p:cNvPr id="274" name="Google Shape;274;p11"/>
          <p:cNvGrpSpPr/>
          <p:nvPr/>
        </p:nvGrpSpPr>
        <p:grpSpPr>
          <a:xfrm>
            <a:off x="0" y="-216991"/>
            <a:ext cx="2922084" cy="10503991"/>
            <a:chOff x="0" y="-57150"/>
            <a:chExt cx="769602" cy="2766483"/>
          </a:xfrm>
        </p:grpSpPr>
        <p:sp>
          <p:nvSpPr>
            <p:cNvPr id="275" name="Google Shape;275;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7" name="Google Shape;277;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Reflection</a:t>
            </a:r>
            <a:endParaRPr sz="8000">
              <a:solidFill>
                <a:schemeClr val="lt1"/>
              </a:solidFill>
            </a:endParaRPr>
          </a:p>
        </p:txBody>
      </p:sp>
      <p:sp>
        <p:nvSpPr>
          <p:cNvPr id="280" name="Google Shape;280;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533400" lvl="0" marL="457200" rtl="0" algn="l">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What did you learn?</a:t>
            </a:r>
            <a:endParaRPr sz="4800">
              <a:solidFill>
                <a:schemeClr val="lt1"/>
              </a:solidFill>
              <a:latin typeface="Quicksand"/>
              <a:ea typeface="Quicksand"/>
              <a:cs typeface="Quicksand"/>
              <a:sym typeface="Quicksand"/>
            </a:endParaRPr>
          </a:p>
          <a:p>
            <a:pPr indent="-533400" lvl="0" marL="457200" rtl="0" algn="l">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What surprised or challenged you?</a:t>
            </a:r>
            <a:endParaRPr sz="4800">
              <a:solidFill>
                <a:schemeClr val="lt1"/>
              </a:solidFill>
              <a:latin typeface="Quicksand"/>
              <a:ea typeface="Quicksand"/>
              <a:cs typeface="Quicksand"/>
              <a:sym typeface="Quicksand"/>
            </a:endParaRPr>
          </a:p>
          <a:p>
            <a:pPr indent="0" lvl="0" marL="0" rtl="0" algn="l">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81" name="Google Shape;281;p11"/>
          <p:cNvPicPr preferRelativeResize="0"/>
          <p:nvPr/>
        </p:nvPicPr>
        <p:blipFill rotWithShape="1">
          <a:blip r:embed="rId5">
            <a:alphaModFix/>
          </a:blip>
          <a:srcRect b="46141" l="40525" r="0" t="0"/>
          <a:stretch/>
        </p:blipFill>
        <p:spPr>
          <a:xfrm>
            <a:off x="9931850" y="853125"/>
            <a:ext cx="8356152" cy="4256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85" name="Shape 285"/>
        <p:cNvGrpSpPr/>
        <p:nvPr/>
      </p:nvGrpSpPr>
      <p:grpSpPr>
        <a:xfrm>
          <a:off x="0" y="0"/>
          <a:ext cx="0" cy="0"/>
          <a:chOff x="0" y="0"/>
          <a:chExt cx="0" cy="0"/>
        </a:xfrm>
      </p:grpSpPr>
      <p:sp>
        <p:nvSpPr>
          <p:cNvPr id="286" name="Google Shape;286;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91" name="Google Shape;291;p12"/>
          <p:cNvGrpSpPr/>
          <p:nvPr/>
        </p:nvGrpSpPr>
        <p:grpSpPr>
          <a:xfrm>
            <a:off x="-228300" y="6944209"/>
            <a:ext cx="18940740" cy="4430740"/>
            <a:chOff x="0" y="-57150"/>
            <a:chExt cx="4988508" cy="1166944"/>
          </a:xfrm>
        </p:grpSpPr>
        <p:sp>
          <p:nvSpPr>
            <p:cNvPr id="292" name="Google Shape;292;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94" name="Google Shape;294;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12"/>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nl-NL" sz="8000">
                <a:solidFill>
                  <a:srgbClr val="FFFFFF"/>
                </a:solidFill>
                <a:latin typeface="Anton"/>
                <a:ea typeface="Anton"/>
                <a:cs typeface="Anton"/>
                <a:sym typeface="Anton"/>
              </a:rPr>
              <a:t>Contact</a:t>
            </a:r>
            <a:endParaRPr/>
          </a:p>
        </p:txBody>
      </p:sp>
      <p:sp>
        <p:nvSpPr>
          <p:cNvPr id="300" name="Google Shape;300;p12"/>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nl-NL" sz="2461" u="sng">
                <a:solidFill>
                  <a:srgbClr val="FFFFFF"/>
                </a:solidFill>
                <a:latin typeface="Arial"/>
                <a:ea typeface="Arial"/>
                <a:cs typeface="Arial"/>
                <a:sym typeface="Arial"/>
                <a:hlinkClick r:id="rId13">
                  <a:extLst>
                    <a:ext uri="{A12FA001-AC4F-418D-AE19-62706E023703}">
                      <ahyp:hlinkClr val="tx"/>
                    </a:ext>
                  </a:extLst>
                </a:hlinkClick>
              </a:rPr>
              <a:t>https://deafstudies.eu/</a:t>
            </a:r>
            <a:endParaRPr/>
          </a:p>
        </p:txBody>
      </p:sp>
      <p:sp>
        <p:nvSpPr>
          <p:cNvPr id="301" name="Google Shape;301;p12"/>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nl-NL" sz="2461">
                <a:solidFill>
                  <a:srgbClr val="FFFFFF"/>
                </a:solidFill>
                <a:latin typeface="Arial"/>
                <a:ea typeface="Arial"/>
                <a:cs typeface="Arial"/>
                <a:sym typeface="Arial"/>
              </a:rPr>
              <a:t>Deaf Culture, Heritage and Diversity</a:t>
            </a:r>
            <a:endParaRPr/>
          </a:p>
        </p:txBody>
      </p:sp>
      <p:sp>
        <p:nvSpPr>
          <p:cNvPr id="302" name="Google Shape;302;p12"/>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nl-NL"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