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10287000" cx="18288000"/>
  <p:notesSz cx="6858000" cy="9144000"/>
  <p:embeddedFontLst>
    <p:embeddedFont>
      <p:font typeface="Anton"/>
      <p:regular r:id="rId19"/>
    </p:embeddedFont>
    <p:embeddedFont>
      <p:font typeface="Quicksan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2" roundtripDataSignature="AMtx7mjBlZNndVfgVnjMzyRBYnOXjMUr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font" Target="fonts/Anton-regular.fntdata"/><Relationship Id="rId20" Type="http://schemas.openxmlformats.org/officeDocument/2006/relationships/font" Target="fonts/Quicksand-regular.fntdata"/><Relationship Id="rId21" Type="http://schemas.openxmlformats.org/officeDocument/2006/relationships/font" Target="fonts/Quicksand-bold.fntdata"/><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64490444fc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g364490444f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fa9f5703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5fa9f5703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d7f9518166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g3d7f9518166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d7f9518166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g3d7f951816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5fa9f5703a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hyperlink" Target="https://grammarstammer.weebly.com/words-to-the-wise/advocacy-vs-activis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hyperlink" Target="https://www.slideshare.net/slideshow/political-participation-230156524/230156524" TargetMode="External"/><Relationship Id="rId8" Type="http://schemas.openxmlformats.org/officeDocument/2006/relationships/hyperlink" Target="https://www.slideshare.net/slideshow/political-participation-230156524/23015652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hyperlink" Target="http://www.youtube.com/watch?v=m-gIp9CDFtM" TargetMode="External"/><Relationship Id="rId6"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9.png"/><Relationship Id="rId7" Type="http://schemas.openxmlformats.org/officeDocument/2006/relationships/image" Target="../media/image16.png"/><Relationship Id="rId8" Type="http://schemas.openxmlformats.org/officeDocument/2006/relationships/image" Target="../media/image13.png"/><Relationship Id="rId9" Type="http://schemas.openxmlformats.org/officeDocument/2006/relationships/image" Target="../media/image15.png"/><Relationship Id="rId10" Type="http://schemas.openxmlformats.org/officeDocument/2006/relationships/image" Target="../media/image14.png"/><Relationship Id="rId11" Type="http://schemas.openxmlformats.org/officeDocument/2006/relationships/image" Target="../media/image19.png"/><Relationship Id="rId12" Type="http://schemas.openxmlformats.org/officeDocument/2006/relationships/image" Target="../media/image17.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4" y="402562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Deaf Rights and Advocacy </a:t>
            </a:r>
            <a:endParaRPr b="0" i="0" sz="32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lang="nl-NL" sz="3200">
                <a:solidFill>
                  <a:schemeClr val="lt1"/>
                </a:solidFill>
                <a:latin typeface="Quicksand"/>
                <a:ea typeface="Quicksand"/>
                <a:cs typeface="Quicksand"/>
                <a:sym typeface="Quicksand"/>
              </a:rPr>
              <a:t>Political Participation and Representation of Deaf People</a:t>
            </a:r>
            <a:endParaRPr i="0" sz="3200" u="none" cap="none" strike="noStrike">
              <a:solidFill>
                <a:schemeClr val="lt1"/>
              </a:solidFill>
              <a:latin typeface="Quicksand"/>
              <a:ea typeface="Quicksand"/>
              <a:cs typeface="Quicksand"/>
              <a:sym typeface="Quicksand"/>
            </a:endParaRPr>
          </a:p>
        </p:txBody>
      </p:sp>
      <p:sp>
        <p:nvSpPr>
          <p:cNvPr id="91" name="Google Shape;91;p1"/>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Deaf Studies workshop </a:t>
            </a:r>
            <a:endParaRPr b="0" i="0" sz="1400" u="none" cap="none" strike="noStrike">
              <a:solidFill>
                <a:srgbClr val="000000"/>
              </a:solidFill>
              <a:latin typeface="Arial"/>
              <a:ea typeface="Arial"/>
              <a:cs typeface="Arial"/>
              <a:sym typeface="Arial"/>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458648" y="3429000"/>
            <a:ext cx="12966900" cy="23022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Introduction</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Theory: </a:t>
            </a:r>
            <a:r>
              <a:rPr lang="nl-NL" sz="3200">
                <a:solidFill>
                  <a:srgbClr val="FFFFFF"/>
                </a:solidFill>
                <a:latin typeface="Quicksand"/>
                <a:ea typeface="Quicksand"/>
                <a:cs typeface="Quicksand"/>
                <a:sym typeface="Quicksand"/>
              </a:rPr>
              <a:t>Political participation + practical advocacy</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Activity: </a:t>
            </a:r>
            <a:r>
              <a:rPr lang="nl-NL" sz="3200">
                <a:solidFill>
                  <a:srgbClr val="FFFFFF"/>
                </a:solidFill>
                <a:latin typeface="Quicksand"/>
                <a:ea typeface="Quicksand"/>
                <a:cs typeface="Quicksand"/>
                <a:sym typeface="Quicksand"/>
              </a:rPr>
              <a:t>Campaign design</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Reflection</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064282" y="1534517"/>
            <a:ext cx="3098518"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p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Introduction</a:t>
            </a:r>
            <a:endParaRPr sz="8000"/>
          </a:p>
        </p:txBody>
      </p:sp>
      <p:sp>
        <p:nvSpPr>
          <p:cNvPr id="113" name="Google Shape;113;p3"/>
          <p:cNvSpPr txBox="1"/>
          <p:nvPr/>
        </p:nvSpPr>
        <p:spPr>
          <a:xfrm>
            <a:off x="4191225" y="3050250"/>
            <a:ext cx="9433800" cy="4257600"/>
          </a:xfrm>
          <a:prstGeom prst="rect">
            <a:avLst/>
          </a:prstGeom>
          <a:noFill/>
          <a:ln>
            <a:noFill/>
          </a:ln>
        </p:spPr>
        <p:txBody>
          <a:bodyPr anchorCtr="0" anchor="t" bIns="45700" lIns="91425" spcFirstLastPara="1" rIns="91425" wrap="square" tIns="45700">
            <a:normAutofit lnSpcReduction="10000"/>
          </a:bodyPr>
          <a:lstStyle/>
          <a:p>
            <a:pPr indent="-254000" lvl="0" marL="457200" marR="0" rtl="0" algn="ctr">
              <a:lnSpc>
                <a:spcPct val="90000"/>
              </a:lnSpc>
              <a:spcBef>
                <a:spcPts val="0"/>
              </a:spcBef>
              <a:spcAft>
                <a:spcPts val="0"/>
              </a:spcAft>
              <a:buClr>
                <a:srgbClr val="000000"/>
              </a:buClr>
              <a:buSzPts val="3200"/>
              <a:buFont typeface="Arial"/>
              <a:buNone/>
            </a:pPr>
            <a:r>
              <a:t/>
            </a:r>
            <a:endParaRPr b="1"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Who are you?</a:t>
            </a:r>
            <a:endParaRPr b="0" i="0" sz="1400" u="none" cap="none" strike="noStrike">
              <a:solidFill>
                <a:srgbClr val="000000"/>
              </a:solidFill>
              <a:latin typeface="Arial"/>
              <a:ea typeface="Arial"/>
              <a:cs typeface="Arial"/>
              <a:sym typeface="Arial"/>
            </a:endParaRPr>
          </a:p>
          <a:p>
            <a:pPr indent="-25400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Ice breaker question:</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ctr">
              <a:lnSpc>
                <a:spcPct val="100000"/>
              </a:lnSpc>
              <a:spcBef>
                <a:spcPts val="0"/>
              </a:spcBef>
              <a:spcAft>
                <a:spcPts val="0"/>
              </a:spcAft>
              <a:buClr>
                <a:schemeClr val="lt1"/>
              </a:buClr>
              <a:buSzPts val="3200"/>
              <a:buFont typeface="Arial"/>
              <a:buNone/>
            </a:pPr>
            <a:r>
              <a:rPr b="0" i="0" lang="nl-NL" sz="3200" u="none" cap="none" strike="noStrike">
                <a:solidFill>
                  <a:schemeClr val="lt1"/>
                </a:solidFill>
                <a:latin typeface="Quicksand"/>
                <a:ea typeface="Quicksand"/>
                <a:cs typeface="Quicksand"/>
                <a:sym typeface="Quicksand"/>
              </a:rPr>
              <a:t>What comes to mind when you read </a:t>
            </a:r>
            <a:endParaRPr b="0" i="0" sz="3200" u="none" cap="none" strike="noStrike">
              <a:solidFill>
                <a:schemeClr val="lt1"/>
              </a:solidFill>
              <a:latin typeface="Calibri"/>
              <a:ea typeface="Calibri"/>
              <a:cs typeface="Calibri"/>
              <a:sym typeface="Calibri"/>
            </a:endParaRPr>
          </a:p>
          <a:p>
            <a:pPr indent="0" lvl="0" marL="0" marR="0" rtl="0" algn="ctr">
              <a:lnSpc>
                <a:spcPct val="100000"/>
              </a:lnSpc>
              <a:spcBef>
                <a:spcPts val="640"/>
              </a:spcBef>
              <a:spcAft>
                <a:spcPts val="0"/>
              </a:spcAft>
              <a:buClr>
                <a:schemeClr val="lt1"/>
              </a:buClr>
              <a:buSzPts val="3200"/>
              <a:buFont typeface="Arial"/>
              <a:buNone/>
            </a:pPr>
            <a:r>
              <a:rPr b="0" i="1" lang="nl-NL" sz="3200" u="none" cap="none" strike="noStrike">
                <a:solidFill>
                  <a:schemeClr val="lt1"/>
                </a:solidFill>
                <a:latin typeface="Quicksand"/>
                <a:ea typeface="Quicksand"/>
                <a:cs typeface="Quicksand"/>
                <a:sym typeface="Quicksand"/>
              </a:rPr>
              <a:t>"</a:t>
            </a:r>
            <a:r>
              <a:rPr i="1" lang="nl-NL" sz="3200">
                <a:solidFill>
                  <a:schemeClr val="lt1"/>
                </a:solidFill>
                <a:latin typeface="Quicksand"/>
                <a:ea typeface="Quicksand"/>
                <a:cs typeface="Quicksand"/>
                <a:sym typeface="Quicksand"/>
              </a:rPr>
              <a:t>activism in deaf community</a:t>
            </a:r>
            <a:r>
              <a:rPr b="0" i="1" lang="nl-NL" sz="3200" u="none" cap="none" strike="noStrike">
                <a:solidFill>
                  <a:schemeClr val="lt1"/>
                </a:solidFill>
                <a:latin typeface="Quicksand"/>
                <a:ea typeface="Quicksand"/>
                <a:cs typeface="Quicksand"/>
                <a:sym typeface="Quicksand"/>
              </a:rPr>
              <a:t>"</a:t>
            </a:r>
            <a:r>
              <a:rPr b="0" i="0" lang="nl-NL" sz="3200" u="none" cap="none" strike="noStrike">
                <a:solidFill>
                  <a:schemeClr val="lt1"/>
                </a:solidFill>
                <a:latin typeface="Quicksand"/>
                <a:ea typeface="Quicksand"/>
                <a:cs typeface="Quicksand"/>
                <a:sym typeface="Quicksand"/>
              </a:rPr>
              <a:t>?</a:t>
            </a:r>
            <a:endParaRPr b="0" i="0" sz="3200" u="none" cap="none" strike="noStrike">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p:txBody>
      </p:sp>
      <p:pic>
        <p:nvPicPr>
          <p:cNvPr id="114" name="Google Shape;114;p3"/>
          <p:cNvPicPr preferRelativeResize="0"/>
          <p:nvPr/>
        </p:nvPicPr>
        <p:blipFill rotWithShape="1">
          <a:blip r:embed="rId5">
            <a:alphaModFix/>
          </a:blip>
          <a:srcRect b="0" l="0" r="50592" t="49889"/>
          <a:stretch/>
        </p:blipFill>
        <p:spPr>
          <a:xfrm>
            <a:off x="7819425" y="887900"/>
            <a:ext cx="10106952" cy="5766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4"/>
          <p:cNvSpPr txBox="1"/>
          <p:nvPr/>
        </p:nvSpPr>
        <p:spPr>
          <a:xfrm>
            <a:off x="4037479" y="4222376"/>
            <a:ext cx="13423526" cy="1853361"/>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lt1"/>
              </a:buClr>
              <a:buSzPts val="3200"/>
              <a:buFont typeface="Arial"/>
              <a:buNone/>
            </a:pPr>
            <a:r>
              <a:rPr b="0" i="0" lang="nl-NL" sz="3800" u="none" cap="none" strike="noStrike">
                <a:solidFill>
                  <a:schemeClr val="lt1"/>
                </a:solidFill>
                <a:latin typeface="Quicksand"/>
                <a:ea typeface="Quicksand"/>
                <a:cs typeface="Quicksand"/>
                <a:sym typeface="Quicksand"/>
              </a:rPr>
              <a:t>The aim of this workshop is to </a:t>
            </a:r>
            <a:r>
              <a:rPr lang="nl-NL" sz="3800">
                <a:solidFill>
                  <a:schemeClr val="lt1"/>
                </a:solidFill>
                <a:latin typeface="Quicksand"/>
                <a:ea typeface="Quicksand"/>
                <a:cs typeface="Quicksand"/>
                <a:sym typeface="Quicksand"/>
              </a:rPr>
              <a:t>equip</a:t>
            </a:r>
            <a:r>
              <a:rPr b="0" i="0" lang="nl-NL" sz="3800" u="none" cap="none" strike="noStrike">
                <a:solidFill>
                  <a:schemeClr val="lt1"/>
                </a:solidFill>
                <a:latin typeface="Quicksand"/>
                <a:ea typeface="Quicksand"/>
                <a:cs typeface="Quicksand"/>
                <a:sym typeface="Quicksand"/>
              </a:rPr>
              <a:t> participants with </a:t>
            </a:r>
            <a:r>
              <a:rPr lang="nl-NL" sz="3800">
                <a:solidFill>
                  <a:schemeClr val="lt1"/>
                </a:solidFill>
                <a:latin typeface="Quicksand"/>
                <a:ea typeface="Quicksand"/>
                <a:cs typeface="Quicksand"/>
                <a:sym typeface="Quicksand"/>
              </a:rPr>
              <a:t>knowledge</a:t>
            </a:r>
            <a:r>
              <a:rPr b="0" i="0" lang="nl-NL" sz="3800" u="none" cap="none" strike="noStrike">
                <a:solidFill>
                  <a:schemeClr val="lt1"/>
                </a:solidFill>
                <a:latin typeface="Quicksand"/>
                <a:ea typeface="Quicksand"/>
                <a:cs typeface="Quicksand"/>
                <a:sym typeface="Quicksand"/>
              </a:rPr>
              <a:t>, skills and tools to plan and present an effective advocacy </a:t>
            </a:r>
            <a:r>
              <a:rPr lang="nl-NL" sz="3800">
                <a:solidFill>
                  <a:schemeClr val="lt1"/>
                </a:solidFill>
                <a:latin typeface="Quicksand"/>
                <a:ea typeface="Quicksand"/>
                <a:cs typeface="Quicksand"/>
                <a:sym typeface="Quicksand"/>
              </a:rPr>
              <a:t>campaign</a:t>
            </a:r>
            <a:r>
              <a:rPr b="0" i="0" lang="nl-NL" sz="3800" u="none" cap="none" strike="noStrike">
                <a:solidFill>
                  <a:schemeClr val="lt1"/>
                </a:solidFill>
                <a:latin typeface="Quicksand"/>
                <a:ea typeface="Quicksand"/>
                <a:cs typeface="Quicksand"/>
                <a:sym typeface="Quicksand"/>
              </a:rPr>
              <a:t>. </a:t>
            </a:r>
            <a:endParaRPr b="0" i="0" sz="3800" u="none" cap="none" strike="noStrike">
              <a:solidFill>
                <a:schemeClr val="lt1"/>
              </a:solidFill>
              <a:latin typeface="Calibri"/>
              <a:ea typeface="Calibri"/>
              <a:cs typeface="Calibri"/>
              <a:sym typeface="Calibri"/>
            </a:endParaRPr>
          </a:p>
        </p:txBody>
      </p:sp>
      <p:sp>
        <p:nvSpPr>
          <p:cNvPr id="125" name="Google Shape;125;p4"/>
          <p:cNvSpPr txBox="1"/>
          <p:nvPr>
            <p:ph idx="4294967295"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Introduction: aim</a:t>
            </a:r>
            <a:endParaRPr sz="8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grpSp>
        <p:nvGrpSpPr>
          <p:cNvPr id="130" name="Google Shape;130;p6"/>
          <p:cNvGrpSpPr/>
          <p:nvPr/>
        </p:nvGrpSpPr>
        <p:grpSpPr>
          <a:xfrm>
            <a:off x="0" y="-216991"/>
            <a:ext cx="2922084" cy="10503991"/>
            <a:chOff x="0" y="-57150"/>
            <a:chExt cx="769602" cy="2766483"/>
          </a:xfrm>
        </p:grpSpPr>
        <p:sp>
          <p:nvSpPr>
            <p:cNvPr id="131" name="Google Shape;131;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3" name="Google Shape;133;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p6"/>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What is activism and advocacy?</a:t>
            </a:r>
            <a:endParaRPr sz="7800"/>
          </a:p>
        </p:txBody>
      </p:sp>
      <p:sp>
        <p:nvSpPr>
          <p:cNvPr id="136" name="Google Shape;136;p6"/>
          <p:cNvSpPr txBox="1"/>
          <p:nvPr>
            <p:ph idx="1" type="body"/>
          </p:nvPr>
        </p:nvSpPr>
        <p:spPr>
          <a:xfrm>
            <a:off x="4037479" y="3630378"/>
            <a:ext cx="11839807" cy="45259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Discussion: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lang="nl-NL" sz="4100">
                <a:solidFill>
                  <a:schemeClr val="lt1"/>
                </a:solidFill>
                <a:latin typeface="Quicksand"/>
                <a:ea typeface="Quicksand"/>
                <a:cs typeface="Quicksand"/>
                <a:sym typeface="Quicksand"/>
              </a:rPr>
              <a:t>What is the difference?</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0" name="Shape 140"/>
        <p:cNvGrpSpPr/>
        <p:nvPr/>
      </p:nvGrpSpPr>
      <p:grpSpPr>
        <a:xfrm>
          <a:off x="0" y="0"/>
          <a:ext cx="0" cy="0"/>
          <a:chOff x="0" y="0"/>
          <a:chExt cx="0" cy="0"/>
        </a:xfrm>
      </p:grpSpPr>
      <p:grpSp>
        <p:nvGrpSpPr>
          <p:cNvPr id="141" name="Google Shape;141;g364490444fc_0_10"/>
          <p:cNvGrpSpPr/>
          <p:nvPr/>
        </p:nvGrpSpPr>
        <p:grpSpPr>
          <a:xfrm>
            <a:off x="0" y="-216992"/>
            <a:ext cx="2922102" cy="10504504"/>
            <a:chOff x="0" y="-57150"/>
            <a:chExt cx="769602" cy="2766600"/>
          </a:xfrm>
        </p:grpSpPr>
        <p:sp>
          <p:nvSpPr>
            <p:cNvPr id="142" name="Google Shape;142;g364490444fc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64490444fc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4" name="Google Shape;144;g364490444fc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64490444fc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g364490444fc_0_10"/>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What is activism and advocacy?</a:t>
            </a:r>
            <a:endParaRPr sz="7800"/>
          </a:p>
        </p:txBody>
      </p:sp>
      <p:sp>
        <p:nvSpPr>
          <p:cNvPr id="147" name="Google Shape;147;g364490444fc_0_10"/>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48" name="Google Shape;148;g364490444fc_0_10"/>
          <p:cNvPicPr preferRelativeResize="0"/>
          <p:nvPr/>
        </p:nvPicPr>
        <p:blipFill>
          <a:blip r:embed="rId5">
            <a:alphaModFix/>
          </a:blip>
          <a:stretch>
            <a:fillRect/>
          </a:stretch>
        </p:blipFill>
        <p:spPr>
          <a:xfrm>
            <a:off x="6342575" y="3429000"/>
            <a:ext cx="7492075" cy="4992450"/>
          </a:xfrm>
          <a:prstGeom prst="rect">
            <a:avLst/>
          </a:prstGeom>
          <a:noFill/>
          <a:ln>
            <a:noFill/>
          </a:ln>
        </p:spPr>
      </p:pic>
      <p:sp>
        <p:nvSpPr>
          <p:cNvPr id="149" name="Google Shape;149;g364490444fc_0_10"/>
          <p:cNvSpPr txBox="1"/>
          <p:nvPr/>
        </p:nvSpPr>
        <p:spPr>
          <a:xfrm>
            <a:off x="14128575" y="7026150"/>
            <a:ext cx="3000000" cy="139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nl-NL" sz="1100">
                <a:solidFill>
                  <a:schemeClr val="lt1"/>
                </a:solidFill>
              </a:rPr>
              <a:t>Figure 1</a:t>
            </a:r>
            <a:endParaRPr b="1" sz="1100">
              <a:solidFill>
                <a:schemeClr val="lt1"/>
              </a:solidFill>
            </a:endParaRPr>
          </a:p>
          <a:p>
            <a:pPr indent="0" lvl="0" marL="0" rtl="0" algn="l">
              <a:spcBef>
                <a:spcPts val="0"/>
              </a:spcBef>
              <a:spcAft>
                <a:spcPts val="0"/>
              </a:spcAft>
              <a:buNone/>
            </a:pPr>
            <a:r>
              <a:rPr i="1" lang="nl-NL" sz="1100">
                <a:solidFill>
                  <a:schemeClr val="lt1"/>
                </a:solidFill>
              </a:rPr>
              <a:t>Advocacy vs. Activism</a:t>
            </a:r>
            <a:r>
              <a:rPr lang="nl-NL" sz="1100">
                <a:solidFill>
                  <a:schemeClr val="lt1"/>
                </a:solidFill>
              </a:rPr>
              <a:t> [Diagram]. From </a:t>
            </a:r>
            <a:r>
              <a:rPr i="1" lang="nl-NL" sz="1100">
                <a:solidFill>
                  <a:schemeClr val="lt1"/>
                </a:solidFill>
              </a:rPr>
              <a:t>Advocacy vs. Activism</a:t>
            </a:r>
            <a:r>
              <a:rPr lang="nl-NL" sz="1100">
                <a:solidFill>
                  <a:schemeClr val="lt1"/>
                </a:solidFill>
              </a:rPr>
              <a:t>, by Grammar Stammer, 2025. Retrieved August 13, 2025, from </a:t>
            </a:r>
            <a:r>
              <a:rPr lang="nl-NL" sz="1100" u="sng">
                <a:solidFill>
                  <a:schemeClr val="hlink"/>
                </a:solidFill>
                <a:hlinkClick r:id="rId6"/>
              </a:rPr>
              <a:t>https://grammarstammer.weebly.com/words-to-the-wise/advocacy-vs-activism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sp>
        <p:nvSpPr>
          <p:cNvPr id="154" name="Google Shape;154;g35fa9f5703a_0_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5fa9f5703a_0_33"/>
          <p:cNvSpPr txBox="1"/>
          <p:nvPr/>
        </p:nvSpPr>
        <p:spPr>
          <a:xfrm>
            <a:off x="2783013" y="1394975"/>
            <a:ext cx="1301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Levels of political participation</a:t>
            </a:r>
            <a:endParaRPr b="0" i="0" sz="8000" u="none" cap="none" strike="noStrike">
              <a:solidFill>
                <a:schemeClr val="lt1"/>
              </a:solidFill>
              <a:latin typeface="Calibri"/>
              <a:ea typeface="Calibri"/>
              <a:cs typeface="Calibri"/>
              <a:sym typeface="Calibri"/>
            </a:endParaRPr>
          </a:p>
        </p:txBody>
      </p:sp>
      <p:sp>
        <p:nvSpPr>
          <p:cNvPr id="157" name="Google Shape;157;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8" name="Google Shape;158;g35fa9f5703a_0_33"/>
          <p:cNvPicPr preferRelativeResize="0"/>
          <p:nvPr/>
        </p:nvPicPr>
        <p:blipFill>
          <a:blip r:embed="rId6">
            <a:alphaModFix/>
          </a:blip>
          <a:stretch>
            <a:fillRect/>
          </a:stretch>
        </p:blipFill>
        <p:spPr>
          <a:xfrm>
            <a:off x="2046785" y="3083300"/>
            <a:ext cx="10295466" cy="5734700"/>
          </a:xfrm>
          <a:prstGeom prst="rect">
            <a:avLst/>
          </a:prstGeom>
          <a:noFill/>
          <a:ln>
            <a:noFill/>
          </a:ln>
        </p:spPr>
      </p:pic>
      <p:sp>
        <p:nvSpPr>
          <p:cNvPr id="159" name="Google Shape;159;g35fa9f5703a_0_33"/>
          <p:cNvSpPr txBox="1"/>
          <p:nvPr/>
        </p:nvSpPr>
        <p:spPr>
          <a:xfrm>
            <a:off x="12632300" y="7685200"/>
            <a:ext cx="3000000" cy="1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nl-NL" sz="1100">
                <a:solidFill>
                  <a:schemeClr val="lt1"/>
                </a:solidFill>
              </a:rPr>
              <a:t>Figure 2</a:t>
            </a:r>
            <a:br>
              <a:rPr b="1" lang="nl-NL" sz="1100">
                <a:solidFill>
                  <a:schemeClr val="lt1"/>
                </a:solidFill>
              </a:rPr>
            </a:br>
            <a:r>
              <a:rPr lang="nl-NL" sz="1100">
                <a:solidFill>
                  <a:schemeClr val="lt1"/>
                </a:solidFill>
              </a:rPr>
              <a:t>Fernandes, A. (z.d.). </a:t>
            </a:r>
            <a:r>
              <a:rPr i="1" lang="nl-NL" sz="1100">
                <a:solidFill>
                  <a:schemeClr val="lt1"/>
                </a:solidFill>
              </a:rPr>
              <a:t>Political participation</a:t>
            </a:r>
            <a:r>
              <a:rPr lang="nl-NL" sz="1100">
                <a:solidFill>
                  <a:schemeClr val="lt1"/>
                </a:solidFill>
              </a:rPr>
              <a:t>. SlideShare.</a:t>
            </a:r>
            <a:r>
              <a:rPr lang="nl-NL" sz="1100">
                <a:solidFill>
                  <a:schemeClr val="lt1"/>
                </a:solidFill>
                <a:uFill>
                  <a:noFill/>
                </a:uFill>
                <a:hlinkClick r:id="rId7">
                  <a:extLst>
                    <a:ext uri="{A12FA001-AC4F-418D-AE19-62706E023703}">
                      <ahyp:hlinkClr val="tx"/>
                    </a:ext>
                  </a:extLst>
                </a:hlinkClick>
              </a:rPr>
              <a:t> </a:t>
            </a:r>
            <a:r>
              <a:rPr lang="nl-NL" sz="1100" u="sng">
                <a:solidFill>
                  <a:schemeClr val="accent1"/>
                </a:solidFill>
                <a:hlinkClick r:id="rId8">
                  <a:extLst>
                    <a:ext uri="{A12FA001-AC4F-418D-AE19-62706E023703}">
                      <ahyp:hlinkClr val="tx"/>
                    </a:ext>
                  </a:extLst>
                </a:hlinkClick>
              </a:rPr>
              <a:t>https://www.slideshare.net/slideshow/political-participation-230156524/230156524</a:t>
            </a:r>
            <a:r>
              <a:rPr lang="nl-NL" sz="1100">
                <a:solidFill>
                  <a:schemeClr val="accent1"/>
                </a:solidFill>
              </a:rPr>
              <a:t> </a:t>
            </a:r>
            <a:endParaRPr sz="1100" u="sng">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3" name="Shape 163"/>
        <p:cNvGrpSpPr/>
        <p:nvPr/>
      </p:nvGrpSpPr>
      <p:grpSpPr>
        <a:xfrm>
          <a:off x="0" y="0"/>
          <a:ext cx="0" cy="0"/>
          <a:chOff x="0" y="0"/>
          <a:chExt cx="0" cy="0"/>
        </a:xfrm>
      </p:grpSpPr>
      <p:grpSp>
        <p:nvGrpSpPr>
          <p:cNvPr id="164" name="Google Shape;164;g35fa9f5703a_0_3"/>
          <p:cNvGrpSpPr/>
          <p:nvPr/>
        </p:nvGrpSpPr>
        <p:grpSpPr>
          <a:xfrm>
            <a:off x="0" y="-216993"/>
            <a:ext cx="2922102" cy="10504504"/>
            <a:chOff x="0" y="-57150"/>
            <a:chExt cx="769602" cy="2766600"/>
          </a:xfrm>
        </p:grpSpPr>
        <p:sp>
          <p:nvSpPr>
            <p:cNvPr id="165" name="Google Shape;165;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7" name="Google Shape;167;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g35fa9f5703a_0_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The biggest revolution you didn’t know about. Deaf President Now! is now streaming on Apple TV https://apple.co/_DeafPresidentNow&#10;&#10;From Academy Award-nominated producer, co-director and Deaf activist Nyle DiMarco, and Academy Award-winning producer and co-director Davis Guggenheim, “Deaf President Now!” recounts the eight days of historic protests held at Gallaudet University in 1988 after the school’s board of trustees appointed a hearing president over several very qualified Deaf candidates. After a week of rallies, boycotts and protests, the students of Gallaudet University triumph as the hearing president resigns and beloved dean Dr. I. King Jordan becomes the university’s first Deaf president. The protests marked a pivotal moment in civil rights history, with an impact that extended well beyond the Gallaudet campus, and paved the way for the Americans with Disabilities Act (ADA). “Deaf President Now!” features exclusive interviews with the five key figures of the movement, including the DPN4 — Jerry Covell, Bridgetta Bourne-Firl, Tim Rarus and Greg Hlibok — alongside I. King Jordan, as well as archival and scripted elements. The film also incorporates an experimental narrative approach called Deaf Point of View, using impressionistic visual photography and intricate sound design to thrust the audience into the Deaf experience.&#10;&#10;Subscribe to Apple TV’s YouTube channel: https://apple.co/AppleTVYouTube&#10;&#10;Follow Apple TV:&#10;Instagram: https://instagram.com/AppleTV&#10;TikTok: https://tiktok.com/@AppleTV&#10;Facebook: https://facebook.com/AppleTV&#10;X: https://X.com/AppleTV&#10;Giphy: https://giphy.com/AppleTV&#10;&#10;More from Apple TV: https://apple.co/32qgOEJ&#10;&#10;Apple TV is a streaming service with original stories from the most creative minds in TV and film. Watch now on the Apple TV app: https://apple.co/_AppleTVapp Subscription required for Apple TV&#10;&#10;#DeafPresidentNow #Trailer #AppleTV" id="169" name="Google Shape;169;g35fa9f5703a_0_3" title="Deaf President Now! — Official Trailer | Apple TV">
            <a:hlinkClick r:id="rId5"/>
          </p:cNvPr>
          <p:cNvPicPr preferRelativeResize="0"/>
          <p:nvPr/>
        </p:nvPicPr>
        <p:blipFill>
          <a:blip r:embed="rId6">
            <a:alphaModFix/>
          </a:blip>
          <a:stretch>
            <a:fillRect/>
          </a:stretch>
        </p:blipFill>
        <p:spPr>
          <a:xfrm>
            <a:off x="4298085" y="2482975"/>
            <a:ext cx="10551600" cy="5935275"/>
          </a:xfrm>
          <a:prstGeom prst="rect">
            <a:avLst/>
          </a:prstGeom>
          <a:noFill/>
          <a:ln>
            <a:noFill/>
          </a:ln>
        </p:spPr>
      </p:pic>
      <p:sp>
        <p:nvSpPr>
          <p:cNvPr id="170" name="Google Shape;170;g35fa9f5703a_0_3"/>
          <p:cNvSpPr txBox="1"/>
          <p:nvPr/>
        </p:nvSpPr>
        <p:spPr>
          <a:xfrm>
            <a:off x="3313400" y="969675"/>
            <a:ext cx="1301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Example of Deaf activism:</a:t>
            </a:r>
            <a:endParaRPr b="0" i="0" sz="8000" u="none" cap="none" strike="noStrike">
              <a:solidFill>
                <a:schemeClr val="lt1"/>
              </a:solidFill>
              <a:latin typeface="Calibri"/>
              <a:ea typeface="Calibri"/>
              <a:cs typeface="Calibri"/>
              <a:sym typeface="Calibri"/>
            </a:endParaRPr>
          </a:p>
        </p:txBody>
      </p:sp>
      <p:sp>
        <p:nvSpPr>
          <p:cNvPr id="171" name="Google Shape;171;g35fa9f5703a_0_3"/>
          <p:cNvSpPr txBox="1"/>
          <p:nvPr/>
        </p:nvSpPr>
        <p:spPr>
          <a:xfrm>
            <a:off x="15059725" y="7480150"/>
            <a:ext cx="3000000" cy="93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nl-NL" sz="1100">
                <a:solidFill>
                  <a:schemeClr val="lt1"/>
                </a:solidFill>
              </a:rPr>
              <a:t>Video 1: </a:t>
            </a:r>
            <a:br>
              <a:rPr b="1" lang="nl-NL" sz="1100">
                <a:solidFill>
                  <a:schemeClr val="lt1"/>
                </a:solidFill>
              </a:rPr>
            </a:br>
            <a:r>
              <a:rPr lang="nl-NL" sz="1100">
                <a:solidFill>
                  <a:schemeClr val="lt1"/>
                </a:solidFill>
              </a:rPr>
              <a:t>Apple TV+. (z.d.). </a:t>
            </a:r>
            <a:r>
              <a:rPr i="1" lang="nl-NL" sz="1100">
                <a:solidFill>
                  <a:schemeClr val="lt1"/>
                </a:solidFill>
              </a:rPr>
              <a:t>Deaf President Now!  Official Trailer. </a:t>
            </a:r>
            <a:r>
              <a:rPr lang="nl-NL" sz="1100">
                <a:solidFill>
                  <a:schemeClr val="lt1"/>
                </a:solidFill>
              </a:rPr>
              <a:t>YouTube. https://youtu.be/m-gIp9CDFtM</a:t>
            </a:r>
            <a:endParaRPr sz="1100" u="sng">
              <a:solidFill>
                <a:schemeClr val="hlink"/>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5" name="Shape 175"/>
        <p:cNvGrpSpPr/>
        <p:nvPr/>
      </p:nvGrpSpPr>
      <p:grpSpPr>
        <a:xfrm>
          <a:off x="0" y="0"/>
          <a:ext cx="0" cy="0"/>
          <a:chOff x="0" y="0"/>
          <a:chExt cx="0" cy="0"/>
        </a:xfrm>
      </p:grpSpPr>
      <p:grpSp>
        <p:nvGrpSpPr>
          <p:cNvPr id="176" name="Google Shape;176;g3d7f9518166_0_10"/>
          <p:cNvGrpSpPr/>
          <p:nvPr/>
        </p:nvGrpSpPr>
        <p:grpSpPr>
          <a:xfrm>
            <a:off x="0" y="-216992"/>
            <a:ext cx="2922102" cy="10504504"/>
            <a:chOff x="0" y="-57150"/>
            <a:chExt cx="769602" cy="2766600"/>
          </a:xfrm>
        </p:grpSpPr>
        <p:sp>
          <p:nvSpPr>
            <p:cNvPr id="177" name="Google Shape;177;g3d7f9518166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g3d7f9518166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9" name="Google Shape;179;g3d7f9518166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g3d7f9518166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g3d7f9518166_0_10"/>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Definition “Campagain”</a:t>
            </a:r>
            <a:endParaRPr sz="7800"/>
          </a:p>
        </p:txBody>
      </p:sp>
      <p:sp>
        <p:nvSpPr>
          <p:cNvPr id="182" name="Google Shape;182;g3d7f9518166_0_10"/>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Campaign</a:t>
            </a:r>
            <a:r>
              <a:rPr lang="nl-NL">
                <a:solidFill>
                  <a:schemeClr val="lt1"/>
                </a:solidFill>
                <a:latin typeface="Quicksand"/>
                <a:ea typeface="Quicksand"/>
                <a:cs typeface="Quicksand"/>
                <a:sym typeface="Quicksand"/>
              </a:rPr>
              <a:t>:</a:t>
            </a:r>
            <a:r>
              <a:rPr lang="nl-NL">
                <a:solidFill>
                  <a:schemeClr val="lt1"/>
                </a:solidFill>
                <a:latin typeface="Quicksand"/>
                <a:ea typeface="Quicksand"/>
                <a:cs typeface="Quicksand"/>
                <a:sym typeface="Quicksand"/>
              </a:rPr>
              <a:t>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i="1" lang="nl-NL" sz="4100">
                <a:solidFill>
                  <a:schemeClr val="lt1"/>
                </a:solidFill>
                <a:latin typeface="Quicksand"/>
                <a:ea typeface="Quicksand"/>
                <a:cs typeface="Quicksand"/>
                <a:sym typeface="Quicksand"/>
              </a:rPr>
              <a:t>“a series of planned actions to reach a social, business, or political goal”</a:t>
            </a:r>
            <a:endParaRPr i="1"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6" name="Shape 186"/>
        <p:cNvGrpSpPr/>
        <p:nvPr/>
      </p:nvGrpSpPr>
      <p:grpSpPr>
        <a:xfrm>
          <a:off x="0" y="0"/>
          <a:ext cx="0" cy="0"/>
          <a:chOff x="0" y="0"/>
          <a:chExt cx="0" cy="0"/>
        </a:xfrm>
      </p:grpSpPr>
      <p:grpSp>
        <p:nvGrpSpPr>
          <p:cNvPr id="187" name="Google Shape;187;g3d7f9518166_0_21"/>
          <p:cNvGrpSpPr/>
          <p:nvPr/>
        </p:nvGrpSpPr>
        <p:grpSpPr>
          <a:xfrm>
            <a:off x="0" y="-216992"/>
            <a:ext cx="2922102" cy="10504504"/>
            <a:chOff x="0" y="-57150"/>
            <a:chExt cx="769602" cy="2766600"/>
          </a:xfrm>
        </p:grpSpPr>
        <p:sp>
          <p:nvSpPr>
            <p:cNvPr id="188" name="Google Shape;188;g3d7f9518166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d7f9518166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0" name="Google Shape;190;g3d7f9518166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g3d7f9518166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g3d7f9518166_0_21"/>
          <p:cNvSpPr txBox="1"/>
          <p:nvPr>
            <p:ph type="title"/>
          </p:nvPr>
        </p:nvSpPr>
        <p:spPr>
          <a:xfrm>
            <a:off x="4068375" y="149562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Campagain strategy</a:t>
            </a:r>
            <a:endParaRPr sz="7800"/>
          </a:p>
        </p:txBody>
      </p:sp>
      <p:pic>
        <p:nvPicPr>
          <p:cNvPr id="193" name="Google Shape;193;g3d7f9518166_0_21" title="Ontwerp zonder titel (13).png"/>
          <p:cNvPicPr preferRelativeResize="0"/>
          <p:nvPr/>
        </p:nvPicPr>
        <p:blipFill>
          <a:blip r:embed="rId5">
            <a:alphaModFix/>
          </a:blip>
          <a:stretch>
            <a:fillRect/>
          </a:stretch>
        </p:blipFill>
        <p:spPr>
          <a:xfrm>
            <a:off x="4194402" y="2773163"/>
            <a:ext cx="11478624" cy="64567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7" name="Shape 197"/>
        <p:cNvGrpSpPr/>
        <p:nvPr/>
      </p:nvGrpSpPr>
      <p:grpSpPr>
        <a:xfrm>
          <a:off x="0" y="0"/>
          <a:ext cx="0" cy="0"/>
          <a:chOff x="0" y="0"/>
          <a:chExt cx="0" cy="0"/>
        </a:xfrm>
      </p:grpSpPr>
      <p:grpSp>
        <p:nvGrpSpPr>
          <p:cNvPr id="198" name="Google Shape;198;g35fa9f5703a_0_13"/>
          <p:cNvGrpSpPr/>
          <p:nvPr/>
        </p:nvGrpSpPr>
        <p:grpSpPr>
          <a:xfrm>
            <a:off x="0" y="-216993"/>
            <a:ext cx="2922102" cy="10504504"/>
            <a:chOff x="0" y="-57150"/>
            <a:chExt cx="769602" cy="2766600"/>
          </a:xfrm>
        </p:grpSpPr>
        <p:sp>
          <p:nvSpPr>
            <p:cNvPr id="199" name="Google Shape;199;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1" name="Google Shape;201;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5fa9f5703a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5fa9f5703a_0_13"/>
          <p:cNvSpPr txBox="1"/>
          <p:nvPr>
            <p:ph type="title"/>
          </p:nvPr>
        </p:nvSpPr>
        <p:spPr>
          <a:xfrm>
            <a:off x="4536825" y="1893700"/>
            <a:ext cx="10841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Activity: Campaign design</a:t>
            </a:r>
            <a:endParaRPr sz="8000"/>
          </a:p>
        </p:txBody>
      </p:sp>
      <p:sp>
        <p:nvSpPr>
          <p:cNvPr id="204" name="Google Shape;204;g35fa9f5703a_0_1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Work in groups to design an advocacy campaign!</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Make </a:t>
            </a:r>
            <a:r>
              <a:rPr lang="nl-NL" sz="3600">
                <a:solidFill>
                  <a:schemeClr val="lt1"/>
                </a:solidFill>
                <a:latin typeface="Quicksand"/>
                <a:ea typeface="Quicksand"/>
                <a:cs typeface="Quicksand"/>
                <a:sym typeface="Quicksand"/>
              </a:rPr>
              <a:t>impact!</a:t>
            </a:r>
            <a:endParaRPr sz="3600">
              <a:solidFill>
                <a:schemeClr val="lt1"/>
              </a:solidFill>
              <a:latin typeface="Quicksand"/>
              <a:ea typeface="Quicksand"/>
              <a:cs typeface="Quicksand"/>
              <a:sym typeface="Quicksand"/>
            </a:endParaRPr>
          </a:p>
          <a:p>
            <a:pPr indent="0" lvl="0" marL="342900" rtl="0" algn="l">
              <a:lnSpc>
                <a:spcPct val="100000"/>
              </a:lnSpc>
              <a:spcBef>
                <a:spcPts val="592"/>
              </a:spcBef>
              <a:spcAft>
                <a:spcPts val="0"/>
              </a:spcAft>
              <a:buSzPts val="1800"/>
              <a:buNone/>
            </a:pPr>
            <a:r>
              <a:t/>
            </a:r>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8" name="Shape 208"/>
        <p:cNvGrpSpPr/>
        <p:nvPr/>
      </p:nvGrpSpPr>
      <p:grpSpPr>
        <a:xfrm>
          <a:off x="0" y="0"/>
          <a:ext cx="0" cy="0"/>
          <a:chOff x="0" y="0"/>
          <a:chExt cx="0" cy="0"/>
        </a:xfrm>
      </p:grpSpPr>
      <p:grpSp>
        <p:nvGrpSpPr>
          <p:cNvPr id="209" name="Google Shape;209;p11"/>
          <p:cNvGrpSpPr/>
          <p:nvPr/>
        </p:nvGrpSpPr>
        <p:grpSpPr>
          <a:xfrm>
            <a:off x="0" y="-216991"/>
            <a:ext cx="2922084" cy="10503991"/>
            <a:chOff x="0" y="-57150"/>
            <a:chExt cx="769602" cy="2766483"/>
          </a:xfrm>
        </p:grpSpPr>
        <p:sp>
          <p:nvSpPr>
            <p:cNvPr id="210" name="Google Shape;210;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2" name="Google Shape;212;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3" name="Google Shape;213;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p11"/>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Reflection</a:t>
            </a:r>
            <a:endParaRPr sz="8000">
              <a:solidFill>
                <a:schemeClr val="lt1"/>
              </a:solidFill>
            </a:endParaRPr>
          </a:p>
        </p:txBody>
      </p:sp>
      <p:sp>
        <p:nvSpPr>
          <p:cNvPr id="215" name="Google Shape;215;p11"/>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What did you learn?</a:t>
            </a:r>
            <a:endParaRPr sz="4800">
              <a:solidFill>
                <a:schemeClr val="lt1"/>
              </a:solidFill>
              <a:latin typeface="Quicksand"/>
              <a:ea typeface="Quicksand"/>
              <a:cs typeface="Quicksand"/>
              <a:sym typeface="Quicksand"/>
            </a:endParaRPr>
          </a:p>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What surprised or challenged you?</a:t>
            </a:r>
            <a:endParaRPr sz="48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Clr>
                <a:schemeClr val="lt1"/>
              </a:buClr>
              <a:buSzPts val="3200"/>
              <a:buNone/>
            </a:pPr>
            <a:r>
              <a:t/>
            </a:r>
            <a:endParaRPr sz="8000">
              <a:solidFill>
                <a:schemeClr val="lt1"/>
              </a:solidFill>
              <a:latin typeface="Quicksand"/>
              <a:ea typeface="Quicksand"/>
              <a:cs typeface="Quicksand"/>
              <a:sym typeface="Quicksand"/>
            </a:endParaRPr>
          </a:p>
          <a:p>
            <a:pPr indent="-139700" lvl="0" marL="342900" rtl="0" algn="l">
              <a:lnSpc>
                <a:spcPct val="100000"/>
              </a:lnSpc>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216" name="Google Shape;216;p11"/>
          <p:cNvPicPr preferRelativeResize="0"/>
          <p:nvPr/>
        </p:nvPicPr>
        <p:blipFill rotWithShape="1">
          <a:blip r:embed="rId5">
            <a:alphaModFix/>
          </a:blip>
          <a:srcRect b="46141" l="40525" r="0" t="0"/>
          <a:stretch/>
        </p:blipFill>
        <p:spPr>
          <a:xfrm>
            <a:off x="9931850" y="853125"/>
            <a:ext cx="8356152" cy="4256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20" name="Shape 220"/>
        <p:cNvGrpSpPr/>
        <p:nvPr/>
      </p:nvGrpSpPr>
      <p:grpSpPr>
        <a:xfrm>
          <a:off x="0" y="0"/>
          <a:ext cx="0" cy="0"/>
          <a:chOff x="0" y="0"/>
          <a:chExt cx="0" cy="0"/>
        </a:xfrm>
      </p:grpSpPr>
      <p:sp>
        <p:nvSpPr>
          <p:cNvPr id="221" name="Google Shape;221;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p12"/>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4" name="Google Shape;224;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26" name="Google Shape;226;p12"/>
          <p:cNvGrpSpPr/>
          <p:nvPr/>
        </p:nvGrpSpPr>
        <p:grpSpPr>
          <a:xfrm>
            <a:off x="-228300" y="6944209"/>
            <a:ext cx="18940740" cy="4430740"/>
            <a:chOff x="0" y="-57150"/>
            <a:chExt cx="4988508" cy="1166944"/>
          </a:xfrm>
        </p:grpSpPr>
        <p:sp>
          <p:nvSpPr>
            <p:cNvPr id="227" name="Google Shape;227;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p12"/>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9" name="Google Shape;229;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p12"/>
          <p:cNvSpPr txBox="1"/>
          <p:nvPr/>
        </p:nvSpPr>
        <p:spPr>
          <a:xfrm>
            <a:off x="2157043" y="1867848"/>
            <a:ext cx="3590224"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35" name="Google Shape;235;p12"/>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36" name="Google Shape;236;p12"/>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237" name="Google Shape;237;p12"/>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