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10287000" cx="18288000"/>
  <p:notesSz cx="6858000" cy="9144000"/>
  <p:embeddedFontLst>
    <p:embeddedFont>
      <p:font typeface="Anton"/>
      <p:regular r:id="rId27"/>
    </p:embeddedFont>
    <p:embeddedFont>
      <p:font typeface="Quicksand"/>
      <p:regular r:id="rId28"/>
      <p:bold r:id="rId29"/>
    </p:embeddedFont>
    <p:embeddedFont>
      <p:font typeface="Quicksand Medium"/>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i3CnfpjBW+Jx+j6N7WTgT9At9j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E85D8B-6133-4D26-A050-3CBC9C8E6284}">
  <a:tblStyle styleId="{86E85D8B-6133-4D26-A050-3CBC9C8E628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font" Target="fonts/Anton-regular.fntdata"/><Relationship Id="rId28" Type="http://schemas.openxmlformats.org/officeDocument/2006/relationships/font" Target="fonts/Quicksand-regular.fntdata"/><Relationship Id="rId29" Type="http://schemas.openxmlformats.org/officeDocument/2006/relationships/font" Target="fonts/Quicksand-bold.fntdata"/><Relationship Id="rId30" Type="http://schemas.openxmlformats.org/officeDocument/2006/relationships/font" Target="fonts/QuicksandMedium-regular.fntdata"/><Relationship Id="rId31" Type="http://schemas.openxmlformats.org/officeDocument/2006/relationships/font" Target="fonts/QuicksandMedium-bold.fntdata"/><Relationship Id="rId3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a0057963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4a0057963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4a0057963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4a00579630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77471896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35774718967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a0057963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g34a00579630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4d582fec1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34d582fec11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577471896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5774718967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d582fec11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g34d582fec11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577471896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g35774718967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577471896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35774718967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577471896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g35774718967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d582fec11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4d582fec11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577471896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35774718967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577471896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35774718967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4d582fec11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34d582fec11_2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4a0057963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4a00579630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4a0057963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4a00579630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a0057963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34a00579630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6.png"/><Relationship Id="rId9" Type="http://schemas.openxmlformats.org/officeDocument/2006/relationships/image" Target="../media/image6.png"/><Relationship Id="rId10" Type="http://schemas.openxmlformats.org/officeDocument/2006/relationships/image" Target="../media/image12.png"/><Relationship Id="rId11" Type="http://schemas.openxmlformats.org/officeDocument/2006/relationships/image" Target="../media/image10.png"/><Relationship Id="rId12" Type="http://schemas.openxmlformats.org/officeDocument/2006/relationships/image" Target="../media/image7.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3457350" y="4000675"/>
            <a:ext cx="13822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Sign Language</a:t>
            </a:r>
            <a:endParaRPr sz="8000">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200">
                <a:solidFill>
                  <a:srgbClr val="FFFFFF"/>
                </a:solidFill>
                <a:latin typeface="Quicksand"/>
                <a:ea typeface="Quicksand"/>
                <a:cs typeface="Quicksand"/>
                <a:sym typeface="Quicksand"/>
              </a:rPr>
              <a:t>Language acquisition and development </a:t>
            </a:r>
            <a:endParaRPr sz="3200">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lang="en-US" sz="2299">
                <a:solidFill>
                  <a:srgbClr val="FFFFFF"/>
                </a:solidFill>
                <a:latin typeface="Quicksand"/>
                <a:ea typeface="Quicksand"/>
                <a:cs typeface="Quicksand"/>
                <a:sym typeface="Quicksand"/>
              </a:rPr>
              <a:t>Deaf Studies workshop </a:t>
            </a:r>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2"/>
          <p:cNvSpPr txBox="1"/>
          <p:nvPr/>
        </p:nvSpPr>
        <p:spPr>
          <a:xfrm>
            <a:off x="4064282" y="1534517"/>
            <a:ext cx="3098518"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Index</a:t>
            </a:r>
            <a:endParaRPr/>
          </a:p>
        </p:txBody>
      </p:sp>
      <p:sp>
        <p:nvSpPr>
          <p:cNvPr id="102" name="Google Shape;102;p2"/>
          <p:cNvSpPr txBox="1"/>
          <p:nvPr/>
        </p:nvSpPr>
        <p:spPr>
          <a:xfrm>
            <a:off x="4562500" y="3382600"/>
            <a:ext cx="11808900" cy="4075800"/>
          </a:xfrm>
          <a:prstGeom prst="rect">
            <a:avLst/>
          </a:prstGeom>
          <a:noFill/>
          <a:ln>
            <a:noFill/>
          </a:ln>
        </p:spPr>
        <p:txBody>
          <a:bodyPr anchorCtr="0" anchor="t" bIns="91425" lIns="91425" spcFirstLastPara="1" rIns="91425" wrap="square" tIns="91425">
            <a:spAutoFit/>
          </a:bodyPr>
          <a:lstStyle/>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Introduction</a:t>
            </a:r>
            <a:endParaRPr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Theory: </a:t>
            </a:r>
            <a:r>
              <a:rPr i="1" lang="en-US" sz="3200">
                <a:solidFill>
                  <a:schemeClr val="lt1"/>
                </a:solidFill>
                <a:latin typeface="Quicksand"/>
                <a:ea typeface="Quicksand"/>
                <a:cs typeface="Quicksand"/>
                <a:sym typeface="Quicksand"/>
              </a:rPr>
              <a:t>Language development</a:t>
            </a:r>
            <a:endParaRPr i="1"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Video: </a:t>
            </a:r>
            <a:r>
              <a:rPr i="1" lang="en-US" sz="3200">
                <a:solidFill>
                  <a:schemeClr val="lt1"/>
                </a:solidFill>
                <a:latin typeface="Quicksand"/>
                <a:ea typeface="Quicksand"/>
                <a:cs typeface="Quicksand"/>
                <a:sym typeface="Quicksand"/>
              </a:rPr>
              <a:t>Language deprivation</a:t>
            </a:r>
            <a:endParaRPr i="1"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Theory:</a:t>
            </a:r>
            <a:r>
              <a:rPr i="1" lang="en-US" sz="3200">
                <a:solidFill>
                  <a:schemeClr val="lt1"/>
                </a:solidFill>
                <a:latin typeface="Quicksand"/>
                <a:ea typeface="Quicksand"/>
                <a:cs typeface="Quicksand"/>
                <a:sym typeface="Quicksand"/>
              </a:rPr>
              <a:t> Language deprivation</a:t>
            </a:r>
            <a:endParaRPr i="1"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Individual work: </a:t>
            </a:r>
            <a:r>
              <a:rPr i="1" lang="en-US" sz="3200">
                <a:solidFill>
                  <a:schemeClr val="lt1"/>
                </a:solidFill>
                <a:latin typeface="Quicksand"/>
                <a:ea typeface="Quicksand"/>
                <a:cs typeface="Quicksand"/>
                <a:sym typeface="Quicksand"/>
              </a:rPr>
              <a:t>Your own language profile</a:t>
            </a:r>
            <a:endParaRPr i="1"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Exchange experience: </a:t>
            </a:r>
            <a:r>
              <a:rPr i="1" lang="en-US" sz="3200">
                <a:solidFill>
                  <a:schemeClr val="lt1"/>
                </a:solidFill>
                <a:latin typeface="Quicksand"/>
                <a:ea typeface="Quicksand"/>
                <a:cs typeface="Quicksand"/>
                <a:sym typeface="Quicksand"/>
              </a:rPr>
              <a:t>Our languages profiles</a:t>
            </a:r>
            <a:endParaRPr i="1" sz="3200">
              <a:solidFill>
                <a:schemeClr val="lt1"/>
              </a:solidFill>
              <a:latin typeface="Quicksand"/>
              <a:ea typeface="Quicksand"/>
              <a:cs typeface="Quicksand"/>
              <a:sym typeface="Quicksand"/>
            </a:endParaRPr>
          </a:p>
          <a:p>
            <a:pPr indent="-431800" lvl="0" marL="457200" rtl="0" algn="l">
              <a:lnSpc>
                <a:spcPct val="115000"/>
              </a:lnSpc>
              <a:spcBef>
                <a:spcPts val="0"/>
              </a:spcBef>
              <a:spcAft>
                <a:spcPts val="0"/>
              </a:spcAft>
              <a:buClr>
                <a:schemeClr val="lt1"/>
              </a:buClr>
              <a:buSzPts val="3200"/>
              <a:buFont typeface="Quicksand"/>
              <a:buChar char="●"/>
            </a:pPr>
            <a:r>
              <a:rPr lang="en-US" sz="3200">
                <a:solidFill>
                  <a:schemeClr val="lt1"/>
                </a:solidFill>
                <a:latin typeface="Quicksand"/>
                <a:ea typeface="Quicksand"/>
                <a:cs typeface="Quicksand"/>
                <a:sym typeface="Quicksand"/>
              </a:rPr>
              <a:t>Reflection</a:t>
            </a:r>
            <a:endParaRPr i="1" sz="3200">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4a00579630_0_7"/>
          <p:cNvGrpSpPr/>
          <p:nvPr/>
        </p:nvGrpSpPr>
        <p:grpSpPr>
          <a:xfrm>
            <a:off x="0" y="-216993"/>
            <a:ext cx="2922102" cy="10504504"/>
            <a:chOff x="0" y="-57150"/>
            <a:chExt cx="769602" cy="2766600"/>
          </a:xfrm>
        </p:grpSpPr>
        <p:sp>
          <p:nvSpPr>
            <p:cNvPr id="108" name="Google Shape;108;g34a00579630_0_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g34a00579630_0_7"/>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0" name="Google Shape;110;g34a00579630_0_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g34a00579630_0_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g34a00579630_0_7"/>
          <p:cNvSpPr txBox="1"/>
          <p:nvPr/>
        </p:nvSpPr>
        <p:spPr>
          <a:xfrm>
            <a:off x="4064267" y="1534525"/>
            <a:ext cx="655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Introduction</a:t>
            </a:r>
            <a:endParaRPr/>
          </a:p>
        </p:txBody>
      </p:sp>
      <p:sp>
        <p:nvSpPr>
          <p:cNvPr id="113" name="Google Shape;113;g34a00579630_0_7"/>
          <p:cNvSpPr txBox="1"/>
          <p:nvPr/>
        </p:nvSpPr>
        <p:spPr>
          <a:xfrm>
            <a:off x="3944775" y="4060325"/>
            <a:ext cx="11300400" cy="3012600"/>
          </a:xfrm>
          <a:prstGeom prst="rect">
            <a:avLst/>
          </a:prstGeom>
          <a:noFill/>
          <a:ln>
            <a:noFill/>
          </a:ln>
        </p:spPr>
        <p:txBody>
          <a:bodyPr anchorCtr="0" anchor="t" bIns="45700" lIns="91425" spcFirstLastPara="1" rIns="91425" wrap="square" tIns="45700">
            <a:normAutofit lnSpcReduction="20000"/>
          </a:bodyPr>
          <a:lstStyle/>
          <a:p>
            <a:pPr indent="-254000" lvl="0" marL="457200" marR="0" rtl="0" algn="ctr">
              <a:lnSpc>
                <a:spcPct val="90000"/>
              </a:lnSpc>
              <a:spcBef>
                <a:spcPts val="0"/>
              </a:spcBef>
              <a:spcAft>
                <a:spcPts val="0"/>
              </a:spcAft>
              <a:buClr>
                <a:srgbClr val="000000"/>
              </a:buClr>
              <a:buSzPts val="3200"/>
              <a:buFont typeface="Arial"/>
              <a:buNone/>
            </a:pPr>
            <a:r>
              <a:t/>
            </a:r>
            <a:endParaRPr b="1" sz="3200">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lang="en-US" sz="3200">
                <a:solidFill>
                  <a:srgbClr val="FFFFFF"/>
                </a:solidFill>
                <a:latin typeface="Quicksand"/>
                <a:ea typeface="Quicksand"/>
                <a:cs typeface="Quicksand"/>
                <a:sym typeface="Quicksand"/>
              </a:rPr>
              <a:t>Who are you?</a:t>
            </a:r>
            <a:endParaRPr/>
          </a:p>
          <a:p>
            <a:pPr indent="-254000" lvl="0" marL="457200" marR="0" rtl="0" algn="l">
              <a:lnSpc>
                <a:spcPct val="90000"/>
              </a:lnSpc>
              <a:spcBef>
                <a:spcPts val="20"/>
              </a:spcBef>
              <a:spcAft>
                <a:spcPts val="0"/>
              </a:spcAft>
              <a:buClr>
                <a:srgbClr val="000000"/>
              </a:buClr>
              <a:buSzPts val="3200"/>
              <a:buFont typeface="Arial"/>
              <a:buNone/>
            </a:pPr>
            <a:r>
              <a:t/>
            </a:r>
            <a:endParaRPr sz="3200">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lang="en-US" sz="3200">
                <a:solidFill>
                  <a:srgbClr val="FFFFFF"/>
                </a:solidFill>
                <a:latin typeface="Quicksand"/>
                <a:ea typeface="Quicksand"/>
                <a:cs typeface="Quicksand"/>
                <a:sym typeface="Quicksand"/>
              </a:rPr>
              <a:t>Ice breaker questions!</a:t>
            </a:r>
            <a:endParaRPr sz="3200">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a:p>
            <a:pPr indent="-431800" lvl="1" marL="914400" marR="0" rtl="0" algn="l">
              <a:lnSpc>
                <a:spcPct val="90000"/>
              </a:lnSpc>
              <a:spcBef>
                <a:spcPts val="20"/>
              </a:spcBef>
              <a:spcAft>
                <a:spcPts val="0"/>
              </a:spcAft>
              <a:buClr>
                <a:srgbClr val="FFFFFF"/>
              </a:buClr>
              <a:buSzPts val="3200"/>
              <a:buFont typeface="Arial"/>
              <a:buChar char="○"/>
            </a:pPr>
            <a:r>
              <a:rPr lang="en-US" sz="3200">
                <a:solidFill>
                  <a:srgbClr val="FFFFFF"/>
                </a:solidFill>
                <a:latin typeface="Quicksand"/>
                <a:ea typeface="Quicksand"/>
                <a:cs typeface="Quicksand"/>
                <a:sym typeface="Quicksand"/>
              </a:rPr>
              <a:t>How many languages do you know or speak?</a:t>
            </a:r>
            <a:endParaRPr sz="3200">
              <a:solidFill>
                <a:srgbClr val="FFFFFF"/>
              </a:solidFill>
              <a:latin typeface="Quicksand"/>
              <a:ea typeface="Quicksand"/>
              <a:cs typeface="Quicksand"/>
              <a:sym typeface="Quicksand"/>
            </a:endParaRPr>
          </a:p>
          <a:p>
            <a:pPr indent="-431800" lvl="1" marL="914400" marR="0" rtl="0" algn="l">
              <a:lnSpc>
                <a:spcPct val="90000"/>
              </a:lnSpc>
              <a:spcBef>
                <a:spcPts val="20"/>
              </a:spcBef>
              <a:spcAft>
                <a:spcPts val="0"/>
              </a:spcAft>
              <a:buClr>
                <a:srgbClr val="FFFFFF"/>
              </a:buClr>
              <a:buSzPts val="3200"/>
              <a:buFont typeface="Arial"/>
              <a:buChar char="○"/>
            </a:pPr>
            <a:r>
              <a:rPr lang="en-US" sz="3200">
                <a:solidFill>
                  <a:srgbClr val="FFFFFF"/>
                </a:solidFill>
                <a:latin typeface="Quicksand"/>
                <a:ea typeface="Quicksand"/>
                <a:cs typeface="Quicksand"/>
                <a:sym typeface="Quicksand"/>
              </a:rPr>
              <a:t>Which language would you like to learn and why?</a:t>
            </a:r>
            <a:endParaRPr sz="3200">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None/>
            </a:pPr>
            <a:r>
              <a:t/>
            </a:r>
            <a:endParaRPr sz="3200">
              <a:solidFill>
                <a:srgbClr val="FFFFFF"/>
              </a:solidFill>
              <a:latin typeface="Quicksand"/>
              <a:ea typeface="Quicksand"/>
              <a:cs typeface="Quicksand"/>
              <a:sym typeface="Quicksand"/>
            </a:endParaRPr>
          </a:p>
        </p:txBody>
      </p:sp>
      <p:pic>
        <p:nvPicPr>
          <p:cNvPr id="114" name="Google Shape;114;g34a00579630_0_7"/>
          <p:cNvPicPr preferRelativeResize="0"/>
          <p:nvPr/>
        </p:nvPicPr>
        <p:blipFill rotWithShape="1">
          <a:blip r:embed="rId5">
            <a:alphaModFix/>
          </a:blip>
          <a:srcRect b="0" l="0" r="50592" t="49889"/>
          <a:stretch/>
        </p:blipFill>
        <p:spPr>
          <a:xfrm>
            <a:off x="8170450" y="-108000"/>
            <a:ext cx="10876052" cy="6204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g34a00579630_0_18"/>
          <p:cNvGrpSpPr/>
          <p:nvPr/>
        </p:nvGrpSpPr>
        <p:grpSpPr>
          <a:xfrm>
            <a:off x="0" y="-216993"/>
            <a:ext cx="2922102" cy="10504504"/>
            <a:chOff x="0" y="-57150"/>
            <a:chExt cx="769602" cy="2766600"/>
          </a:xfrm>
        </p:grpSpPr>
        <p:sp>
          <p:nvSpPr>
            <p:cNvPr id="120" name="Google Shape;120;g34a00579630_0_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g34a00579630_0_1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2" name="Google Shape;122;g34a00579630_0_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g34a00579630_0_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g34a00579630_0_18"/>
          <p:cNvSpPr txBox="1"/>
          <p:nvPr/>
        </p:nvSpPr>
        <p:spPr>
          <a:xfrm>
            <a:off x="4064279" y="1534525"/>
            <a:ext cx="9969600" cy="123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4400"/>
              <a:buFont typeface="Anton"/>
              <a:buNone/>
            </a:pPr>
            <a:r>
              <a:rPr lang="en-US" sz="8000">
                <a:solidFill>
                  <a:schemeClr val="lt1"/>
                </a:solidFill>
                <a:latin typeface="Anton"/>
                <a:ea typeface="Anton"/>
                <a:cs typeface="Anton"/>
                <a:sym typeface="Anton"/>
              </a:rPr>
              <a:t>Introduction: aim</a:t>
            </a:r>
            <a:endParaRPr sz="5000"/>
          </a:p>
        </p:txBody>
      </p:sp>
      <p:sp>
        <p:nvSpPr>
          <p:cNvPr id="125" name="Google Shape;125;g34a00579630_0_18"/>
          <p:cNvSpPr txBox="1"/>
          <p:nvPr/>
        </p:nvSpPr>
        <p:spPr>
          <a:xfrm>
            <a:off x="3789225" y="4030550"/>
            <a:ext cx="12886500" cy="181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200">
                <a:solidFill>
                  <a:schemeClr val="lt1"/>
                </a:solidFill>
                <a:latin typeface="Quicksand"/>
                <a:ea typeface="Quicksand"/>
                <a:cs typeface="Quicksand"/>
                <a:sym typeface="Quicksand"/>
              </a:rPr>
              <a:t>We will dive into the world of language development, bilingualism, and language deprivation — to learn why early and accessible language is essential for every child.</a:t>
            </a:r>
            <a:endParaRPr sz="3200">
              <a:solidFill>
                <a:schemeClr val="lt1"/>
              </a:solidFill>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sp>
        <p:nvSpPr>
          <p:cNvPr id="130" name="Google Shape;130;g35774718967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g35774718967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g35774718967_0_13"/>
          <p:cNvSpPr txBox="1"/>
          <p:nvPr/>
        </p:nvSpPr>
        <p:spPr>
          <a:xfrm>
            <a:off x="2851624" y="1725275"/>
            <a:ext cx="13360800" cy="123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4400"/>
              <a:buNone/>
            </a:pPr>
            <a:r>
              <a:rPr lang="en-US" sz="8000">
                <a:solidFill>
                  <a:schemeClr val="lt1"/>
                </a:solidFill>
                <a:latin typeface="Anton"/>
                <a:ea typeface="Anton"/>
                <a:cs typeface="Anton"/>
                <a:sym typeface="Anton"/>
              </a:rPr>
              <a:t>Theory: language </a:t>
            </a:r>
            <a:r>
              <a:rPr lang="en-US" sz="8000">
                <a:solidFill>
                  <a:schemeClr val="lt1"/>
                </a:solidFill>
                <a:latin typeface="Anton"/>
                <a:ea typeface="Anton"/>
                <a:cs typeface="Anton"/>
                <a:sym typeface="Anton"/>
              </a:rPr>
              <a:t>development</a:t>
            </a:r>
            <a:endParaRPr sz="5000"/>
          </a:p>
        </p:txBody>
      </p:sp>
      <p:sp>
        <p:nvSpPr>
          <p:cNvPr id="133" name="Google Shape;133;g35774718967_0_13"/>
          <p:cNvSpPr txBox="1"/>
          <p:nvPr/>
        </p:nvSpPr>
        <p:spPr>
          <a:xfrm>
            <a:off x="3189725" y="4003300"/>
            <a:ext cx="12886500" cy="1243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200">
                <a:solidFill>
                  <a:schemeClr val="lt1"/>
                </a:solidFill>
                <a:latin typeface="Quicksand"/>
                <a:ea typeface="Quicksand"/>
                <a:cs typeface="Quicksand"/>
                <a:sym typeface="Quicksand"/>
              </a:rPr>
              <a:t>What is language development, and why is it important?</a:t>
            </a:r>
            <a:endParaRPr sz="3200">
              <a:solidFill>
                <a:schemeClr val="lt1"/>
              </a:solidFill>
              <a:latin typeface="Quicksand"/>
              <a:ea typeface="Quicksand"/>
              <a:cs typeface="Quicksand"/>
              <a:sym typeface="Quicksand"/>
            </a:endParaRPr>
          </a:p>
          <a:p>
            <a:pPr indent="0" lvl="0" marL="0" rtl="0" algn="ctr">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7" name="Shape 137"/>
        <p:cNvGrpSpPr/>
        <p:nvPr/>
      </p:nvGrpSpPr>
      <p:grpSpPr>
        <a:xfrm>
          <a:off x="0" y="0"/>
          <a:ext cx="0" cy="0"/>
          <a:chOff x="0" y="0"/>
          <a:chExt cx="0" cy="0"/>
        </a:xfrm>
      </p:grpSpPr>
      <p:sp>
        <p:nvSpPr>
          <p:cNvPr id="138" name="Google Shape;138;g34a00579630_0_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g34a00579630_0_2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g34a00579630_0_28"/>
          <p:cNvSpPr txBox="1"/>
          <p:nvPr/>
        </p:nvSpPr>
        <p:spPr>
          <a:xfrm>
            <a:off x="3312933" y="890388"/>
            <a:ext cx="130656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600">
                <a:solidFill>
                  <a:srgbClr val="FFFFFF"/>
                </a:solidFill>
                <a:latin typeface="Anton"/>
                <a:ea typeface="Anton"/>
                <a:cs typeface="Anton"/>
                <a:sym typeface="Anton"/>
              </a:rPr>
              <a:t>Standard language development </a:t>
            </a:r>
            <a:endParaRPr sz="2100">
              <a:latin typeface="Anton"/>
              <a:ea typeface="Anton"/>
              <a:cs typeface="Anton"/>
              <a:sym typeface="Anton"/>
            </a:endParaRPr>
          </a:p>
        </p:txBody>
      </p:sp>
      <p:sp>
        <p:nvSpPr>
          <p:cNvPr id="141" name="Google Shape;141;g34a00579630_0_28"/>
          <p:cNvSpPr txBox="1"/>
          <p:nvPr/>
        </p:nvSpPr>
        <p:spPr>
          <a:xfrm>
            <a:off x="669650" y="2110550"/>
            <a:ext cx="14170200" cy="184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US" sz="2500">
                <a:solidFill>
                  <a:schemeClr val="lt1"/>
                </a:solidFill>
                <a:latin typeface="Quicksand Medium"/>
                <a:ea typeface="Quicksand Medium"/>
                <a:cs typeface="Quicksand Medium"/>
                <a:sym typeface="Quicksand Medium"/>
              </a:rPr>
              <a:t>Language development occurs in six stages:</a:t>
            </a:r>
            <a:endParaRPr sz="2500">
              <a:solidFill>
                <a:schemeClr val="lt1"/>
              </a:solidFill>
              <a:latin typeface="Quicksand Medium"/>
              <a:ea typeface="Quicksand Medium"/>
              <a:cs typeface="Quicksand Medium"/>
              <a:sym typeface="Quicksand Medium"/>
            </a:endParaRPr>
          </a:p>
          <a:p>
            <a:pPr indent="0" lvl="0" marL="457200" rtl="0" algn="l">
              <a:lnSpc>
                <a:spcPct val="115000"/>
              </a:lnSpc>
              <a:spcBef>
                <a:spcPts val="1200"/>
              </a:spcBef>
              <a:spcAft>
                <a:spcPts val="0"/>
              </a:spcAft>
              <a:buNone/>
            </a:pPr>
            <a:r>
              <a:t/>
            </a:r>
            <a:endParaRPr sz="3200">
              <a:solidFill>
                <a:schemeClr val="lt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pic>
        <p:nvPicPr>
          <p:cNvPr id="142" name="Google Shape;142;g34a00579630_0_28"/>
          <p:cNvPicPr preferRelativeResize="0"/>
          <p:nvPr/>
        </p:nvPicPr>
        <p:blipFill rotWithShape="1">
          <a:blip r:embed="rId5">
            <a:alphaModFix/>
          </a:blip>
          <a:srcRect b="0" l="480" r="-480" t="0"/>
          <a:stretch/>
        </p:blipFill>
        <p:spPr>
          <a:xfrm>
            <a:off x="3551678" y="2110550"/>
            <a:ext cx="14124145" cy="79448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6" name="Shape 146"/>
        <p:cNvGrpSpPr/>
        <p:nvPr/>
      </p:nvGrpSpPr>
      <p:grpSpPr>
        <a:xfrm>
          <a:off x="0" y="0"/>
          <a:ext cx="0" cy="0"/>
          <a:chOff x="0" y="0"/>
          <a:chExt cx="0" cy="0"/>
        </a:xfrm>
      </p:grpSpPr>
      <p:grpSp>
        <p:nvGrpSpPr>
          <p:cNvPr id="147" name="Google Shape;147;g34d582fec11_1_0"/>
          <p:cNvGrpSpPr/>
          <p:nvPr/>
        </p:nvGrpSpPr>
        <p:grpSpPr>
          <a:xfrm>
            <a:off x="0" y="-216993"/>
            <a:ext cx="2922102" cy="10504504"/>
            <a:chOff x="0" y="-57150"/>
            <a:chExt cx="769602" cy="2766600"/>
          </a:xfrm>
        </p:grpSpPr>
        <p:sp>
          <p:nvSpPr>
            <p:cNvPr id="148" name="Google Shape;148;g34d582fec11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 name="Google Shape;149;g34d582fec11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0" name="Google Shape;150;g34d582fec11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g34d582fec11_1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g34d582fec11_1_0"/>
          <p:cNvSpPr txBox="1"/>
          <p:nvPr/>
        </p:nvSpPr>
        <p:spPr>
          <a:xfrm>
            <a:off x="3617574" y="1285575"/>
            <a:ext cx="143418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Language development in deaf children</a:t>
            </a:r>
            <a:endParaRPr sz="2000">
              <a:latin typeface="Anton"/>
              <a:ea typeface="Anton"/>
              <a:cs typeface="Anton"/>
              <a:sym typeface="Anton"/>
            </a:endParaRPr>
          </a:p>
        </p:txBody>
      </p:sp>
      <p:sp>
        <p:nvSpPr>
          <p:cNvPr id="153" name="Google Shape;153;g34d582fec11_1_0"/>
          <p:cNvSpPr txBox="1"/>
          <p:nvPr/>
        </p:nvSpPr>
        <p:spPr>
          <a:xfrm>
            <a:off x="3617575" y="2719550"/>
            <a:ext cx="13448400" cy="629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t/>
            </a:r>
            <a:endParaRPr b="1" sz="2300">
              <a:solidFill>
                <a:schemeClr val="lt1"/>
              </a:solidFill>
            </a:endParaRPr>
          </a:p>
          <a:p>
            <a:pPr indent="0" lvl="0" marL="0" rtl="0" algn="l">
              <a:lnSpc>
                <a:spcPct val="115000"/>
              </a:lnSpc>
              <a:spcBef>
                <a:spcPts val="1200"/>
              </a:spcBef>
              <a:spcAft>
                <a:spcPts val="0"/>
              </a:spcAft>
              <a:buNone/>
            </a:pPr>
            <a:r>
              <a:rPr lang="en-US" sz="3300">
                <a:solidFill>
                  <a:schemeClr val="lt1"/>
                </a:solidFill>
              </a:rPr>
              <a:t>W</a:t>
            </a:r>
            <a:r>
              <a:rPr lang="en-US" sz="3300">
                <a:solidFill>
                  <a:schemeClr val="lt1"/>
                </a:solidFill>
                <a:latin typeface="Quicksand Medium"/>
                <a:ea typeface="Quicksand Medium"/>
                <a:cs typeface="Quicksand Medium"/>
                <a:sym typeface="Quicksand Medium"/>
              </a:rPr>
              <a:t>hat is the difference in deaf children?</a:t>
            </a:r>
            <a:endParaRPr sz="33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Clr>
                <a:schemeClr val="dk1"/>
              </a:buClr>
              <a:buSzPts val="1100"/>
              <a:buFont typeface="Arial"/>
              <a:buNone/>
            </a:pPr>
            <a:r>
              <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800">
                <a:solidFill>
                  <a:schemeClr val="lt1"/>
                </a:solidFill>
                <a:latin typeface="Quicksand Medium"/>
                <a:ea typeface="Quicksand Medium"/>
                <a:cs typeface="Quicksand Medium"/>
                <a:sym typeface="Quicksand Medium"/>
              </a:rPr>
              <a:t>No access to spoken language through hearing</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800">
                <a:solidFill>
                  <a:schemeClr val="lt1"/>
                </a:solidFill>
                <a:latin typeface="Quicksand Medium"/>
                <a:ea typeface="Quicksand Medium"/>
                <a:cs typeface="Quicksand Medium"/>
                <a:sym typeface="Quicksand Medium"/>
              </a:rPr>
              <a:t>→ Sign language</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800">
                <a:solidFill>
                  <a:schemeClr val="lt1"/>
                </a:solidFill>
                <a:latin typeface="Quicksand Medium"/>
                <a:ea typeface="Quicksand Medium"/>
                <a:cs typeface="Quicksand Medium"/>
                <a:sym typeface="Quicksand Medium"/>
              </a:rPr>
              <a:t>Sign language -&gt; a natural visual language,with full grammar and it activates the same language centers in the brain as spoken language.</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800">
                <a:solidFill>
                  <a:schemeClr val="lt1"/>
                </a:solidFill>
                <a:latin typeface="Quicksand Medium"/>
                <a:ea typeface="Quicksand Medium"/>
                <a:cs typeface="Quicksand Medium"/>
                <a:sym typeface="Quicksand Medium"/>
              </a:rPr>
              <a:t>Children need</a:t>
            </a:r>
            <a:r>
              <a:rPr b="1" lang="en-US" sz="2800">
                <a:solidFill>
                  <a:schemeClr val="lt1"/>
                </a:solidFill>
                <a:latin typeface="Quicksand"/>
                <a:ea typeface="Quicksand"/>
                <a:cs typeface="Quicksand"/>
                <a:sym typeface="Quicksand"/>
              </a:rPr>
              <a:t> language</a:t>
            </a:r>
            <a:r>
              <a:rPr lang="en-US" sz="2800">
                <a:solidFill>
                  <a:schemeClr val="lt1"/>
                </a:solidFill>
                <a:latin typeface="Quicksand Medium"/>
                <a:ea typeface="Quicksand Medium"/>
                <a:cs typeface="Quicksand Medium"/>
                <a:sym typeface="Quicksand Medium"/>
              </a:rPr>
              <a:t> — </a:t>
            </a:r>
            <a:r>
              <a:rPr b="1" lang="en-US" sz="2800">
                <a:solidFill>
                  <a:schemeClr val="lt1"/>
                </a:solidFill>
                <a:latin typeface="Quicksand"/>
                <a:ea typeface="Quicksand"/>
                <a:cs typeface="Quicksand"/>
                <a:sym typeface="Quicksand"/>
              </a:rPr>
              <a:t>not speech</a:t>
            </a:r>
            <a:r>
              <a:rPr lang="en-US" sz="2800">
                <a:solidFill>
                  <a:schemeClr val="lt1"/>
                </a:solidFill>
                <a:latin typeface="Quicksand Medium"/>
                <a:ea typeface="Quicksand Medium"/>
                <a:cs typeface="Quicksand Medium"/>
                <a:sym typeface="Quicksand Medium"/>
              </a:rPr>
              <a:t> — for healthy development.</a:t>
            </a:r>
            <a:endParaRPr sz="28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0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pic>
        <p:nvPicPr>
          <p:cNvPr id="154" name="Google Shape;154;g34d582fec11_1_0"/>
          <p:cNvPicPr preferRelativeResize="0"/>
          <p:nvPr/>
        </p:nvPicPr>
        <p:blipFill rotWithShape="1">
          <a:blip r:embed="rId5">
            <a:alphaModFix/>
          </a:blip>
          <a:srcRect b="0" l="35107" r="33924" t="33333"/>
          <a:stretch/>
        </p:blipFill>
        <p:spPr>
          <a:xfrm>
            <a:off x="13787200" y="2574500"/>
            <a:ext cx="2730276" cy="33061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8" name="Shape 158"/>
        <p:cNvGrpSpPr/>
        <p:nvPr/>
      </p:nvGrpSpPr>
      <p:grpSpPr>
        <a:xfrm>
          <a:off x="0" y="0"/>
          <a:ext cx="0" cy="0"/>
          <a:chOff x="0" y="0"/>
          <a:chExt cx="0" cy="0"/>
        </a:xfrm>
      </p:grpSpPr>
      <p:sp>
        <p:nvSpPr>
          <p:cNvPr id="159" name="Google Shape;159;g35774718967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 name="Google Shape;160;g35774718967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 name="Google Shape;161;g35774718967_0_21"/>
          <p:cNvSpPr txBox="1"/>
          <p:nvPr/>
        </p:nvSpPr>
        <p:spPr>
          <a:xfrm>
            <a:off x="3617574" y="1285575"/>
            <a:ext cx="143418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Language development in deaf children</a:t>
            </a:r>
            <a:endParaRPr sz="2000">
              <a:latin typeface="Anton"/>
              <a:ea typeface="Anton"/>
              <a:cs typeface="Anton"/>
              <a:sym typeface="Anton"/>
            </a:endParaRPr>
          </a:p>
        </p:txBody>
      </p:sp>
      <p:sp>
        <p:nvSpPr>
          <p:cNvPr id="162" name="Google Shape;162;g35774718967_0_21"/>
          <p:cNvSpPr txBox="1"/>
          <p:nvPr/>
        </p:nvSpPr>
        <p:spPr>
          <a:xfrm>
            <a:off x="660925" y="2678675"/>
            <a:ext cx="9352200" cy="597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US" sz="3300">
                <a:solidFill>
                  <a:schemeClr val="lt1"/>
                </a:solidFill>
                <a:latin typeface="Quicksand"/>
                <a:ea typeface="Quicksand"/>
                <a:cs typeface="Quicksand"/>
                <a:sym typeface="Quicksand"/>
              </a:rPr>
              <a:t>Connecting to the language development stages:</a:t>
            </a:r>
            <a:endParaRPr sz="3300">
              <a:solidFill>
                <a:schemeClr val="lt1"/>
              </a:solidFill>
              <a:latin typeface="Quicksand Medium"/>
              <a:ea typeface="Quicksand Medium"/>
              <a:cs typeface="Quicksand Medium"/>
              <a:sym typeface="Quicksand Medium"/>
            </a:endParaRPr>
          </a:p>
          <a:p>
            <a:pPr indent="-381000" lvl="0" marL="457200" rtl="0" algn="l">
              <a:lnSpc>
                <a:spcPct val="115000"/>
              </a:lnSpc>
              <a:spcBef>
                <a:spcPts val="0"/>
              </a:spcBef>
              <a:spcAft>
                <a:spcPts val="0"/>
              </a:spcAft>
              <a:buClr>
                <a:schemeClr val="lt1"/>
              </a:buClr>
              <a:buSzPts val="2400"/>
              <a:buFont typeface="Quicksand Medium"/>
              <a:buChar char="●"/>
            </a:pPr>
            <a:r>
              <a:rPr lang="en-US" sz="2400">
                <a:solidFill>
                  <a:schemeClr val="lt1"/>
                </a:solidFill>
                <a:latin typeface="Quicksand Medium"/>
                <a:ea typeface="Quicksand Medium"/>
                <a:cs typeface="Quicksand Medium"/>
                <a:sym typeface="Quicksand Medium"/>
              </a:rPr>
              <a:t>Early access is essential → Language networks in the brain are formed at a very young age.</a:t>
            </a:r>
            <a:endParaRPr sz="2400">
              <a:solidFill>
                <a:schemeClr val="lt1"/>
              </a:solidFill>
              <a:latin typeface="Quicksand Medium"/>
              <a:ea typeface="Quicksand Medium"/>
              <a:cs typeface="Quicksand Medium"/>
              <a:sym typeface="Quicksand Medium"/>
            </a:endParaRPr>
          </a:p>
          <a:p>
            <a:pPr indent="0" lvl="0" marL="457200" rtl="0" algn="l">
              <a:lnSpc>
                <a:spcPct val="115000"/>
              </a:lnSpc>
              <a:spcBef>
                <a:spcPts val="0"/>
              </a:spcBef>
              <a:spcAft>
                <a:spcPts val="0"/>
              </a:spcAft>
              <a:buNone/>
            </a:pPr>
            <a:r>
              <a:t/>
            </a:r>
            <a:endParaRPr sz="2400">
              <a:solidFill>
                <a:schemeClr val="lt1"/>
              </a:solidFill>
              <a:latin typeface="Quicksand Medium"/>
              <a:ea typeface="Quicksand Medium"/>
              <a:cs typeface="Quicksand Medium"/>
              <a:sym typeface="Quicksand Medium"/>
            </a:endParaRPr>
          </a:p>
          <a:p>
            <a:pPr indent="-381000" lvl="0" marL="457200" rtl="0" algn="l">
              <a:lnSpc>
                <a:spcPct val="115000"/>
              </a:lnSpc>
              <a:spcBef>
                <a:spcPts val="0"/>
              </a:spcBef>
              <a:spcAft>
                <a:spcPts val="0"/>
              </a:spcAft>
              <a:buClr>
                <a:schemeClr val="lt1"/>
              </a:buClr>
              <a:buSzPts val="2400"/>
              <a:buChar char="●"/>
            </a:pPr>
            <a:r>
              <a:rPr lang="en-US" sz="2400">
                <a:solidFill>
                  <a:schemeClr val="lt1"/>
                </a:solidFill>
                <a:latin typeface="Quicksand Medium"/>
                <a:ea typeface="Quicksand Medium"/>
                <a:cs typeface="Quicksand Medium"/>
                <a:sym typeface="Quicksand Medium"/>
              </a:rPr>
              <a:t>Sign language can support every stage of language development, but “</a:t>
            </a:r>
            <a:r>
              <a:rPr b="1" lang="en-US" sz="2400">
                <a:solidFill>
                  <a:schemeClr val="lt1"/>
                </a:solidFill>
                <a:latin typeface="Quicksand"/>
                <a:ea typeface="Quicksand"/>
                <a:cs typeface="Quicksand"/>
                <a:sym typeface="Quicksand"/>
              </a:rPr>
              <a:t>the earlier, the better!</a:t>
            </a:r>
            <a:r>
              <a:rPr lang="en-US" sz="2400">
                <a:solidFill>
                  <a:schemeClr val="lt1"/>
                </a:solidFill>
                <a:latin typeface="Quicksand Medium"/>
                <a:ea typeface="Quicksand Medium"/>
                <a:cs typeface="Quicksand Medium"/>
                <a:sym typeface="Quicksand Medium"/>
              </a:rPr>
              <a:t>”</a:t>
            </a:r>
            <a:endParaRPr sz="2400">
              <a:solidFill>
                <a:schemeClr val="lt1"/>
              </a:solidFill>
              <a:latin typeface="Quicksand Medium"/>
              <a:ea typeface="Quicksand Medium"/>
              <a:cs typeface="Quicksand Medium"/>
              <a:sym typeface="Quicksand Medium"/>
            </a:endParaRPr>
          </a:p>
          <a:p>
            <a:pPr indent="0" lvl="0" marL="457200" rtl="0" algn="l">
              <a:lnSpc>
                <a:spcPct val="115000"/>
              </a:lnSpc>
              <a:spcBef>
                <a:spcPts val="0"/>
              </a:spcBef>
              <a:spcAft>
                <a:spcPts val="0"/>
              </a:spcAft>
              <a:buNone/>
            </a:pPr>
            <a:r>
              <a:t/>
            </a:r>
            <a:endParaRPr sz="2400">
              <a:solidFill>
                <a:schemeClr val="lt1"/>
              </a:solidFill>
              <a:latin typeface="Quicksand Medium"/>
              <a:ea typeface="Quicksand Medium"/>
              <a:cs typeface="Quicksand Medium"/>
              <a:sym typeface="Quicksand Medium"/>
            </a:endParaRPr>
          </a:p>
          <a:p>
            <a:pPr indent="-381000" lvl="0" marL="457200" rtl="0" algn="l">
              <a:lnSpc>
                <a:spcPct val="115000"/>
              </a:lnSpc>
              <a:spcBef>
                <a:spcPts val="0"/>
              </a:spcBef>
              <a:spcAft>
                <a:spcPts val="0"/>
              </a:spcAft>
              <a:buClr>
                <a:schemeClr val="lt1"/>
              </a:buClr>
              <a:buSzPts val="2400"/>
              <a:buChar char="●"/>
            </a:pPr>
            <a:r>
              <a:rPr lang="en-US" sz="2400">
                <a:solidFill>
                  <a:schemeClr val="lt1"/>
                </a:solidFill>
                <a:latin typeface="Quicksand Medium"/>
                <a:ea typeface="Quicksand Medium"/>
                <a:cs typeface="Quicksand Medium"/>
                <a:sym typeface="Quicksand Medium"/>
              </a:rPr>
              <a:t>Children can learn </a:t>
            </a:r>
            <a:r>
              <a:rPr b="1" lang="en-US" sz="2400">
                <a:solidFill>
                  <a:schemeClr val="lt1"/>
                </a:solidFill>
                <a:latin typeface="Quicksand"/>
                <a:ea typeface="Quicksand"/>
                <a:cs typeface="Quicksand"/>
                <a:sym typeface="Quicksand"/>
              </a:rPr>
              <a:t>both</a:t>
            </a:r>
            <a:r>
              <a:rPr lang="en-US" sz="2400">
                <a:solidFill>
                  <a:schemeClr val="lt1"/>
                </a:solidFill>
                <a:latin typeface="Quicksand Medium"/>
                <a:ea typeface="Quicksand Medium"/>
                <a:cs typeface="Quicksand Medium"/>
                <a:sym typeface="Quicksand Medium"/>
              </a:rPr>
              <a:t> sign language and written/spoken language.</a:t>
            </a:r>
            <a:endParaRPr sz="24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i="1" lang="en-US" sz="2400">
                <a:solidFill>
                  <a:schemeClr val="lt1"/>
                </a:solidFill>
                <a:latin typeface="Quicksand Medium"/>
                <a:ea typeface="Quicksand Medium"/>
                <a:cs typeface="Quicksand Medium"/>
                <a:sym typeface="Quicksand Medium"/>
              </a:rPr>
              <a:t>Discuss: How can sign language be offered in each stage of language acquisition?</a:t>
            </a:r>
            <a:endParaRPr i="1" sz="2400">
              <a:solidFill>
                <a:schemeClr val="lt1"/>
              </a:solidFill>
              <a:latin typeface="Quicksand"/>
              <a:ea typeface="Quicksand"/>
              <a:cs typeface="Quicksand"/>
              <a:sym typeface="Quicksand"/>
            </a:endParaRPr>
          </a:p>
        </p:txBody>
      </p:sp>
      <p:pic>
        <p:nvPicPr>
          <p:cNvPr id="163" name="Google Shape;163;g35774718967_0_21"/>
          <p:cNvPicPr preferRelativeResize="0"/>
          <p:nvPr/>
        </p:nvPicPr>
        <p:blipFill rotWithShape="1">
          <a:blip r:embed="rId5">
            <a:alphaModFix/>
          </a:blip>
          <a:srcRect b="0" l="480" r="-480" t="0"/>
          <a:stretch/>
        </p:blipFill>
        <p:spPr>
          <a:xfrm>
            <a:off x="9687501" y="2847738"/>
            <a:ext cx="8600499" cy="4837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7" name="Shape 167"/>
        <p:cNvGrpSpPr/>
        <p:nvPr/>
      </p:nvGrpSpPr>
      <p:grpSpPr>
        <a:xfrm>
          <a:off x="0" y="0"/>
          <a:ext cx="0" cy="0"/>
          <a:chOff x="0" y="0"/>
          <a:chExt cx="0" cy="0"/>
        </a:xfrm>
      </p:grpSpPr>
      <p:grpSp>
        <p:nvGrpSpPr>
          <p:cNvPr id="168" name="Google Shape;168;g34d582fec11_1_11"/>
          <p:cNvGrpSpPr/>
          <p:nvPr/>
        </p:nvGrpSpPr>
        <p:grpSpPr>
          <a:xfrm>
            <a:off x="0" y="-216993"/>
            <a:ext cx="2922102" cy="10504504"/>
            <a:chOff x="0" y="-57150"/>
            <a:chExt cx="769602" cy="2766600"/>
          </a:xfrm>
        </p:grpSpPr>
        <p:sp>
          <p:nvSpPr>
            <p:cNvPr id="169" name="Google Shape;169;g34d582fec11_1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g34d582fec11_1_1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1" name="Google Shape;171;g34d582fec11_1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g34d582fec11_1_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g34d582fec11_1_11"/>
          <p:cNvSpPr txBox="1"/>
          <p:nvPr/>
        </p:nvSpPr>
        <p:spPr>
          <a:xfrm>
            <a:off x="3763883" y="1381925"/>
            <a:ext cx="13065600" cy="106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900">
                <a:solidFill>
                  <a:srgbClr val="FFFFFF"/>
                </a:solidFill>
                <a:latin typeface="Anton"/>
                <a:ea typeface="Anton"/>
                <a:cs typeface="Anton"/>
                <a:sym typeface="Anton"/>
              </a:rPr>
              <a:t>Common </a:t>
            </a:r>
            <a:r>
              <a:rPr lang="en-US" sz="6900">
                <a:solidFill>
                  <a:srgbClr val="FFFFFF"/>
                </a:solidFill>
                <a:latin typeface="Anton"/>
                <a:ea typeface="Anton"/>
                <a:cs typeface="Anton"/>
                <a:sym typeface="Anton"/>
              </a:rPr>
              <a:t>misconceptions</a:t>
            </a:r>
            <a:endParaRPr sz="2400">
              <a:latin typeface="Anton"/>
              <a:ea typeface="Anton"/>
              <a:cs typeface="Anton"/>
              <a:sym typeface="Anton"/>
            </a:endParaRPr>
          </a:p>
        </p:txBody>
      </p:sp>
      <p:sp>
        <p:nvSpPr>
          <p:cNvPr id="174" name="Google Shape;174;g34d582fec11_1_11"/>
          <p:cNvSpPr txBox="1"/>
          <p:nvPr/>
        </p:nvSpPr>
        <p:spPr>
          <a:xfrm>
            <a:off x="3763875" y="2988450"/>
            <a:ext cx="13448400" cy="701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US" sz="2500">
                <a:solidFill>
                  <a:schemeClr val="lt1"/>
                </a:solidFill>
                <a:latin typeface="Quicksand Medium"/>
                <a:ea typeface="Quicksand Medium"/>
                <a:cs typeface="Quicksand Medium"/>
                <a:sym typeface="Quicksand Medium"/>
              </a:rPr>
              <a:t>“They can just learn to lipread, right?”</a:t>
            </a:r>
            <a:endParaRPr i="1"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b="1" lang="en-US" sz="2500">
                <a:solidFill>
                  <a:schemeClr val="lt1"/>
                </a:solidFill>
                <a:latin typeface="Quicksand"/>
                <a:ea typeface="Quicksand"/>
                <a:cs typeface="Quicksand"/>
                <a:sym typeface="Quicksand"/>
              </a:rPr>
              <a:t>Lipreading is limited — only about 30–40% of speech sounds are visually distinguishable.</a:t>
            </a:r>
            <a:endParaRPr b="1" sz="2500">
              <a:solidFill>
                <a:schemeClr val="lt1"/>
              </a:solidFill>
              <a:latin typeface="Quicksand"/>
              <a:ea typeface="Quicksand"/>
              <a:cs typeface="Quicksand"/>
              <a:sym typeface="Quicksand"/>
            </a:endParaRPr>
          </a:p>
          <a:p>
            <a:pPr indent="0" lvl="0" marL="457200" rtl="0" algn="l">
              <a:lnSpc>
                <a:spcPct val="115000"/>
              </a:lnSpc>
              <a:spcBef>
                <a:spcPts val="1200"/>
              </a:spcBef>
              <a:spcAft>
                <a:spcPts val="0"/>
              </a:spcAft>
              <a:buNone/>
            </a:pPr>
            <a:r>
              <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i="1" lang="en-US" sz="2500">
                <a:solidFill>
                  <a:schemeClr val="lt1"/>
                </a:solidFill>
                <a:latin typeface="Quicksand Medium"/>
                <a:ea typeface="Quicksand Medium"/>
                <a:cs typeface="Quicksand Medium"/>
                <a:sym typeface="Quicksand Medium"/>
              </a:rPr>
              <a:t>“Sign language delays speech development.”</a:t>
            </a:r>
            <a:endParaRPr i="1"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b="1" lang="en-US" sz="2500">
                <a:solidFill>
                  <a:schemeClr val="lt1"/>
                </a:solidFill>
                <a:latin typeface="Quicksand"/>
                <a:ea typeface="Quicksand"/>
                <a:cs typeface="Quicksand"/>
                <a:sym typeface="Quicksand"/>
              </a:rPr>
              <a:t>There is no proof for that. On the contrary: visual language supports and stimulates overall language development.</a:t>
            </a:r>
            <a:endParaRPr b="1" sz="2500">
              <a:solidFill>
                <a:schemeClr val="lt1"/>
              </a:solidFill>
              <a:latin typeface="Quicksand"/>
              <a:ea typeface="Quicksand"/>
              <a:cs typeface="Quicksand"/>
              <a:sym typeface="Quicksand"/>
            </a:endParaRPr>
          </a:p>
          <a:p>
            <a:pPr indent="0" lvl="0" marL="0" rtl="0" algn="l">
              <a:lnSpc>
                <a:spcPct val="115000"/>
              </a:lnSpc>
              <a:spcBef>
                <a:spcPts val="1200"/>
              </a:spcBef>
              <a:spcAft>
                <a:spcPts val="0"/>
              </a:spcAft>
              <a:buNone/>
            </a:pPr>
            <a:r>
              <a:t/>
            </a:r>
            <a:endParaRPr i="1"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i="1" lang="en-US" sz="2500">
                <a:solidFill>
                  <a:schemeClr val="lt1"/>
                </a:solidFill>
                <a:latin typeface="Quicksand Medium"/>
                <a:ea typeface="Quicksand Medium"/>
                <a:cs typeface="Quicksand Medium"/>
                <a:sym typeface="Quicksand Medium"/>
              </a:rPr>
              <a:t>“They should learn spoken language first, then sign later.”</a:t>
            </a:r>
            <a:endParaRPr i="1"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b="1" lang="en-US" sz="2500">
                <a:solidFill>
                  <a:schemeClr val="lt1"/>
                </a:solidFill>
                <a:latin typeface="Quicksand"/>
                <a:ea typeface="Quicksand"/>
                <a:cs typeface="Quicksand"/>
                <a:sym typeface="Quicksand"/>
              </a:rPr>
              <a:t>Children don’t learn language later — they need access to language from the very beginning.</a:t>
            </a:r>
            <a:endParaRPr b="1" sz="2500">
              <a:solidFill>
                <a:schemeClr val="lt1"/>
              </a:solidFill>
              <a:latin typeface="Quicksand"/>
              <a:ea typeface="Quicksand"/>
              <a:cs typeface="Quicksand"/>
              <a:sym typeface="Quicksand"/>
            </a:endParaRPr>
          </a:p>
          <a:p>
            <a:pPr indent="0" lvl="0" marL="0" rtl="0" algn="l">
              <a:lnSpc>
                <a:spcPct val="115000"/>
              </a:lnSpc>
              <a:spcBef>
                <a:spcPts val="1200"/>
              </a:spcBef>
              <a:spcAft>
                <a:spcPts val="1200"/>
              </a:spcAft>
              <a:buNone/>
            </a:pPr>
            <a:br>
              <a:rPr lang="en-US" sz="2200">
                <a:solidFill>
                  <a:schemeClr val="lt1"/>
                </a:solidFill>
              </a:rPr>
            </a:br>
            <a:endParaRPr sz="2200">
              <a:solidFill>
                <a:schemeClr val="lt1"/>
              </a:solidFill>
            </a:endParaRPr>
          </a:p>
        </p:txBody>
      </p:sp>
      <p:pic>
        <p:nvPicPr>
          <p:cNvPr id="175" name="Google Shape;175;g34d582fec11_1_11"/>
          <p:cNvPicPr preferRelativeResize="0"/>
          <p:nvPr/>
        </p:nvPicPr>
        <p:blipFill rotWithShape="1">
          <a:blip r:embed="rId5">
            <a:alphaModFix/>
          </a:blip>
          <a:srcRect b="33297" l="64660" r="0" t="0"/>
          <a:stretch/>
        </p:blipFill>
        <p:spPr>
          <a:xfrm>
            <a:off x="14290175" y="485050"/>
            <a:ext cx="2922102" cy="310241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9" name="Shape 179"/>
        <p:cNvGrpSpPr/>
        <p:nvPr/>
      </p:nvGrpSpPr>
      <p:grpSpPr>
        <a:xfrm>
          <a:off x="0" y="0"/>
          <a:ext cx="0" cy="0"/>
          <a:chOff x="0" y="0"/>
          <a:chExt cx="0" cy="0"/>
        </a:xfrm>
      </p:grpSpPr>
      <p:grpSp>
        <p:nvGrpSpPr>
          <p:cNvPr id="180" name="Google Shape;180;g35774718967_0_42"/>
          <p:cNvGrpSpPr/>
          <p:nvPr/>
        </p:nvGrpSpPr>
        <p:grpSpPr>
          <a:xfrm>
            <a:off x="0" y="-216993"/>
            <a:ext cx="2922102" cy="10504504"/>
            <a:chOff x="0" y="-57150"/>
            <a:chExt cx="769602" cy="2766600"/>
          </a:xfrm>
        </p:grpSpPr>
        <p:sp>
          <p:nvSpPr>
            <p:cNvPr id="181" name="Google Shape;181;g35774718967_0_4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g35774718967_0_4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3" name="Google Shape;183;g35774718967_0_4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g35774718967_0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g35774718967_0_42"/>
          <p:cNvSpPr txBox="1"/>
          <p:nvPr/>
        </p:nvSpPr>
        <p:spPr>
          <a:xfrm>
            <a:off x="3763883" y="1381925"/>
            <a:ext cx="13065600" cy="106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900">
                <a:solidFill>
                  <a:srgbClr val="FFFFFF"/>
                </a:solidFill>
                <a:latin typeface="Anton"/>
                <a:ea typeface="Anton"/>
                <a:cs typeface="Anton"/>
                <a:sym typeface="Anton"/>
              </a:rPr>
              <a:t>Common misconceptions</a:t>
            </a:r>
            <a:endParaRPr sz="2400">
              <a:latin typeface="Anton"/>
              <a:ea typeface="Anton"/>
              <a:cs typeface="Anton"/>
              <a:sym typeface="Anton"/>
            </a:endParaRPr>
          </a:p>
        </p:txBody>
      </p:sp>
      <p:sp>
        <p:nvSpPr>
          <p:cNvPr id="186" name="Google Shape;186;g35774718967_0_42"/>
          <p:cNvSpPr txBox="1"/>
          <p:nvPr/>
        </p:nvSpPr>
        <p:spPr>
          <a:xfrm>
            <a:off x="3763875" y="2988450"/>
            <a:ext cx="13448400" cy="6280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US" sz="2500">
                <a:solidFill>
                  <a:schemeClr val="lt1"/>
                </a:solidFill>
                <a:latin typeface="Quicksand Medium"/>
                <a:ea typeface="Quicksand Medium"/>
                <a:cs typeface="Quicksand Medium"/>
                <a:sym typeface="Quicksand Medium"/>
              </a:rPr>
              <a:t>“If a child has a CI, there's no need for sign language.”</a:t>
            </a:r>
            <a:endParaRPr i="1"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t/>
            </a:r>
            <a:endParaRPr i="1"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1200"/>
              </a:spcBef>
              <a:spcAft>
                <a:spcPts val="0"/>
              </a:spcAft>
              <a:buClr>
                <a:schemeClr val="lt1"/>
              </a:buClr>
              <a:buSzPts val="2500"/>
              <a:buFont typeface="Quicksand"/>
              <a:buChar char="●"/>
            </a:pPr>
            <a:r>
              <a:rPr b="1" lang="en-US" sz="2500">
                <a:solidFill>
                  <a:schemeClr val="lt1"/>
                </a:solidFill>
                <a:latin typeface="Quicksand"/>
                <a:ea typeface="Quicksand"/>
                <a:cs typeface="Quicksand"/>
                <a:sym typeface="Quicksand"/>
              </a:rPr>
              <a:t>A cochlear implant provides access to sound, but not to language itself.</a:t>
            </a:r>
            <a:endParaRPr b="1" sz="2500">
              <a:solidFill>
                <a:schemeClr val="lt1"/>
              </a:solidFill>
              <a:latin typeface="Quicksand"/>
              <a:ea typeface="Quicksand"/>
              <a:cs typeface="Quicksand"/>
              <a:sym typeface="Quicksand"/>
            </a:endParaRPr>
          </a:p>
          <a:p>
            <a:pPr indent="0" lvl="0" marL="457200" rtl="0" algn="l">
              <a:lnSpc>
                <a:spcPct val="115000"/>
              </a:lnSpc>
              <a:spcBef>
                <a:spcPts val="1200"/>
              </a:spcBef>
              <a:spcAft>
                <a:spcPts val="0"/>
              </a:spcAft>
              <a:buNone/>
            </a:pPr>
            <a:r>
              <a:t/>
            </a:r>
            <a:endParaRPr b="1" sz="2500">
              <a:solidFill>
                <a:schemeClr val="lt1"/>
              </a:solidFill>
              <a:latin typeface="Quicksand"/>
              <a:ea typeface="Quicksand"/>
              <a:cs typeface="Quicksand"/>
              <a:sym typeface="Quicksand"/>
            </a:endParaRPr>
          </a:p>
          <a:p>
            <a:pPr indent="-387350" lvl="0" marL="457200" rtl="0" algn="l">
              <a:lnSpc>
                <a:spcPct val="115000"/>
              </a:lnSpc>
              <a:spcBef>
                <a:spcPts val="1200"/>
              </a:spcBef>
              <a:spcAft>
                <a:spcPts val="0"/>
              </a:spcAft>
              <a:buClr>
                <a:schemeClr val="lt1"/>
              </a:buClr>
              <a:buSzPts val="2500"/>
              <a:buFont typeface="Quicksand"/>
              <a:buChar char="●"/>
            </a:pPr>
            <a:r>
              <a:rPr b="1" lang="en-US" sz="2500">
                <a:solidFill>
                  <a:schemeClr val="lt1"/>
                </a:solidFill>
                <a:latin typeface="Quicksand"/>
                <a:ea typeface="Quicksand"/>
                <a:cs typeface="Quicksand"/>
                <a:sym typeface="Quicksand"/>
              </a:rPr>
              <a:t>It is not a guarantee of full language development.</a:t>
            </a:r>
            <a:endParaRPr b="1" sz="2500">
              <a:solidFill>
                <a:schemeClr val="lt1"/>
              </a:solidFill>
              <a:latin typeface="Quicksand"/>
              <a:ea typeface="Quicksand"/>
              <a:cs typeface="Quicksand"/>
              <a:sym typeface="Quicksand"/>
            </a:endParaRPr>
          </a:p>
          <a:p>
            <a:pPr indent="0" lvl="0" marL="457200" rtl="0" algn="l">
              <a:lnSpc>
                <a:spcPct val="115000"/>
              </a:lnSpc>
              <a:spcBef>
                <a:spcPts val="1200"/>
              </a:spcBef>
              <a:spcAft>
                <a:spcPts val="0"/>
              </a:spcAft>
              <a:buNone/>
            </a:pPr>
            <a:r>
              <a:t/>
            </a:r>
            <a:endParaRPr b="1" sz="2500">
              <a:solidFill>
                <a:schemeClr val="lt1"/>
              </a:solidFill>
              <a:latin typeface="Quicksand"/>
              <a:ea typeface="Quicksand"/>
              <a:cs typeface="Quicksand"/>
              <a:sym typeface="Quicksand"/>
            </a:endParaRPr>
          </a:p>
          <a:p>
            <a:pPr indent="-387350" lvl="0" marL="457200" rtl="0" algn="l">
              <a:lnSpc>
                <a:spcPct val="115000"/>
              </a:lnSpc>
              <a:spcBef>
                <a:spcPts val="1200"/>
              </a:spcBef>
              <a:spcAft>
                <a:spcPts val="0"/>
              </a:spcAft>
              <a:buClr>
                <a:schemeClr val="lt1"/>
              </a:buClr>
              <a:buSzPts val="2500"/>
              <a:buFont typeface="Quicksand"/>
              <a:buChar char="●"/>
            </a:pPr>
            <a:r>
              <a:rPr b="1" lang="en-US" sz="2500">
                <a:solidFill>
                  <a:schemeClr val="lt1"/>
                </a:solidFill>
                <a:latin typeface="Quicksand"/>
                <a:ea typeface="Quicksand"/>
                <a:cs typeface="Quicksand"/>
                <a:sym typeface="Quicksand"/>
              </a:rPr>
              <a:t>Sign language remains essential — as a foundation or as support.</a:t>
            </a:r>
            <a:endParaRPr b="1" sz="2500">
              <a:solidFill>
                <a:schemeClr val="lt1"/>
              </a:solidFill>
              <a:latin typeface="Quicksand"/>
              <a:ea typeface="Quicksand"/>
              <a:cs typeface="Quicksand"/>
              <a:sym typeface="Quicksand"/>
            </a:endParaRPr>
          </a:p>
          <a:p>
            <a:pPr indent="0" lvl="0" marL="457200" rtl="0" algn="l">
              <a:lnSpc>
                <a:spcPct val="115000"/>
              </a:lnSpc>
              <a:spcBef>
                <a:spcPts val="1200"/>
              </a:spcBef>
              <a:spcAft>
                <a:spcPts val="0"/>
              </a:spcAft>
              <a:buNone/>
            </a:pPr>
            <a:r>
              <a:t/>
            </a:r>
            <a:endParaRPr b="1" sz="2500">
              <a:solidFill>
                <a:schemeClr val="lt1"/>
              </a:solidFill>
              <a:latin typeface="Quicksand"/>
              <a:ea typeface="Quicksand"/>
              <a:cs typeface="Quicksand"/>
              <a:sym typeface="Quicksand"/>
            </a:endParaRPr>
          </a:p>
          <a:p>
            <a:pPr indent="-387350" lvl="0" marL="457200" rtl="0" algn="l">
              <a:lnSpc>
                <a:spcPct val="115000"/>
              </a:lnSpc>
              <a:spcBef>
                <a:spcPts val="1200"/>
              </a:spcBef>
              <a:spcAft>
                <a:spcPts val="0"/>
              </a:spcAft>
              <a:buClr>
                <a:schemeClr val="lt1"/>
              </a:buClr>
              <a:buSzPts val="2500"/>
              <a:buFont typeface="Quicksand"/>
              <a:buChar char="●"/>
            </a:pPr>
            <a:r>
              <a:rPr b="1" lang="en-US" sz="2500">
                <a:solidFill>
                  <a:schemeClr val="lt1"/>
                </a:solidFill>
                <a:latin typeface="Quicksand"/>
                <a:ea typeface="Quicksand"/>
                <a:cs typeface="Quicksand"/>
                <a:sym typeface="Quicksand"/>
              </a:rPr>
              <a:t>Bilingualism (spoken and signed languages) is powerful and possible.</a:t>
            </a:r>
            <a:endParaRPr b="1" i="1" sz="2800">
              <a:solidFill>
                <a:schemeClr val="lt1"/>
              </a:solidFill>
              <a:latin typeface="Quicksand"/>
              <a:ea typeface="Quicksand"/>
              <a:cs typeface="Quicksand"/>
              <a:sym typeface="Quicksand"/>
            </a:endParaRPr>
          </a:p>
          <a:p>
            <a:pPr indent="0" lvl="0" marL="0" rtl="0" algn="l">
              <a:lnSpc>
                <a:spcPct val="115000"/>
              </a:lnSpc>
              <a:spcBef>
                <a:spcPts val="1200"/>
              </a:spcBef>
              <a:spcAft>
                <a:spcPts val="1200"/>
              </a:spcAft>
              <a:buNone/>
            </a:pPr>
            <a:br>
              <a:rPr lang="en-US" sz="2200">
                <a:solidFill>
                  <a:schemeClr val="lt1"/>
                </a:solidFill>
              </a:rPr>
            </a:br>
            <a:endParaRPr sz="22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0" name="Shape 190"/>
        <p:cNvGrpSpPr/>
        <p:nvPr/>
      </p:nvGrpSpPr>
      <p:grpSpPr>
        <a:xfrm>
          <a:off x="0" y="0"/>
          <a:ext cx="0" cy="0"/>
          <a:chOff x="0" y="0"/>
          <a:chExt cx="0" cy="0"/>
        </a:xfrm>
      </p:grpSpPr>
      <p:grpSp>
        <p:nvGrpSpPr>
          <p:cNvPr id="191" name="Google Shape;191;g35774718967_0_32"/>
          <p:cNvGrpSpPr/>
          <p:nvPr/>
        </p:nvGrpSpPr>
        <p:grpSpPr>
          <a:xfrm>
            <a:off x="0" y="-216993"/>
            <a:ext cx="2922102" cy="10504504"/>
            <a:chOff x="0" y="-57150"/>
            <a:chExt cx="769602" cy="2766600"/>
          </a:xfrm>
        </p:grpSpPr>
        <p:sp>
          <p:nvSpPr>
            <p:cNvPr id="192" name="Google Shape;192;g35774718967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g35774718967_0_3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4" name="Google Shape;194;g35774718967_0_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g35774718967_0_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g35774718967_0_32"/>
          <p:cNvSpPr txBox="1"/>
          <p:nvPr/>
        </p:nvSpPr>
        <p:spPr>
          <a:xfrm>
            <a:off x="4064283" y="1449700"/>
            <a:ext cx="130656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Bilingualism</a:t>
            </a:r>
            <a:endParaRPr sz="2000">
              <a:latin typeface="Anton"/>
              <a:ea typeface="Anton"/>
              <a:cs typeface="Anton"/>
              <a:sym typeface="Anton"/>
            </a:endParaRPr>
          </a:p>
        </p:txBody>
      </p:sp>
      <p:sp>
        <p:nvSpPr>
          <p:cNvPr id="197" name="Google Shape;197;g35774718967_0_32"/>
          <p:cNvSpPr txBox="1"/>
          <p:nvPr/>
        </p:nvSpPr>
        <p:spPr>
          <a:xfrm>
            <a:off x="3872875" y="3281325"/>
            <a:ext cx="13448400" cy="516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US" sz="2500" u="sng">
                <a:solidFill>
                  <a:schemeClr val="lt1"/>
                </a:solidFill>
                <a:latin typeface="Quicksand"/>
                <a:ea typeface="Quicksand"/>
                <a:cs typeface="Quicksand"/>
                <a:sym typeface="Quicksand"/>
              </a:rPr>
              <a:t>What is bilingualism?</a:t>
            </a:r>
            <a:endParaRPr b="1" sz="2500" u="sng">
              <a:solidFill>
                <a:schemeClr val="lt1"/>
              </a:solidFill>
              <a:latin typeface="Quicksand"/>
              <a:ea typeface="Quicksand"/>
              <a:cs typeface="Quicksand"/>
              <a:sym typeface="Quicksand"/>
            </a:endParaRPr>
          </a:p>
          <a:p>
            <a:pPr indent="-387350" lvl="0" marL="457200" rtl="0" algn="l">
              <a:lnSpc>
                <a:spcPct val="115000"/>
              </a:lnSpc>
              <a:spcBef>
                <a:spcPts val="120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Using or </a:t>
            </a:r>
            <a:r>
              <a:rPr lang="en-US" sz="2500">
                <a:solidFill>
                  <a:schemeClr val="lt1"/>
                </a:solidFill>
                <a:latin typeface="Quicksand Medium"/>
                <a:ea typeface="Quicksand Medium"/>
                <a:cs typeface="Quicksand Medium"/>
                <a:sym typeface="Quicksand Medium"/>
              </a:rPr>
              <a:t>understanding</a:t>
            </a:r>
            <a:r>
              <a:rPr lang="en-US" sz="2500">
                <a:solidFill>
                  <a:schemeClr val="lt1"/>
                </a:solidFill>
                <a:latin typeface="Quicksand Medium"/>
                <a:ea typeface="Quicksand Medium"/>
                <a:cs typeface="Quicksand Medium"/>
                <a:sym typeface="Quicksand Medium"/>
              </a:rPr>
              <a:t> TWO languages</a:t>
            </a:r>
            <a:endParaRPr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Multilingualism: THREE or MORE languages</a:t>
            </a:r>
            <a:endParaRPr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Can include sign/written/spoken language</a:t>
            </a:r>
            <a:endParaRPr sz="25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t/>
            </a:r>
            <a:endParaRPr b="1" sz="2500">
              <a:solidFill>
                <a:schemeClr val="lt1"/>
              </a:solidFill>
              <a:latin typeface="Quicksand"/>
              <a:ea typeface="Quicksand"/>
              <a:cs typeface="Quicksand"/>
              <a:sym typeface="Quicksand"/>
            </a:endParaRPr>
          </a:p>
          <a:p>
            <a:pPr indent="0" lvl="0" marL="0" rtl="0" algn="l">
              <a:lnSpc>
                <a:spcPct val="115000"/>
              </a:lnSpc>
              <a:spcBef>
                <a:spcPts val="1200"/>
              </a:spcBef>
              <a:spcAft>
                <a:spcPts val="0"/>
              </a:spcAft>
              <a:buNone/>
            </a:pPr>
            <a:r>
              <a:rPr b="1" lang="en-US" sz="2500" u="sng">
                <a:solidFill>
                  <a:schemeClr val="lt1"/>
                </a:solidFill>
                <a:latin typeface="Quicksand"/>
                <a:ea typeface="Quicksand"/>
                <a:cs typeface="Quicksand"/>
                <a:sym typeface="Quicksand"/>
              </a:rPr>
              <a:t>Examples:</a:t>
            </a:r>
            <a:endParaRPr b="1" sz="2500">
              <a:solidFill>
                <a:schemeClr val="lt1"/>
              </a:solidFill>
              <a:latin typeface="Quicksand"/>
              <a:ea typeface="Quicksand"/>
              <a:cs typeface="Quicksand"/>
              <a:sym typeface="Quicksand"/>
            </a:endParaRPr>
          </a:p>
          <a:p>
            <a:pPr indent="-387350" lvl="0" marL="457200" rtl="0" algn="l">
              <a:lnSpc>
                <a:spcPct val="115000"/>
              </a:lnSpc>
              <a:spcBef>
                <a:spcPts val="120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NGT + written/spoken Dutch</a:t>
            </a:r>
            <a:endParaRPr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Written/spoken Dutch + written/spoken English </a:t>
            </a:r>
            <a:endParaRPr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0"/>
              </a:spcBef>
              <a:spcAft>
                <a:spcPts val="0"/>
              </a:spcAft>
              <a:buClr>
                <a:schemeClr val="lt1"/>
              </a:buClr>
              <a:buSzPts val="2500"/>
              <a:buFont typeface="Quicksand Medium"/>
              <a:buChar char="●"/>
            </a:pPr>
            <a:r>
              <a:rPr lang="en-US" sz="2500">
                <a:solidFill>
                  <a:schemeClr val="lt1"/>
                </a:solidFill>
                <a:latin typeface="Quicksand Medium"/>
                <a:ea typeface="Quicksand Medium"/>
                <a:cs typeface="Quicksand Medium"/>
                <a:sym typeface="Quicksand Medium"/>
              </a:rPr>
              <a:t>NGT + written/spoken Arab</a:t>
            </a:r>
            <a:endParaRPr sz="2500">
              <a:solidFill>
                <a:schemeClr val="lt1"/>
              </a:solidFill>
              <a:latin typeface="Quicksand Medium"/>
              <a:ea typeface="Quicksand Medium"/>
              <a:cs typeface="Quicksand Medium"/>
              <a:sym typeface="Quicksand Medium"/>
            </a:endParaRPr>
          </a:p>
          <a:p>
            <a:pPr indent="-387350" lvl="0" marL="457200" rtl="0" algn="l">
              <a:lnSpc>
                <a:spcPct val="115000"/>
              </a:lnSpc>
              <a:spcBef>
                <a:spcPts val="0"/>
              </a:spcBef>
              <a:spcAft>
                <a:spcPts val="0"/>
              </a:spcAft>
              <a:buClr>
                <a:schemeClr val="lt1"/>
              </a:buClr>
              <a:buSzPts val="2500"/>
              <a:buFont typeface="Quicksand"/>
              <a:buChar char="●"/>
            </a:pPr>
            <a:r>
              <a:rPr lang="en-US" sz="2500">
                <a:solidFill>
                  <a:schemeClr val="lt1"/>
                </a:solidFill>
                <a:latin typeface="Quicksand Medium"/>
                <a:ea typeface="Quicksand Medium"/>
                <a:cs typeface="Quicksand Medium"/>
                <a:sym typeface="Quicksand Medium"/>
              </a:rPr>
              <a:t>NGT + written/spoken Dutch + written/spoken English (multilingualism)</a:t>
            </a:r>
            <a:endParaRPr sz="2500">
              <a:solidFill>
                <a:schemeClr val="lt1"/>
              </a:solidFill>
              <a:latin typeface="Quicksand Medium"/>
              <a:ea typeface="Quicksand Medium"/>
              <a:cs typeface="Quicksand Medium"/>
              <a:sym typeface="Quicksand Medium"/>
            </a:endParaRPr>
          </a:p>
        </p:txBody>
      </p:sp>
      <p:pic>
        <p:nvPicPr>
          <p:cNvPr id="198" name="Google Shape;198;g35774718967_0_32"/>
          <p:cNvPicPr preferRelativeResize="0"/>
          <p:nvPr/>
        </p:nvPicPr>
        <p:blipFill rotWithShape="1">
          <a:blip r:embed="rId5">
            <a:alphaModFix/>
          </a:blip>
          <a:srcRect b="0" l="0" r="49568" t="0"/>
          <a:stretch/>
        </p:blipFill>
        <p:spPr>
          <a:xfrm>
            <a:off x="10209725" y="476875"/>
            <a:ext cx="7365248" cy="82151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2" name="Shape 202"/>
        <p:cNvGrpSpPr/>
        <p:nvPr/>
      </p:nvGrpSpPr>
      <p:grpSpPr>
        <a:xfrm>
          <a:off x="0" y="0"/>
          <a:ext cx="0" cy="0"/>
          <a:chOff x="0" y="0"/>
          <a:chExt cx="0" cy="0"/>
        </a:xfrm>
      </p:grpSpPr>
      <p:grpSp>
        <p:nvGrpSpPr>
          <p:cNvPr id="203" name="Google Shape;203;g35774718967_0_52"/>
          <p:cNvGrpSpPr/>
          <p:nvPr/>
        </p:nvGrpSpPr>
        <p:grpSpPr>
          <a:xfrm>
            <a:off x="0" y="-216993"/>
            <a:ext cx="2922102" cy="10504504"/>
            <a:chOff x="0" y="-57150"/>
            <a:chExt cx="769602" cy="2766600"/>
          </a:xfrm>
        </p:grpSpPr>
        <p:sp>
          <p:nvSpPr>
            <p:cNvPr id="204" name="Google Shape;204;g35774718967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g35774718967_0_5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06" name="Google Shape;206;g35774718967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g35774718967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g35774718967_0_52"/>
          <p:cNvSpPr txBox="1"/>
          <p:nvPr/>
        </p:nvSpPr>
        <p:spPr>
          <a:xfrm>
            <a:off x="4064283" y="1449700"/>
            <a:ext cx="130656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Bilingualism</a:t>
            </a:r>
            <a:endParaRPr sz="2000">
              <a:latin typeface="Anton"/>
              <a:ea typeface="Anton"/>
              <a:cs typeface="Anton"/>
              <a:sym typeface="Anton"/>
            </a:endParaRPr>
          </a:p>
        </p:txBody>
      </p:sp>
      <p:sp>
        <p:nvSpPr>
          <p:cNvPr id="209" name="Google Shape;209;g35774718967_0_52"/>
          <p:cNvSpPr txBox="1"/>
          <p:nvPr/>
        </p:nvSpPr>
        <p:spPr>
          <a:xfrm>
            <a:off x="3968250" y="2748825"/>
            <a:ext cx="13448400" cy="661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US" sz="2600" u="sng">
                <a:solidFill>
                  <a:schemeClr val="lt1"/>
                </a:solidFill>
                <a:latin typeface="Quicksand"/>
                <a:ea typeface="Quicksand"/>
                <a:cs typeface="Quicksand"/>
                <a:sym typeface="Quicksand"/>
              </a:rPr>
              <a:t>Benefits of bilingualism (research):</a:t>
            </a:r>
            <a:endParaRPr b="1" sz="2600" u="sng">
              <a:solidFill>
                <a:schemeClr val="lt1"/>
              </a:solidFill>
              <a:latin typeface="Quicksand"/>
              <a:ea typeface="Quicksand"/>
              <a:cs typeface="Quicksand"/>
              <a:sym typeface="Quicksand"/>
            </a:endParaRPr>
          </a:p>
          <a:p>
            <a:pPr indent="0" lvl="0" marL="0" rtl="0" algn="l">
              <a:lnSpc>
                <a:spcPct val="115000"/>
              </a:lnSpc>
              <a:spcBef>
                <a:spcPts val="1200"/>
              </a:spcBef>
              <a:spcAft>
                <a:spcPts val="0"/>
              </a:spcAft>
              <a:buNone/>
            </a:pPr>
            <a:r>
              <a:t/>
            </a:r>
            <a:endParaRPr b="1" sz="2600" u="sng">
              <a:solidFill>
                <a:schemeClr val="lt1"/>
              </a:solidFill>
              <a:latin typeface="Quicksand"/>
              <a:ea typeface="Quicksand"/>
              <a:cs typeface="Quicksand"/>
              <a:sym typeface="Quicksand"/>
            </a:endParaRPr>
          </a:p>
          <a:p>
            <a:pPr indent="-393700" lvl="0" marL="457200" rtl="0" algn="l">
              <a:lnSpc>
                <a:spcPct val="200000"/>
              </a:lnSpc>
              <a:spcBef>
                <a:spcPts val="120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Supports full access to </a:t>
            </a:r>
            <a:r>
              <a:rPr b="1" lang="en-US" sz="2600">
                <a:solidFill>
                  <a:schemeClr val="lt1"/>
                </a:solidFill>
                <a:latin typeface="Quicksand"/>
                <a:ea typeface="Quicksand"/>
                <a:cs typeface="Quicksand"/>
                <a:sym typeface="Quicksand"/>
              </a:rPr>
              <a:t>communication</a:t>
            </a:r>
            <a:r>
              <a:rPr lang="en-US" sz="2600">
                <a:solidFill>
                  <a:schemeClr val="lt1"/>
                </a:solidFill>
                <a:latin typeface="Quicksand Medium"/>
                <a:ea typeface="Quicksand Medium"/>
                <a:cs typeface="Quicksand Medium"/>
                <a:sym typeface="Quicksand Medium"/>
              </a:rPr>
              <a:t> and </a:t>
            </a:r>
            <a:r>
              <a:rPr b="1" lang="en-US" sz="2600">
                <a:solidFill>
                  <a:schemeClr val="lt1"/>
                </a:solidFill>
                <a:latin typeface="Quicksand"/>
                <a:ea typeface="Quicksand"/>
                <a:cs typeface="Quicksand"/>
                <a:sym typeface="Quicksand"/>
              </a:rPr>
              <a:t>learning</a:t>
            </a:r>
            <a:endParaRPr b="1" sz="2600">
              <a:solidFill>
                <a:schemeClr val="lt1"/>
              </a:solidFill>
              <a:latin typeface="Quicksand"/>
              <a:ea typeface="Quicksand"/>
              <a:cs typeface="Quicksand"/>
              <a:sym typeface="Quicksand"/>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Stronger</a:t>
            </a:r>
            <a:r>
              <a:rPr b="1" lang="en-US" sz="2600">
                <a:solidFill>
                  <a:schemeClr val="lt1"/>
                </a:solidFill>
                <a:latin typeface="Quicksand"/>
                <a:ea typeface="Quicksand"/>
                <a:cs typeface="Quicksand"/>
                <a:sym typeface="Quicksand"/>
              </a:rPr>
              <a:t> language skills</a:t>
            </a:r>
            <a:r>
              <a:rPr lang="en-US" sz="2600">
                <a:solidFill>
                  <a:schemeClr val="lt1"/>
                </a:solidFill>
                <a:latin typeface="Quicksand Medium"/>
                <a:ea typeface="Quicksand Medium"/>
                <a:cs typeface="Quicksand Medium"/>
                <a:sym typeface="Quicksand Medium"/>
              </a:rPr>
              <a:t> and </a:t>
            </a:r>
            <a:r>
              <a:rPr b="1" lang="en-US" sz="2600">
                <a:solidFill>
                  <a:schemeClr val="lt1"/>
                </a:solidFill>
                <a:latin typeface="Quicksand"/>
                <a:ea typeface="Quicksand"/>
                <a:cs typeface="Quicksand"/>
                <a:sym typeface="Quicksand"/>
              </a:rPr>
              <a:t>memory</a:t>
            </a:r>
            <a:endParaRPr b="1" sz="2600">
              <a:solidFill>
                <a:schemeClr val="lt1"/>
              </a:solidFill>
              <a:latin typeface="Quicksand"/>
              <a:ea typeface="Quicksand"/>
              <a:cs typeface="Quicksand"/>
              <a:sym typeface="Quicksand"/>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Helps develop</a:t>
            </a:r>
            <a:r>
              <a:rPr b="1" lang="en-US" sz="2600">
                <a:solidFill>
                  <a:schemeClr val="lt1"/>
                </a:solidFill>
                <a:latin typeface="Quicksand"/>
                <a:ea typeface="Quicksand"/>
                <a:cs typeface="Quicksand"/>
                <a:sym typeface="Quicksand"/>
              </a:rPr>
              <a:t> flexible thinking</a:t>
            </a:r>
            <a:r>
              <a:rPr lang="en-US" sz="2600">
                <a:solidFill>
                  <a:schemeClr val="lt1"/>
                </a:solidFill>
                <a:latin typeface="Quicksand Medium"/>
                <a:ea typeface="Quicksand Medium"/>
                <a:cs typeface="Quicksand Medium"/>
                <a:sym typeface="Quicksand Medium"/>
              </a:rPr>
              <a:t> (cognitive flexibility)</a:t>
            </a:r>
            <a:endParaRPr sz="2600">
              <a:solidFill>
                <a:schemeClr val="lt1"/>
              </a:solidFill>
              <a:latin typeface="Quicksand Medium"/>
              <a:ea typeface="Quicksand Medium"/>
              <a:cs typeface="Quicksand Medium"/>
              <a:sym typeface="Quicksand Medium"/>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Makes it easier to </a:t>
            </a:r>
            <a:r>
              <a:rPr b="1" lang="en-US" sz="2600">
                <a:solidFill>
                  <a:schemeClr val="lt1"/>
                </a:solidFill>
                <a:latin typeface="Quicksand"/>
                <a:ea typeface="Quicksand"/>
                <a:cs typeface="Quicksand"/>
                <a:sym typeface="Quicksand"/>
              </a:rPr>
              <a:t>learn more languages</a:t>
            </a:r>
            <a:r>
              <a:rPr lang="en-US" sz="2600">
                <a:solidFill>
                  <a:schemeClr val="lt1"/>
                </a:solidFill>
                <a:latin typeface="Quicksand Medium"/>
                <a:ea typeface="Quicksand Medium"/>
                <a:cs typeface="Quicksand Medium"/>
                <a:sym typeface="Quicksand Medium"/>
              </a:rPr>
              <a:t> later</a:t>
            </a:r>
            <a:endParaRPr sz="2600">
              <a:solidFill>
                <a:schemeClr val="lt1"/>
              </a:solidFill>
              <a:latin typeface="Quicksand Medium"/>
              <a:ea typeface="Quicksand Medium"/>
              <a:cs typeface="Quicksand Medium"/>
              <a:sym typeface="Quicksand Medium"/>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Strengthens </a:t>
            </a:r>
            <a:r>
              <a:rPr b="1" lang="en-US" sz="2600">
                <a:solidFill>
                  <a:schemeClr val="lt1"/>
                </a:solidFill>
                <a:latin typeface="Quicksand"/>
                <a:ea typeface="Quicksand"/>
                <a:cs typeface="Quicksand"/>
                <a:sym typeface="Quicksand"/>
              </a:rPr>
              <a:t>cultural identity</a:t>
            </a:r>
            <a:r>
              <a:rPr lang="en-US" sz="2600">
                <a:solidFill>
                  <a:schemeClr val="lt1"/>
                </a:solidFill>
                <a:latin typeface="Quicksand Medium"/>
                <a:ea typeface="Quicksand Medium"/>
                <a:cs typeface="Quicksand Medium"/>
                <a:sym typeface="Quicksand Medium"/>
              </a:rPr>
              <a:t> and awareness</a:t>
            </a:r>
            <a:endParaRPr sz="2600">
              <a:solidFill>
                <a:schemeClr val="lt1"/>
              </a:solidFill>
              <a:latin typeface="Quicksand Medium"/>
              <a:ea typeface="Quicksand Medium"/>
              <a:cs typeface="Quicksand Medium"/>
              <a:sym typeface="Quicksand Medium"/>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Encourages better </a:t>
            </a:r>
            <a:r>
              <a:rPr b="1" lang="en-US" sz="2600">
                <a:solidFill>
                  <a:schemeClr val="lt1"/>
                </a:solidFill>
                <a:latin typeface="Quicksand"/>
                <a:ea typeface="Quicksand"/>
                <a:cs typeface="Quicksand"/>
                <a:sym typeface="Quicksand"/>
              </a:rPr>
              <a:t>academic and social success</a:t>
            </a:r>
            <a:endParaRPr b="1" sz="2600">
              <a:solidFill>
                <a:schemeClr val="lt1"/>
              </a:solidFill>
              <a:latin typeface="Quicksand"/>
              <a:ea typeface="Quicksand"/>
              <a:cs typeface="Quicksand"/>
              <a:sym typeface="Quicksand"/>
            </a:endParaRPr>
          </a:p>
          <a:p>
            <a:pPr indent="-393700" lvl="0" marL="457200" rtl="0" algn="l">
              <a:lnSpc>
                <a:spcPct val="200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Builds a strong foundation for </a:t>
            </a:r>
            <a:r>
              <a:rPr b="1" lang="en-US" sz="2600">
                <a:solidFill>
                  <a:schemeClr val="lt1"/>
                </a:solidFill>
                <a:latin typeface="Quicksand"/>
                <a:ea typeface="Quicksand"/>
                <a:cs typeface="Quicksand"/>
                <a:sym typeface="Quicksand"/>
              </a:rPr>
              <a:t>visual learning</a:t>
            </a:r>
            <a:r>
              <a:rPr lang="en-US" sz="2600">
                <a:solidFill>
                  <a:schemeClr val="lt1"/>
                </a:solidFill>
                <a:latin typeface="Quicksand Medium"/>
                <a:ea typeface="Quicksand Medium"/>
                <a:cs typeface="Quicksand Medium"/>
                <a:sym typeface="Quicksand Medium"/>
              </a:rPr>
              <a:t> (through sign language)</a:t>
            </a:r>
            <a:endParaRPr sz="2600">
              <a:solidFill>
                <a:schemeClr val="lt1"/>
              </a:solidFill>
              <a:latin typeface="Quicksand Medium"/>
              <a:ea typeface="Quicksand Medium"/>
              <a:cs typeface="Quicksand Medium"/>
              <a:sym typeface="Quicksand Medium"/>
            </a:endParaRPr>
          </a:p>
        </p:txBody>
      </p:sp>
      <p:pic>
        <p:nvPicPr>
          <p:cNvPr id="210" name="Google Shape;210;g35774718967_0_52"/>
          <p:cNvPicPr preferRelativeResize="0"/>
          <p:nvPr/>
        </p:nvPicPr>
        <p:blipFill rotWithShape="1">
          <a:blip r:embed="rId5">
            <a:alphaModFix/>
          </a:blip>
          <a:srcRect b="42303" l="68386" r="0" t="0"/>
          <a:stretch/>
        </p:blipFill>
        <p:spPr>
          <a:xfrm>
            <a:off x="12783450" y="1360697"/>
            <a:ext cx="4346424" cy="44618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4" name="Shape 214"/>
        <p:cNvGrpSpPr/>
        <p:nvPr/>
      </p:nvGrpSpPr>
      <p:grpSpPr>
        <a:xfrm>
          <a:off x="0" y="0"/>
          <a:ext cx="0" cy="0"/>
          <a:chOff x="0" y="0"/>
          <a:chExt cx="0" cy="0"/>
        </a:xfrm>
      </p:grpSpPr>
      <p:grpSp>
        <p:nvGrpSpPr>
          <p:cNvPr id="215" name="Google Shape;215;g34d582fec11_2_1"/>
          <p:cNvGrpSpPr/>
          <p:nvPr/>
        </p:nvGrpSpPr>
        <p:grpSpPr>
          <a:xfrm>
            <a:off x="0" y="-216993"/>
            <a:ext cx="2922102" cy="10504504"/>
            <a:chOff x="0" y="-57150"/>
            <a:chExt cx="769602" cy="2766600"/>
          </a:xfrm>
        </p:grpSpPr>
        <p:sp>
          <p:nvSpPr>
            <p:cNvPr id="216" name="Google Shape;216;g34d582fec11_2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g34d582fec11_2_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8" name="Google Shape;218;g34d582fec11_2_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g34d582fec11_2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g34d582fec11_2_1"/>
          <p:cNvSpPr txBox="1"/>
          <p:nvPr/>
        </p:nvSpPr>
        <p:spPr>
          <a:xfrm>
            <a:off x="3887156" y="4510700"/>
            <a:ext cx="29220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Anton"/>
              <a:ea typeface="Anton"/>
              <a:cs typeface="Anton"/>
              <a:sym typeface="Anton"/>
            </a:endParaRPr>
          </a:p>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Video:</a:t>
            </a:r>
            <a:endParaRPr sz="2000">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4" name="Shape 224"/>
        <p:cNvGrpSpPr/>
        <p:nvPr/>
      </p:nvGrpSpPr>
      <p:grpSpPr>
        <a:xfrm>
          <a:off x="0" y="0"/>
          <a:ext cx="0" cy="0"/>
          <a:chOff x="0" y="0"/>
          <a:chExt cx="0" cy="0"/>
        </a:xfrm>
      </p:grpSpPr>
      <p:grpSp>
        <p:nvGrpSpPr>
          <p:cNvPr id="225" name="Google Shape;225;g35774718967_0_62"/>
          <p:cNvGrpSpPr/>
          <p:nvPr/>
        </p:nvGrpSpPr>
        <p:grpSpPr>
          <a:xfrm>
            <a:off x="0" y="-216993"/>
            <a:ext cx="2922102" cy="10504504"/>
            <a:chOff x="0" y="-57150"/>
            <a:chExt cx="769602" cy="2766600"/>
          </a:xfrm>
        </p:grpSpPr>
        <p:sp>
          <p:nvSpPr>
            <p:cNvPr id="226" name="Google Shape;226;g35774718967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g35774718967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8" name="Google Shape;228;g35774718967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g35774718967_0_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g35774718967_0_62"/>
          <p:cNvSpPr txBox="1"/>
          <p:nvPr/>
        </p:nvSpPr>
        <p:spPr>
          <a:xfrm>
            <a:off x="3914408" y="1753150"/>
            <a:ext cx="130656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Anton"/>
              <a:ea typeface="Anton"/>
              <a:cs typeface="Anton"/>
              <a:sym typeface="Anton"/>
            </a:endParaRPr>
          </a:p>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What did you see?</a:t>
            </a:r>
            <a:endParaRPr sz="2000">
              <a:latin typeface="Anton"/>
              <a:ea typeface="Anton"/>
              <a:cs typeface="Anton"/>
              <a:sym typeface="Anton"/>
            </a:endParaRPr>
          </a:p>
        </p:txBody>
      </p:sp>
      <p:sp>
        <p:nvSpPr>
          <p:cNvPr id="231" name="Google Shape;231;g35774718967_0_62"/>
          <p:cNvSpPr txBox="1"/>
          <p:nvPr/>
        </p:nvSpPr>
        <p:spPr>
          <a:xfrm>
            <a:off x="3855350" y="3068550"/>
            <a:ext cx="13065600" cy="365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t/>
            </a:r>
            <a:endParaRPr sz="3300">
              <a:solidFill>
                <a:schemeClr val="lt1"/>
              </a:solidFill>
            </a:endParaRPr>
          </a:p>
          <a:p>
            <a:pPr indent="-400050" lvl="0" marL="457200" rtl="0" algn="l">
              <a:lnSpc>
                <a:spcPct val="115000"/>
              </a:lnSpc>
              <a:spcBef>
                <a:spcPts val="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What did you see in the video?</a:t>
            </a:r>
            <a:endParaRPr sz="2700">
              <a:solidFill>
                <a:schemeClr val="lt1"/>
              </a:solidFill>
              <a:latin typeface="Quicksand Medium"/>
              <a:ea typeface="Quicksand Medium"/>
              <a:cs typeface="Quicksand Medium"/>
              <a:sym typeface="Quicksand Medium"/>
            </a:endParaRPr>
          </a:p>
          <a:p>
            <a:pPr indent="-400050" lvl="0" marL="457200" rtl="0" algn="l">
              <a:lnSpc>
                <a:spcPct val="115000"/>
              </a:lnSpc>
              <a:spcBef>
                <a:spcPts val="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What exactly happened to the person in the video?</a:t>
            </a:r>
            <a:endParaRPr sz="2700">
              <a:solidFill>
                <a:schemeClr val="lt1"/>
              </a:solidFill>
              <a:latin typeface="Quicksand Medium"/>
              <a:ea typeface="Quicksand Medium"/>
              <a:cs typeface="Quicksand Medium"/>
              <a:sym typeface="Quicksand Medium"/>
            </a:endParaRPr>
          </a:p>
          <a:p>
            <a:pPr indent="-400050" lvl="0" marL="457200" rtl="0" algn="l">
              <a:lnSpc>
                <a:spcPct val="115000"/>
              </a:lnSpc>
              <a:spcBef>
                <a:spcPts val="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What impact did this have on their life?</a:t>
            </a:r>
            <a:endParaRPr sz="2700">
              <a:solidFill>
                <a:schemeClr val="lt1"/>
              </a:solidFill>
              <a:latin typeface="Quicksand Medium"/>
              <a:ea typeface="Quicksand Medium"/>
              <a:cs typeface="Quicksand Medium"/>
              <a:sym typeface="Quicksand Medium"/>
            </a:endParaRPr>
          </a:p>
          <a:p>
            <a:pPr indent="-400050" lvl="0" marL="457200" rtl="0" algn="l">
              <a:lnSpc>
                <a:spcPct val="115000"/>
              </a:lnSpc>
              <a:spcBef>
                <a:spcPts val="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Why do you think this situation happened?</a:t>
            </a:r>
            <a:endParaRPr sz="2700">
              <a:solidFill>
                <a:schemeClr val="lt1"/>
              </a:solidFill>
              <a:latin typeface="Quicksand Medium"/>
              <a:ea typeface="Quicksand Medium"/>
              <a:cs typeface="Quicksand Medium"/>
              <a:sym typeface="Quicksand Medium"/>
            </a:endParaRPr>
          </a:p>
          <a:p>
            <a:pPr indent="-400050" lvl="0" marL="457200" rtl="0" algn="l">
              <a:lnSpc>
                <a:spcPct val="115000"/>
              </a:lnSpc>
              <a:spcBef>
                <a:spcPts val="0"/>
              </a:spcBef>
              <a:spcAft>
                <a:spcPts val="0"/>
              </a:spcAft>
              <a:buClr>
                <a:schemeClr val="lt1"/>
              </a:buClr>
              <a:buSzPts val="2700"/>
              <a:buFont typeface="Quicksand Medium"/>
              <a:buChar char="●"/>
            </a:pPr>
            <a:r>
              <a:rPr lang="en-US" sz="2700">
                <a:solidFill>
                  <a:schemeClr val="lt1"/>
                </a:solidFill>
                <a:latin typeface="Quicksand Medium"/>
                <a:ea typeface="Quicksand Medium"/>
                <a:cs typeface="Quicksand Medium"/>
                <a:sym typeface="Quicksand Medium"/>
              </a:rPr>
              <a:t>Do you think there is enough awareness in society about this issue?</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pic>
        <p:nvPicPr>
          <p:cNvPr id="232" name="Google Shape;232;g35774718967_0_62"/>
          <p:cNvPicPr preferRelativeResize="0"/>
          <p:nvPr/>
        </p:nvPicPr>
        <p:blipFill rotWithShape="1">
          <a:blip r:embed="rId5">
            <a:alphaModFix/>
          </a:blip>
          <a:srcRect b="0" l="0" r="28294" t="0"/>
          <a:stretch/>
        </p:blipFill>
        <p:spPr>
          <a:xfrm>
            <a:off x="10489900" y="6464025"/>
            <a:ext cx="3801426" cy="29821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6" name="Shape 236"/>
        <p:cNvGrpSpPr/>
        <p:nvPr/>
      </p:nvGrpSpPr>
      <p:grpSpPr>
        <a:xfrm>
          <a:off x="0" y="0"/>
          <a:ext cx="0" cy="0"/>
          <a:chOff x="0" y="0"/>
          <a:chExt cx="0" cy="0"/>
        </a:xfrm>
      </p:grpSpPr>
      <p:sp>
        <p:nvSpPr>
          <p:cNvPr id="237" name="Google Shape;237;g35774718967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g35774718967_0_7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g35774718967_0_72"/>
          <p:cNvSpPr txBox="1"/>
          <p:nvPr/>
        </p:nvSpPr>
        <p:spPr>
          <a:xfrm>
            <a:off x="4009775" y="990150"/>
            <a:ext cx="119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0">
              <a:latin typeface="Anton"/>
              <a:ea typeface="Anton"/>
              <a:cs typeface="Anton"/>
              <a:sym typeface="Anton"/>
            </a:endParaRPr>
          </a:p>
          <a:p>
            <a:pPr indent="0" lvl="0" marL="0" marR="0" rtl="0" algn="l">
              <a:lnSpc>
                <a:spcPct val="140000"/>
              </a:lnSpc>
              <a:spcBef>
                <a:spcPts val="0"/>
              </a:spcBef>
              <a:spcAft>
                <a:spcPts val="0"/>
              </a:spcAft>
              <a:buNone/>
            </a:pPr>
            <a:r>
              <a:rPr lang="en-US" sz="6500">
                <a:solidFill>
                  <a:srgbClr val="FFFFFF"/>
                </a:solidFill>
                <a:latin typeface="Anton"/>
                <a:ea typeface="Anton"/>
                <a:cs typeface="Anton"/>
                <a:sym typeface="Anton"/>
              </a:rPr>
              <a:t>What is language deprivation?</a:t>
            </a:r>
            <a:endParaRPr sz="2000">
              <a:latin typeface="Anton"/>
              <a:ea typeface="Anton"/>
              <a:cs typeface="Anton"/>
              <a:sym typeface="Anton"/>
            </a:endParaRPr>
          </a:p>
        </p:txBody>
      </p:sp>
      <p:sp>
        <p:nvSpPr>
          <p:cNvPr id="240" name="Google Shape;240;g35774718967_0_72"/>
          <p:cNvSpPr txBox="1"/>
          <p:nvPr/>
        </p:nvSpPr>
        <p:spPr>
          <a:xfrm>
            <a:off x="1066725" y="2789250"/>
            <a:ext cx="13448400" cy="575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2600">
                <a:solidFill>
                  <a:schemeClr val="lt1"/>
                </a:solidFill>
                <a:latin typeface="Quicksand Medium"/>
                <a:ea typeface="Quicksand Medium"/>
                <a:cs typeface="Quicksand Medium"/>
                <a:sym typeface="Quicksand Medium"/>
              </a:rPr>
              <a:t>No access to a language in the critical development phase </a:t>
            </a:r>
            <a:endParaRPr sz="26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600">
                <a:solidFill>
                  <a:schemeClr val="lt1"/>
                </a:solidFill>
                <a:latin typeface="Quicksand Medium"/>
                <a:ea typeface="Quicksand Medium"/>
                <a:cs typeface="Quicksand Medium"/>
                <a:sym typeface="Quicksand Medium"/>
              </a:rPr>
              <a:t>(0-5 years)</a:t>
            </a:r>
            <a:endParaRPr sz="26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6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600" u="sng">
                <a:solidFill>
                  <a:schemeClr val="lt1"/>
                </a:solidFill>
                <a:latin typeface="Quicksand Medium"/>
                <a:ea typeface="Quicksand Medium"/>
                <a:cs typeface="Quicksand Medium"/>
                <a:sym typeface="Quicksand Medium"/>
              </a:rPr>
              <a:t>Consequences:</a:t>
            </a:r>
            <a:endParaRPr sz="2600" u="sng">
              <a:solidFill>
                <a:schemeClr val="lt1"/>
              </a:solidFill>
              <a:latin typeface="Quicksand Medium"/>
              <a:ea typeface="Quicksand Medium"/>
              <a:cs typeface="Quicksand Medium"/>
              <a:sym typeface="Quicksand Medium"/>
            </a:endParaRPr>
          </a:p>
          <a:p>
            <a:pPr indent="-393700" lvl="0" marL="457200" rtl="0" algn="l">
              <a:lnSpc>
                <a:spcPct val="115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Cognitive delays</a:t>
            </a:r>
            <a:endParaRPr sz="2600">
              <a:solidFill>
                <a:schemeClr val="lt1"/>
              </a:solidFill>
              <a:latin typeface="Quicksand Medium"/>
              <a:ea typeface="Quicksand Medium"/>
              <a:cs typeface="Quicksand Medium"/>
              <a:sym typeface="Quicksand Medium"/>
            </a:endParaRPr>
          </a:p>
          <a:p>
            <a:pPr indent="-393700" lvl="0" marL="457200" rtl="0" algn="l">
              <a:lnSpc>
                <a:spcPct val="115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Social and emotional difficulties </a:t>
            </a:r>
            <a:endParaRPr sz="2600">
              <a:solidFill>
                <a:schemeClr val="lt1"/>
              </a:solidFill>
              <a:latin typeface="Quicksand Medium"/>
              <a:ea typeface="Quicksand Medium"/>
              <a:cs typeface="Quicksand Medium"/>
              <a:sym typeface="Quicksand Medium"/>
            </a:endParaRPr>
          </a:p>
          <a:p>
            <a:pPr indent="-393700" lvl="0" marL="457200" rtl="0" algn="l">
              <a:lnSpc>
                <a:spcPct val="115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Difficulties with reading and writing</a:t>
            </a:r>
            <a:endParaRPr sz="2600">
              <a:solidFill>
                <a:schemeClr val="lt1"/>
              </a:solidFill>
              <a:latin typeface="Quicksand Medium"/>
              <a:ea typeface="Quicksand Medium"/>
              <a:cs typeface="Quicksand Medium"/>
              <a:sym typeface="Quicksand Medium"/>
            </a:endParaRPr>
          </a:p>
          <a:p>
            <a:pPr indent="-393700" lvl="0" marL="457200" rtl="0" algn="l">
              <a:lnSpc>
                <a:spcPct val="115000"/>
              </a:lnSpc>
              <a:spcBef>
                <a:spcPts val="0"/>
              </a:spcBef>
              <a:spcAft>
                <a:spcPts val="0"/>
              </a:spcAft>
              <a:buClr>
                <a:schemeClr val="lt1"/>
              </a:buClr>
              <a:buSzPts val="2600"/>
              <a:buFont typeface="Quicksand Medium"/>
              <a:buChar char="●"/>
            </a:pPr>
            <a:r>
              <a:rPr lang="en-US" sz="2600">
                <a:solidFill>
                  <a:schemeClr val="lt1"/>
                </a:solidFill>
                <a:latin typeface="Quicksand Medium"/>
                <a:ea typeface="Quicksand Medium"/>
                <a:cs typeface="Quicksand Medium"/>
                <a:sym typeface="Quicksand Medium"/>
              </a:rPr>
              <a:t>Mental health risks</a:t>
            </a:r>
            <a:r>
              <a:rPr lang="en-US" sz="2600">
                <a:solidFill>
                  <a:schemeClr val="lt1"/>
                </a:solidFill>
                <a:latin typeface="Quicksand Medium"/>
                <a:ea typeface="Quicksand Medium"/>
                <a:cs typeface="Quicksand Medium"/>
                <a:sym typeface="Quicksand Medium"/>
              </a:rPr>
              <a:t> </a:t>
            </a:r>
            <a:endParaRPr sz="26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6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600">
                <a:solidFill>
                  <a:schemeClr val="lt1"/>
                </a:solidFill>
                <a:latin typeface="Quicksand Medium"/>
                <a:ea typeface="Quicksand Medium"/>
                <a:cs typeface="Quicksand Medium"/>
                <a:sym typeface="Quicksand Medium"/>
              </a:rPr>
              <a:t>Impact is lifelong</a:t>
            </a:r>
            <a:endParaRPr sz="20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2700">
              <a:solidFill>
                <a:schemeClr val="lt1"/>
              </a:solidFill>
              <a:highlight>
                <a:srgbClr val="DBDFE4"/>
              </a:highlight>
            </a:endParaRPr>
          </a:p>
          <a:p>
            <a:pPr indent="0" lvl="0" marL="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pic>
        <p:nvPicPr>
          <p:cNvPr id="241" name="Google Shape;241;g35774718967_0_72"/>
          <p:cNvPicPr preferRelativeResize="0"/>
          <p:nvPr/>
        </p:nvPicPr>
        <p:blipFill rotWithShape="1">
          <a:blip r:embed="rId5">
            <a:alphaModFix/>
          </a:blip>
          <a:srcRect b="0" l="480" r="-480" t="0"/>
          <a:stretch/>
        </p:blipFill>
        <p:spPr>
          <a:xfrm>
            <a:off x="7655850" y="2997650"/>
            <a:ext cx="10471977" cy="58904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5" name="Shape 245"/>
        <p:cNvGrpSpPr/>
        <p:nvPr/>
      </p:nvGrpSpPr>
      <p:grpSpPr>
        <a:xfrm>
          <a:off x="0" y="0"/>
          <a:ext cx="0" cy="0"/>
          <a:chOff x="0" y="0"/>
          <a:chExt cx="0" cy="0"/>
        </a:xfrm>
      </p:grpSpPr>
      <p:grpSp>
        <p:nvGrpSpPr>
          <p:cNvPr id="246" name="Google Shape;246;g34d582fec11_2_12"/>
          <p:cNvGrpSpPr/>
          <p:nvPr/>
        </p:nvGrpSpPr>
        <p:grpSpPr>
          <a:xfrm>
            <a:off x="0" y="-216993"/>
            <a:ext cx="2922102" cy="10504504"/>
            <a:chOff x="0" y="-57150"/>
            <a:chExt cx="769602" cy="2766600"/>
          </a:xfrm>
        </p:grpSpPr>
        <p:sp>
          <p:nvSpPr>
            <p:cNvPr id="247" name="Google Shape;247;g34d582fec11_2_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g34d582fec11_2_1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9" name="Google Shape;249;g34d582fec11_2_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g34d582fec11_2_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g34d582fec11_2_12"/>
          <p:cNvSpPr txBox="1"/>
          <p:nvPr/>
        </p:nvSpPr>
        <p:spPr>
          <a:xfrm>
            <a:off x="4255680" y="1057650"/>
            <a:ext cx="54168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Anton"/>
              <a:ea typeface="Anton"/>
              <a:cs typeface="Anton"/>
              <a:sym typeface="Anton"/>
            </a:endParaRPr>
          </a:p>
          <a:p>
            <a:pPr indent="0" lvl="0" marL="0" marR="0" rtl="0" algn="l">
              <a:lnSpc>
                <a:spcPct val="140000"/>
              </a:lnSpc>
              <a:spcBef>
                <a:spcPts val="0"/>
              </a:spcBef>
              <a:spcAft>
                <a:spcPts val="0"/>
              </a:spcAft>
              <a:buNone/>
            </a:pPr>
            <a:r>
              <a:rPr lang="en-US" sz="7200">
                <a:solidFill>
                  <a:srgbClr val="FFFFFF"/>
                </a:solidFill>
                <a:latin typeface="Anton"/>
                <a:ea typeface="Anton"/>
                <a:cs typeface="Anton"/>
                <a:sym typeface="Anton"/>
              </a:rPr>
              <a:t>Facts</a:t>
            </a:r>
            <a:endParaRPr sz="7200">
              <a:latin typeface="Anton"/>
              <a:ea typeface="Anton"/>
              <a:cs typeface="Anton"/>
              <a:sym typeface="Anton"/>
            </a:endParaRPr>
          </a:p>
        </p:txBody>
      </p:sp>
      <p:sp>
        <p:nvSpPr>
          <p:cNvPr id="252" name="Google Shape;252;g34d582fec11_2_12"/>
          <p:cNvSpPr txBox="1"/>
          <p:nvPr/>
        </p:nvSpPr>
        <p:spPr>
          <a:xfrm>
            <a:off x="3546525" y="2322225"/>
            <a:ext cx="13448400" cy="439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2700" u="sng">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700">
                <a:solidFill>
                  <a:schemeClr val="lt1"/>
                </a:solidFill>
                <a:latin typeface="Quicksand Medium"/>
                <a:ea typeface="Quicksand Medium"/>
                <a:cs typeface="Quicksand Medium"/>
                <a:sym typeface="Quicksand Medium"/>
              </a:rPr>
              <a:t>Less than 2% of deaf children have </a:t>
            </a:r>
            <a:r>
              <a:rPr b="1" lang="en-US" sz="2700">
                <a:solidFill>
                  <a:schemeClr val="lt1"/>
                </a:solidFill>
                <a:latin typeface="Quicksand"/>
                <a:ea typeface="Quicksand"/>
                <a:cs typeface="Quicksand"/>
                <a:sym typeface="Quicksand"/>
              </a:rPr>
              <a:t>early</a:t>
            </a:r>
            <a:r>
              <a:rPr lang="en-US" sz="2700">
                <a:solidFill>
                  <a:schemeClr val="lt1"/>
                </a:solidFill>
                <a:latin typeface="Quicksand Medium"/>
                <a:ea typeface="Quicksand Medium"/>
                <a:cs typeface="Quicksand Medium"/>
                <a:sym typeface="Quicksand Medium"/>
              </a:rPr>
              <a:t> access to sign language.</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700">
                <a:solidFill>
                  <a:schemeClr val="lt1"/>
                </a:solidFill>
                <a:latin typeface="Quicksand Medium"/>
                <a:ea typeface="Quicksand Medium"/>
                <a:cs typeface="Quicksand Medium"/>
                <a:sym typeface="Quicksand Medium"/>
              </a:rPr>
              <a:t>Approximately 90% of deaf children are born to hearing parents.</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700">
                <a:solidFill>
                  <a:schemeClr val="lt1"/>
                </a:solidFill>
                <a:latin typeface="Quicksand Medium"/>
                <a:ea typeface="Quicksand Medium"/>
                <a:cs typeface="Quicksand Medium"/>
                <a:sym typeface="Quicksand Medium"/>
              </a:rPr>
              <a:t>Most hearing parents and families do not use sign language.</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rPr lang="en-US" sz="2700">
                <a:solidFill>
                  <a:schemeClr val="lt1"/>
                </a:solidFill>
                <a:latin typeface="Quicksand Medium"/>
                <a:ea typeface="Quicksand Medium"/>
                <a:cs typeface="Quicksand Medium"/>
                <a:sym typeface="Quicksand Medium"/>
              </a:rPr>
              <a:t>Why do you think that is?</a:t>
            </a:r>
            <a:endParaRPr sz="27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None/>
            </a:pPr>
            <a:r>
              <a:t/>
            </a:r>
            <a:endParaRPr sz="2100">
              <a:solidFill>
                <a:schemeClr val="lt1"/>
              </a:solidFill>
            </a:endParaRPr>
          </a:p>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pic>
        <p:nvPicPr>
          <p:cNvPr id="253" name="Google Shape;253;g34d582fec11_2_12"/>
          <p:cNvPicPr preferRelativeResize="0"/>
          <p:nvPr/>
        </p:nvPicPr>
        <p:blipFill>
          <a:blip r:embed="rId5">
            <a:alphaModFix/>
          </a:blip>
          <a:stretch>
            <a:fillRect/>
          </a:stretch>
        </p:blipFill>
        <p:spPr>
          <a:xfrm>
            <a:off x="7600124" y="5090375"/>
            <a:ext cx="8488450" cy="4774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7" name="Shape 257"/>
        <p:cNvGrpSpPr/>
        <p:nvPr/>
      </p:nvGrpSpPr>
      <p:grpSpPr>
        <a:xfrm>
          <a:off x="0" y="0"/>
          <a:ext cx="0" cy="0"/>
          <a:chOff x="0" y="0"/>
          <a:chExt cx="0" cy="0"/>
        </a:xfrm>
      </p:grpSpPr>
      <p:sp>
        <p:nvSpPr>
          <p:cNvPr id="258" name="Google Shape;258;g34a00579630_0_10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g34a00579630_0_10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g34a00579630_0_101"/>
          <p:cNvSpPr txBox="1"/>
          <p:nvPr/>
        </p:nvSpPr>
        <p:spPr>
          <a:xfrm>
            <a:off x="2069550" y="1958175"/>
            <a:ext cx="141489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Anton"/>
              <a:ea typeface="Anton"/>
              <a:cs typeface="Anton"/>
              <a:sym typeface="Anton"/>
            </a:endParaRPr>
          </a:p>
          <a:p>
            <a:pPr indent="0" lvl="0" marL="0" marR="0" rtl="0" algn="l">
              <a:lnSpc>
                <a:spcPct val="140000"/>
              </a:lnSpc>
              <a:spcBef>
                <a:spcPts val="0"/>
              </a:spcBef>
              <a:spcAft>
                <a:spcPts val="0"/>
              </a:spcAft>
              <a:buNone/>
            </a:pPr>
            <a:r>
              <a:rPr lang="en-US" sz="7200">
                <a:solidFill>
                  <a:srgbClr val="FFFFFF"/>
                </a:solidFill>
                <a:latin typeface="Anton"/>
                <a:ea typeface="Anton"/>
                <a:cs typeface="Anton"/>
                <a:sym typeface="Anton"/>
              </a:rPr>
              <a:t>Individual work: Your language profile</a:t>
            </a:r>
            <a:endParaRPr sz="7200">
              <a:latin typeface="Anton"/>
              <a:ea typeface="Anton"/>
              <a:cs typeface="Anton"/>
              <a:sym typeface="Anton"/>
            </a:endParaRPr>
          </a:p>
        </p:txBody>
      </p:sp>
      <p:sp>
        <p:nvSpPr>
          <p:cNvPr id="261" name="Google Shape;261;g34a00579630_0_101"/>
          <p:cNvSpPr txBox="1"/>
          <p:nvPr/>
        </p:nvSpPr>
        <p:spPr>
          <a:xfrm>
            <a:off x="4064275" y="3958225"/>
            <a:ext cx="13448400" cy="17517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0"/>
              </a:spcAft>
              <a:buNone/>
            </a:pPr>
            <a:r>
              <a:t/>
            </a:r>
            <a:endParaRPr sz="2000">
              <a:solidFill>
                <a:schemeClr val="lt1"/>
              </a:solidFill>
            </a:endParaRPr>
          </a:p>
          <a:p>
            <a:pPr indent="0" lvl="0" marL="457200" rtl="0" algn="l">
              <a:lnSpc>
                <a:spcPct val="115000"/>
              </a:lnSpc>
              <a:spcBef>
                <a:spcPts val="1200"/>
              </a:spcBef>
              <a:spcAft>
                <a:spcPts val="0"/>
              </a:spcAft>
              <a:buNone/>
            </a:pPr>
            <a:r>
              <a:t/>
            </a:r>
            <a:endParaRPr sz="3200">
              <a:solidFill>
                <a:schemeClr val="lt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graphicFrame>
        <p:nvGraphicFramePr>
          <p:cNvPr id="262" name="Google Shape;262;g34a00579630_0_101"/>
          <p:cNvGraphicFramePr/>
          <p:nvPr/>
        </p:nvGraphicFramePr>
        <p:xfrm>
          <a:off x="1129675" y="3523125"/>
          <a:ext cx="3000000" cy="3000000"/>
        </p:xfrm>
        <a:graphic>
          <a:graphicData uri="http://schemas.openxmlformats.org/drawingml/2006/table">
            <a:tbl>
              <a:tblPr>
                <a:noFill/>
                <a:tableStyleId>{86E85D8B-6133-4D26-A050-3CBC9C8E6284}</a:tableStyleId>
              </a:tblPr>
              <a:tblGrid>
                <a:gridCol w="11434275"/>
                <a:gridCol w="4948725"/>
              </a:tblGrid>
              <a:tr h="381000">
                <a:tc>
                  <a:txBody>
                    <a:bodyPr/>
                    <a:lstStyle/>
                    <a:p>
                      <a:pPr indent="0" lvl="0" marL="0" rtl="0" algn="l">
                        <a:spcBef>
                          <a:spcPts val="0"/>
                        </a:spcBef>
                        <a:spcAft>
                          <a:spcPts val="0"/>
                        </a:spcAft>
                        <a:buNone/>
                      </a:pPr>
                      <a:r>
                        <a:rPr b="1" i="1" lang="en-US" sz="1700">
                          <a:solidFill>
                            <a:schemeClr val="lt1"/>
                          </a:solidFill>
                          <a:latin typeface="Quicksand Medium"/>
                          <a:ea typeface="Quicksand Medium"/>
                          <a:cs typeface="Quicksand Medium"/>
                          <a:sym typeface="Quicksand Medium"/>
                        </a:rPr>
                        <a:t>Question / Explanation</a:t>
                      </a:r>
                      <a:endParaRPr i="1"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i="1" lang="en-US" sz="1700">
                          <a:solidFill>
                            <a:schemeClr val="lt1"/>
                          </a:solidFill>
                          <a:latin typeface="Quicksand"/>
                          <a:ea typeface="Quicksand"/>
                          <a:cs typeface="Quicksand"/>
                          <a:sym typeface="Quicksand"/>
                        </a:rPr>
                        <a:t>Answer</a:t>
                      </a:r>
                      <a:endParaRPr b="1" i="1" sz="1700">
                        <a:solidFill>
                          <a:schemeClr val="lt1"/>
                        </a:solidFill>
                        <a:latin typeface="Quicksand"/>
                        <a:ea typeface="Quicksand"/>
                        <a:cs typeface="Quicksand"/>
                        <a:sym typeface="Quicksand"/>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at birth / first language</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What language(s) were you first exposed to as a baby? Think about home or early care.</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of parents/caregivers</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What language(s) do your parents or caregivers use at home when communicating with you?</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at school </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What language(s) are used in your education?</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in social contact</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What language(s) do you use with friends, family, or online?</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you understand best</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In what language(s) do you best understand instructions, explanations, or stories?</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you prefer to use</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In what language(s) do you feel most comfortable communicating?</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700">
                          <a:solidFill>
                            <a:schemeClr val="lt1"/>
                          </a:solidFill>
                          <a:latin typeface="Quicksand Medium"/>
                          <a:ea typeface="Quicksand Medium"/>
                          <a:cs typeface="Quicksand Medium"/>
                          <a:sym typeface="Quicksand Medium"/>
                        </a:rPr>
                        <a:t>Language used in thinking/dreaming</a:t>
                      </a:r>
                      <a:endParaRPr b="1" sz="1700">
                        <a:solidFill>
                          <a:schemeClr val="lt1"/>
                        </a:solidFill>
                        <a:latin typeface="Quicksand Medium"/>
                        <a:ea typeface="Quicksand Medium"/>
                        <a:cs typeface="Quicksand Medium"/>
                        <a:sym typeface="Quicksand Medium"/>
                      </a:endParaRPr>
                    </a:p>
                    <a:p>
                      <a:pPr indent="0" lvl="0" marL="0" rtl="0" algn="l">
                        <a:spcBef>
                          <a:spcPts val="0"/>
                        </a:spcBef>
                        <a:spcAft>
                          <a:spcPts val="0"/>
                        </a:spcAft>
                        <a:buNone/>
                      </a:pPr>
                      <a:r>
                        <a:rPr lang="en-US" sz="1500">
                          <a:solidFill>
                            <a:schemeClr val="lt1"/>
                          </a:solidFill>
                          <a:latin typeface="Quicksand Medium"/>
                          <a:ea typeface="Quicksand Medium"/>
                          <a:cs typeface="Quicksand Medium"/>
                          <a:sym typeface="Quicksand Medium"/>
                        </a:rPr>
                        <a:t>In what language(s) do you think, talk to yourself, or dream?</a:t>
                      </a:r>
                      <a:endParaRPr b="1" sz="15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700">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6" name="Shape 266"/>
        <p:cNvGrpSpPr/>
        <p:nvPr/>
      </p:nvGrpSpPr>
      <p:grpSpPr>
        <a:xfrm>
          <a:off x="0" y="0"/>
          <a:ext cx="0" cy="0"/>
          <a:chOff x="0" y="0"/>
          <a:chExt cx="0" cy="0"/>
        </a:xfrm>
      </p:grpSpPr>
      <p:grpSp>
        <p:nvGrpSpPr>
          <p:cNvPr id="267" name="Google Shape;267;g34a00579630_0_77"/>
          <p:cNvGrpSpPr/>
          <p:nvPr/>
        </p:nvGrpSpPr>
        <p:grpSpPr>
          <a:xfrm>
            <a:off x="0" y="-216993"/>
            <a:ext cx="2922102" cy="10504504"/>
            <a:chOff x="0" y="-57150"/>
            <a:chExt cx="769602" cy="2766600"/>
          </a:xfrm>
        </p:grpSpPr>
        <p:sp>
          <p:nvSpPr>
            <p:cNvPr id="268" name="Google Shape;268;g34a00579630_0_7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g34a00579630_0_7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0" name="Google Shape;270;g34a00579630_0_7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g34a00579630_0_7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g34a00579630_0_77"/>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Quicksand"/>
              <a:ea typeface="Quicksand"/>
              <a:cs typeface="Quicksand"/>
              <a:sym typeface="Quicksand"/>
            </a:endParaRPr>
          </a:p>
        </p:txBody>
      </p:sp>
      <p:sp>
        <p:nvSpPr>
          <p:cNvPr id="273" name="Google Shape;273;g34a00579630_0_77"/>
          <p:cNvSpPr txBox="1"/>
          <p:nvPr/>
        </p:nvSpPr>
        <p:spPr>
          <a:xfrm>
            <a:off x="3789025" y="4697250"/>
            <a:ext cx="12301200" cy="12438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sp>
        <p:nvSpPr>
          <p:cNvPr id="274" name="Google Shape;274;g34a00579630_0_77"/>
          <p:cNvSpPr txBox="1"/>
          <p:nvPr/>
        </p:nvSpPr>
        <p:spPr>
          <a:xfrm>
            <a:off x="4188925" y="1534525"/>
            <a:ext cx="9588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7200">
                <a:solidFill>
                  <a:schemeClr val="lt1"/>
                </a:solidFill>
                <a:latin typeface="Anton"/>
                <a:ea typeface="Anton"/>
                <a:cs typeface="Anton"/>
                <a:sym typeface="Anton"/>
              </a:rPr>
              <a:t>Exchange experience</a:t>
            </a:r>
            <a:endParaRPr sz="7200">
              <a:solidFill>
                <a:schemeClr val="lt1"/>
              </a:solidFill>
              <a:latin typeface="Anton"/>
              <a:ea typeface="Anton"/>
              <a:cs typeface="Anton"/>
              <a:sym typeface="Anton"/>
            </a:endParaRPr>
          </a:p>
        </p:txBody>
      </p:sp>
      <p:sp>
        <p:nvSpPr>
          <p:cNvPr id="275" name="Google Shape;275;g34a00579630_0_77"/>
          <p:cNvSpPr txBox="1"/>
          <p:nvPr/>
        </p:nvSpPr>
        <p:spPr>
          <a:xfrm>
            <a:off x="4188925" y="3484300"/>
            <a:ext cx="11501400" cy="375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chemeClr val="lt1"/>
                </a:solidFill>
                <a:latin typeface="Quicksand"/>
                <a:ea typeface="Quicksand"/>
                <a:cs typeface="Quicksand"/>
                <a:sym typeface="Quicksand"/>
              </a:rPr>
              <a:t>If you'd like, please share your language profile.</a:t>
            </a:r>
            <a:endParaRPr sz="2900">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2900" u="sng">
              <a:solidFill>
                <a:schemeClr val="lt1"/>
              </a:solidFill>
              <a:latin typeface="Quicksand"/>
              <a:ea typeface="Quicksand"/>
              <a:cs typeface="Quicksand"/>
              <a:sym typeface="Quicksand"/>
            </a:endParaRPr>
          </a:p>
          <a:p>
            <a:pPr indent="0" lvl="0" marL="0" rtl="0" algn="l">
              <a:spcBef>
                <a:spcPts val="0"/>
              </a:spcBef>
              <a:spcAft>
                <a:spcPts val="0"/>
              </a:spcAft>
              <a:buNone/>
            </a:pPr>
            <a:r>
              <a:rPr lang="en-US" sz="2900" u="sng">
                <a:solidFill>
                  <a:schemeClr val="lt1"/>
                </a:solidFill>
                <a:latin typeface="Quicksand"/>
                <a:ea typeface="Quicksand"/>
                <a:cs typeface="Quicksand"/>
                <a:sym typeface="Quicksand"/>
                <a:extLst>
                  <a:ext uri="http://customooxmlschemas.google.com/">
                    <go:slidesCustomData xmlns:go="http://customooxmlschemas.google.com/" textRoundtripDataId="0"/>
                  </a:ext>
                </a:extLst>
              </a:rPr>
              <a:t>Questions</a:t>
            </a:r>
            <a:r>
              <a:rPr lang="en-US" sz="2900" u="sng">
                <a:solidFill>
                  <a:schemeClr val="lt1"/>
                </a:solidFill>
                <a:latin typeface="Quicksand"/>
                <a:ea typeface="Quicksand"/>
                <a:cs typeface="Quicksand"/>
                <a:sym typeface="Quicksand"/>
              </a:rPr>
              <a:t>:</a:t>
            </a:r>
            <a:endParaRPr sz="2900" u="sng">
              <a:solidFill>
                <a:schemeClr val="lt1"/>
              </a:solidFill>
              <a:latin typeface="Quicksand"/>
              <a:ea typeface="Quicksand"/>
              <a:cs typeface="Quicksand"/>
              <a:sym typeface="Quicksand"/>
            </a:endParaRPr>
          </a:p>
          <a:p>
            <a:pPr indent="0" lvl="0" marL="0" rtl="0" algn="l">
              <a:spcBef>
                <a:spcPts val="0"/>
              </a:spcBef>
              <a:spcAft>
                <a:spcPts val="0"/>
              </a:spcAft>
              <a:buNone/>
            </a:pPr>
            <a:r>
              <a:t/>
            </a:r>
            <a:endParaRPr sz="2900" u="sng">
              <a:solidFill>
                <a:schemeClr val="lt1"/>
              </a:solidFill>
              <a:latin typeface="Quicksand"/>
              <a:ea typeface="Quicksand"/>
              <a:cs typeface="Quicksand"/>
              <a:sym typeface="Quicksand"/>
            </a:endParaRPr>
          </a:p>
          <a:p>
            <a:pPr indent="-412750" lvl="0" marL="457200" rtl="0" algn="l">
              <a:spcBef>
                <a:spcPts val="0"/>
              </a:spcBef>
              <a:spcAft>
                <a:spcPts val="0"/>
              </a:spcAft>
              <a:buClr>
                <a:schemeClr val="lt1"/>
              </a:buClr>
              <a:buSzPts val="2900"/>
              <a:buFont typeface="Quicksand"/>
              <a:buChar char="●"/>
            </a:pPr>
            <a:r>
              <a:rPr lang="en-US" sz="2900">
                <a:solidFill>
                  <a:schemeClr val="lt1"/>
                </a:solidFill>
                <a:latin typeface="Quicksand"/>
                <a:ea typeface="Quicksand"/>
                <a:cs typeface="Quicksand"/>
                <a:sym typeface="Quicksand"/>
              </a:rPr>
              <a:t>What languages did you write down?</a:t>
            </a:r>
            <a:endParaRPr sz="2900">
              <a:solidFill>
                <a:schemeClr val="lt1"/>
              </a:solidFill>
              <a:latin typeface="Quicksand"/>
              <a:ea typeface="Quicksand"/>
              <a:cs typeface="Quicksand"/>
              <a:sym typeface="Quicksand"/>
            </a:endParaRPr>
          </a:p>
          <a:p>
            <a:pPr indent="-412750" lvl="0" marL="457200" rtl="0" algn="l">
              <a:spcBef>
                <a:spcPts val="0"/>
              </a:spcBef>
              <a:spcAft>
                <a:spcPts val="0"/>
              </a:spcAft>
              <a:buClr>
                <a:schemeClr val="lt1"/>
              </a:buClr>
              <a:buSzPts val="2900"/>
              <a:buFont typeface="Quicksand"/>
              <a:buChar char="●"/>
            </a:pPr>
            <a:r>
              <a:rPr lang="en-US" sz="2900">
                <a:solidFill>
                  <a:schemeClr val="lt1"/>
                </a:solidFill>
                <a:latin typeface="Quicksand"/>
                <a:ea typeface="Quicksand"/>
                <a:cs typeface="Quicksand"/>
                <a:sym typeface="Quicksand"/>
              </a:rPr>
              <a:t>How did it feel to think about your language background in this way?</a:t>
            </a:r>
            <a:endParaRPr sz="2900">
              <a:solidFill>
                <a:schemeClr val="lt1"/>
              </a:solidFill>
              <a:latin typeface="Quicksand"/>
              <a:ea typeface="Quicksand"/>
              <a:cs typeface="Quicksand"/>
              <a:sym typeface="Quicksand"/>
            </a:endParaRPr>
          </a:p>
          <a:p>
            <a:pPr indent="-412750" lvl="0" marL="457200" rtl="0" algn="l">
              <a:spcBef>
                <a:spcPts val="0"/>
              </a:spcBef>
              <a:spcAft>
                <a:spcPts val="0"/>
              </a:spcAft>
              <a:buClr>
                <a:schemeClr val="lt1"/>
              </a:buClr>
              <a:buSzPts val="2900"/>
              <a:buFont typeface="Quicksand"/>
              <a:buChar char="●"/>
            </a:pPr>
            <a:r>
              <a:rPr lang="en-US" sz="2900">
                <a:solidFill>
                  <a:schemeClr val="lt1"/>
                </a:solidFill>
                <a:latin typeface="Quicksand"/>
                <a:ea typeface="Quicksand"/>
                <a:cs typeface="Quicksand"/>
                <a:sym typeface="Quicksand"/>
              </a:rPr>
              <a:t>Were there any surprises while filling in your profile?</a:t>
            </a:r>
            <a:endParaRPr sz="2900" u="sng">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9" name="Shape 279"/>
        <p:cNvGrpSpPr/>
        <p:nvPr/>
      </p:nvGrpSpPr>
      <p:grpSpPr>
        <a:xfrm>
          <a:off x="0" y="0"/>
          <a:ext cx="0" cy="0"/>
          <a:chOff x="0" y="0"/>
          <a:chExt cx="0" cy="0"/>
        </a:xfrm>
      </p:grpSpPr>
      <p:grpSp>
        <p:nvGrpSpPr>
          <p:cNvPr id="280" name="Google Shape;280;g34a00579630_0_89"/>
          <p:cNvGrpSpPr/>
          <p:nvPr/>
        </p:nvGrpSpPr>
        <p:grpSpPr>
          <a:xfrm>
            <a:off x="0" y="-216993"/>
            <a:ext cx="2922102" cy="10504504"/>
            <a:chOff x="0" y="-57150"/>
            <a:chExt cx="769602" cy="2766600"/>
          </a:xfrm>
        </p:grpSpPr>
        <p:sp>
          <p:nvSpPr>
            <p:cNvPr id="281" name="Google Shape;281;g34a00579630_0_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g34a00579630_0_89"/>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83" name="Google Shape;283;g34a00579630_0_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g34a00579630_0_8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g34a00579630_0_89"/>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00">
              <a:latin typeface="Quicksand"/>
              <a:ea typeface="Quicksand"/>
              <a:cs typeface="Quicksand"/>
              <a:sym typeface="Quicksand"/>
            </a:endParaRPr>
          </a:p>
        </p:txBody>
      </p:sp>
      <p:sp>
        <p:nvSpPr>
          <p:cNvPr id="286" name="Google Shape;286;g34a00579630_0_89"/>
          <p:cNvSpPr txBox="1"/>
          <p:nvPr/>
        </p:nvSpPr>
        <p:spPr>
          <a:xfrm>
            <a:off x="3789025" y="4697250"/>
            <a:ext cx="12301200" cy="12438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sz="3200">
              <a:solidFill>
                <a:schemeClr val="lt1"/>
              </a:solidFill>
              <a:latin typeface="Quicksand"/>
              <a:ea typeface="Quicksand"/>
              <a:cs typeface="Quicksand"/>
              <a:sym typeface="Quicksand"/>
            </a:endParaRPr>
          </a:p>
        </p:txBody>
      </p:sp>
      <p:sp>
        <p:nvSpPr>
          <p:cNvPr id="287" name="Google Shape;287;g34a00579630_0_89"/>
          <p:cNvSpPr txBox="1"/>
          <p:nvPr/>
        </p:nvSpPr>
        <p:spPr>
          <a:xfrm>
            <a:off x="4194675" y="1674700"/>
            <a:ext cx="9588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7200">
                <a:solidFill>
                  <a:schemeClr val="lt1"/>
                </a:solidFill>
                <a:latin typeface="Anton"/>
                <a:ea typeface="Anton"/>
                <a:cs typeface="Anton"/>
                <a:sym typeface="Anton"/>
              </a:rPr>
              <a:t>Reflection</a:t>
            </a:r>
            <a:endParaRPr sz="7200">
              <a:solidFill>
                <a:schemeClr val="lt1"/>
              </a:solidFill>
              <a:latin typeface="Anton"/>
              <a:ea typeface="Anton"/>
              <a:cs typeface="Anton"/>
              <a:sym typeface="Anton"/>
            </a:endParaRPr>
          </a:p>
        </p:txBody>
      </p:sp>
      <p:sp>
        <p:nvSpPr>
          <p:cNvPr id="288" name="Google Shape;288;g34a00579630_0_89"/>
          <p:cNvSpPr txBox="1"/>
          <p:nvPr/>
        </p:nvSpPr>
        <p:spPr>
          <a:xfrm>
            <a:off x="4493825" y="4388750"/>
            <a:ext cx="9588000" cy="1293000"/>
          </a:xfrm>
          <a:prstGeom prst="rect">
            <a:avLst/>
          </a:prstGeom>
          <a:noFill/>
          <a:ln>
            <a:noFill/>
          </a:ln>
        </p:spPr>
        <p:txBody>
          <a:bodyPr anchorCtr="0" anchor="t" bIns="91425" lIns="91425" spcFirstLastPara="1" rIns="91425" wrap="square" tIns="91425">
            <a:spAutoFit/>
          </a:bodyPr>
          <a:lstStyle/>
          <a:p>
            <a:pPr indent="-457200" lvl="0" marL="457200" rtl="0" algn="l">
              <a:spcBef>
                <a:spcPts val="0"/>
              </a:spcBef>
              <a:spcAft>
                <a:spcPts val="0"/>
              </a:spcAft>
              <a:buClr>
                <a:schemeClr val="lt1"/>
              </a:buClr>
              <a:buSzPts val="3600"/>
              <a:buFont typeface="Quicksand"/>
              <a:buChar char="●"/>
            </a:pPr>
            <a:r>
              <a:rPr lang="en-US" sz="3600">
                <a:solidFill>
                  <a:schemeClr val="lt1"/>
                </a:solidFill>
                <a:latin typeface="Quicksand"/>
                <a:ea typeface="Quicksand"/>
                <a:cs typeface="Quicksand"/>
                <a:sym typeface="Quicksand"/>
              </a:rPr>
              <a:t>What did you learn?</a:t>
            </a:r>
            <a:endParaRPr sz="3600">
              <a:solidFill>
                <a:schemeClr val="lt1"/>
              </a:solidFill>
              <a:latin typeface="Quicksand"/>
              <a:ea typeface="Quicksand"/>
              <a:cs typeface="Quicksand"/>
              <a:sym typeface="Quicksand"/>
            </a:endParaRPr>
          </a:p>
          <a:p>
            <a:pPr indent="-457200" lvl="0" marL="457200" rtl="0" algn="l">
              <a:spcBef>
                <a:spcPts val="0"/>
              </a:spcBef>
              <a:spcAft>
                <a:spcPts val="0"/>
              </a:spcAft>
              <a:buClr>
                <a:schemeClr val="lt1"/>
              </a:buClr>
              <a:buSzPts val="3600"/>
              <a:buFont typeface="Quicksand"/>
              <a:buChar char="●"/>
            </a:pPr>
            <a:r>
              <a:rPr lang="en-US" sz="3600">
                <a:solidFill>
                  <a:schemeClr val="lt1"/>
                </a:solidFill>
                <a:latin typeface="Quicksand"/>
                <a:ea typeface="Quicksand"/>
                <a:cs typeface="Quicksand"/>
                <a:sym typeface="Quicksand"/>
              </a:rPr>
              <a:t>What surprised or challenged you?</a:t>
            </a:r>
            <a:endParaRPr sz="3600">
              <a:solidFill>
                <a:schemeClr val="lt1"/>
              </a:solidFill>
              <a:latin typeface="Quicksand"/>
              <a:ea typeface="Quicksand"/>
              <a:cs typeface="Quicksand"/>
              <a:sym typeface="Quicksand"/>
            </a:endParaRPr>
          </a:p>
        </p:txBody>
      </p:sp>
      <p:pic>
        <p:nvPicPr>
          <p:cNvPr id="289" name="Google Shape;289;g34a00579630_0_89"/>
          <p:cNvPicPr preferRelativeResize="0"/>
          <p:nvPr/>
        </p:nvPicPr>
        <p:blipFill rotWithShape="1">
          <a:blip r:embed="rId5">
            <a:alphaModFix/>
          </a:blip>
          <a:srcRect b="0" l="44803" r="0" t="0"/>
          <a:stretch/>
        </p:blipFill>
        <p:spPr>
          <a:xfrm>
            <a:off x="11334651" y="679675"/>
            <a:ext cx="5395574" cy="54986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93" name="Shape 293"/>
        <p:cNvGrpSpPr/>
        <p:nvPr/>
      </p:nvGrpSpPr>
      <p:grpSpPr>
        <a:xfrm>
          <a:off x="0" y="0"/>
          <a:ext cx="0" cy="0"/>
          <a:chOff x="0" y="0"/>
          <a:chExt cx="0" cy="0"/>
        </a:xfrm>
      </p:grpSpPr>
      <p:sp>
        <p:nvSpPr>
          <p:cNvPr id="294" name="Google Shape;294;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99" name="Google Shape;299;p3"/>
          <p:cNvGrpSpPr/>
          <p:nvPr/>
        </p:nvGrpSpPr>
        <p:grpSpPr>
          <a:xfrm>
            <a:off x="-228300" y="6944209"/>
            <a:ext cx="18940740" cy="4430740"/>
            <a:chOff x="0" y="-57150"/>
            <a:chExt cx="4988508" cy="1166944"/>
          </a:xfrm>
        </p:grpSpPr>
        <p:sp>
          <p:nvSpPr>
            <p:cNvPr id="300" name="Google Shape;300;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02" name="Google Shape;302;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3"/>
          <p:cNvSpPr txBox="1"/>
          <p:nvPr/>
        </p:nvSpPr>
        <p:spPr>
          <a:xfrm>
            <a:off x="2157053" y="1867850"/>
            <a:ext cx="4332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8000">
                <a:solidFill>
                  <a:srgbClr val="FFFFFF"/>
                </a:solidFill>
                <a:latin typeface="Anton"/>
                <a:ea typeface="Anton"/>
                <a:cs typeface="Anton"/>
                <a:sym typeface="Anton"/>
              </a:rPr>
              <a:t>Contact</a:t>
            </a:r>
            <a:endParaRPr/>
          </a:p>
        </p:txBody>
      </p:sp>
      <p:sp>
        <p:nvSpPr>
          <p:cNvPr id="308" name="Google Shape;308;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val="tx"/>
                    </a:ext>
                  </a:extLst>
                </a:hlinkClick>
              </a:rPr>
              <a:t>https://deafstudies.eu/</a:t>
            </a:r>
            <a:endParaRPr/>
          </a:p>
        </p:txBody>
      </p:sp>
      <p:sp>
        <p:nvSpPr>
          <p:cNvPr id="309" name="Google Shape;309;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310" name="Google Shape;310;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