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10287000" cx="18288000"/>
  <p:notesSz cx="6858000" cy="9144000"/>
  <p:embeddedFontLst>
    <p:embeddedFont>
      <p:font typeface="Anton"/>
      <p:regular r:id="rId23"/>
    </p:embeddedFont>
    <p:embeddedFont>
      <p:font typeface="Quicksand"/>
      <p:regular r:id="rId24"/>
      <p:bold r:id="rId25"/>
    </p:embeddedFont>
    <p:embeddedFont>
      <p:font typeface="Quicksand SemiBold"/>
      <p:regular r:id="rId26"/>
      <p:bold r:id="rId27"/>
    </p:embeddedFont>
    <p:embeddedFont>
      <p:font typeface="Quicksand Medium"/>
      <p:regular r:id="rId28"/>
      <p:bold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0" roundtripDataSignature="AMtx7midwTktIoKUMZ2IMFPNLiPpnMUQ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Quicksand-regular.fntdata"/><Relationship Id="rId23" Type="http://schemas.openxmlformats.org/officeDocument/2006/relationships/font" Target="fonts/Anton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QuicksandSemiBold-regular.fntdata"/><Relationship Id="rId25" Type="http://schemas.openxmlformats.org/officeDocument/2006/relationships/font" Target="fonts/Quicksand-bold.fntdata"/><Relationship Id="rId28" Type="http://schemas.openxmlformats.org/officeDocument/2006/relationships/font" Target="fonts/QuicksandMedium-regular.fntdata"/><Relationship Id="rId27" Type="http://schemas.openxmlformats.org/officeDocument/2006/relationships/font" Target="fonts/QuicksandSemiBo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QuicksandMedium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6" name="Google Shape;96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8" name="Google Shape;108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2" name="Google Shape;132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6" name="Google Shape;156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8" name="Google Shape;178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0" name="Google Shape;200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7" name="Google Shape;227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6" name="Google Shape;246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6" name="Google Shape;266;p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9" name="Google Shape;279;p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9" name="Google Shape;299;p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7" name="Google Shape;317;p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3" name="Google Shape;333;p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5" name="Google Shape;345;p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8" name="Google Shape;358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16.png"/><Relationship Id="rId5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30.jpg"/><Relationship Id="rId5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34.png"/><Relationship Id="rId5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openxmlformats.org/officeDocument/2006/relationships/image" Target="../media/image10.png"/><Relationship Id="rId7" Type="http://schemas.openxmlformats.org/officeDocument/2006/relationships/image" Target="../media/image26.png"/><Relationship Id="rId8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9.png"/><Relationship Id="rId6" Type="http://schemas.openxmlformats.org/officeDocument/2006/relationships/hyperlink" Target="https://www.idcrawl.com/lev-vygotsky" TargetMode="External"/><Relationship Id="rId7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13.png"/><Relationship Id="rId5" Type="http://schemas.openxmlformats.org/officeDocument/2006/relationships/hyperlink" Target="https://udlguidelines.cast.org/" TargetMode="External"/><Relationship Id="rId6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hyperlink" Target="https://udlguidelines.cast.org/" TargetMode="External"/><Relationship Id="rId5" Type="http://schemas.openxmlformats.org/officeDocument/2006/relationships/image" Target="../media/image14.png"/><Relationship Id="rId6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21.png"/><Relationship Id="rId10" Type="http://schemas.openxmlformats.org/officeDocument/2006/relationships/image" Target="../media/image3.png"/><Relationship Id="rId9" Type="http://schemas.openxmlformats.org/officeDocument/2006/relationships/image" Target="../media/image33.png"/><Relationship Id="rId5" Type="http://schemas.openxmlformats.org/officeDocument/2006/relationships/hyperlink" Target="https://edsunion.wixsite.com/edsu" TargetMode="External"/><Relationship Id="rId6" Type="http://schemas.openxmlformats.org/officeDocument/2006/relationships/image" Target="../media/image28.png"/><Relationship Id="rId7" Type="http://schemas.openxmlformats.org/officeDocument/2006/relationships/image" Target="../media/image12.png"/><Relationship Id="rId8" Type="http://schemas.openxmlformats.org/officeDocument/2006/relationships/image" Target="../media/image2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11.png"/><Relationship Id="rId9" Type="http://schemas.openxmlformats.org/officeDocument/2006/relationships/image" Target="../media/image3.png"/><Relationship Id="rId5" Type="http://schemas.openxmlformats.org/officeDocument/2006/relationships/image" Target="../media/image15.png"/><Relationship Id="rId6" Type="http://schemas.openxmlformats.org/officeDocument/2006/relationships/image" Target="../media/image31.png"/><Relationship Id="rId7" Type="http://schemas.openxmlformats.org/officeDocument/2006/relationships/hyperlink" Target="https://acadeafic.org/dr-deaf/" TargetMode="External"/><Relationship Id="rId8" Type="http://schemas.openxmlformats.org/officeDocument/2006/relationships/image" Target="../media/image3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hyperlink" Target="https://www.ens.it/universita-scuola-e-famiglia/" TargetMode="External"/><Relationship Id="rId5" Type="http://schemas.openxmlformats.org/officeDocument/2006/relationships/image" Target="../media/image27.jpg"/><Relationship Id="rId6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3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32.jpg"/><Relationship Id="rId5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image" Target="../media/image24.png"/><Relationship Id="rId10" Type="http://schemas.openxmlformats.org/officeDocument/2006/relationships/image" Target="../media/image23.png"/><Relationship Id="rId13" Type="http://schemas.openxmlformats.org/officeDocument/2006/relationships/image" Target="../media/image3.png"/><Relationship Id="rId12" Type="http://schemas.openxmlformats.org/officeDocument/2006/relationships/hyperlink" Target="https://deafstudies.eu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Relationship Id="rId4" Type="http://schemas.openxmlformats.org/officeDocument/2006/relationships/image" Target="../media/image18.png"/><Relationship Id="rId9" Type="http://schemas.openxmlformats.org/officeDocument/2006/relationships/image" Target="../media/image19.png"/><Relationship Id="rId5" Type="http://schemas.openxmlformats.org/officeDocument/2006/relationships/image" Target="../media/image29.png"/><Relationship Id="rId6" Type="http://schemas.openxmlformats.org/officeDocument/2006/relationships/image" Target="../media/image17.png"/><Relationship Id="rId7" Type="http://schemas.openxmlformats.org/officeDocument/2006/relationships/image" Target="../media/image20.png"/><Relationship Id="rId8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4"/>
          <p:cNvSpPr txBox="1"/>
          <p:nvPr/>
        </p:nvSpPr>
        <p:spPr>
          <a:xfrm>
            <a:off x="3740158" y="1373745"/>
            <a:ext cx="866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| Workshop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4"/>
          <p:cNvSpPr txBox="1"/>
          <p:nvPr/>
        </p:nvSpPr>
        <p:spPr>
          <a:xfrm>
            <a:off x="574766" y="8085909"/>
            <a:ext cx="192024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Immagini:</a:t>
            </a:r>
            <a:endParaRPr b="0"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freepik.com</a:t>
            </a:r>
            <a:endParaRPr b="0"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0" name="Google Shape;90;p4"/>
          <p:cNvSpPr txBox="1"/>
          <p:nvPr/>
        </p:nvSpPr>
        <p:spPr>
          <a:xfrm>
            <a:off x="3457354" y="3904541"/>
            <a:ext cx="9496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Educazione dei sordi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1" name="Google Shape;91;p4"/>
          <p:cNvSpPr txBox="1"/>
          <p:nvPr/>
        </p:nvSpPr>
        <p:spPr>
          <a:xfrm>
            <a:off x="3457354" y="5322926"/>
            <a:ext cx="124899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Istruzione superiore – Studenti sordi</a:t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4"/>
          <p:cNvSpPr txBox="1"/>
          <p:nvPr/>
        </p:nvSpPr>
        <p:spPr>
          <a:xfrm>
            <a:off x="3457350" y="9339575"/>
            <a:ext cx="10519200" cy="7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833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Finanziato dall’Unione Europea. Tuttavia, le opinioni e i punti di vista espressi sono esclusivamente quelli dell’autore o degli autori e non riflettono necessariamente quelli dell’Unione Europea o dell’Agenzia esecutiva europea per l’istruzione e la cultura (EACEA). Né l’Unione Europea né l’EACEA possono essere ritenute responsabili per tali contenuti.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93" name="Google Shape;93;p4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oogle Shape;98;p1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9" name="Google Shape;99;p1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843F98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1" name="Google Shape;101;p1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4">
            <a:alphaModFix/>
          </a:blip>
          <a:srcRect b="0" l="0" r="50592" t="49889"/>
          <a:stretch/>
        </p:blipFill>
        <p:spPr>
          <a:xfrm>
            <a:off x="-2218405" y="2434175"/>
            <a:ext cx="6647309" cy="4191477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2"/>
          <p:cNvSpPr txBox="1"/>
          <p:nvPr/>
        </p:nvSpPr>
        <p:spPr>
          <a:xfrm>
            <a:off x="3634575" y="879875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Benvenuti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2"/>
          <p:cNvSpPr txBox="1"/>
          <p:nvPr/>
        </p:nvSpPr>
        <p:spPr>
          <a:xfrm>
            <a:off x="3881275" y="2656025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0356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99"/>
              <a:buFont typeface="Quicksand Medium"/>
              <a:buChar char="•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Introduzione </a:t>
            </a:r>
            <a:endParaRPr b="0" i="0" sz="20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124520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99"/>
              <a:buFont typeface="Arial"/>
              <a:buNone/>
            </a:pPr>
            <a:r>
              <a:t/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0356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99"/>
              <a:buFont typeface="Quicksand Medium"/>
              <a:buChar char="•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Attività Rompighiaccio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05" name="Google Shape;105;p12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p5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11" name="Google Shape;111;p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843F98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3" name="Google Shape;113;p5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4" name="Google Shape;114;p5"/>
          <p:cNvPicPr preferRelativeResize="0"/>
          <p:nvPr/>
        </p:nvPicPr>
        <p:blipFill rotWithShape="1">
          <a:blip r:embed="rId4">
            <a:alphaModFix/>
          </a:blip>
          <a:srcRect b="0" l="0" r="50592" t="49889"/>
          <a:stretch/>
        </p:blipFill>
        <p:spPr>
          <a:xfrm>
            <a:off x="-2218405" y="2434175"/>
            <a:ext cx="6647309" cy="4191477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5"/>
          <p:cNvSpPr txBox="1"/>
          <p:nvPr/>
        </p:nvSpPr>
        <p:spPr>
          <a:xfrm>
            <a:off x="3634575" y="879875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Contenuti - Panoramica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3881275" y="2656025"/>
            <a:ext cx="13687200" cy="56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• Obiettivi</a:t>
            </a:r>
            <a:endParaRPr b="0" i="0" sz="18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• Quadro normativo</a:t>
            </a:r>
            <a:endParaRPr b="0" i="0" sz="18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• Ostacoli e barriere</a:t>
            </a:r>
            <a:endParaRPr b="0" i="0" sz="18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• Supporto</a:t>
            </a:r>
            <a:endParaRPr b="0" i="0" sz="18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• Strategie e soluzioni</a:t>
            </a:r>
            <a:endParaRPr b="0" i="0" sz="18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• Linee guida per l'apprendimento universale (senza barriere)</a:t>
            </a:r>
            <a:endParaRPr b="0" i="0" sz="18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• Autodifesa (Self-Advocacy) - 3 esempi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17" name="Google Shape;117;p5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Google Shape;122;p6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23" name="Google Shape;123;p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843F98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5" name="Google Shape;125;p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6" name="Google Shape;126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3382" y="3624627"/>
            <a:ext cx="2255318" cy="2015169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6"/>
          <p:cNvSpPr txBox="1"/>
          <p:nvPr/>
        </p:nvSpPr>
        <p:spPr>
          <a:xfrm>
            <a:off x="3881275" y="738473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Obiettivi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6"/>
          <p:cNvSpPr txBox="1"/>
          <p:nvPr/>
        </p:nvSpPr>
        <p:spPr>
          <a:xfrm>
            <a:off x="3881275" y="2864900"/>
            <a:ext cx="13896300" cy="52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●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Conoscenza dei quadri normativi  </a:t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●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Conoscenza delle misure di supporto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●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L'importanza dell'autodifesa dei propri diritti e dell'autonomia per gli studenti sordi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600"/>
              <a:buFont typeface="Quicksand"/>
              <a:buChar char="●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Conoscenza in materia di inclusione nell'istruzione superiore</a:t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29" name="Google Shape;129;p6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"/>
          <p:cNvSpPr/>
          <p:nvPr/>
        </p:nvSpPr>
        <p:spPr>
          <a:xfrm rot="5400000">
            <a:off x="1895250" y="6478081"/>
            <a:ext cx="1547100" cy="3455400"/>
          </a:xfrm>
          <a:prstGeom prst="homePlate">
            <a:avLst>
              <a:gd fmla="val 37269" name="adj"/>
            </a:avLst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/>
          <p:nvPr/>
        </p:nvSpPr>
        <p:spPr>
          <a:xfrm rot="5400000">
            <a:off x="2141400" y="4794675"/>
            <a:ext cx="1054800" cy="3455400"/>
          </a:xfrm>
          <a:prstGeom prst="homePlate">
            <a:avLst>
              <a:gd fmla="val 37269" name="adj"/>
            </a:avLst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7"/>
          <p:cNvSpPr/>
          <p:nvPr/>
        </p:nvSpPr>
        <p:spPr>
          <a:xfrm rot="5400000">
            <a:off x="1965900" y="3263425"/>
            <a:ext cx="1054800" cy="3455400"/>
          </a:xfrm>
          <a:prstGeom prst="homePlate">
            <a:avLst>
              <a:gd fmla="val 37269" name="adj"/>
            </a:avLst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7"/>
          <p:cNvSpPr/>
          <p:nvPr/>
        </p:nvSpPr>
        <p:spPr>
          <a:xfrm>
            <a:off x="-177333" y="-85015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Kleidung, Schuhwerk, Person, Kunst enthält.&#10;&#10;KI-generierte Inhalte können fehlerhaft sein." id="138" name="Google Shape;138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413941" y="510427"/>
            <a:ext cx="3801142" cy="283945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139" name="Google Shape;139;p7"/>
          <p:cNvSpPr txBox="1"/>
          <p:nvPr/>
        </p:nvSpPr>
        <p:spPr>
          <a:xfrm>
            <a:off x="3634575" y="879875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Quadro normativo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7"/>
          <p:cNvSpPr txBox="1"/>
          <p:nvPr/>
        </p:nvSpPr>
        <p:spPr>
          <a:xfrm>
            <a:off x="812200" y="4463725"/>
            <a:ext cx="3411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Internazionale</a:t>
            </a:r>
            <a:endParaRPr b="0" i="0" sz="3600" u="none" cap="none" strike="noStrike">
              <a:solidFill>
                <a:srgbClr val="16114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41" name="Google Shape;141;p7"/>
          <p:cNvSpPr txBox="1"/>
          <p:nvPr/>
        </p:nvSpPr>
        <p:spPr>
          <a:xfrm>
            <a:off x="765602" y="6044731"/>
            <a:ext cx="3806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Nazionale</a:t>
            </a:r>
            <a:endParaRPr b="0" i="0" sz="3600" u="none" cap="none" strike="noStrike">
              <a:solidFill>
                <a:srgbClr val="16114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42" name="Google Shape;142;p7"/>
          <p:cNvSpPr txBox="1"/>
          <p:nvPr/>
        </p:nvSpPr>
        <p:spPr>
          <a:xfrm>
            <a:off x="765588" y="7432189"/>
            <a:ext cx="38064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Regionale</a:t>
            </a:r>
            <a:endParaRPr b="0" i="0" sz="3600" u="none" cap="none" strike="noStrike">
              <a:solidFill>
                <a:srgbClr val="16114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Istituzione</a:t>
            </a:r>
            <a:endParaRPr b="0" i="0" sz="3600" u="none" cap="none" strike="noStrike">
              <a:solidFill>
                <a:srgbClr val="16114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grpSp>
        <p:nvGrpSpPr>
          <p:cNvPr id="143" name="Google Shape;143;p7"/>
          <p:cNvGrpSpPr/>
          <p:nvPr/>
        </p:nvGrpSpPr>
        <p:grpSpPr>
          <a:xfrm>
            <a:off x="4572000" y="4463725"/>
            <a:ext cx="12954307" cy="4169070"/>
            <a:chOff x="0" y="0"/>
            <a:chExt cx="11248964" cy="4169070"/>
          </a:xfrm>
        </p:grpSpPr>
        <p:sp>
          <p:nvSpPr>
            <p:cNvPr id="144" name="Google Shape;144;p7"/>
            <p:cNvSpPr/>
            <p:nvPr/>
          </p:nvSpPr>
          <p:spPr>
            <a:xfrm>
              <a:off x="0" y="0"/>
              <a:ext cx="9561600" cy="1250700"/>
            </a:xfrm>
            <a:prstGeom prst="roundRect">
              <a:avLst>
                <a:gd fmla="val 10000" name="adj"/>
              </a:avLst>
            </a:prstGeom>
            <a:solidFill>
              <a:srgbClr val="BF504D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7"/>
            <p:cNvSpPr txBox="1"/>
            <p:nvPr/>
          </p:nvSpPr>
          <p:spPr>
            <a:xfrm>
              <a:off x="36633" y="36633"/>
              <a:ext cx="8212200" cy="117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1" i="0" lang="en-US" sz="3000" u="none" cap="none" strike="noStrike">
                  <a:solidFill>
                    <a:schemeClr val="lt1"/>
                  </a:solidFill>
                  <a:latin typeface="Quicksand"/>
                  <a:ea typeface="Quicksand"/>
                  <a:cs typeface="Quicksand"/>
                  <a:sym typeface="Quicksand"/>
                </a:rPr>
                <a:t>Convenzione delle Nazioni Unite sui diritti delle persone con disabilità (UN CRPD)</a:t>
              </a:r>
              <a:endParaRPr b="1" i="0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  <p:sp>
          <p:nvSpPr>
            <p:cNvPr id="146" name="Google Shape;146;p7"/>
            <p:cNvSpPr/>
            <p:nvPr/>
          </p:nvSpPr>
          <p:spPr>
            <a:xfrm>
              <a:off x="843682" y="1459185"/>
              <a:ext cx="9561600" cy="1250700"/>
            </a:xfrm>
            <a:prstGeom prst="roundRect">
              <a:avLst>
                <a:gd fmla="val 10000" name="adj"/>
              </a:avLst>
            </a:prstGeom>
            <a:solidFill>
              <a:schemeClr val="accent3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7"/>
            <p:cNvSpPr txBox="1"/>
            <p:nvPr/>
          </p:nvSpPr>
          <p:spPr>
            <a:xfrm>
              <a:off x="880319" y="1495825"/>
              <a:ext cx="9342000" cy="117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1" i="0" lang="en-US" sz="3000" u="none" cap="none" strike="noStrike">
                  <a:solidFill>
                    <a:schemeClr val="lt1"/>
                  </a:solidFill>
                  <a:latin typeface="Quicksand"/>
                  <a:ea typeface="Quicksand"/>
                  <a:cs typeface="Quicksand"/>
                  <a:sym typeface="Quicksand"/>
                </a:rPr>
                <a:t>Legge generale sulla parità di trattamento</a:t>
              </a:r>
              <a:br>
                <a:rPr b="0" i="0" lang="en-US" sz="3000" u="none" cap="none" strike="noStrike">
                  <a:solidFill>
                    <a:schemeClr val="lt1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</a:br>
              <a:r>
                <a:rPr b="0" i="0" lang="en-US" sz="3000" u="none" cap="none" strike="noStrike">
                  <a:solidFill>
                    <a:schemeClr val="lt1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 - Tutela contro la discriminazione fondata sulla disabilità </a:t>
              </a:r>
              <a:endParaRPr b="0" i="0" sz="1900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148" name="Google Shape;148;p7"/>
            <p:cNvSpPr/>
            <p:nvPr/>
          </p:nvSpPr>
          <p:spPr>
            <a:xfrm>
              <a:off x="1687364" y="2918370"/>
              <a:ext cx="9561600" cy="1250700"/>
            </a:xfrm>
            <a:prstGeom prst="roundRect">
              <a:avLst>
                <a:gd fmla="val 10000" name="adj"/>
              </a:avLst>
            </a:prstGeom>
            <a:solidFill>
              <a:schemeClr val="accent4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7"/>
            <p:cNvSpPr txBox="1"/>
            <p:nvPr/>
          </p:nvSpPr>
          <p:spPr>
            <a:xfrm>
              <a:off x="1724007" y="2955000"/>
              <a:ext cx="9237300" cy="117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1" i="0" lang="en-US" sz="3000" u="none" cap="none" strike="noStrike">
                  <a:solidFill>
                    <a:schemeClr val="lt1"/>
                  </a:solidFill>
                  <a:latin typeface="Quicksand"/>
                  <a:ea typeface="Quicksand"/>
                  <a:cs typeface="Quicksand"/>
                  <a:sym typeface="Quicksand"/>
                </a:rPr>
                <a:t>Legislazione sull'istruzione superiore</a:t>
              </a:r>
              <a:endParaRPr b="1" i="0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en-US" sz="3000" u="none" cap="none" strike="noStrike">
                  <a:solidFill>
                    <a:schemeClr val="lt1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Impegno a favore dell'accessibilità e del supporto</a:t>
              </a:r>
              <a:endParaRPr b="0" i="0" sz="1900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150" name="Google Shape;150;p7"/>
            <p:cNvSpPr/>
            <p:nvPr/>
          </p:nvSpPr>
          <p:spPr>
            <a:xfrm>
              <a:off x="8748760" y="948470"/>
              <a:ext cx="813000" cy="813000"/>
            </a:xfrm>
            <a:prstGeom prst="downArrow">
              <a:avLst>
                <a:gd fmla="val 55000" name="adj1"/>
                <a:gd fmla="val 45000" name="adj2"/>
              </a:avLst>
            </a:prstGeom>
            <a:solidFill>
              <a:srgbClr val="E7CFCF">
                <a:alpha val="90196"/>
              </a:srgbClr>
            </a:solidFill>
            <a:ln cap="flat" cmpd="sng" w="25400">
              <a:solidFill>
                <a:srgbClr val="E7CFCF">
                  <a:alpha val="90196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7"/>
            <p:cNvSpPr txBox="1"/>
            <p:nvPr/>
          </p:nvSpPr>
          <p:spPr>
            <a:xfrm>
              <a:off x="8931679" y="948470"/>
              <a:ext cx="447000" cy="61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t/>
              </a:r>
              <a:endParaRPr b="0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9592443" y="2492149"/>
              <a:ext cx="813000" cy="813000"/>
            </a:xfrm>
            <a:prstGeom prst="downArrow">
              <a:avLst>
                <a:gd fmla="val 55000" name="adj1"/>
                <a:gd fmla="val 45000" name="adj2"/>
              </a:avLst>
            </a:prstGeom>
            <a:solidFill>
              <a:srgbClr val="DDE5D0">
                <a:alpha val="90196"/>
              </a:srgbClr>
            </a:solidFill>
            <a:ln cap="flat" cmpd="sng" w="25400">
              <a:solidFill>
                <a:srgbClr val="DDE5D0">
                  <a:alpha val="90196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53" name="Google Shape;153;p7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8"/>
          <p:cNvSpPr txBox="1"/>
          <p:nvPr/>
        </p:nvSpPr>
        <p:spPr>
          <a:xfrm>
            <a:off x="3740202" y="460875"/>
            <a:ext cx="135456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Barriere</a:t>
            </a:r>
            <a:endParaRPr b="0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60" name="Google Shape;160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38007" y="2373153"/>
            <a:ext cx="3358201" cy="3281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827813" y="2252727"/>
            <a:ext cx="2522163" cy="32819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2" name="Google Shape;162;p8"/>
          <p:cNvGrpSpPr/>
          <p:nvPr/>
        </p:nvGrpSpPr>
        <p:grpSpPr>
          <a:xfrm>
            <a:off x="2193350" y="6253505"/>
            <a:ext cx="15092445" cy="2373290"/>
            <a:chOff x="-70290" y="1701183"/>
            <a:chExt cx="13121583" cy="2063372"/>
          </a:xfrm>
        </p:grpSpPr>
        <p:sp>
          <p:nvSpPr>
            <p:cNvPr id="163" name="Google Shape;163;p8"/>
            <p:cNvSpPr/>
            <p:nvPr/>
          </p:nvSpPr>
          <p:spPr>
            <a:xfrm>
              <a:off x="-70290" y="1701183"/>
              <a:ext cx="2730900" cy="17340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9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5150" lIns="105150" spcFirstLastPara="1" rIns="105150" wrap="square" tIns="105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8"/>
            <p:cNvSpPr/>
            <p:nvPr/>
          </p:nvSpPr>
          <p:spPr>
            <a:xfrm>
              <a:off x="233137" y="1989440"/>
              <a:ext cx="2730900" cy="173400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90196"/>
              </a:schemeClr>
            </a:solidFill>
            <a:ln cap="flat" cmpd="sng" w="292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5150" lIns="105150" spcFirstLastPara="1" rIns="105150" wrap="square" tIns="105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8"/>
            <p:cNvSpPr txBox="1"/>
            <p:nvPr/>
          </p:nvSpPr>
          <p:spPr>
            <a:xfrm>
              <a:off x="283927" y="2040230"/>
              <a:ext cx="2629200" cy="163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300" lIns="118300" spcFirstLastPara="1" rIns="118300" wrap="square" tIns="1183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6"/>
                <a:buFont typeface="Arial"/>
                <a:buNone/>
              </a:pPr>
              <a:r>
                <a:rPr b="0" i="0" lang="en-US" sz="3006" u="none" cap="none" strike="noStrike">
                  <a:solidFill>
                    <a:srgbClr val="000000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Mancanza di accessibilità </a:t>
              </a:r>
              <a:endParaRPr b="0" i="0" sz="3006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6"/>
                <a:buFont typeface="Arial"/>
                <a:buNone/>
              </a:pPr>
              <a:r>
                <a:rPr b="0" i="0" lang="en-US" sz="3006" u="none" cap="none" strike="noStrike">
                  <a:solidFill>
                    <a:srgbClr val="000000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nei corsi e </a:t>
              </a:r>
              <a:br>
                <a:rPr b="0" i="0" lang="en-US" sz="3006" u="none" cap="none" strike="noStrike">
                  <a:solidFill>
                    <a:srgbClr val="000000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</a:br>
              <a:r>
                <a:rPr b="0" i="0" lang="en-US" sz="3006" u="none" cap="none" strike="noStrike">
                  <a:solidFill>
                    <a:srgbClr val="000000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nelle aule </a:t>
              </a:r>
              <a:endParaRPr b="0" i="0" sz="3006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166" name="Google Shape;166;p8"/>
            <p:cNvSpPr/>
            <p:nvPr/>
          </p:nvSpPr>
          <p:spPr>
            <a:xfrm>
              <a:off x="3341538" y="1742298"/>
              <a:ext cx="2730900" cy="17340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9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5150" lIns="105150" spcFirstLastPara="1" rIns="105150" wrap="square" tIns="105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8"/>
            <p:cNvSpPr/>
            <p:nvPr/>
          </p:nvSpPr>
          <p:spPr>
            <a:xfrm>
              <a:off x="3644966" y="2030555"/>
              <a:ext cx="2730900" cy="173400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90196"/>
              </a:schemeClr>
            </a:solidFill>
            <a:ln cap="flat" cmpd="sng" w="292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5150" lIns="105150" spcFirstLastPara="1" rIns="105150" wrap="square" tIns="105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8"/>
            <p:cNvSpPr txBox="1"/>
            <p:nvPr/>
          </p:nvSpPr>
          <p:spPr>
            <a:xfrm>
              <a:off x="3695756" y="2081345"/>
              <a:ext cx="2629200" cy="163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300" lIns="118300" spcFirstLastPara="1" rIns="118300" wrap="square" tIns="1183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6"/>
                <a:buFont typeface="Arial"/>
                <a:buNone/>
              </a:pPr>
              <a:r>
                <a:rPr b="0" i="0" lang="en-US" sz="3006" u="none" cap="none" strike="noStrike">
                  <a:solidFill>
                    <a:srgbClr val="000000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Mancanza di supporto nella comunicazione</a:t>
              </a:r>
              <a:endParaRPr b="0" i="0" sz="3006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169" name="Google Shape;169;p8"/>
            <p:cNvSpPr/>
            <p:nvPr/>
          </p:nvSpPr>
          <p:spPr>
            <a:xfrm>
              <a:off x="6679251" y="1742298"/>
              <a:ext cx="2730900" cy="17340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9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5150" lIns="105150" spcFirstLastPara="1" rIns="105150" wrap="square" tIns="105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8"/>
            <p:cNvSpPr/>
            <p:nvPr/>
          </p:nvSpPr>
          <p:spPr>
            <a:xfrm>
              <a:off x="6982680" y="2030555"/>
              <a:ext cx="2730900" cy="173400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90196"/>
              </a:schemeClr>
            </a:solidFill>
            <a:ln cap="flat" cmpd="sng" w="292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5150" lIns="105150" spcFirstLastPara="1" rIns="105150" wrap="square" tIns="105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8"/>
            <p:cNvSpPr txBox="1"/>
            <p:nvPr/>
          </p:nvSpPr>
          <p:spPr>
            <a:xfrm>
              <a:off x="7033470" y="2081345"/>
              <a:ext cx="2629200" cy="163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300" lIns="118300" spcFirstLastPara="1" rIns="118300" wrap="square" tIns="1183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6"/>
                <a:buFont typeface="Arial"/>
                <a:buNone/>
              </a:pPr>
              <a:r>
                <a:rPr b="0" i="0" lang="en-US" sz="3006" u="none" cap="none" strike="noStrike">
                  <a:solidFill>
                    <a:srgbClr val="000000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Scarsa consapevolezza tra il personale </a:t>
              </a:r>
              <a:endParaRPr b="0" i="0" sz="3006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172" name="Google Shape;172;p8"/>
            <p:cNvSpPr/>
            <p:nvPr/>
          </p:nvSpPr>
          <p:spPr>
            <a:xfrm>
              <a:off x="10016965" y="1742298"/>
              <a:ext cx="2730900" cy="17340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9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5150" lIns="105150" spcFirstLastPara="1" rIns="105150" wrap="square" tIns="105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8"/>
            <p:cNvSpPr/>
            <p:nvPr/>
          </p:nvSpPr>
          <p:spPr>
            <a:xfrm>
              <a:off x="10320393" y="2030555"/>
              <a:ext cx="2730900" cy="173400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90196"/>
              </a:schemeClr>
            </a:solidFill>
            <a:ln cap="flat" cmpd="sng" w="292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5150" lIns="105150" spcFirstLastPara="1" rIns="105150" wrap="square" tIns="105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8"/>
            <p:cNvSpPr txBox="1"/>
            <p:nvPr/>
          </p:nvSpPr>
          <p:spPr>
            <a:xfrm>
              <a:off x="10371183" y="2081345"/>
              <a:ext cx="2629200" cy="163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300" lIns="118300" spcFirstLastPara="1" rIns="118300" wrap="square" tIns="1183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6"/>
                <a:buFont typeface="Arial"/>
                <a:buNone/>
              </a:pPr>
              <a:r>
                <a:rPr b="0" i="0" lang="en-US" sz="3006" u="none" cap="none" strike="noStrike">
                  <a:solidFill>
                    <a:srgbClr val="000000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Responsabilità poco chiare </a:t>
              </a:r>
              <a:br>
                <a:rPr b="0" i="0" lang="en-US" sz="3006" u="none" cap="none" strike="noStrike">
                  <a:solidFill>
                    <a:srgbClr val="000000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</a:br>
              <a:r>
                <a:rPr b="0" i="0" lang="en-US" sz="3006" u="none" cap="none" strike="noStrike">
                  <a:solidFill>
                    <a:srgbClr val="000000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e vincoli finanziari</a:t>
              </a:r>
              <a:endParaRPr b="0" i="0" sz="3006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</p:grpSp>
      <p:pic>
        <p:nvPicPr>
          <p:cNvPr id="175" name="Google Shape;175;p8" title="IT_Co-fundedbytheEU_RGB_WHITE Outlin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" name="Google Shape;180;p9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81" name="Google Shape;181;p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3" name="Google Shape;183;p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Zeichnung, Darstellung, Kinderkunst, Clipart enthält.&#10;&#10;KI-generierte Inhalte können fehlerhaft sein." id="184" name="Google Shape;18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3227" y="4068407"/>
            <a:ext cx="2150186" cy="2150186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9"/>
          <p:cNvSpPr txBox="1"/>
          <p:nvPr/>
        </p:nvSpPr>
        <p:spPr>
          <a:xfrm>
            <a:off x="3634575" y="879875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Misure di sostegno </a:t>
            </a:r>
            <a:endParaRPr b="0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grpSp>
        <p:nvGrpSpPr>
          <p:cNvPr id="186" name="Google Shape;186;p9"/>
          <p:cNvGrpSpPr/>
          <p:nvPr/>
        </p:nvGrpSpPr>
        <p:grpSpPr>
          <a:xfrm>
            <a:off x="3634575" y="2893214"/>
            <a:ext cx="13823299" cy="6012123"/>
            <a:chOff x="0" y="0"/>
            <a:chExt cx="13823299" cy="6012123"/>
          </a:xfrm>
        </p:grpSpPr>
        <p:sp>
          <p:nvSpPr>
            <p:cNvPr id="187" name="Google Shape;187;p9"/>
            <p:cNvSpPr/>
            <p:nvPr/>
          </p:nvSpPr>
          <p:spPr>
            <a:xfrm>
              <a:off x="0" y="0"/>
              <a:ext cx="11749800" cy="1803600"/>
            </a:xfrm>
            <a:prstGeom prst="roundRect">
              <a:avLst>
                <a:gd fmla="val 10000" name="adj"/>
              </a:avLst>
            </a:prstGeom>
            <a:solidFill>
              <a:schemeClr val="accent4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188" name="Google Shape;188;p9"/>
            <p:cNvSpPr txBox="1"/>
            <p:nvPr/>
          </p:nvSpPr>
          <p:spPr>
            <a:xfrm>
              <a:off x="52827" y="52827"/>
              <a:ext cx="9803400" cy="169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3825" lIns="163825" spcFirstLastPara="1" rIns="163825" wrap="square" tIns="1638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300"/>
                <a:buFont typeface="Arial"/>
                <a:buNone/>
              </a:pPr>
              <a:r>
                <a:rPr b="0" i="0" lang="en-US" sz="4300" u="none" cap="none" strike="noStrike">
                  <a:solidFill>
                    <a:schemeClr val="lt1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Interpreti di lingua dei segni nei corsi</a:t>
              </a:r>
              <a:endParaRPr b="0" i="0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189" name="Google Shape;189;p9"/>
            <p:cNvSpPr/>
            <p:nvPr/>
          </p:nvSpPr>
          <p:spPr>
            <a:xfrm>
              <a:off x="1036749" y="2104261"/>
              <a:ext cx="11749800" cy="1803600"/>
            </a:xfrm>
            <a:prstGeom prst="roundRect">
              <a:avLst>
                <a:gd fmla="val 10000" name="adj"/>
              </a:avLst>
            </a:prstGeom>
            <a:solidFill>
              <a:srgbClr val="5665B3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190" name="Google Shape;190;p9"/>
            <p:cNvSpPr txBox="1"/>
            <p:nvPr/>
          </p:nvSpPr>
          <p:spPr>
            <a:xfrm>
              <a:off x="1089576" y="2157088"/>
              <a:ext cx="9435000" cy="169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3825" lIns="163825" spcFirstLastPara="1" rIns="163825" wrap="square" tIns="1638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300"/>
                <a:buFont typeface="Arial"/>
                <a:buNone/>
              </a:pPr>
              <a:r>
                <a:rPr b="0" i="0" lang="en-US" sz="4300" u="none" cap="none" strike="noStrike">
                  <a:solidFill>
                    <a:schemeClr val="lt1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Tecnologie assistive, app, sottotitoli</a:t>
              </a:r>
              <a:endParaRPr b="0" i="0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191" name="Google Shape;191;p9"/>
            <p:cNvSpPr/>
            <p:nvPr/>
          </p:nvSpPr>
          <p:spPr>
            <a:xfrm>
              <a:off x="2073499" y="4208523"/>
              <a:ext cx="11749800" cy="1803600"/>
            </a:xfrm>
            <a:prstGeom prst="roundRect">
              <a:avLst>
                <a:gd fmla="val 10000" name="adj"/>
              </a:avLst>
            </a:prstGeom>
            <a:solidFill>
              <a:srgbClr val="4AA9C5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192" name="Google Shape;192;p9"/>
            <p:cNvSpPr txBox="1"/>
            <p:nvPr/>
          </p:nvSpPr>
          <p:spPr>
            <a:xfrm>
              <a:off x="2126326" y="4261350"/>
              <a:ext cx="9435000" cy="169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3825" lIns="163825" spcFirstLastPara="1" rIns="163825" wrap="square" tIns="1638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300"/>
                <a:buFont typeface="Arial"/>
                <a:buNone/>
              </a:pPr>
              <a:r>
                <a:rPr b="0" i="0" lang="en-US" sz="4300" u="none" cap="none" strike="noStrike">
                  <a:solidFill>
                    <a:schemeClr val="lt1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Materiali didattici accessibili, </a:t>
              </a:r>
              <a:endParaRPr b="0" i="0" sz="1400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1505"/>
                </a:spcBef>
                <a:spcAft>
                  <a:spcPts val="0"/>
                </a:spcAft>
                <a:buClr>
                  <a:srgbClr val="000000"/>
                </a:buClr>
                <a:buSzPts val="4300"/>
                <a:buFont typeface="Arial"/>
                <a:buNone/>
              </a:pPr>
              <a:r>
                <a:rPr b="0" i="0" lang="en-US" sz="4300" u="none" cap="none" strike="noStrike">
                  <a:solidFill>
                    <a:schemeClr val="lt1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Tutor per le trascrizioni </a:t>
              </a:r>
              <a:endParaRPr b="0" i="0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193" name="Google Shape;193;p9"/>
            <p:cNvSpPr/>
            <p:nvPr/>
          </p:nvSpPr>
          <p:spPr>
            <a:xfrm>
              <a:off x="10577454" y="1367770"/>
              <a:ext cx="1172400" cy="1172400"/>
            </a:xfrm>
            <a:prstGeom prst="downArrow">
              <a:avLst>
                <a:gd fmla="val 55000" name="adj1"/>
                <a:gd fmla="val 45000" name="adj2"/>
              </a:avLst>
            </a:prstGeom>
            <a:solidFill>
              <a:srgbClr val="D7D1DF">
                <a:alpha val="90196"/>
              </a:srgbClr>
            </a:solidFill>
            <a:ln cap="flat" cmpd="sng" w="25400">
              <a:solidFill>
                <a:srgbClr val="D7D1DF">
                  <a:alpha val="90196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194" name="Google Shape;194;p9"/>
            <p:cNvSpPr txBox="1"/>
            <p:nvPr/>
          </p:nvSpPr>
          <p:spPr>
            <a:xfrm>
              <a:off x="10841238" y="1367770"/>
              <a:ext cx="644700" cy="88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195" name="Google Shape;195;p9"/>
            <p:cNvSpPr/>
            <p:nvPr/>
          </p:nvSpPr>
          <p:spPr>
            <a:xfrm>
              <a:off x="11614203" y="3460007"/>
              <a:ext cx="1172400" cy="1172400"/>
            </a:xfrm>
            <a:prstGeom prst="downArrow">
              <a:avLst>
                <a:gd fmla="val 55000" name="adj1"/>
                <a:gd fmla="val 45000" name="adj2"/>
              </a:avLst>
            </a:prstGeom>
            <a:solidFill>
              <a:srgbClr val="CCE0E9">
                <a:alpha val="90196"/>
              </a:srgbClr>
            </a:solidFill>
            <a:ln cap="flat" cmpd="sng" w="25400">
              <a:solidFill>
                <a:srgbClr val="CCE0E9">
                  <a:alpha val="90196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196" name="Google Shape;196;p9"/>
            <p:cNvSpPr txBox="1"/>
            <p:nvPr/>
          </p:nvSpPr>
          <p:spPr>
            <a:xfrm>
              <a:off x="11877987" y="3460007"/>
              <a:ext cx="644700" cy="88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</p:grpSp>
      <p:pic>
        <p:nvPicPr>
          <p:cNvPr id="197" name="Google Shape;197;p9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" name="Google Shape;202;p1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03" name="Google Shape;203;p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1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5" name="Google Shape;205;p1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6" name="Google Shape;206;p10"/>
          <p:cNvGrpSpPr/>
          <p:nvPr/>
        </p:nvGrpSpPr>
        <p:grpSpPr>
          <a:xfrm>
            <a:off x="3341307" y="3086673"/>
            <a:ext cx="13417571" cy="4299236"/>
            <a:chOff x="891156" y="43902"/>
            <a:chExt cx="12737394" cy="4081295"/>
          </a:xfrm>
        </p:grpSpPr>
        <p:sp>
          <p:nvSpPr>
            <p:cNvPr id="207" name="Google Shape;207;p10"/>
            <p:cNvSpPr/>
            <p:nvPr/>
          </p:nvSpPr>
          <p:spPr>
            <a:xfrm>
              <a:off x="891156" y="43902"/>
              <a:ext cx="1686274" cy="1686274"/>
            </a:xfrm>
            <a:prstGeom prst="ellipse">
              <a:avLst/>
            </a:prstGeom>
            <a:solidFill>
              <a:srgbClr val="CFD7E7"/>
            </a:solidFill>
            <a:ln>
              <a:noFill/>
            </a:ln>
          </p:spPr>
          <p:txBody>
            <a:bodyPr anchorCtr="0" anchor="ctr" bIns="96300" lIns="96300" spcFirstLastPara="1" rIns="96300" wrap="square" tIns="963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75"/>
                <a:buFont typeface="Arial"/>
                <a:buNone/>
              </a:pPr>
              <a:r>
                <a:t/>
              </a:r>
              <a:endParaRPr b="0" i="0" sz="1475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208" name="Google Shape;208;p10"/>
            <p:cNvSpPr/>
            <p:nvPr/>
          </p:nvSpPr>
          <p:spPr>
            <a:xfrm>
              <a:off x="1245274" y="398019"/>
              <a:ext cx="978039" cy="978039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267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6300" lIns="96300" spcFirstLastPara="1" rIns="96300" wrap="square" tIns="963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75"/>
                <a:buFont typeface="Arial"/>
                <a:buNone/>
              </a:pPr>
              <a:r>
                <a:t/>
              </a:r>
              <a:endParaRPr b="0" i="0" sz="1475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209" name="Google Shape;209;p10"/>
            <p:cNvSpPr/>
            <p:nvPr/>
          </p:nvSpPr>
          <p:spPr>
            <a:xfrm>
              <a:off x="2938775" y="43902"/>
              <a:ext cx="3974789" cy="16862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6300" lIns="96300" spcFirstLastPara="1" rIns="96300" wrap="square" tIns="963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75"/>
                <a:buFont typeface="Arial"/>
                <a:buNone/>
              </a:pPr>
              <a:r>
                <a:t/>
              </a:r>
              <a:endParaRPr b="0" i="0" sz="1475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210" name="Google Shape;210;p10"/>
            <p:cNvSpPr/>
            <p:nvPr/>
          </p:nvSpPr>
          <p:spPr>
            <a:xfrm>
              <a:off x="7606142" y="43902"/>
              <a:ext cx="1686274" cy="1686274"/>
            </a:xfrm>
            <a:prstGeom prst="ellipse">
              <a:avLst/>
            </a:prstGeom>
            <a:solidFill>
              <a:srgbClr val="CFD7E7"/>
            </a:solidFill>
            <a:ln>
              <a:noFill/>
            </a:ln>
          </p:spPr>
          <p:txBody>
            <a:bodyPr anchorCtr="0" anchor="ctr" bIns="96300" lIns="96300" spcFirstLastPara="1" rIns="96300" wrap="square" tIns="963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75"/>
                <a:buFont typeface="Arial"/>
                <a:buNone/>
              </a:pPr>
              <a:r>
                <a:t/>
              </a:r>
              <a:endParaRPr b="0" i="0" sz="1475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211" name="Google Shape;211;p10"/>
            <p:cNvSpPr/>
            <p:nvPr/>
          </p:nvSpPr>
          <p:spPr>
            <a:xfrm>
              <a:off x="7960260" y="398019"/>
              <a:ext cx="978039" cy="978039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 cap="flat" cmpd="sng" w="267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6300" lIns="96300" spcFirstLastPara="1" rIns="96300" wrap="square" tIns="963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75"/>
                <a:buFont typeface="Arial"/>
                <a:buNone/>
              </a:pPr>
              <a:r>
                <a:t/>
              </a:r>
              <a:endParaRPr b="0" i="0" sz="1475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212" name="Google Shape;212;p10"/>
            <p:cNvSpPr/>
            <p:nvPr/>
          </p:nvSpPr>
          <p:spPr>
            <a:xfrm>
              <a:off x="9653761" y="43902"/>
              <a:ext cx="3974789" cy="16862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6300" lIns="96300" spcFirstLastPara="1" rIns="96300" wrap="square" tIns="963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75"/>
                <a:buFont typeface="Arial"/>
                <a:buNone/>
              </a:pPr>
              <a:r>
                <a:t/>
              </a:r>
              <a:endParaRPr b="0" i="0" sz="1475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213" name="Google Shape;213;p10"/>
            <p:cNvSpPr/>
            <p:nvPr/>
          </p:nvSpPr>
          <p:spPr>
            <a:xfrm>
              <a:off x="891156" y="2438923"/>
              <a:ext cx="1686274" cy="1686274"/>
            </a:xfrm>
            <a:prstGeom prst="ellipse">
              <a:avLst/>
            </a:prstGeom>
            <a:solidFill>
              <a:srgbClr val="CFD7E7"/>
            </a:solidFill>
            <a:ln>
              <a:noFill/>
            </a:ln>
          </p:spPr>
          <p:txBody>
            <a:bodyPr anchorCtr="0" anchor="ctr" bIns="96300" lIns="96300" spcFirstLastPara="1" rIns="96300" wrap="square" tIns="963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75"/>
                <a:buFont typeface="Arial"/>
                <a:buNone/>
              </a:pPr>
              <a:r>
                <a:t/>
              </a:r>
              <a:endParaRPr b="0" i="0" sz="1475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214" name="Google Shape;214;p10"/>
            <p:cNvSpPr/>
            <p:nvPr/>
          </p:nvSpPr>
          <p:spPr>
            <a:xfrm>
              <a:off x="1245274" y="2793041"/>
              <a:ext cx="978039" cy="978039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 cap="flat" cmpd="sng" w="267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6300" lIns="96300" spcFirstLastPara="1" rIns="96300" wrap="square" tIns="963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75"/>
                <a:buFont typeface="Arial"/>
                <a:buNone/>
              </a:pPr>
              <a:r>
                <a:t/>
              </a:r>
              <a:endParaRPr b="0" i="0" sz="1475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215" name="Google Shape;215;p10"/>
            <p:cNvSpPr/>
            <p:nvPr/>
          </p:nvSpPr>
          <p:spPr>
            <a:xfrm>
              <a:off x="2938775" y="2438923"/>
              <a:ext cx="3974789" cy="16862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6300" lIns="96300" spcFirstLastPara="1" rIns="96300" wrap="square" tIns="963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75"/>
                <a:buFont typeface="Arial"/>
                <a:buNone/>
              </a:pPr>
              <a:r>
                <a:t/>
              </a:r>
              <a:endParaRPr b="0" i="0" sz="1475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216" name="Google Shape;216;p10"/>
            <p:cNvSpPr/>
            <p:nvPr/>
          </p:nvSpPr>
          <p:spPr>
            <a:xfrm>
              <a:off x="7606142" y="2438923"/>
              <a:ext cx="1686274" cy="1686274"/>
            </a:xfrm>
            <a:prstGeom prst="ellipse">
              <a:avLst/>
            </a:prstGeom>
            <a:solidFill>
              <a:srgbClr val="CFD7E7"/>
            </a:solidFill>
            <a:ln>
              <a:noFill/>
            </a:ln>
          </p:spPr>
          <p:txBody>
            <a:bodyPr anchorCtr="0" anchor="ctr" bIns="96300" lIns="96300" spcFirstLastPara="1" rIns="96300" wrap="square" tIns="963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75"/>
                <a:buFont typeface="Arial"/>
                <a:buNone/>
              </a:pPr>
              <a:r>
                <a:t/>
              </a:r>
              <a:endParaRPr b="0" i="0" sz="1475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217" name="Google Shape;217;p10"/>
            <p:cNvSpPr/>
            <p:nvPr/>
          </p:nvSpPr>
          <p:spPr>
            <a:xfrm>
              <a:off x="7960260" y="2793041"/>
              <a:ext cx="978039" cy="978039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 cap="flat" cmpd="sng" w="267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6300" lIns="96300" spcFirstLastPara="1" rIns="96300" wrap="square" tIns="963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75"/>
                <a:buFont typeface="Arial"/>
                <a:buNone/>
              </a:pPr>
              <a:r>
                <a:t/>
              </a:r>
              <a:endParaRPr b="0" i="0" sz="1475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218" name="Google Shape;218;p10"/>
            <p:cNvSpPr/>
            <p:nvPr/>
          </p:nvSpPr>
          <p:spPr>
            <a:xfrm>
              <a:off x="9653761" y="2438923"/>
              <a:ext cx="3974789" cy="16862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6300" lIns="96300" spcFirstLastPara="1" rIns="96300" wrap="square" tIns="963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75"/>
                <a:buFont typeface="Arial"/>
                <a:buNone/>
              </a:pPr>
              <a:r>
                <a:t/>
              </a:r>
              <a:endParaRPr b="0" i="0" sz="1475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</p:grpSp>
      <p:sp>
        <p:nvSpPr>
          <p:cNvPr id="219" name="Google Shape;219;p10"/>
          <p:cNvSpPr txBox="1"/>
          <p:nvPr/>
        </p:nvSpPr>
        <p:spPr>
          <a:xfrm>
            <a:off x="3842038" y="739385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Strategie e soluzioni</a:t>
            </a:r>
            <a:endParaRPr b="0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20" name="Google Shape;220;p10"/>
          <p:cNvSpPr txBox="1"/>
          <p:nvPr/>
        </p:nvSpPr>
        <p:spPr>
          <a:xfrm>
            <a:off x="5860859" y="3304802"/>
            <a:ext cx="3974700" cy="16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Concetti di insegnamento e apprendimento accessibili  </a:t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21" name="Google Shape;221;p10"/>
          <p:cNvSpPr txBox="1"/>
          <p:nvPr/>
        </p:nvSpPr>
        <p:spPr>
          <a:xfrm>
            <a:off x="12575851" y="3304800"/>
            <a:ext cx="5085600" cy="16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Formazione del personale docente </a:t>
            </a:r>
            <a:br>
              <a:rPr b="0" i="0" lang="en-US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su come lavorare </a:t>
            </a:r>
            <a:br>
              <a:rPr b="0" i="0" lang="en-US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 gli studenti Sordi</a:t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22" name="Google Shape;222;p10"/>
          <p:cNvSpPr txBox="1"/>
          <p:nvPr/>
        </p:nvSpPr>
        <p:spPr>
          <a:xfrm>
            <a:off x="5860859" y="5699823"/>
            <a:ext cx="3974700" cy="16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L'uso delle tecnologie moderne </a:t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23" name="Google Shape;223;p10"/>
          <p:cNvSpPr txBox="1"/>
          <p:nvPr/>
        </p:nvSpPr>
        <p:spPr>
          <a:xfrm>
            <a:off x="12575845" y="5699823"/>
            <a:ext cx="3974700" cy="16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Promozione dell'autodifesa</a:t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24" name="Google Shape;224;p10" title="IT_Co-fundedbytheEU_RGB_WHITE Outline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"/>
          <p:cNvSpPr txBox="1"/>
          <p:nvPr/>
        </p:nvSpPr>
        <p:spPr>
          <a:xfrm>
            <a:off x="6121209" y="966032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0" name="Google Shape;230;p11"/>
          <p:cNvGrpSpPr/>
          <p:nvPr/>
        </p:nvGrpSpPr>
        <p:grpSpPr>
          <a:xfrm>
            <a:off x="-2622" y="-305474"/>
            <a:ext cx="2922084" cy="10592474"/>
            <a:chOff x="0" y="-57150"/>
            <a:chExt cx="769602" cy="2766483"/>
          </a:xfrm>
        </p:grpSpPr>
        <p:sp>
          <p:nvSpPr>
            <p:cNvPr id="231" name="Google Shape;231;p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3" name="Google Shape;233;p11"/>
          <p:cNvSpPr/>
          <p:nvPr/>
        </p:nvSpPr>
        <p:spPr>
          <a:xfrm>
            <a:off x="-183440" y="-4155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4" name="Google Shape;234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2150" y="5100172"/>
            <a:ext cx="1685324" cy="1698807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235" name="Google Shape;235;p11"/>
          <p:cNvSpPr/>
          <p:nvPr/>
        </p:nvSpPr>
        <p:spPr>
          <a:xfrm>
            <a:off x="4565395" y="3407355"/>
            <a:ext cx="1908046" cy="2646775"/>
          </a:xfrm>
          <a:prstGeom prst="flowChartMerg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6" name="Google Shape;236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35226" y="5252180"/>
            <a:ext cx="4424400" cy="29217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237" name="Google Shape;237;p11"/>
          <p:cNvSpPr txBox="1"/>
          <p:nvPr/>
        </p:nvSpPr>
        <p:spPr>
          <a:xfrm>
            <a:off x="14311525" y="5540275"/>
            <a:ext cx="3354300" cy="23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Psicologo russo</a:t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1886 – 1934, Mosca</a:t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Psicologia dell’educazione e dello sviluppo</a:t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38" name="Google Shape;238;p11"/>
          <p:cNvSpPr/>
          <p:nvPr/>
        </p:nvSpPr>
        <p:spPr>
          <a:xfrm>
            <a:off x="10073899" y="8814875"/>
            <a:ext cx="6098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Fonte</a:t>
            </a:r>
            <a:r>
              <a:rPr b="0" i="0" lang="en-US" sz="14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e</a:t>
            </a:r>
            <a:r>
              <a:rPr b="0" i="0" lang="en-US" sz="1400" u="sng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: Lev Vygotsky's Instagram, Twitter &amp; Facebook on IDCrawl</a:t>
            </a:r>
            <a:endParaRPr b="0"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9" name="Google Shape;239;p11"/>
          <p:cNvSpPr/>
          <p:nvPr/>
        </p:nvSpPr>
        <p:spPr>
          <a:xfrm>
            <a:off x="3615575" y="182693"/>
            <a:ext cx="138855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Contesto teorico - Educazione e lingua</a:t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1"/>
          <p:cNvSpPr/>
          <p:nvPr/>
        </p:nvSpPr>
        <p:spPr>
          <a:xfrm>
            <a:off x="3675675" y="1189250"/>
            <a:ext cx="14014800" cy="15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en-US" sz="5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Teoria socio-culturale dell'apprendimento di Vygotsky</a:t>
            </a:r>
            <a:endParaRPr b="0" i="0" sz="5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1" name="Google Shape;241;p11"/>
          <p:cNvSpPr/>
          <p:nvPr/>
        </p:nvSpPr>
        <p:spPr>
          <a:xfrm>
            <a:off x="3284625" y="6469425"/>
            <a:ext cx="60987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icksand Medium"/>
              <a:buChar char="●"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Modelli di accessibilità</a:t>
            </a:r>
            <a:endParaRPr b="0" i="0" sz="16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icksand Medium"/>
              <a:buChar char="●"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Diversità linguistica in classe</a:t>
            </a:r>
            <a:endParaRPr b="0" i="0" sz="2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42" name="Google Shape;242;p11"/>
          <p:cNvSpPr/>
          <p:nvPr/>
        </p:nvSpPr>
        <p:spPr>
          <a:xfrm>
            <a:off x="8865500" y="3041600"/>
            <a:ext cx="8730600" cy="15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“La capacità di esprimersi in qualsiasi contesto, </a:t>
            </a:r>
            <a:endParaRPr b="0"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soprattutto in classe, è fondamentale </a:t>
            </a:r>
            <a:b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per lo sviluppo intellettuale.”</a:t>
            </a:r>
            <a:endParaRPr b="0"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43" name="Google Shape;243;p11" title="IT_Co-fundedbytheEU_RGB_WHITE Outline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" name="Google Shape;248;p34"/>
          <p:cNvGrpSpPr/>
          <p:nvPr/>
        </p:nvGrpSpPr>
        <p:grpSpPr>
          <a:xfrm>
            <a:off x="-2622" y="-305474"/>
            <a:ext cx="2922084" cy="10592474"/>
            <a:chOff x="0" y="-57150"/>
            <a:chExt cx="769602" cy="2766483"/>
          </a:xfrm>
        </p:grpSpPr>
        <p:sp>
          <p:nvSpPr>
            <p:cNvPr id="249" name="Google Shape;249;p3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3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1" name="Google Shape;251;p34"/>
          <p:cNvSpPr/>
          <p:nvPr/>
        </p:nvSpPr>
        <p:spPr>
          <a:xfrm>
            <a:off x="-183440" y="-4155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2" name="Google Shape;252;p34"/>
          <p:cNvPicPr preferRelativeResize="0"/>
          <p:nvPr/>
        </p:nvPicPr>
        <p:blipFill rotWithShape="1">
          <a:blip r:embed="rId4">
            <a:alphaModFix/>
          </a:blip>
          <a:srcRect b="0" l="0" r="0" t="22631"/>
          <a:stretch/>
        </p:blipFill>
        <p:spPr>
          <a:xfrm>
            <a:off x="3429475" y="3632600"/>
            <a:ext cx="14257739" cy="3364425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4"/>
          <p:cNvSpPr txBox="1"/>
          <p:nvPr/>
        </p:nvSpPr>
        <p:spPr>
          <a:xfrm>
            <a:off x="649770" y="2179977"/>
            <a:ext cx="1617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Attività</a:t>
            </a:r>
            <a:endParaRPr b="0" i="0" sz="36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54" name="Google Shape;254;p34"/>
          <p:cNvSpPr txBox="1"/>
          <p:nvPr/>
        </p:nvSpPr>
        <p:spPr>
          <a:xfrm>
            <a:off x="4186000" y="7559150"/>
            <a:ext cx="29220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PERCHè</a:t>
            </a:r>
            <a:endParaRPr b="0"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Stimolare l’interesse e la motivazione all’apprendimento</a:t>
            </a:r>
            <a:endParaRPr b="0" i="0" sz="22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55" name="Google Shape;255;p34"/>
          <p:cNvSpPr txBox="1"/>
          <p:nvPr/>
        </p:nvSpPr>
        <p:spPr>
          <a:xfrm>
            <a:off x="8842550" y="7559150"/>
            <a:ext cx="37251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COSA</a:t>
            </a:r>
            <a:endParaRPr b="0"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Presentare informazioni e contenuti in modi diversi</a:t>
            </a:r>
            <a:endParaRPr b="0" i="0" sz="22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56" name="Google Shape;256;p34"/>
          <p:cNvSpPr txBox="1"/>
          <p:nvPr/>
        </p:nvSpPr>
        <p:spPr>
          <a:xfrm>
            <a:off x="13458575" y="7559150"/>
            <a:ext cx="40671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COME</a:t>
            </a:r>
            <a:endParaRPr b="0"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Offrire diversi modi per esprimere le conoscenze </a:t>
            </a:r>
            <a:br>
              <a:rPr b="0" i="0" lang="en-US" sz="2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b="0" i="0" lang="en-US" sz="2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 le competenze acquisite</a:t>
            </a:r>
            <a:endParaRPr b="0" i="0" sz="22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57" name="Google Shape;257;p34"/>
          <p:cNvSpPr/>
          <p:nvPr/>
        </p:nvSpPr>
        <p:spPr>
          <a:xfrm>
            <a:off x="3537402" y="9584375"/>
            <a:ext cx="4862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sng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CAST Universal Design for Learning Guidelines</a:t>
            </a:r>
            <a:endParaRPr b="0" i="0" sz="1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58" name="Google Shape;258;p34"/>
          <p:cNvSpPr txBox="1"/>
          <p:nvPr/>
        </p:nvSpPr>
        <p:spPr>
          <a:xfrm>
            <a:off x="3498422" y="708875"/>
            <a:ext cx="11457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Individuare esempi concreti</a:t>
            </a:r>
            <a:endParaRPr b="0" i="0" sz="60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59" name="Google Shape;259;p34"/>
          <p:cNvSpPr txBox="1"/>
          <p:nvPr/>
        </p:nvSpPr>
        <p:spPr>
          <a:xfrm>
            <a:off x="3498425" y="1833500"/>
            <a:ext cx="14178300" cy="15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0" i="0" lang="en-US" sz="4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Linee guida per la Progettazione Universale dell’Apprendimento </a:t>
            </a:r>
            <a:r>
              <a:rPr b="0" i="0" lang="en-US" sz="3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(Universal Design for Learning Guidelines)</a:t>
            </a:r>
            <a:endParaRPr b="0" i="0" sz="30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60" name="Google Shape;260;p34"/>
          <p:cNvSpPr txBox="1"/>
          <p:nvPr/>
        </p:nvSpPr>
        <p:spPr>
          <a:xfrm>
            <a:off x="3537400" y="5471312"/>
            <a:ext cx="4219200" cy="1508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24A243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Fornire molteplici mezzi di </a:t>
            </a:r>
            <a:r>
              <a:rPr b="0" i="0" lang="en-US" sz="3200" u="none" cap="none" strike="noStrike">
                <a:solidFill>
                  <a:srgbClr val="24A243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Coinvolgimento</a:t>
            </a:r>
            <a:br>
              <a:rPr b="0" i="0" lang="en-US" sz="3200" u="none" cap="none" strike="noStrike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Apprendenti motivati e consapevoli dello scopo</a:t>
            </a:r>
            <a:endParaRPr b="0" i="0" sz="1800" u="none" cap="none" strike="noStrike">
              <a:solidFill>
                <a:schemeClr val="dk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61" name="Google Shape;261;p34"/>
          <p:cNvSpPr txBox="1"/>
          <p:nvPr/>
        </p:nvSpPr>
        <p:spPr>
          <a:xfrm>
            <a:off x="8223574" y="5567300"/>
            <a:ext cx="4728000" cy="131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6D4F95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Fornire molteplici mezzi di </a:t>
            </a:r>
            <a:r>
              <a:rPr b="0" i="0" lang="en-US" sz="3200" u="none" cap="none" strike="noStrike">
                <a:solidFill>
                  <a:srgbClr val="6D4F95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Rappresentazione</a:t>
            </a:r>
            <a:br>
              <a:rPr b="0" i="0" lang="en-US" sz="3200" u="none" cap="none" strike="noStrike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Apprendenti competenti e ricchi di risorse</a:t>
            </a:r>
            <a:endParaRPr b="0" i="0" sz="1800" u="none" cap="none" strike="noStrike">
              <a:solidFill>
                <a:schemeClr val="dk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62" name="Google Shape;262;p34"/>
          <p:cNvSpPr txBox="1"/>
          <p:nvPr/>
        </p:nvSpPr>
        <p:spPr>
          <a:xfrm>
            <a:off x="12951575" y="5519312"/>
            <a:ext cx="4574100" cy="141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2199DA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Fornire molteplici mezzi di </a:t>
            </a:r>
            <a:br>
              <a:rPr b="0" i="0" lang="en-US" sz="1800" u="none" cap="none" strike="noStrike">
                <a:solidFill>
                  <a:srgbClr val="2199DA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b="0" i="0" lang="en-US" sz="3200" u="none" cap="none" strike="noStrike">
                <a:solidFill>
                  <a:srgbClr val="2199DA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Azione &amp; Espressione</a:t>
            </a:r>
            <a:br>
              <a:rPr b="0" i="0" lang="en-US" sz="3200" u="none" cap="none" strike="noStrike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Apprendenti strategici e orientati agli obiettivi</a:t>
            </a:r>
            <a:endParaRPr b="0" i="0" sz="1800" u="none" cap="none" strike="noStrike">
              <a:solidFill>
                <a:schemeClr val="dk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pic>
        <p:nvPicPr>
          <p:cNvPr id="263" name="Google Shape;263;p34" title="IT_Co-fundedbytheEU_RGB_WHITE Outlin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8" name="Google Shape;268;p35"/>
          <p:cNvGrpSpPr/>
          <p:nvPr/>
        </p:nvGrpSpPr>
        <p:grpSpPr>
          <a:xfrm>
            <a:off x="-2622" y="-305474"/>
            <a:ext cx="2922084" cy="10592474"/>
            <a:chOff x="0" y="-57150"/>
            <a:chExt cx="769602" cy="2766483"/>
          </a:xfrm>
        </p:grpSpPr>
        <p:sp>
          <p:nvSpPr>
            <p:cNvPr id="269" name="Google Shape;269;p3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3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1" name="Google Shape;271;p35"/>
          <p:cNvSpPr/>
          <p:nvPr/>
        </p:nvSpPr>
        <p:spPr>
          <a:xfrm>
            <a:off x="-183440" y="-4155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35"/>
          <p:cNvSpPr/>
          <p:nvPr/>
        </p:nvSpPr>
        <p:spPr>
          <a:xfrm>
            <a:off x="15356478" y="8455859"/>
            <a:ext cx="3967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CAST Universal Design for Learning Guidelines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35"/>
          <p:cNvSpPr txBox="1"/>
          <p:nvPr/>
        </p:nvSpPr>
        <p:spPr>
          <a:xfrm>
            <a:off x="3401751" y="285763"/>
            <a:ext cx="14308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Individuare esempi concreti per le persone sorde</a:t>
            </a:r>
            <a:endParaRPr b="0" i="0" sz="54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74" name="Google Shape;274;p35"/>
          <p:cNvSpPr txBox="1"/>
          <p:nvPr/>
        </p:nvSpPr>
        <p:spPr>
          <a:xfrm>
            <a:off x="649770" y="2179977"/>
            <a:ext cx="1617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Attività</a:t>
            </a:r>
            <a:endParaRPr b="0" i="0" sz="36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275" name="Google Shape;275;p35" title="Screenshot 2026-04-20 alle 10.11.40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53949" y="1373826"/>
            <a:ext cx="12633449" cy="8733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5" title="IT_Co-fundedbytheEU_RGB_WHITE Outlin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3024" y="9533451"/>
            <a:ext cx="2590802" cy="57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6"/>
          <p:cNvSpPr/>
          <p:nvPr/>
        </p:nvSpPr>
        <p:spPr>
          <a:xfrm rot="5400000">
            <a:off x="15040025" y="724575"/>
            <a:ext cx="1183500" cy="3714000"/>
          </a:xfrm>
          <a:prstGeom prst="homePlate">
            <a:avLst>
              <a:gd fmla="val 37269" name="adj"/>
            </a:avLst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2" name="Google Shape;282;p36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83" name="Google Shape;283;p3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3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5" name="Google Shape;285;p3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36"/>
          <p:cNvSpPr txBox="1"/>
          <p:nvPr/>
        </p:nvSpPr>
        <p:spPr>
          <a:xfrm>
            <a:off x="3853708" y="3814752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7" name="Google Shape;287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91685" y="1976581"/>
            <a:ext cx="9782338" cy="127233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6"/>
          <p:cNvSpPr txBox="1"/>
          <p:nvPr/>
        </p:nvSpPr>
        <p:spPr>
          <a:xfrm>
            <a:off x="3491685" y="9210541"/>
            <a:ext cx="8637300" cy="338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sng" cap="none" strike="noStrik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Home | European Deaf Students' Union</a:t>
            </a:r>
            <a:endParaRPr b="0" i="0" sz="16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89" name="Google Shape;289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491076" y="7287086"/>
            <a:ext cx="3730338" cy="1387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91685" y="4155332"/>
            <a:ext cx="8637368" cy="5005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894813" y="4205480"/>
            <a:ext cx="2690879" cy="2690879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6"/>
          <p:cNvSpPr/>
          <p:nvPr/>
        </p:nvSpPr>
        <p:spPr>
          <a:xfrm>
            <a:off x="8077200" y="4502467"/>
            <a:ext cx="2133600" cy="1282065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36"/>
          <p:cNvSpPr txBox="1"/>
          <p:nvPr/>
        </p:nvSpPr>
        <p:spPr>
          <a:xfrm>
            <a:off x="13843629" y="2122651"/>
            <a:ext cx="3609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A livello europeo</a:t>
            </a:r>
            <a:endParaRPr b="1" i="0" sz="30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94" name="Google Shape;294;p3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47432" y="4330336"/>
            <a:ext cx="2227217" cy="2227217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295" name="Google Shape;295;p36"/>
          <p:cNvSpPr txBox="1"/>
          <p:nvPr/>
        </p:nvSpPr>
        <p:spPr>
          <a:xfrm>
            <a:off x="3585179" y="167291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Promozione dell'autodeterminazione </a:t>
            </a: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Esempio 1</a:t>
            </a:r>
            <a:endParaRPr b="0" i="0" sz="36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296" name="Google Shape;296;p36" title="IT_Co-fundedbytheEU_RGB_WHITE Outline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oogle Shape;301;p37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02" name="Google Shape;302;p3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3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4" name="Google Shape;304;p37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37"/>
          <p:cNvSpPr txBox="1"/>
          <p:nvPr/>
        </p:nvSpPr>
        <p:spPr>
          <a:xfrm>
            <a:off x="3781600" y="6557552"/>
            <a:ext cx="12393900" cy="28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"/>
              <a:buChar char="●"/>
            </a:pP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Deaf space internazionale e interdisciplinare 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"/>
              <a:buChar char="●"/>
            </a:pP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Sostenere gli accademici Sordi nel loro </a:t>
            </a:r>
            <a:b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percorso e nelle loro carriere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200"/>
              <a:buFont typeface="Quicksand"/>
              <a:buChar char="●"/>
            </a:pP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Workshop tra accademici Sordi esperti e nuove generazioni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6" name="Google Shape;306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81604" y="2272492"/>
            <a:ext cx="3892750" cy="3835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806953" y="4190290"/>
            <a:ext cx="3684896" cy="3684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52141" y="2198557"/>
            <a:ext cx="4575998" cy="3909532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37"/>
          <p:cNvSpPr txBox="1"/>
          <p:nvPr/>
        </p:nvSpPr>
        <p:spPr>
          <a:xfrm>
            <a:off x="8772575" y="5368012"/>
            <a:ext cx="3933830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Dr Deaf – Acadeafic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0" name="Google Shape;310;p3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47432" y="4330336"/>
            <a:ext cx="2227217" cy="2227217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311" name="Google Shape;311;p37"/>
          <p:cNvSpPr txBox="1"/>
          <p:nvPr/>
        </p:nvSpPr>
        <p:spPr>
          <a:xfrm>
            <a:off x="3455450" y="352875"/>
            <a:ext cx="11729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Promozione dell'autodeterminazione</a:t>
            </a:r>
            <a:endParaRPr b="0" i="0" sz="6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Esempio 2</a:t>
            </a:r>
            <a:endParaRPr b="0" i="0" sz="6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12" name="Google Shape;312;p37"/>
          <p:cNvSpPr/>
          <p:nvPr/>
        </p:nvSpPr>
        <p:spPr>
          <a:xfrm rot="5400000">
            <a:off x="15057650" y="451350"/>
            <a:ext cx="1183500" cy="4677900"/>
          </a:xfrm>
          <a:prstGeom prst="homePlate">
            <a:avLst>
              <a:gd fmla="val 37269" name="adj"/>
            </a:avLst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37"/>
          <p:cNvSpPr txBox="1"/>
          <p:nvPr/>
        </p:nvSpPr>
        <p:spPr>
          <a:xfrm>
            <a:off x="13310450" y="2307869"/>
            <a:ext cx="4677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A livello internazionale</a:t>
            </a:r>
            <a:endParaRPr b="1" i="0" sz="30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314" name="Google Shape;314;p37" title="IT_Co-fundedbytheEU_RGB_WHITE Outline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9" name="Google Shape;319;p38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20" name="Google Shape;320;p3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3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2" name="Google Shape;322;p3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38"/>
          <p:cNvSpPr/>
          <p:nvPr/>
        </p:nvSpPr>
        <p:spPr>
          <a:xfrm>
            <a:off x="3564900" y="2227575"/>
            <a:ext cx="9665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Area Università, Scuola e Famiglia - ENS ETS-APS</a:t>
            </a:r>
            <a:endParaRPr b="1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24" name="Google Shape;324;p38"/>
          <p:cNvSpPr txBox="1"/>
          <p:nvPr/>
        </p:nvSpPr>
        <p:spPr>
          <a:xfrm>
            <a:off x="3455450" y="352875"/>
            <a:ext cx="11729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Promozione dell'autodeterminazione</a:t>
            </a:r>
            <a:endParaRPr b="0" i="0" sz="6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Esempio 3</a:t>
            </a:r>
            <a:endParaRPr b="0" i="0" sz="6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25" name="Google Shape;325;p38"/>
          <p:cNvSpPr/>
          <p:nvPr/>
        </p:nvSpPr>
        <p:spPr>
          <a:xfrm rot="5400000">
            <a:off x="15040025" y="724575"/>
            <a:ext cx="1183500" cy="3714000"/>
          </a:xfrm>
          <a:prstGeom prst="homePlate">
            <a:avLst>
              <a:gd fmla="val 37269" name="adj"/>
            </a:avLst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38"/>
          <p:cNvSpPr txBox="1"/>
          <p:nvPr/>
        </p:nvSpPr>
        <p:spPr>
          <a:xfrm>
            <a:off x="13843629" y="2122651"/>
            <a:ext cx="3609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A livello nazionale</a:t>
            </a:r>
            <a:endParaRPr b="1" i="0" sz="30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27" name="Google Shape;327;p38"/>
          <p:cNvSpPr txBox="1"/>
          <p:nvPr/>
        </p:nvSpPr>
        <p:spPr>
          <a:xfrm>
            <a:off x="3727100" y="9225100"/>
            <a:ext cx="7724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sng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https://www.ens.it/universita-scuola-e-famiglia/</a:t>
            </a:r>
            <a:r>
              <a:rPr b="0" i="0" lang="en-US" sz="1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b="0" i="0" sz="1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28" name="Google Shape;328;p38"/>
          <p:cNvSpPr txBox="1"/>
          <p:nvPr/>
        </p:nvSpPr>
        <p:spPr>
          <a:xfrm>
            <a:off x="3564900" y="3924200"/>
            <a:ext cx="10209900" cy="51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icksand Medium"/>
              <a:buChar char="●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Monitora scuole e università in Italia per studenti Sordi e le loro famiglie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icksand Medium"/>
              <a:buChar char="●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Collabora con Ministeri per migliorare accessibilità e inclusione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icksand Medium"/>
              <a:buChar char="●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Forma e aggiorna il personale scolastico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icksand Medium"/>
              <a:buChar char="●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Promuove sensibilizzazione sui bisogni delle persone Sorde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icksand Medium"/>
              <a:buChar char="●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Sostiene un sistema educativo inclusivo e pari opportunità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2800"/>
              <a:buFont typeface="Quicksand Medium"/>
              <a:buChar char="●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Supporta le famiglie nelle difficoltà scolastiche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329" name="Google Shape;329;p38" title="USF-BOTTARI.jp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098422" y="3924203"/>
            <a:ext cx="3354201" cy="3354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38" title="IT_Co-fundedbytheEU_RGB_WHITE Outlin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5" name="Google Shape;335;p39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36" name="Google Shape;336;p3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3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8" name="Google Shape;338;p3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9" name="Google Shape;339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7432" y="4330336"/>
            <a:ext cx="2227217" cy="2227217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340" name="Google Shape;340;p39"/>
          <p:cNvSpPr txBox="1"/>
          <p:nvPr/>
        </p:nvSpPr>
        <p:spPr>
          <a:xfrm>
            <a:off x="3455450" y="352875"/>
            <a:ext cx="11729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Promozione dell'autodeterminazione</a:t>
            </a:r>
            <a:endParaRPr b="0" i="0" sz="6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Esempio 4</a:t>
            </a:r>
            <a:endParaRPr b="0" i="0" sz="6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41" name="Google Shape;341;p39"/>
          <p:cNvSpPr/>
          <p:nvPr/>
        </p:nvSpPr>
        <p:spPr>
          <a:xfrm rot="5400000">
            <a:off x="15040025" y="724575"/>
            <a:ext cx="1183500" cy="3714000"/>
          </a:xfrm>
          <a:prstGeom prst="homePlate">
            <a:avLst>
              <a:gd fmla="val 37269" name="adj"/>
            </a:avLst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39"/>
          <p:cNvSpPr txBox="1"/>
          <p:nvPr/>
        </p:nvSpPr>
        <p:spPr>
          <a:xfrm>
            <a:off x="13843629" y="2122651"/>
            <a:ext cx="3609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A livello regionale</a:t>
            </a:r>
            <a:endParaRPr b="1" i="0" sz="30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7" name="Google Shape;347;p4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48" name="Google Shape;348;p4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4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0" name="Google Shape;350;p4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40"/>
          <p:cNvSpPr txBox="1"/>
          <p:nvPr/>
        </p:nvSpPr>
        <p:spPr>
          <a:xfrm>
            <a:off x="3378261" y="420619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Conclusione</a:t>
            </a:r>
            <a:endParaRPr b="0" i="0" sz="6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52" name="Google Shape;352;p40"/>
          <p:cNvSpPr txBox="1"/>
          <p:nvPr/>
        </p:nvSpPr>
        <p:spPr>
          <a:xfrm>
            <a:off x="3519450" y="1974925"/>
            <a:ext cx="11909700" cy="51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▪"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 diritti degli studenti Sordi sono garantiti da diverse leggi (internazionali, nazionali e regionali).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▪"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Ambienti di apprendimento accessibili e inclusivi promuovono pari opportunità.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▪"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Reti solide di studenti Sordi favoriscono </a:t>
            </a:r>
            <a:br>
              <a:rPr b="0" i="0" lang="en-US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l’accessibilità e la partecipazione.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▪"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L’obiettivo è sviluppare studenti autonomi e autodeterminati.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124520" lvl="1" marL="604511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FFFFFF"/>
              </a:buClr>
              <a:buSzPts val="2799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53" name="Google Shape;353;p40"/>
          <p:cNvSpPr txBox="1"/>
          <p:nvPr/>
        </p:nvSpPr>
        <p:spPr>
          <a:xfrm>
            <a:off x="3519457" y="7413222"/>
            <a:ext cx="103197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Difendi i tuoi diritti</a:t>
            </a:r>
            <a:r>
              <a:rPr b="0" i="0" lang="en-US" sz="8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b="0" i="0" sz="8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4" name="Google Shape;354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610672" y="4499361"/>
            <a:ext cx="4101600" cy="41016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355" name="Google Shape;355;p40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4" name="Google Shape;364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365" name="Google Shape;365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7" name="Google Shape;367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3"/>
          <p:cNvSpPr txBox="1"/>
          <p:nvPr/>
        </p:nvSpPr>
        <p:spPr>
          <a:xfrm>
            <a:off x="2157052" y="1867850"/>
            <a:ext cx="88902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Contatti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3"/>
          <p:cNvSpPr txBox="1"/>
          <p:nvPr/>
        </p:nvSpPr>
        <p:spPr>
          <a:xfrm>
            <a:off x="48636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74" name="Google Shape;374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75" name="Google Shape;375;p3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376" name="Google Shape;376;p3" title="IT_Co-fundedbytheEU_RGB_WHITE Outline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4315895" y="270263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Manuela Hofer</dc:creator>
</cp:coreProperties>
</file>