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10287000" cx="18288000"/>
  <p:notesSz cx="6858000" cy="9144000"/>
  <p:embeddedFontLst>
    <p:embeddedFont>
      <p:font typeface="Anton"/>
      <p:regular r:id="rId21"/>
    </p:embeddedFont>
    <p:embeddedFont>
      <p:font typeface="Quicksand"/>
      <p:regular r:id="rId22"/>
      <p:bold r:id="rId23"/>
    </p:embeddedFont>
    <p:embeddedFont>
      <p:font typeface="Arial Black"/>
      <p:regular r:id="rId24"/>
    </p:embeddedFont>
    <p:embeddedFont>
      <p:font typeface="Quicksand Medium"/>
      <p:regular r:id="rId25"/>
      <p:bold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7" roundtripDataSignature="AMtx7mhOFSiQUoJ3MvUybzbFRl7hB+lD3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Quicksand-regular.fntdata"/><Relationship Id="rId21" Type="http://schemas.openxmlformats.org/officeDocument/2006/relationships/font" Target="fonts/Anton-regular.fntdata"/><Relationship Id="rId24" Type="http://schemas.openxmlformats.org/officeDocument/2006/relationships/font" Target="fonts/ArialBlack-regular.fntdata"/><Relationship Id="rId23" Type="http://schemas.openxmlformats.org/officeDocument/2006/relationships/font" Target="fonts/Quicksan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QuicksandMedium-bold.fntdata"/><Relationship Id="rId25" Type="http://schemas.openxmlformats.org/officeDocument/2006/relationships/font" Target="fonts/QuicksandMedium-regular.fntdata"/><Relationship Id="rId27"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dc57f0abeb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dc57f0abeb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dc57f0abeb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g3dc57f0abeb_0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dc57f0abeb_0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7" name="Google Shape;107;g3dc57f0abeb_0_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dc57f0abeb_0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8" name="Google Shape;118;g3dc57f0abeb_0_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dc57f0abeb_0_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0" name="Google Shape;130;g3dc57f0abeb_0_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dc57f0abeb_0_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8" name="Google Shape;158;g3dc57f0abeb_0_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dc57f0abeb_0_1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3" name="Google Shape;183;g3dc57f0abeb_0_1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dc57f0abeb_0_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4" name="Google Shape;204;g3dc57f0abeb_0_1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dc57f0abeb_0_1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1" name="Google Shape;231;g3dc57f0abeb_0_1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dc57f0abeb_0_1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g3dc57f0abeb_0_1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dc57f0abeb_0_2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6" name="Google Shape;266;g3dc57f0abeb_0_2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dc57f0abeb_0_2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8" name="Google Shape;278;g3dc57f0abeb_0_2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dc57f0abeb_0_2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6" name="Google Shape;296;g3dc57f0abeb_0_2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dc57f0abeb_0_2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3" name="Google Shape;313;g3dc57f0abeb_0_2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dc57f0abeb_0_3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6" name="Google Shape;326;g3dc57f0abeb_0_3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32.jpg"/><Relationship Id="rId5" Type="http://schemas.openxmlformats.org/officeDocument/2006/relationships/image" Target="../media/image9.jpg"/><Relationship Id="rId6"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6.png"/><Relationship Id="rId6"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23.png"/><Relationship Id="rId6" Type="http://schemas.openxmlformats.org/officeDocument/2006/relationships/image" Target="../media/image30.png"/><Relationship Id="rId7" Type="http://schemas.openxmlformats.org/officeDocument/2006/relationships/image" Target="../media/image26.png"/><Relationship Id="rId8"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png"/><Relationship Id="rId5" Type="http://schemas.openxmlformats.org/officeDocument/2006/relationships/image" Target="../media/image12.png"/><Relationship Id="rId6" Type="http://schemas.openxmlformats.org/officeDocument/2006/relationships/image" Target="../media/image7.png"/><Relationship Id="rId7" Type="http://schemas.openxmlformats.org/officeDocument/2006/relationships/hyperlink" Target="https://www.idcrawl.com/lev-vygotsky" TargetMode="External"/><Relationship Id="rId8"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1.png"/><Relationship Id="rId5" Type="http://schemas.openxmlformats.org/officeDocument/2006/relationships/image" Target="../media/image10.png"/><Relationship Id="rId6" Type="http://schemas.openxmlformats.org/officeDocument/2006/relationships/hyperlink" Target="https://udlguidelines.cast.org/" TargetMode="External"/><Relationship Id="rId7"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hyperlink" Target="https://udlguidelines.cast.org/" TargetMode="External"/><Relationship Id="rId6"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4.png"/><Relationship Id="rId10" Type="http://schemas.openxmlformats.org/officeDocument/2006/relationships/image" Target="../media/image2.png"/><Relationship Id="rId9" Type="http://schemas.openxmlformats.org/officeDocument/2006/relationships/image" Target="../media/image9.jpg"/><Relationship Id="rId5" Type="http://schemas.openxmlformats.org/officeDocument/2006/relationships/hyperlink" Target="https://edsunion.wixsite.com/edsu" TargetMode="External"/><Relationship Id="rId6" Type="http://schemas.openxmlformats.org/officeDocument/2006/relationships/image" Target="../media/image29.png"/><Relationship Id="rId7" Type="http://schemas.openxmlformats.org/officeDocument/2006/relationships/image" Target="../media/image31.png"/><Relationship Id="rId8"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8.png"/><Relationship Id="rId9" Type="http://schemas.openxmlformats.org/officeDocument/2006/relationships/image" Target="../media/image2.png"/><Relationship Id="rId5" Type="http://schemas.openxmlformats.org/officeDocument/2006/relationships/image" Target="../media/image24.png"/><Relationship Id="rId6" Type="http://schemas.openxmlformats.org/officeDocument/2006/relationships/image" Target="../media/image17.png"/><Relationship Id="rId7" Type="http://schemas.openxmlformats.org/officeDocument/2006/relationships/hyperlink" Target="https://acadeafic.org/dr-deaf/" TargetMode="External"/><Relationship Id="rId8"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33.jpg"/><Relationship Id="rId5" Type="http://schemas.openxmlformats.org/officeDocument/2006/relationships/image" Target="../media/image2.png"/></Relationships>
</file>

<file path=ppt/slides/_rels/slide15.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22.png"/><Relationship Id="rId13" Type="http://schemas.openxmlformats.org/officeDocument/2006/relationships/image" Target="../media/image2.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6.png"/><Relationship Id="rId9" Type="http://schemas.openxmlformats.org/officeDocument/2006/relationships/image" Target="../media/image21.png"/><Relationship Id="rId5" Type="http://schemas.openxmlformats.org/officeDocument/2006/relationships/image" Target="../media/image14.png"/><Relationship Id="rId6" Type="http://schemas.openxmlformats.org/officeDocument/2006/relationships/image" Target="../media/image25.png"/><Relationship Id="rId7" Type="http://schemas.openxmlformats.org/officeDocument/2006/relationships/image" Target="../media/image18.png"/><Relationship Id="rId8"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g3dc57f0abeb_0_15"/>
          <p:cNvGrpSpPr/>
          <p:nvPr/>
        </p:nvGrpSpPr>
        <p:grpSpPr>
          <a:xfrm>
            <a:off x="0" y="-216992"/>
            <a:ext cx="2922102" cy="10504504"/>
            <a:chOff x="0" y="-57150"/>
            <a:chExt cx="769602" cy="2766600"/>
          </a:xfrm>
        </p:grpSpPr>
        <p:sp>
          <p:nvSpPr>
            <p:cNvPr id="85" name="Google Shape;85;g3dc57f0abeb_0_1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g3dc57f0abeb_0_1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g3dc57f0abeb_0_1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g3dc57f0abeb_0_15"/>
          <p:cNvSpPr txBox="1"/>
          <p:nvPr/>
        </p:nvSpPr>
        <p:spPr>
          <a:xfrm>
            <a:off x="3457354" y="3904541"/>
            <a:ext cx="949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Onderwijs aan doven</a:t>
            </a:r>
            <a:endParaRPr b="0" i="0" sz="8000" u="none" cap="none" strike="noStrike">
              <a:solidFill>
                <a:srgbClr val="FFFFFF"/>
              </a:solidFill>
              <a:latin typeface="Anton"/>
              <a:ea typeface="Anton"/>
              <a:cs typeface="Anton"/>
              <a:sym typeface="Anton"/>
            </a:endParaRPr>
          </a:p>
        </p:txBody>
      </p:sp>
      <p:sp>
        <p:nvSpPr>
          <p:cNvPr id="89" name="Google Shape;89;g3dc57f0abeb_0_15"/>
          <p:cNvSpPr txBox="1"/>
          <p:nvPr/>
        </p:nvSpPr>
        <p:spPr>
          <a:xfrm>
            <a:off x="3740158" y="1373745"/>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299" u="none" cap="none" strike="noStrike">
                <a:solidFill>
                  <a:srgbClr val="FFFFFF"/>
                </a:solidFill>
                <a:latin typeface="Quicksand"/>
                <a:ea typeface="Quicksand"/>
                <a:cs typeface="Quicksand"/>
                <a:sym typeface="Quicksand"/>
              </a:rPr>
              <a:t>D</a:t>
            </a:r>
            <a:r>
              <a:rPr lang="en-US" sz="2299">
                <a:solidFill>
                  <a:srgbClr val="FFFFFF"/>
                </a:solidFill>
                <a:latin typeface="Quicksand"/>
                <a:ea typeface="Quicksand"/>
                <a:cs typeface="Quicksand"/>
                <a:sym typeface="Quicksand"/>
              </a:rPr>
              <a:t>eaf Studies</a:t>
            </a:r>
            <a:r>
              <a:rPr b="0" i="0" lang="en-US" sz="2299" u="none" cap="none" strike="noStrike">
                <a:solidFill>
                  <a:srgbClr val="FFFFFF"/>
                </a:solidFill>
                <a:latin typeface="Quicksand"/>
                <a:ea typeface="Quicksand"/>
                <a:cs typeface="Quicksand"/>
                <a:sym typeface="Quicksand"/>
              </a:rPr>
              <a:t> – Workshop</a:t>
            </a:r>
            <a:endParaRPr b="0" i="0" sz="1400" u="none" cap="none" strike="noStrike">
              <a:solidFill>
                <a:srgbClr val="000000"/>
              </a:solidFill>
              <a:latin typeface="Arial"/>
              <a:ea typeface="Arial"/>
              <a:cs typeface="Arial"/>
              <a:sym typeface="Arial"/>
            </a:endParaRPr>
          </a:p>
        </p:txBody>
      </p:sp>
      <p:sp>
        <p:nvSpPr>
          <p:cNvPr id="90" name="Google Shape;90;g3dc57f0abeb_0_15"/>
          <p:cNvSpPr txBox="1"/>
          <p:nvPr/>
        </p:nvSpPr>
        <p:spPr>
          <a:xfrm>
            <a:off x="3457354" y="5322926"/>
            <a:ext cx="12489900" cy="8313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5400"/>
              <a:buFont typeface="Arial"/>
              <a:buNone/>
            </a:pPr>
            <a:r>
              <a:rPr b="0" i="0" lang="en-US" sz="5400" u="none" cap="none" strike="noStrike">
                <a:solidFill>
                  <a:srgbClr val="FFFFFF"/>
                </a:solidFill>
                <a:latin typeface="Quicksand"/>
                <a:ea typeface="Quicksand"/>
                <a:cs typeface="Quicksand"/>
                <a:sym typeface="Quicksand"/>
              </a:rPr>
              <a:t>Hoger onderwijs – dove studenten</a:t>
            </a:r>
            <a:endParaRPr b="0" i="0" sz="5400" u="none" cap="none" strike="noStrike">
              <a:solidFill>
                <a:srgbClr val="000000"/>
              </a:solidFill>
              <a:latin typeface="Arial"/>
              <a:ea typeface="Arial"/>
              <a:cs typeface="Arial"/>
              <a:sym typeface="Arial"/>
            </a:endParaRPr>
          </a:p>
        </p:txBody>
      </p:sp>
      <p:sp>
        <p:nvSpPr>
          <p:cNvPr id="91" name="Google Shape;91;g3dc57f0abeb_0_15"/>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en-US"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92" name="Google Shape;92;g3dc57f0abeb_0_15"/>
          <p:cNvPicPr preferRelativeResize="0"/>
          <p:nvPr/>
        </p:nvPicPr>
        <p:blipFill>
          <a:blip r:embed="rId4">
            <a:alphaModFix/>
          </a:blip>
          <a:stretch>
            <a:fillRect/>
          </a:stretch>
        </p:blipFill>
        <p:spPr>
          <a:xfrm>
            <a:off x="3187188" y="889242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96" name="Shape 96"/>
        <p:cNvGrpSpPr/>
        <p:nvPr/>
      </p:nvGrpSpPr>
      <p:grpSpPr>
        <a:xfrm>
          <a:off x="0" y="0"/>
          <a:ext cx="0" cy="0"/>
          <a:chOff x="0" y="0"/>
          <a:chExt cx="0" cy="0"/>
        </a:xfrm>
      </p:grpSpPr>
      <p:grpSp>
        <p:nvGrpSpPr>
          <p:cNvPr id="97" name="Google Shape;97;g3dc57f0abeb_0_27"/>
          <p:cNvGrpSpPr/>
          <p:nvPr/>
        </p:nvGrpSpPr>
        <p:grpSpPr>
          <a:xfrm>
            <a:off x="0" y="-216992"/>
            <a:ext cx="2922102" cy="10504504"/>
            <a:chOff x="0" y="-57150"/>
            <a:chExt cx="769602" cy="2766600"/>
          </a:xfrm>
        </p:grpSpPr>
        <p:sp>
          <p:nvSpPr>
            <p:cNvPr id="98" name="Google Shape;98;g3dc57f0abeb_0_2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g3dc57f0abeb_0_2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g3dc57f0abeb_0_2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g3dc57f0abeb_0_27"/>
          <p:cNvSpPr txBox="1"/>
          <p:nvPr/>
        </p:nvSpPr>
        <p:spPr>
          <a:xfrm>
            <a:off x="3634575" y="879875"/>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Welkom</a:t>
            </a:r>
            <a:endParaRPr b="0" i="0" sz="3200" u="none" cap="none" strike="noStrike">
              <a:solidFill>
                <a:schemeClr val="dk1"/>
              </a:solidFill>
              <a:latin typeface="Calibri"/>
              <a:ea typeface="Calibri"/>
              <a:cs typeface="Calibri"/>
              <a:sym typeface="Calibri"/>
            </a:endParaRPr>
          </a:p>
        </p:txBody>
      </p:sp>
      <p:sp>
        <p:nvSpPr>
          <p:cNvPr id="102" name="Google Shape;102;g3dc57f0abeb_0_27"/>
          <p:cNvSpPr txBox="1"/>
          <p:nvPr/>
        </p:nvSpPr>
        <p:spPr>
          <a:xfrm>
            <a:off x="3881275" y="2656025"/>
            <a:ext cx="11249100" cy="4169100"/>
          </a:xfrm>
          <a:prstGeom prst="rect">
            <a:avLst/>
          </a:prstGeom>
          <a:noFill/>
          <a:ln>
            <a:noFill/>
          </a:ln>
        </p:spPr>
        <p:txBody>
          <a:bodyPr anchorCtr="0" anchor="t" bIns="91425" lIns="91425" spcFirstLastPara="1" rIns="91425" wrap="square" tIns="91425">
            <a:noAutofit/>
          </a:bodyPr>
          <a:lstStyle/>
          <a:p>
            <a:pPr indent="-302256" lvl="1" marL="604511" marR="0" rtl="0" algn="l">
              <a:lnSpc>
                <a:spcPct val="140014"/>
              </a:lnSpc>
              <a:spcBef>
                <a:spcPts val="0"/>
              </a:spcBef>
              <a:spcAft>
                <a:spcPts val="0"/>
              </a:spcAft>
              <a:buClr>
                <a:srgbClr val="FFFFFF"/>
              </a:buClr>
              <a:buSzPts val="2799"/>
              <a:buFont typeface="Arial"/>
              <a:buChar char="•"/>
            </a:pPr>
            <a:r>
              <a:rPr b="0" i="0" lang="en-US" sz="3200" u="none" cap="none" strike="noStrike">
                <a:solidFill>
                  <a:schemeClr val="lt1"/>
                </a:solidFill>
                <a:latin typeface="Quicksand"/>
                <a:ea typeface="Quicksand"/>
                <a:cs typeface="Quicksand"/>
                <a:sym typeface="Quicksand"/>
              </a:rPr>
              <a:t>Inleiding </a:t>
            </a:r>
            <a:endParaRPr b="0" i="0" sz="1400" u="none" cap="none" strike="noStrike">
              <a:solidFill>
                <a:srgbClr val="000000"/>
              </a:solidFill>
              <a:latin typeface="Arial"/>
              <a:ea typeface="Arial"/>
              <a:cs typeface="Arial"/>
              <a:sym typeface="Arial"/>
            </a:endParaRPr>
          </a:p>
          <a:p>
            <a:pPr indent="-124520" lvl="1" marL="604511" marR="0" rtl="0" algn="l">
              <a:lnSpc>
                <a:spcPct val="140014"/>
              </a:lnSpc>
              <a:spcBef>
                <a:spcPts val="0"/>
              </a:spcBef>
              <a:spcAft>
                <a:spcPts val="0"/>
              </a:spcAft>
              <a:buClr>
                <a:srgbClr val="FFFFFF"/>
              </a:buClr>
              <a:buSzPts val="2799"/>
              <a:buFont typeface="Arial"/>
              <a:buNone/>
            </a:pPr>
            <a:r>
              <a:t/>
            </a:r>
            <a:endParaRPr b="0" i="0" sz="3200" u="none" cap="none" strike="noStrike">
              <a:solidFill>
                <a:schemeClr val="lt1"/>
              </a:solidFill>
              <a:latin typeface="Quicksand"/>
              <a:ea typeface="Quicksand"/>
              <a:cs typeface="Quicksand"/>
              <a:sym typeface="Quicksand"/>
            </a:endParaRPr>
          </a:p>
          <a:p>
            <a:pPr indent="-302256" lvl="1" marL="604511" marR="0" rtl="0" algn="l">
              <a:lnSpc>
                <a:spcPct val="140014"/>
              </a:lnSpc>
              <a:spcBef>
                <a:spcPts val="0"/>
              </a:spcBef>
              <a:spcAft>
                <a:spcPts val="0"/>
              </a:spcAft>
              <a:buClr>
                <a:srgbClr val="FFFFFF"/>
              </a:buClr>
              <a:buSzPts val="2799"/>
              <a:buFont typeface="Arial"/>
              <a:buChar char="•"/>
            </a:pPr>
            <a:r>
              <a:rPr b="0" i="0" lang="en-US" sz="3200" u="none" cap="none" strike="noStrike">
                <a:solidFill>
                  <a:schemeClr val="lt1"/>
                </a:solidFill>
                <a:latin typeface="Quicksand"/>
                <a:ea typeface="Quicksand"/>
                <a:cs typeface="Quicksand"/>
                <a:sym typeface="Quicksand"/>
              </a:rPr>
              <a:t>IJsbreker</a:t>
            </a:r>
            <a:endParaRPr b="0" i="0" sz="3200" u="none" cap="none" strike="noStrike">
              <a:solidFill>
                <a:schemeClr val="lt1"/>
              </a:solidFill>
              <a:latin typeface="Quicksand"/>
              <a:ea typeface="Quicksand"/>
              <a:cs typeface="Quicksand"/>
              <a:sym typeface="Quicksand"/>
            </a:endParaRPr>
          </a:p>
        </p:txBody>
      </p:sp>
      <p:pic>
        <p:nvPicPr>
          <p:cNvPr id="103" name="Google Shape;103;g3dc57f0abeb_0_27"/>
          <p:cNvPicPr preferRelativeResize="0"/>
          <p:nvPr/>
        </p:nvPicPr>
        <p:blipFill rotWithShape="1">
          <a:blip r:embed="rId4">
            <a:alphaModFix/>
          </a:blip>
          <a:srcRect b="0" l="0" r="50593" t="49890"/>
          <a:stretch/>
        </p:blipFill>
        <p:spPr>
          <a:xfrm>
            <a:off x="10691920" y="2939500"/>
            <a:ext cx="6647311" cy="4191477"/>
          </a:xfrm>
          <a:prstGeom prst="rect">
            <a:avLst/>
          </a:prstGeom>
          <a:noFill/>
          <a:ln>
            <a:noFill/>
          </a:ln>
        </p:spPr>
      </p:pic>
      <p:pic>
        <p:nvPicPr>
          <p:cNvPr id="104" name="Google Shape;104;g3dc57f0abeb_0_27"/>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08" name="Shape 108"/>
        <p:cNvGrpSpPr/>
        <p:nvPr/>
      </p:nvGrpSpPr>
      <p:grpSpPr>
        <a:xfrm>
          <a:off x="0" y="0"/>
          <a:ext cx="0" cy="0"/>
          <a:chOff x="0" y="0"/>
          <a:chExt cx="0" cy="0"/>
        </a:xfrm>
      </p:grpSpPr>
      <p:grpSp>
        <p:nvGrpSpPr>
          <p:cNvPr id="109" name="Google Shape;109;g3dc57f0abeb_0_38"/>
          <p:cNvGrpSpPr/>
          <p:nvPr/>
        </p:nvGrpSpPr>
        <p:grpSpPr>
          <a:xfrm>
            <a:off x="0" y="-216992"/>
            <a:ext cx="2922102" cy="10504504"/>
            <a:chOff x="0" y="-57150"/>
            <a:chExt cx="769602" cy="2766600"/>
          </a:xfrm>
        </p:grpSpPr>
        <p:sp>
          <p:nvSpPr>
            <p:cNvPr id="110" name="Google Shape;110;g3dc57f0abeb_0_3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g3dc57f0abeb_0_3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2" name="Google Shape;112;g3dc57f0abeb_0_3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3" name="Google Shape;113;g3dc57f0abeb_0_38"/>
          <p:cNvSpPr txBox="1"/>
          <p:nvPr/>
        </p:nvSpPr>
        <p:spPr>
          <a:xfrm>
            <a:off x="3654000" y="1423450"/>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0"/>
              <a:buFont typeface="Arial"/>
              <a:buNone/>
            </a:pPr>
            <a:r>
              <a:rPr lang="en-US" sz="8000">
                <a:solidFill>
                  <a:srgbClr val="FFFFFF"/>
                </a:solidFill>
                <a:latin typeface="Anton"/>
                <a:ea typeface="Anton"/>
                <a:cs typeface="Anton"/>
                <a:sym typeface="Anton"/>
              </a:rPr>
              <a:t>I</a:t>
            </a:r>
            <a:r>
              <a:rPr b="0" i="0" lang="en-US" sz="8000" u="none" cap="none" strike="noStrike">
                <a:solidFill>
                  <a:srgbClr val="FFFFFF"/>
                </a:solidFill>
                <a:latin typeface="Anton"/>
                <a:ea typeface="Anton"/>
                <a:cs typeface="Anton"/>
                <a:sym typeface="Anton"/>
              </a:rPr>
              <a:t>nhoud</a:t>
            </a:r>
            <a:endParaRPr b="0" i="0" sz="3200" u="none" cap="none" strike="noStrike">
              <a:solidFill>
                <a:schemeClr val="dk1"/>
              </a:solidFill>
              <a:latin typeface="Calibri"/>
              <a:ea typeface="Calibri"/>
              <a:cs typeface="Calibri"/>
              <a:sym typeface="Calibri"/>
            </a:endParaRPr>
          </a:p>
        </p:txBody>
      </p:sp>
      <p:sp>
        <p:nvSpPr>
          <p:cNvPr id="114" name="Google Shape;114;g3dc57f0abeb_0_38"/>
          <p:cNvSpPr txBox="1"/>
          <p:nvPr/>
        </p:nvSpPr>
        <p:spPr>
          <a:xfrm>
            <a:off x="3881275" y="2656025"/>
            <a:ext cx="11249100" cy="4169100"/>
          </a:xfrm>
          <a:prstGeom prst="rect">
            <a:avLst/>
          </a:prstGeom>
          <a:noFill/>
          <a:ln>
            <a:noFill/>
          </a:ln>
        </p:spPr>
        <p:txBody>
          <a:bodyPr anchorCtr="0" anchor="t" bIns="91425" lIns="91425" spcFirstLastPara="1" rIns="91425" wrap="square" tIns="91425">
            <a:noAutofit/>
          </a:bodyPr>
          <a:lstStyle/>
          <a:p>
            <a:pPr indent="-124520" lvl="1" marL="604511" marR="0" rtl="0" algn="l">
              <a:lnSpc>
                <a:spcPct val="140014"/>
              </a:lnSpc>
              <a:spcBef>
                <a:spcPts val="0"/>
              </a:spcBef>
              <a:spcAft>
                <a:spcPts val="0"/>
              </a:spcAft>
              <a:buClr>
                <a:srgbClr val="FFFFFF"/>
              </a:buClr>
              <a:buSzPts val="2799"/>
              <a:buFont typeface="Arial"/>
              <a:buNone/>
            </a:pPr>
            <a:r>
              <a:t/>
            </a:r>
            <a:endParaRPr b="0" i="0" sz="3200" u="none" cap="none" strike="noStrike">
              <a:solidFill>
                <a:schemeClr val="lt1"/>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Doelstellingen</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Wettelijk kader</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Obstakels en belemmeringen</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Ondersteuning</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Strategieën en oplossingen</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Richtlijnen voor universeel leren (toegankelijk)</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Zelfredzaamheid (3 voorbeelden)</a:t>
            </a:r>
            <a:endParaRPr b="0" i="0" sz="3200" u="none" cap="none" strike="noStrike">
              <a:solidFill>
                <a:schemeClr val="lt1"/>
              </a:solidFill>
              <a:latin typeface="Quicksand"/>
              <a:ea typeface="Quicksand"/>
              <a:cs typeface="Quicksand"/>
              <a:sym typeface="Quicksand"/>
            </a:endParaRPr>
          </a:p>
        </p:txBody>
      </p:sp>
      <p:pic>
        <p:nvPicPr>
          <p:cNvPr id="115" name="Google Shape;115;g3dc57f0abeb_0_38"/>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19" name="Shape 119"/>
        <p:cNvGrpSpPr/>
        <p:nvPr/>
      </p:nvGrpSpPr>
      <p:grpSpPr>
        <a:xfrm>
          <a:off x="0" y="0"/>
          <a:ext cx="0" cy="0"/>
          <a:chOff x="0" y="0"/>
          <a:chExt cx="0" cy="0"/>
        </a:xfrm>
      </p:grpSpPr>
      <p:grpSp>
        <p:nvGrpSpPr>
          <p:cNvPr id="120" name="Google Shape;120;g3dc57f0abeb_0_49"/>
          <p:cNvGrpSpPr/>
          <p:nvPr/>
        </p:nvGrpSpPr>
        <p:grpSpPr>
          <a:xfrm>
            <a:off x="0" y="-216992"/>
            <a:ext cx="2922102" cy="10504504"/>
            <a:chOff x="0" y="-57150"/>
            <a:chExt cx="769602" cy="2766600"/>
          </a:xfrm>
        </p:grpSpPr>
        <p:sp>
          <p:nvSpPr>
            <p:cNvPr id="121" name="Google Shape;121;g3dc57f0abeb_0_4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g3dc57f0abeb_0_4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3" name="Google Shape;123;g3dc57f0abeb_0_4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g3dc57f0abeb_0_49"/>
          <p:cNvSpPr txBox="1"/>
          <p:nvPr/>
        </p:nvSpPr>
        <p:spPr>
          <a:xfrm>
            <a:off x="3881275" y="738473"/>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Doelstellingen</a:t>
            </a:r>
            <a:endParaRPr b="0" i="0" sz="3200" u="none" cap="none" strike="noStrike">
              <a:solidFill>
                <a:schemeClr val="dk1"/>
              </a:solidFill>
              <a:latin typeface="Calibri"/>
              <a:ea typeface="Calibri"/>
              <a:cs typeface="Calibri"/>
              <a:sym typeface="Calibri"/>
            </a:endParaRPr>
          </a:p>
        </p:txBody>
      </p:sp>
      <p:sp>
        <p:nvSpPr>
          <p:cNvPr id="125" name="Google Shape;125;g3dc57f0abeb_0_49"/>
          <p:cNvSpPr txBox="1"/>
          <p:nvPr/>
        </p:nvSpPr>
        <p:spPr>
          <a:xfrm>
            <a:off x="3881275" y="3349425"/>
            <a:ext cx="14020200" cy="4169100"/>
          </a:xfrm>
          <a:prstGeom prst="rect">
            <a:avLst/>
          </a:prstGeom>
          <a:noFill/>
          <a:ln>
            <a:noFill/>
          </a:ln>
        </p:spPr>
        <p:txBody>
          <a:bodyPr anchorCtr="0" anchor="t" bIns="91425" lIns="91425" spcFirstLastPara="1" rIns="91425" wrap="square" tIns="91425">
            <a:noAutofit/>
          </a:bodyPr>
          <a:lstStyle/>
          <a:p>
            <a:pPr indent="-431800" lvl="0" marL="457200" marR="0" rtl="0" algn="l">
              <a:lnSpc>
                <a:spcPct val="140014"/>
              </a:lnSpc>
              <a:spcBef>
                <a:spcPts val="0"/>
              </a:spcBef>
              <a:spcAft>
                <a:spcPts val="0"/>
              </a:spcAft>
              <a:buClr>
                <a:schemeClr val="lt1"/>
              </a:buClr>
              <a:buSzPts val="3200"/>
              <a:buFont typeface="Quicksand"/>
              <a:buChar char="●"/>
            </a:pPr>
            <a:r>
              <a:rPr b="0" i="0" lang="en-US" sz="3200" u="none" cap="none" strike="noStrike">
                <a:solidFill>
                  <a:schemeClr val="lt1"/>
                </a:solidFill>
                <a:latin typeface="Quicksand"/>
                <a:ea typeface="Quicksand"/>
                <a:cs typeface="Quicksand"/>
                <a:sym typeface="Quicksand"/>
              </a:rPr>
              <a:t>Kennis van wettelijke kaders </a:t>
            </a:r>
            <a:endParaRPr sz="3200">
              <a:solidFill>
                <a:schemeClr val="lt1"/>
              </a:solidFill>
              <a:latin typeface="Quicksand"/>
              <a:ea typeface="Quicksand"/>
              <a:cs typeface="Quicksand"/>
              <a:sym typeface="Quicksand"/>
            </a:endParaRPr>
          </a:p>
          <a:p>
            <a:pPr indent="-431800" lvl="0" marL="457200" marR="0" rtl="0" algn="l">
              <a:lnSpc>
                <a:spcPct val="140014"/>
              </a:lnSpc>
              <a:spcBef>
                <a:spcPts val="0"/>
              </a:spcBef>
              <a:spcAft>
                <a:spcPts val="0"/>
              </a:spcAft>
              <a:buClr>
                <a:schemeClr val="lt1"/>
              </a:buClr>
              <a:buSzPts val="3200"/>
              <a:buFont typeface="Quicksand"/>
              <a:buChar char="●"/>
            </a:pPr>
            <a:r>
              <a:rPr b="0" i="0" lang="en-US" sz="3200" u="none" cap="none" strike="noStrike">
                <a:solidFill>
                  <a:schemeClr val="lt1"/>
                </a:solidFill>
                <a:latin typeface="Quicksand"/>
                <a:ea typeface="Quicksand"/>
                <a:cs typeface="Quicksand"/>
                <a:sym typeface="Quicksand"/>
              </a:rPr>
              <a:t>Kennis van ondersteunende maatregelen</a:t>
            </a:r>
            <a:endParaRPr b="0" i="0" sz="1400" u="none" cap="none" strike="noStrike">
              <a:solidFill>
                <a:srgbClr val="000000"/>
              </a:solidFill>
              <a:latin typeface="Arial"/>
              <a:ea typeface="Arial"/>
              <a:cs typeface="Arial"/>
              <a:sym typeface="Arial"/>
            </a:endParaRPr>
          </a:p>
          <a:p>
            <a:pPr indent="-431800" lvl="0" marL="457200" marR="0" rtl="0" algn="l">
              <a:lnSpc>
                <a:spcPct val="140014"/>
              </a:lnSpc>
              <a:spcBef>
                <a:spcPts val="0"/>
              </a:spcBef>
              <a:spcAft>
                <a:spcPts val="0"/>
              </a:spcAft>
              <a:buClr>
                <a:schemeClr val="lt1"/>
              </a:buClr>
              <a:buSzPts val="3200"/>
              <a:buFont typeface="Quicksand"/>
              <a:buChar char="●"/>
            </a:pPr>
            <a:r>
              <a:rPr b="0" i="0" lang="en-US" sz="3200" u="none" cap="none" strike="noStrike">
                <a:solidFill>
                  <a:schemeClr val="lt1"/>
                </a:solidFill>
                <a:latin typeface="Quicksand"/>
                <a:ea typeface="Quicksand"/>
                <a:cs typeface="Quicksand"/>
                <a:sym typeface="Quicksand"/>
              </a:rPr>
              <a:t>Het belang van zelfredzaamheid en autonomie voor dove studenten</a:t>
            </a:r>
            <a:endParaRPr b="0" i="0" sz="1400" u="none" cap="none" strike="noStrike">
              <a:solidFill>
                <a:srgbClr val="000000"/>
              </a:solidFill>
              <a:latin typeface="Arial"/>
              <a:ea typeface="Arial"/>
              <a:cs typeface="Arial"/>
              <a:sym typeface="Arial"/>
            </a:endParaRPr>
          </a:p>
          <a:p>
            <a:pPr indent="-431800" lvl="0" marL="457200" marR="0" rtl="0" algn="l">
              <a:lnSpc>
                <a:spcPct val="140014"/>
              </a:lnSpc>
              <a:spcBef>
                <a:spcPts val="0"/>
              </a:spcBef>
              <a:spcAft>
                <a:spcPts val="0"/>
              </a:spcAft>
              <a:buClr>
                <a:schemeClr val="lt1"/>
              </a:buClr>
              <a:buSzPts val="3200"/>
              <a:buFont typeface="Quicksand"/>
              <a:buChar char="●"/>
            </a:pPr>
            <a:r>
              <a:rPr b="0" i="0" lang="en-US" sz="3200" u="none" cap="none" strike="noStrike">
                <a:solidFill>
                  <a:schemeClr val="lt1"/>
                </a:solidFill>
                <a:latin typeface="Quicksand"/>
                <a:ea typeface="Quicksand"/>
                <a:cs typeface="Quicksand"/>
                <a:sym typeface="Quicksand"/>
              </a:rPr>
              <a:t>Kennis over inclusie in het hoger onderwijs</a:t>
            </a:r>
            <a:endParaRPr b="0" i="0" sz="3200" u="none" cap="none" strike="noStrike">
              <a:solidFill>
                <a:schemeClr val="lt1"/>
              </a:solidFill>
              <a:latin typeface="Quicksand"/>
              <a:ea typeface="Quicksand"/>
              <a:cs typeface="Quicksand"/>
              <a:sym typeface="Quicksand"/>
            </a:endParaRPr>
          </a:p>
        </p:txBody>
      </p:sp>
      <p:pic>
        <p:nvPicPr>
          <p:cNvPr id="126" name="Google Shape;126;g3dc57f0abeb_0_49"/>
          <p:cNvPicPr preferRelativeResize="0"/>
          <p:nvPr/>
        </p:nvPicPr>
        <p:blipFill rotWithShape="1">
          <a:blip r:embed="rId4">
            <a:alphaModFix/>
          </a:blip>
          <a:srcRect b="0" l="0" r="0" t="0"/>
          <a:stretch/>
        </p:blipFill>
        <p:spPr>
          <a:xfrm>
            <a:off x="13457248" y="738474"/>
            <a:ext cx="2922100" cy="2610951"/>
          </a:xfrm>
          <a:prstGeom prst="rect">
            <a:avLst/>
          </a:prstGeom>
          <a:noFill/>
          <a:ln>
            <a:noFill/>
          </a:ln>
        </p:spPr>
      </p:pic>
      <p:pic>
        <p:nvPicPr>
          <p:cNvPr id="127" name="Google Shape;127;g3dc57f0abeb_0_49"/>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31" name="Shape 131"/>
        <p:cNvGrpSpPr/>
        <p:nvPr/>
      </p:nvGrpSpPr>
      <p:grpSpPr>
        <a:xfrm>
          <a:off x="0" y="0"/>
          <a:ext cx="0" cy="0"/>
          <a:chOff x="0" y="0"/>
          <a:chExt cx="0" cy="0"/>
        </a:xfrm>
      </p:grpSpPr>
      <p:grpSp>
        <p:nvGrpSpPr>
          <p:cNvPr id="132" name="Google Shape;132;g3dc57f0abeb_0_60"/>
          <p:cNvGrpSpPr/>
          <p:nvPr/>
        </p:nvGrpSpPr>
        <p:grpSpPr>
          <a:xfrm>
            <a:off x="0" y="-216992"/>
            <a:ext cx="2922102" cy="10504504"/>
            <a:chOff x="0" y="-57150"/>
            <a:chExt cx="769602" cy="2766600"/>
          </a:xfrm>
        </p:grpSpPr>
        <p:sp>
          <p:nvSpPr>
            <p:cNvPr id="133" name="Google Shape;133;g3dc57f0abeb_0_6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4" name="Google Shape;134;g3dc57f0abeb_0_6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5" name="Google Shape;135;g3dc57f0abeb_0_60"/>
          <p:cNvSpPr/>
          <p:nvPr/>
        </p:nvSpPr>
        <p:spPr>
          <a:xfrm>
            <a:off x="-177333" y="-85015"/>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6" name="Google Shape;136;g3dc57f0abeb_0_60"/>
          <p:cNvSpPr txBox="1"/>
          <p:nvPr/>
        </p:nvSpPr>
        <p:spPr>
          <a:xfrm>
            <a:off x="3634575" y="879875"/>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Wettelijk kader</a:t>
            </a:r>
            <a:endParaRPr b="0" i="0" sz="3200" u="none" cap="none" strike="noStrike">
              <a:solidFill>
                <a:schemeClr val="dk1"/>
              </a:solidFill>
              <a:latin typeface="Calibri"/>
              <a:ea typeface="Calibri"/>
              <a:cs typeface="Calibri"/>
              <a:sym typeface="Calibri"/>
            </a:endParaRPr>
          </a:p>
        </p:txBody>
      </p:sp>
      <p:grpSp>
        <p:nvGrpSpPr>
          <p:cNvPr id="137" name="Google Shape;137;g3dc57f0abeb_0_60"/>
          <p:cNvGrpSpPr/>
          <p:nvPr/>
        </p:nvGrpSpPr>
        <p:grpSpPr>
          <a:xfrm>
            <a:off x="6276671" y="4463715"/>
            <a:ext cx="11248964" cy="4169070"/>
            <a:chOff x="0" y="0"/>
            <a:chExt cx="11248964" cy="4169070"/>
          </a:xfrm>
        </p:grpSpPr>
        <p:sp>
          <p:nvSpPr>
            <p:cNvPr id="138" name="Google Shape;138;g3dc57f0abeb_0_60"/>
            <p:cNvSpPr/>
            <p:nvPr/>
          </p:nvSpPr>
          <p:spPr>
            <a:xfrm>
              <a:off x="0" y="0"/>
              <a:ext cx="9561600" cy="1250700"/>
            </a:xfrm>
            <a:prstGeom prst="roundRect">
              <a:avLst>
                <a:gd fmla="val 10000" name="adj"/>
              </a:avLst>
            </a:prstGeom>
            <a:solidFill>
              <a:srgbClr val="BF504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g3dc57f0abeb_0_60"/>
            <p:cNvSpPr txBox="1"/>
            <p:nvPr/>
          </p:nvSpPr>
          <p:spPr>
            <a:xfrm>
              <a:off x="36633" y="36633"/>
              <a:ext cx="8212200" cy="1177500"/>
            </a:xfrm>
            <a:prstGeom prst="rect">
              <a:avLst/>
            </a:prstGeom>
            <a:noFill/>
            <a:ln>
              <a:noFill/>
            </a:ln>
          </p:spPr>
          <p:txBody>
            <a:bodyPr anchorCtr="0" anchor="ctr" bIns="95250" lIns="95250" spcFirstLastPara="1" rIns="95250" wrap="square" tIns="95250">
              <a:noAutofit/>
            </a:bodyPr>
            <a:lstStyle/>
            <a:p>
              <a:pPr indent="0" lvl="0" marL="0" marR="0" rtl="0" algn="l">
                <a:lnSpc>
                  <a:spcPct val="90000"/>
                </a:lnSpc>
                <a:spcBef>
                  <a:spcPts val="0"/>
                </a:spcBef>
                <a:spcAft>
                  <a:spcPts val="0"/>
                </a:spcAft>
                <a:buClr>
                  <a:srgbClr val="000000"/>
                </a:buClr>
                <a:buSzPts val="2500"/>
                <a:buFont typeface="Arial"/>
                <a:buNone/>
              </a:pPr>
              <a:r>
                <a:rPr b="1" i="0" lang="en-US" sz="2500" u="none" cap="none" strike="noStrike">
                  <a:solidFill>
                    <a:schemeClr val="lt1"/>
                  </a:solidFill>
                  <a:latin typeface="Arial"/>
                  <a:ea typeface="Arial"/>
                  <a:cs typeface="Arial"/>
                  <a:sym typeface="Arial"/>
                </a:rPr>
                <a:t>VN-Verdrag inzake de rechten van personen met een handicap (UN CRPD)</a:t>
              </a:r>
              <a:endParaRPr b="0" i="0" sz="2500" u="none" cap="none" strike="noStrike">
                <a:solidFill>
                  <a:schemeClr val="lt1"/>
                </a:solidFill>
                <a:latin typeface="Arial"/>
                <a:ea typeface="Arial"/>
                <a:cs typeface="Arial"/>
                <a:sym typeface="Arial"/>
              </a:endParaRPr>
            </a:p>
          </p:txBody>
        </p:sp>
        <p:sp>
          <p:nvSpPr>
            <p:cNvPr id="140" name="Google Shape;140;g3dc57f0abeb_0_60"/>
            <p:cNvSpPr/>
            <p:nvPr/>
          </p:nvSpPr>
          <p:spPr>
            <a:xfrm>
              <a:off x="843682" y="1459185"/>
              <a:ext cx="9561600" cy="1250700"/>
            </a:xfrm>
            <a:prstGeom prst="roundRect">
              <a:avLst>
                <a:gd fmla="val 10000" name="adj"/>
              </a:avLst>
            </a:prstGeom>
            <a:solidFill>
              <a:schemeClr val="accent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g3dc57f0abeb_0_60"/>
            <p:cNvSpPr txBox="1"/>
            <p:nvPr/>
          </p:nvSpPr>
          <p:spPr>
            <a:xfrm>
              <a:off x="880315" y="1495818"/>
              <a:ext cx="7831800" cy="1177500"/>
            </a:xfrm>
            <a:prstGeom prst="rect">
              <a:avLst/>
            </a:prstGeom>
            <a:noFill/>
            <a:ln>
              <a:noFill/>
            </a:ln>
          </p:spPr>
          <p:txBody>
            <a:bodyPr anchorCtr="0" anchor="ctr" bIns="95250" lIns="95250" spcFirstLastPara="1" rIns="95250" wrap="square" tIns="95250">
              <a:noAutofit/>
            </a:bodyPr>
            <a:lstStyle/>
            <a:p>
              <a:pPr indent="0" lvl="0" marL="0" marR="0" rtl="0" algn="l">
                <a:lnSpc>
                  <a:spcPct val="90000"/>
                </a:lnSpc>
                <a:spcBef>
                  <a:spcPts val="0"/>
                </a:spcBef>
                <a:spcAft>
                  <a:spcPts val="0"/>
                </a:spcAft>
                <a:buClr>
                  <a:srgbClr val="000000"/>
                </a:buClr>
                <a:buSzPts val="2500"/>
                <a:buFont typeface="Arial"/>
                <a:buNone/>
              </a:pPr>
              <a:r>
                <a:rPr b="1" i="0" lang="en-US" sz="2500" u="none" cap="none" strike="noStrike">
                  <a:solidFill>
                    <a:schemeClr val="lt1"/>
                  </a:solidFill>
                  <a:latin typeface="Arial"/>
                  <a:ea typeface="Arial"/>
                  <a:cs typeface="Arial"/>
                  <a:sym typeface="Arial"/>
                </a:rPr>
                <a:t>Algemene wet gelijke behandeling</a:t>
              </a:r>
              <a:br>
                <a:rPr b="0" i="0" lang="en-US" sz="2500" u="none" cap="none" strike="noStrike">
                  <a:solidFill>
                    <a:schemeClr val="lt1"/>
                  </a:solidFill>
                  <a:latin typeface="Arial"/>
                  <a:ea typeface="Arial"/>
                  <a:cs typeface="Arial"/>
                  <a:sym typeface="Arial"/>
                </a:rPr>
              </a:br>
              <a:r>
                <a:rPr b="0" i="0" lang="en-US" sz="2500" u="none" cap="none" strike="noStrike">
                  <a:solidFill>
                    <a:schemeClr val="lt1"/>
                  </a:solidFill>
                  <a:latin typeface="Arial"/>
                  <a:ea typeface="Arial"/>
                  <a:cs typeface="Arial"/>
                  <a:sym typeface="Arial"/>
                </a:rPr>
                <a:t>Bescherming tegen discriminatie op grond van een handicap </a:t>
              </a:r>
              <a:endParaRPr b="0" i="0" sz="1400" u="none" cap="none" strike="noStrike">
                <a:solidFill>
                  <a:srgbClr val="000000"/>
                </a:solidFill>
                <a:latin typeface="Arial"/>
                <a:ea typeface="Arial"/>
                <a:cs typeface="Arial"/>
                <a:sym typeface="Arial"/>
              </a:endParaRPr>
            </a:p>
          </p:txBody>
        </p:sp>
        <p:sp>
          <p:nvSpPr>
            <p:cNvPr id="142" name="Google Shape;142;g3dc57f0abeb_0_60"/>
            <p:cNvSpPr/>
            <p:nvPr/>
          </p:nvSpPr>
          <p:spPr>
            <a:xfrm>
              <a:off x="1687364" y="2918370"/>
              <a:ext cx="9561600" cy="1250700"/>
            </a:xfrm>
            <a:prstGeom prst="roundRect">
              <a:avLst>
                <a:gd fmla="val 10000" name="adj"/>
              </a:avLst>
            </a:prstGeom>
            <a:solidFill>
              <a:schemeClr val="accent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g3dc57f0abeb_0_60"/>
            <p:cNvSpPr txBox="1"/>
            <p:nvPr/>
          </p:nvSpPr>
          <p:spPr>
            <a:xfrm>
              <a:off x="1723997" y="2955003"/>
              <a:ext cx="7831800" cy="1177500"/>
            </a:xfrm>
            <a:prstGeom prst="rect">
              <a:avLst/>
            </a:prstGeom>
            <a:noFill/>
            <a:ln>
              <a:noFill/>
            </a:ln>
          </p:spPr>
          <p:txBody>
            <a:bodyPr anchorCtr="0" anchor="ctr" bIns="95250" lIns="95250" spcFirstLastPara="1" rIns="95250" wrap="square" tIns="95250">
              <a:noAutofit/>
            </a:bodyPr>
            <a:lstStyle/>
            <a:p>
              <a:pPr indent="0" lvl="0" marL="0" marR="0" rtl="0" algn="l">
                <a:lnSpc>
                  <a:spcPct val="90000"/>
                </a:lnSpc>
                <a:spcBef>
                  <a:spcPts val="0"/>
                </a:spcBef>
                <a:spcAft>
                  <a:spcPts val="0"/>
                </a:spcAft>
                <a:buClr>
                  <a:srgbClr val="000000"/>
                </a:buClr>
                <a:buSzPts val="2500"/>
                <a:buFont typeface="Arial"/>
                <a:buNone/>
              </a:pPr>
              <a:r>
                <a:rPr b="1" i="0" lang="en-US" sz="2500" u="none" cap="none" strike="noStrike">
                  <a:solidFill>
                    <a:schemeClr val="lt1"/>
                  </a:solidFill>
                  <a:latin typeface="Arial"/>
                  <a:ea typeface="Arial"/>
                  <a:cs typeface="Arial"/>
                  <a:sym typeface="Arial"/>
                </a:rPr>
                <a:t>Wetgeving inzake hoger onderwijs</a:t>
              </a:r>
              <a:br>
                <a:rPr b="1" i="0" lang="en-US" sz="2500" u="none" cap="none" strike="noStrike">
                  <a:solidFill>
                    <a:schemeClr val="lt1"/>
                  </a:solidFill>
                  <a:latin typeface="Arial"/>
                  <a:ea typeface="Arial"/>
                  <a:cs typeface="Arial"/>
                  <a:sym typeface="Arial"/>
                </a:rPr>
              </a:br>
              <a:r>
                <a:rPr b="0" i="0" lang="en-US" sz="2500" u="none" cap="none" strike="noStrike">
                  <a:solidFill>
                    <a:schemeClr val="lt1"/>
                  </a:solidFill>
                  <a:latin typeface="Arial"/>
                  <a:ea typeface="Arial"/>
                  <a:cs typeface="Arial"/>
                  <a:sym typeface="Arial"/>
                </a:rPr>
                <a:t>Toewijding aan toegankelijkheid en ondersteuning</a:t>
              </a:r>
              <a:endParaRPr b="0" i="0" sz="1400" u="none" cap="none" strike="noStrike">
                <a:solidFill>
                  <a:srgbClr val="000000"/>
                </a:solidFill>
                <a:latin typeface="Arial"/>
                <a:ea typeface="Arial"/>
                <a:cs typeface="Arial"/>
                <a:sym typeface="Arial"/>
              </a:endParaRPr>
            </a:p>
          </p:txBody>
        </p:sp>
        <p:sp>
          <p:nvSpPr>
            <p:cNvPr id="144" name="Google Shape;144;g3dc57f0abeb_0_60"/>
            <p:cNvSpPr/>
            <p:nvPr/>
          </p:nvSpPr>
          <p:spPr>
            <a:xfrm>
              <a:off x="8748760" y="948470"/>
              <a:ext cx="813000" cy="813000"/>
            </a:xfrm>
            <a:prstGeom prst="downArrow">
              <a:avLst>
                <a:gd fmla="val 55000" name="adj1"/>
                <a:gd fmla="val 45000" name="adj2"/>
              </a:avLst>
            </a:prstGeom>
            <a:solidFill>
              <a:srgbClr val="E7CFCF">
                <a:alpha val="90200"/>
              </a:srgbClr>
            </a:solidFill>
            <a:ln cap="flat" cmpd="sng" w="25400">
              <a:solidFill>
                <a:srgbClr val="E7CFCF">
                  <a:alpha val="9020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g3dc57f0abeb_0_60"/>
            <p:cNvSpPr txBox="1"/>
            <p:nvPr/>
          </p:nvSpPr>
          <p:spPr>
            <a:xfrm>
              <a:off x="8931679" y="948470"/>
              <a:ext cx="447000" cy="611700"/>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146" name="Google Shape;146;g3dc57f0abeb_0_60"/>
            <p:cNvSpPr/>
            <p:nvPr/>
          </p:nvSpPr>
          <p:spPr>
            <a:xfrm>
              <a:off x="9592443" y="2399317"/>
              <a:ext cx="813000" cy="813000"/>
            </a:xfrm>
            <a:prstGeom prst="downArrow">
              <a:avLst>
                <a:gd fmla="val 55000" name="adj1"/>
                <a:gd fmla="val 45000" name="adj2"/>
              </a:avLst>
            </a:prstGeom>
            <a:solidFill>
              <a:srgbClr val="DDE5D0">
                <a:alpha val="90200"/>
              </a:srgbClr>
            </a:solidFill>
            <a:ln cap="flat" cmpd="sng" w="25400">
              <a:solidFill>
                <a:srgbClr val="DDE5D0">
                  <a:alpha val="9020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g3dc57f0abeb_0_60"/>
            <p:cNvSpPr txBox="1"/>
            <p:nvPr/>
          </p:nvSpPr>
          <p:spPr>
            <a:xfrm>
              <a:off x="9775362" y="2399317"/>
              <a:ext cx="447000" cy="611700"/>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grpSp>
      <p:pic>
        <p:nvPicPr>
          <p:cNvPr descr="Ein Bild, das Kleidung, Schuhwerk, Person, Kunst enthält.&#10;&#10;KI-generierte Inhalte können fehlerhaft sein." id="148" name="Google Shape;148;g3dc57f0abeb_0_60"/>
          <p:cNvPicPr preferRelativeResize="0"/>
          <p:nvPr/>
        </p:nvPicPr>
        <p:blipFill rotWithShape="1">
          <a:blip r:embed="rId4">
            <a:alphaModFix/>
          </a:blip>
          <a:srcRect b="0" l="0" r="0" t="0"/>
          <a:stretch/>
        </p:blipFill>
        <p:spPr>
          <a:xfrm>
            <a:off x="13413941" y="510427"/>
            <a:ext cx="3801000" cy="2839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40"/>
              </a:srgbClr>
            </a:outerShdw>
          </a:effectLst>
        </p:spPr>
      </p:pic>
      <p:pic>
        <p:nvPicPr>
          <p:cNvPr descr="Ein Bild, das gelb, Text, Rechteck, Papierprodukt enthält.&#10;&#10;KI-generierte Inhalte können fehlerhaft sein." id="149" name="Google Shape;149;g3dc57f0abeb_0_60"/>
          <p:cNvPicPr preferRelativeResize="0"/>
          <p:nvPr/>
        </p:nvPicPr>
        <p:blipFill rotWithShape="1">
          <a:blip r:embed="rId5">
            <a:alphaModFix/>
          </a:blip>
          <a:srcRect b="0" l="0" r="0" t="0"/>
          <a:stretch/>
        </p:blipFill>
        <p:spPr>
          <a:xfrm>
            <a:off x="1670970" y="4463715"/>
            <a:ext cx="4220640" cy="1359569"/>
          </a:xfrm>
          <a:prstGeom prst="rect">
            <a:avLst/>
          </a:prstGeom>
          <a:noFill/>
          <a:ln>
            <a:noFill/>
          </a:ln>
        </p:spPr>
      </p:pic>
      <p:pic>
        <p:nvPicPr>
          <p:cNvPr descr="Ein Bild, das gelb, Text, Rechteck, Papierprodukt enthält.&#10;&#10;KI-generierte Inhalte können fehlerhaft sein." id="150" name="Google Shape;150;g3dc57f0abeb_0_60"/>
          <p:cNvPicPr preferRelativeResize="0"/>
          <p:nvPr/>
        </p:nvPicPr>
        <p:blipFill rotWithShape="1">
          <a:blip r:embed="rId5">
            <a:alphaModFix/>
          </a:blip>
          <a:srcRect b="0" l="0" r="0" t="0"/>
          <a:stretch/>
        </p:blipFill>
        <p:spPr>
          <a:xfrm>
            <a:off x="1670970" y="5823284"/>
            <a:ext cx="4220640" cy="1359569"/>
          </a:xfrm>
          <a:prstGeom prst="rect">
            <a:avLst/>
          </a:prstGeom>
          <a:noFill/>
          <a:ln>
            <a:noFill/>
          </a:ln>
        </p:spPr>
      </p:pic>
      <p:pic>
        <p:nvPicPr>
          <p:cNvPr descr="Ein Bild, das gelb, Text, Rechteck, Papierprodukt enthält.&#10;&#10;KI-generierte Inhalte können fehlerhaft sein." id="151" name="Google Shape;151;g3dc57f0abeb_0_60"/>
          <p:cNvPicPr preferRelativeResize="0"/>
          <p:nvPr/>
        </p:nvPicPr>
        <p:blipFill rotWithShape="1">
          <a:blip r:embed="rId5">
            <a:alphaModFix/>
          </a:blip>
          <a:srcRect b="0" l="0" r="0" t="0"/>
          <a:stretch/>
        </p:blipFill>
        <p:spPr>
          <a:xfrm>
            <a:off x="1670970" y="7182853"/>
            <a:ext cx="4220640" cy="1359569"/>
          </a:xfrm>
          <a:prstGeom prst="rect">
            <a:avLst/>
          </a:prstGeom>
          <a:noFill/>
          <a:ln>
            <a:noFill/>
          </a:ln>
        </p:spPr>
      </p:pic>
      <p:sp>
        <p:nvSpPr>
          <p:cNvPr id="152" name="Google Shape;152;g3dc57f0abeb_0_60"/>
          <p:cNvSpPr txBox="1"/>
          <p:nvPr/>
        </p:nvSpPr>
        <p:spPr>
          <a:xfrm>
            <a:off x="2464066" y="4773394"/>
            <a:ext cx="3157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internationaal</a:t>
            </a:r>
            <a:endParaRPr b="0" i="0" sz="1400" u="none" cap="none" strike="noStrike">
              <a:solidFill>
                <a:srgbClr val="000000"/>
              </a:solidFill>
              <a:latin typeface="Arial"/>
              <a:ea typeface="Arial"/>
              <a:cs typeface="Arial"/>
              <a:sym typeface="Arial"/>
            </a:endParaRPr>
          </a:p>
        </p:txBody>
      </p:sp>
      <p:sp>
        <p:nvSpPr>
          <p:cNvPr id="153" name="Google Shape;153;g3dc57f0abeb_0_60"/>
          <p:cNvSpPr txBox="1"/>
          <p:nvPr/>
        </p:nvSpPr>
        <p:spPr>
          <a:xfrm>
            <a:off x="2017206" y="6241452"/>
            <a:ext cx="31572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nationaal</a:t>
            </a:r>
            <a:endParaRPr b="0" i="0" sz="2800" u="none" cap="none" strike="noStrike">
              <a:solidFill>
                <a:srgbClr val="000000"/>
              </a:solidFill>
              <a:latin typeface="Arial"/>
              <a:ea typeface="Arial"/>
              <a:cs typeface="Arial"/>
              <a:sym typeface="Arial"/>
            </a:endParaRPr>
          </a:p>
        </p:txBody>
      </p:sp>
      <p:sp>
        <p:nvSpPr>
          <p:cNvPr id="154" name="Google Shape;154;g3dc57f0abeb_0_60"/>
          <p:cNvSpPr txBox="1"/>
          <p:nvPr/>
        </p:nvSpPr>
        <p:spPr>
          <a:xfrm>
            <a:off x="2202684" y="7601036"/>
            <a:ext cx="31572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regionaal</a:t>
            </a:r>
            <a:endParaRPr b="0" i="0" sz="2800" u="none" cap="none" strike="noStrike">
              <a:solidFill>
                <a:srgbClr val="000000"/>
              </a:solidFill>
              <a:latin typeface="Arial"/>
              <a:ea typeface="Arial"/>
              <a:cs typeface="Arial"/>
              <a:sym typeface="Arial"/>
            </a:endParaRPr>
          </a:p>
        </p:txBody>
      </p:sp>
      <p:pic>
        <p:nvPicPr>
          <p:cNvPr id="155" name="Google Shape;155;g3dc57f0abeb_0_60"/>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59" name="Shape 159"/>
        <p:cNvGrpSpPr/>
        <p:nvPr/>
      </p:nvGrpSpPr>
      <p:grpSpPr>
        <a:xfrm>
          <a:off x="0" y="0"/>
          <a:ext cx="0" cy="0"/>
          <a:chOff x="0" y="0"/>
          <a:chExt cx="0" cy="0"/>
        </a:xfrm>
      </p:grpSpPr>
      <p:grpSp>
        <p:nvGrpSpPr>
          <p:cNvPr id="160" name="Google Shape;160;g3dc57f0abeb_0_87"/>
          <p:cNvGrpSpPr/>
          <p:nvPr/>
        </p:nvGrpSpPr>
        <p:grpSpPr>
          <a:xfrm>
            <a:off x="-1890658" y="-611238"/>
            <a:ext cx="2922102" cy="10504504"/>
            <a:chOff x="0" y="-57150"/>
            <a:chExt cx="769602" cy="2766600"/>
          </a:xfrm>
        </p:grpSpPr>
        <p:sp>
          <p:nvSpPr>
            <p:cNvPr id="161" name="Google Shape;161;g3dc57f0abeb_0_8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2" name="Google Shape;162;g3dc57f0abeb_0_8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3" name="Google Shape;163;g3dc57f0abeb_0_8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4" name="Google Shape;164;g3dc57f0abeb_0_87"/>
          <p:cNvSpPr txBox="1"/>
          <p:nvPr/>
        </p:nvSpPr>
        <p:spPr>
          <a:xfrm>
            <a:off x="-584764" y="559833"/>
            <a:ext cx="16729800" cy="1554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Anton"/>
                <a:ea typeface="Anton"/>
                <a:cs typeface="Anton"/>
                <a:sym typeface="Anton"/>
              </a:rPr>
              <a:t>Belemmeringen</a:t>
            </a:r>
            <a:endParaRPr b="0" i="0" sz="8000" u="none" cap="none" strike="noStrike">
              <a:solidFill>
                <a:schemeClr val="lt1"/>
              </a:solidFill>
              <a:latin typeface="Anton"/>
              <a:ea typeface="Anton"/>
              <a:cs typeface="Anton"/>
              <a:sym typeface="Anton"/>
            </a:endParaRPr>
          </a:p>
        </p:txBody>
      </p:sp>
      <p:pic>
        <p:nvPicPr>
          <p:cNvPr id="165" name="Google Shape;165;g3dc57f0abeb_0_87"/>
          <p:cNvPicPr preferRelativeResize="0"/>
          <p:nvPr/>
        </p:nvPicPr>
        <p:blipFill rotWithShape="1">
          <a:blip r:embed="rId4">
            <a:alphaModFix/>
          </a:blip>
          <a:srcRect b="0" l="0" r="0" t="0"/>
          <a:stretch/>
        </p:blipFill>
        <p:spPr>
          <a:xfrm>
            <a:off x="5254195" y="2999778"/>
            <a:ext cx="3358201" cy="3281961"/>
          </a:xfrm>
          <a:prstGeom prst="rect">
            <a:avLst/>
          </a:prstGeom>
          <a:noFill/>
          <a:ln>
            <a:noFill/>
          </a:ln>
        </p:spPr>
      </p:pic>
      <p:pic>
        <p:nvPicPr>
          <p:cNvPr id="166" name="Google Shape;166;g3dc57f0abeb_0_87"/>
          <p:cNvPicPr preferRelativeResize="0"/>
          <p:nvPr/>
        </p:nvPicPr>
        <p:blipFill rotWithShape="1">
          <a:blip r:embed="rId5">
            <a:alphaModFix/>
          </a:blip>
          <a:srcRect b="0" l="0" r="0" t="0"/>
          <a:stretch/>
        </p:blipFill>
        <p:spPr>
          <a:xfrm>
            <a:off x="9144000" y="2879352"/>
            <a:ext cx="2522163" cy="3281960"/>
          </a:xfrm>
          <a:prstGeom prst="rect">
            <a:avLst/>
          </a:prstGeom>
          <a:noFill/>
          <a:ln>
            <a:noFill/>
          </a:ln>
        </p:spPr>
      </p:pic>
      <p:grpSp>
        <p:nvGrpSpPr>
          <p:cNvPr id="167" name="Google Shape;167;g3dc57f0abeb_0_87"/>
          <p:cNvGrpSpPr/>
          <p:nvPr/>
        </p:nvGrpSpPr>
        <p:grpSpPr>
          <a:xfrm>
            <a:off x="2193403" y="6844683"/>
            <a:ext cx="13121583" cy="2063372"/>
            <a:chOff x="-70290" y="1701183"/>
            <a:chExt cx="13121583" cy="2063372"/>
          </a:xfrm>
        </p:grpSpPr>
        <p:sp>
          <p:nvSpPr>
            <p:cNvPr id="168" name="Google Shape;168;g3dc57f0abeb_0_87"/>
            <p:cNvSpPr/>
            <p:nvPr/>
          </p:nvSpPr>
          <p:spPr>
            <a:xfrm>
              <a:off x="-70290" y="1701183"/>
              <a:ext cx="2730900" cy="1734000"/>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g3dc57f0abeb_0_87"/>
            <p:cNvSpPr/>
            <p:nvPr/>
          </p:nvSpPr>
          <p:spPr>
            <a:xfrm>
              <a:off x="233137" y="1989440"/>
              <a:ext cx="2730900" cy="1734000"/>
            </a:xfrm>
            <a:prstGeom prst="roundRect">
              <a:avLst>
                <a:gd fmla="val 10000" name="adj"/>
              </a:avLst>
            </a:prstGeom>
            <a:solidFill>
              <a:schemeClr val="lt1">
                <a:alpha val="90200"/>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g3dc57f0abeb_0_87"/>
            <p:cNvSpPr txBox="1"/>
            <p:nvPr/>
          </p:nvSpPr>
          <p:spPr>
            <a:xfrm>
              <a:off x="283927" y="2040230"/>
              <a:ext cx="2629200" cy="1632600"/>
            </a:xfrm>
            <a:prstGeom prst="rect">
              <a:avLst/>
            </a:prstGeom>
            <a:no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rgbClr val="000000"/>
                </a:buClr>
                <a:buSzPts val="2700"/>
                <a:buFont typeface="Arial"/>
                <a:buNone/>
              </a:pPr>
              <a:r>
                <a:rPr b="0" i="0" lang="en-US" sz="2300" u="none" cap="none" strike="noStrike">
                  <a:solidFill>
                    <a:srgbClr val="000000"/>
                  </a:solidFill>
                  <a:latin typeface="Arial"/>
                  <a:ea typeface="Arial"/>
                  <a:cs typeface="Arial"/>
                  <a:sym typeface="Arial"/>
                </a:rPr>
                <a:t>Gebrek aan toegankelijkheid van cursussen en ruimtes </a:t>
              </a:r>
              <a:endParaRPr b="0" i="0" sz="2300" u="none" cap="none" strike="noStrike">
                <a:solidFill>
                  <a:srgbClr val="000000"/>
                </a:solidFill>
                <a:latin typeface="Arial"/>
                <a:ea typeface="Arial"/>
                <a:cs typeface="Arial"/>
                <a:sym typeface="Arial"/>
              </a:endParaRPr>
            </a:p>
          </p:txBody>
        </p:sp>
        <p:sp>
          <p:nvSpPr>
            <p:cNvPr id="171" name="Google Shape;171;g3dc57f0abeb_0_87"/>
            <p:cNvSpPr/>
            <p:nvPr/>
          </p:nvSpPr>
          <p:spPr>
            <a:xfrm>
              <a:off x="3341538" y="1742298"/>
              <a:ext cx="2730900" cy="1734000"/>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g3dc57f0abeb_0_87"/>
            <p:cNvSpPr/>
            <p:nvPr/>
          </p:nvSpPr>
          <p:spPr>
            <a:xfrm>
              <a:off x="3644966" y="2030555"/>
              <a:ext cx="2730900" cy="1734000"/>
            </a:xfrm>
            <a:prstGeom prst="roundRect">
              <a:avLst>
                <a:gd fmla="val 10000" name="adj"/>
              </a:avLst>
            </a:prstGeom>
            <a:solidFill>
              <a:schemeClr val="lt1">
                <a:alpha val="90200"/>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g3dc57f0abeb_0_87"/>
            <p:cNvSpPr txBox="1"/>
            <p:nvPr/>
          </p:nvSpPr>
          <p:spPr>
            <a:xfrm>
              <a:off x="3695756" y="2081345"/>
              <a:ext cx="2629200" cy="1632600"/>
            </a:xfrm>
            <a:prstGeom prst="rect">
              <a:avLst/>
            </a:prstGeom>
            <a:no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rgbClr val="000000"/>
                </a:buClr>
                <a:buSzPts val="2700"/>
                <a:buFont typeface="Arial"/>
                <a:buNone/>
              </a:pPr>
              <a:r>
                <a:rPr b="0" i="0" lang="en-US" sz="2300" u="none" cap="none" strike="noStrike">
                  <a:solidFill>
                    <a:srgbClr val="000000"/>
                  </a:solidFill>
                  <a:latin typeface="Arial"/>
                  <a:ea typeface="Arial"/>
                  <a:cs typeface="Arial"/>
                  <a:sym typeface="Arial"/>
                </a:rPr>
                <a:t>Gebrek aan ondersteuning bij communicatie </a:t>
              </a:r>
              <a:endParaRPr b="0" i="0" sz="2300" u="none" cap="none" strike="noStrike">
                <a:solidFill>
                  <a:srgbClr val="000000"/>
                </a:solidFill>
                <a:latin typeface="Arial"/>
                <a:ea typeface="Arial"/>
                <a:cs typeface="Arial"/>
                <a:sym typeface="Arial"/>
              </a:endParaRPr>
            </a:p>
          </p:txBody>
        </p:sp>
        <p:sp>
          <p:nvSpPr>
            <p:cNvPr id="174" name="Google Shape;174;g3dc57f0abeb_0_87"/>
            <p:cNvSpPr/>
            <p:nvPr/>
          </p:nvSpPr>
          <p:spPr>
            <a:xfrm>
              <a:off x="6679251" y="1742298"/>
              <a:ext cx="2730900" cy="1734000"/>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g3dc57f0abeb_0_87"/>
            <p:cNvSpPr/>
            <p:nvPr/>
          </p:nvSpPr>
          <p:spPr>
            <a:xfrm>
              <a:off x="6982680" y="2030555"/>
              <a:ext cx="2730900" cy="1734000"/>
            </a:xfrm>
            <a:prstGeom prst="roundRect">
              <a:avLst>
                <a:gd fmla="val 10000" name="adj"/>
              </a:avLst>
            </a:prstGeom>
            <a:solidFill>
              <a:schemeClr val="lt1">
                <a:alpha val="90200"/>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g3dc57f0abeb_0_87"/>
            <p:cNvSpPr txBox="1"/>
            <p:nvPr/>
          </p:nvSpPr>
          <p:spPr>
            <a:xfrm>
              <a:off x="7033470" y="2081345"/>
              <a:ext cx="2629200" cy="1632600"/>
            </a:xfrm>
            <a:prstGeom prst="rect">
              <a:avLst/>
            </a:prstGeom>
            <a:no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rgbClr val="000000"/>
                </a:buClr>
                <a:buSzPts val="2700"/>
                <a:buFont typeface="Arial"/>
                <a:buNone/>
              </a:pPr>
              <a:r>
                <a:rPr b="0" i="0" lang="en-US" sz="2300" u="none" cap="none" strike="noStrike">
                  <a:solidFill>
                    <a:srgbClr val="000000"/>
                  </a:solidFill>
                  <a:latin typeface="Arial"/>
                  <a:ea typeface="Arial"/>
                  <a:cs typeface="Arial"/>
                  <a:sym typeface="Arial"/>
                </a:rPr>
                <a:t>Onvoldoende bewustzijn bij het personeel </a:t>
              </a:r>
              <a:endParaRPr b="0" i="0" sz="2300" u="none" cap="none" strike="noStrike">
                <a:solidFill>
                  <a:srgbClr val="000000"/>
                </a:solidFill>
                <a:latin typeface="Arial"/>
                <a:ea typeface="Arial"/>
                <a:cs typeface="Arial"/>
                <a:sym typeface="Arial"/>
              </a:endParaRPr>
            </a:p>
          </p:txBody>
        </p:sp>
        <p:sp>
          <p:nvSpPr>
            <p:cNvPr id="177" name="Google Shape;177;g3dc57f0abeb_0_87"/>
            <p:cNvSpPr/>
            <p:nvPr/>
          </p:nvSpPr>
          <p:spPr>
            <a:xfrm>
              <a:off x="10016965" y="1742298"/>
              <a:ext cx="2730900" cy="1734000"/>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g3dc57f0abeb_0_87"/>
            <p:cNvSpPr/>
            <p:nvPr/>
          </p:nvSpPr>
          <p:spPr>
            <a:xfrm>
              <a:off x="10320393" y="2030555"/>
              <a:ext cx="2730900" cy="1734000"/>
            </a:xfrm>
            <a:prstGeom prst="roundRect">
              <a:avLst>
                <a:gd fmla="val 10000" name="adj"/>
              </a:avLst>
            </a:prstGeom>
            <a:solidFill>
              <a:schemeClr val="lt1">
                <a:alpha val="90200"/>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g3dc57f0abeb_0_87"/>
            <p:cNvSpPr txBox="1"/>
            <p:nvPr/>
          </p:nvSpPr>
          <p:spPr>
            <a:xfrm>
              <a:off x="10371183" y="2081345"/>
              <a:ext cx="2629200" cy="1632600"/>
            </a:xfrm>
            <a:prstGeom prst="rect">
              <a:avLst/>
            </a:prstGeom>
            <a:no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rgbClr val="000000"/>
                </a:buClr>
                <a:buSzPts val="2700"/>
                <a:buFont typeface="Arial"/>
                <a:buNone/>
              </a:pPr>
              <a:r>
                <a:rPr b="0" i="0" lang="en-US" sz="1900" u="none" cap="none" strike="noStrike">
                  <a:solidFill>
                    <a:srgbClr val="000000"/>
                  </a:solidFill>
                  <a:latin typeface="Arial"/>
                  <a:ea typeface="Arial"/>
                  <a:cs typeface="Arial"/>
                  <a:sym typeface="Arial"/>
                </a:rPr>
                <a:t>Onduidelijke verantwoordelijkheden en financiële beperkingen</a:t>
              </a:r>
              <a:endParaRPr b="0" i="0" sz="1900" u="none" cap="none" strike="noStrike">
                <a:solidFill>
                  <a:srgbClr val="000000"/>
                </a:solidFill>
                <a:latin typeface="Arial"/>
                <a:ea typeface="Arial"/>
                <a:cs typeface="Arial"/>
                <a:sym typeface="Arial"/>
              </a:endParaRPr>
            </a:p>
          </p:txBody>
        </p:sp>
      </p:grpSp>
      <p:pic>
        <p:nvPicPr>
          <p:cNvPr id="180" name="Google Shape;180;g3dc57f0abeb_0_87"/>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84" name="Shape 184"/>
        <p:cNvGrpSpPr/>
        <p:nvPr/>
      </p:nvGrpSpPr>
      <p:grpSpPr>
        <a:xfrm>
          <a:off x="0" y="0"/>
          <a:ext cx="0" cy="0"/>
          <a:chOff x="0" y="0"/>
          <a:chExt cx="0" cy="0"/>
        </a:xfrm>
      </p:grpSpPr>
      <p:grpSp>
        <p:nvGrpSpPr>
          <p:cNvPr id="185" name="Google Shape;185;g3dc57f0abeb_0_111"/>
          <p:cNvGrpSpPr/>
          <p:nvPr/>
        </p:nvGrpSpPr>
        <p:grpSpPr>
          <a:xfrm>
            <a:off x="0" y="-216992"/>
            <a:ext cx="2922102" cy="10504504"/>
            <a:chOff x="0" y="-57150"/>
            <a:chExt cx="769602" cy="2766600"/>
          </a:xfrm>
        </p:grpSpPr>
        <p:sp>
          <p:nvSpPr>
            <p:cNvPr id="186" name="Google Shape;186;g3dc57f0abeb_0_1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g3dc57f0abeb_0_11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8" name="Google Shape;188;g3dc57f0abeb_0_1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g3dc57f0abeb_0_111"/>
          <p:cNvSpPr txBox="1"/>
          <p:nvPr/>
        </p:nvSpPr>
        <p:spPr>
          <a:xfrm>
            <a:off x="3634575" y="879875"/>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Anton"/>
                <a:ea typeface="Anton"/>
                <a:cs typeface="Anton"/>
                <a:sym typeface="Anton"/>
              </a:rPr>
              <a:t>Ondersteunende maatregelen </a:t>
            </a:r>
            <a:endParaRPr b="0" i="0" sz="8000" u="none" cap="none" strike="noStrike">
              <a:solidFill>
                <a:schemeClr val="lt1"/>
              </a:solidFill>
              <a:latin typeface="Anton"/>
              <a:ea typeface="Anton"/>
              <a:cs typeface="Anton"/>
              <a:sym typeface="Anton"/>
            </a:endParaRPr>
          </a:p>
        </p:txBody>
      </p:sp>
      <p:grpSp>
        <p:nvGrpSpPr>
          <p:cNvPr id="190" name="Google Shape;190;g3dc57f0abeb_0_111"/>
          <p:cNvGrpSpPr/>
          <p:nvPr/>
        </p:nvGrpSpPr>
        <p:grpSpPr>
          <a:xfrm>
            <a:off x="3634575" y="2893214"/>
            <a:ext cx="13823299" cy="6012123"/>
            <a:chOff x="0" y="0"/>
            <a:chExt cx="13823299" cy="6012123"/>
          </a:xfrm>
        </p:grpSpPr>
        <p:sp>
          <p:nvSpPr>
            <p:cNvPr id="191" name="Google Shape;191;g3dc57f0abeb_0_111"/>
            <p:cNvSpPr/>
            <p:nvPr/>
          </p:nvSpPr>
          <p:spPr>
            <a:xfrm>
              <a:off x="0" y="0"/>
              <a:ext cx="11749800" cy="1803600"/>
            </a:xfrm>
            <a:prstGeom prst="roundRect">
              <a:avLst>
                <a:gd fmla="val 10000" name="adj"/>
              </a:avLst>
            </a:prstGeom>
            <a:solidFill>
              <a:schemeClr val="accent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g3dc57f0abeb_0_111"/>
            <p:cNvSpPr txBox="1"/>
            <p:nvPr/>
          </p:nvSpPr>
          <p:spPr>
            <a:xfrm>
              <a:off x="52827" y="52827"/>
              <a:ext cx="9803400" cy="1698000"/>
            </a:xfrm>
            <a:prstGeom prst="rect">
              <a:avLst/>
            </a:prstGeom>
            <a:noFill/>
            <a:ln>
              <a:noFill/>
            </a:ln>
          </p:spPr>
          <p:txBody>
            <a:bodyPr anchorCtr="0" anchor="ctr" bIns="163825" lIns="163825" spcFirstLastPara="1" rIns="163825" wrap="square" tIns="163825">
              <a:noAutofit/>
            </a:bodyPr>
            <a:lstStyle/>
            <a:p>
              <a:pPr indent="0" lvl="0" marL="0" marR="0" rtl="0" algn="l">
                <a:lnSpc>
                  <a:spcPct val="90000"/>
                </a:lnSpc>
                <a:spcBef>
                  <a:spcPts val="0"/>
                </a:spcBef>
                <a:spcAft>
                  <a:spcPts val="0"/>
                </a:spcAft>
                <a:buClr>
                  <a:srgbClr val="000000"/>
                </a:buClr>
                <a:buSzPts val="4300"/>
                <a:buFont typeface="Arial"/>
                <a:buNone/>
              </a:pPr>
              <a:r>
                <a:rPr b="0" i="0" lang="en-US" sz="4300" u="none" cap="none" strike="noStrike">
                  <a:solidFill>
                    <a:schemeClr val="lt1"/>
                  </a:solidFill>
                  <a:latin typeface="Arial"/>
                  <a:ea typeface="Arial"/>
                  <a:cs typeface="Arial"/>
                  <a:sym typeface="Arial"/>
                </a:rPr>
                <a:t>Gebarentaaltolken in </a:t>
              </a:r>
              <a:r>
                <a:rPr lang="en-US" sz="4300">
                  <a:solidFill>
                    <a:schemeClr val="lt1"/>
                  </a:solidFill>
                </a:rPr>
                <a:t>lessen</a:t>
              </a:r>
              <a:endParaRPr b="0" i="0" sz="4300" u="none" cap="none" strike="noStrike">
                <a:solidFill>
                  <a:schemeClr val="lt1"/>
                </a:solidFill>
                <a:latin typeface="Arial"/>
                <a:ea typeface="Arial"/>
                <a:cs typeface="Arial"/>
                <a:sym typeface="Arial"/>
              </a:endParaRPr>
            </a:p>
          </p:txBody>
        </p:sp>
        <p:sp>
          <p:nvSpPr>
            <p:cNvPr id="193" name="Google Shape;193;g3dc57f0abeb_0_111"/>
            <p:cNvSpPr/>
            <p:nvPr/>
          </p:nvSpPr>
          <p:spPr>
            <a:xfrm>
              <a:off x="1036749" y="2104261"/>
              <a:ext cx="11749800" cy="1803600"/>
            </a:xfrm>
            <a:prstGeom prst="roundRect">
              <a:avLst>
                <a:gd fmla="val 10000" name="adj"/>
              </a:avLst>
            </a:prstGeom>
            <a:solidFill>
              <a:srgbClr val="5665B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g3dc57f0abeb_0_111"/>
            <p:cNvSpPr txBox="1"/>
            <p:nvPr/>
          </p:nvSpPr>
          <p:spPr>
            <a:xfrm>
              <a:off x="1089576" y="2157088"/>
              <a:ext cx="9435000" cy="1698000"/>
            </a:xfrm>
            <a:prstGeom prst="rect">
              <a:avLst/>
            </a:prstGeom>
            <a:noFill/>
            <a:ln>
              <a:noFill/>
            </a:ln>
          </p:spPr>
          <p:txBody>
            <a:bodyPr anchorCtr="0" anchor="ctr" bIns="163825" lIns="163825" spcFirstLastPara="1" rIns="163825" wrap="square" tIns="163825">
              <a:noAutofit/>
            </a:bodyPr>
            <a:lstStyle/>
            <a:p>
              <a:pPr indent="0" lvl="0" marL="0" marR="0" rtl="0" algn="l">
                <a:lnSpc>
                  <a:spcPct val="90000"/>
                </a:lnSpc>
                <a:spcBef>
                  <a:spcPts val="0"/>
                </a:spcBef>
                <a:spcAft>
                  <a:spcPts val="0"/>
                </a:spcAft>
                <a:buClr>
                  <a:srgbClr val="000000"/>
                </a:buClr>
                <a:buSzPts val="4300"/>
                <a:buFont typeface="Arial"/>
                <a:buNone/>
              </a:pPr>
              <a:r>
                <a:rPr lang="en-US" sz="4300">
                  <a:solidFill>
                    <a:schemeClr val="lt1"/>
                  </a:solidFill>
                </a:rPr>
                <a:t>H</a:t>
              </a:r>
              <a:r>
                <a:rPr b="0" i="0" lang="en-US" sz="4300" u="none" cap="none" strike="noStrike">
                  <a:solidFill>
                    <a:schemeClr val="lt1"/>
                  </a:solidFill>
                  <a:latin typeface="Arial"/>
                  <a:ea typeface="Arial"/>
                  <a:cs typeface="Arial"/>
                  <a:sym typeface="Arial"/>
                </a:rPr>
                <a:t>ulpmiddelen, apps, ondertiteling</a:t>
              </a:r>
              <a:endParaRPr b="0" i="0" sz="4300" u="none" cap="none" strike="noStrike">
                <a:solidFill>
                  <a:schemeClr val="lt1"/>
                </a:solidFill>
                <a:latin typeface="Arial"/>
                <a:ea typeface="Arial"/>
                <a:cs typeface="Arial"/>
                <a:sym typeface="Arial"/>
              </a:endParaRPr>
            </a:p>
          </p:txBody>
        </p:sp>
        <p:sp>
          <p:nvSpPr>
            <p:cNvPr id="195" name="Google Shape;195;g3dc57f0abeb_0_111"/>
            <p:cNvSpPr/>
            <p:nvPr/>
          </p:nvSpPr>
          <p:spPr>
            <a:xfrm>
              <a:off x="2073499" y="4208523"/>
              <a:ext cx="11749800" cy="1803600"/>
            </a:xfrm>
            <a:prstGeom prst="roundRect">
              <a:avLst>
                <a:gd fmla="val 10000" name="adj"/>
              </a:avLst>
            </a:prstGeom>
            <a:solidFill>
              <a:srgbClr val="4AA9C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g3dc57f0abeb_0_111"/>
            <p:cNvSpPr txBox="1"/>
            <p:nvPr/>
          </p:nvSpPr>
          <p:spPr>
            <a:xfrm>
              <a:off x="2126326" y="4261350"/>
              <a:ext cx="9435000" cy="1698000"/>
            </a:xfrm>
            <a:prstGeom prst="rect">
              <a:avLst/>
            </a:prstGeom>
            <a:noFill/>
            <a:ln>
              <a:noFill/>
            </a:ln>
          </p:spPr>
          <p:txBody>
            <a:bodyPr anchorCtr="0" anchor="ctr" bIns="163825" lIns="163825" spcFirstLastPara="1" rIns="163825" wrap="square" tIns="163825">
              <a:noAutofit/>
            </a:bodyPr>
            <a:lstStyle/>
            <a:p>
              <a:pPr indent="0" lvl="0" marL="0" marR="0" rtl="0" algn="l">
                <a:lnSpc>
                  <a:spcPct val="90000"/>
                </a:lnSpc>
                <a:spcBef>
                  <a:spcPts val="0"/>
                </a:spcBef>
                <a:spcAft>
                  <a:spcPts val="0"/>
                </a:spcAft>
                <a:buClr>
                  <a:srgbClr val="000000"/>
                </a:buClr>
                <a:buSzPts val="4300"/>
                <a:buFont typeface="Arial"/>
                <a:buNone/>
              </a:pPr>
              <a:r>
                <a:rPr b="0" i="0" lang="en-US" sz="4300" u="none" cap="none" strike="noStrike">
                  <a:solidFill>
                    <a:schemeClr val="lt1"/>
                  </a:solidFill>
                  <a:latin typeface="Arial"/>
                  <a:ea typeface="Arial"/>
                  <a:cs typeface="Arial"/>
                  <a:sym typeface="Arial"/>
                </a:rPr>
                <a:t>Toegankelijk lesmateriaal,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505"/>
                </a:spcBef>
                <a:spcAft>
                  <a:spcPts val="0"/>
                </a:spcAft>
                <a:buClr>
                  <a:srgbClr val="000000"/>
                </a:buClr>
                <a:buSzPts val="4300"/>
                <a:buFont typeface="Arial"/>
                <a:buNone/>
              </a:pPr>
              <a:r>
                <a:rPr b="0" i="0" lang="en-US" sz="4300" u="none" cap="none" strike="noStrike">
                  <a:solidFill>
                    <a:schemeClr val="lt1"/>
                  </a:solidFill>
                  <a:latin typeface="Arial"/>
                  <a:ea typeface="Arial"/>
                  <a:cs typeface="Arial"/>
                  <a:sym typeface="Arial"/>
                </a:rPr>
                <a:t>docenten voor transcripties </a:t>
              </a:r>
              <a:endParaRPr b="0" i="0" sz="4300" u="none" cap="none" strike="noStrike">
                <a:solidFill>
                  <a:schemeClr val="lt1"/>
                </a:solidFill>
                <a:latin typeface="Arial"/>
                <a:ea typeface="Arial"/>
                <a:cs typeface="Arial"/>
                <a:sym typeface="Arial"/>
              </a:endParaRPr>
            </a:p>
          </p:txBody>
        </p:sp>
        <p:sp>
          <p:nvSpPr>
            <p:cNvPr id="197" name="Google Shape;197;g3dc57f0abeb_0_111"/>
            <p:cNvSpPr/>
            <p:nvPr/>
          </p:nvSpPr>
          <p:spPr>
            <a:xfrm>
              <a:off x="10577454" y="1367770"/>
              <a:ext cx="1172400" cy="1172400"/>
            </a:xfrm>
            <a:prstGeom prst="downArrow">
              <a:avLst>
                <a:gd fmla="val 55000" name="adj1"/>
                <a:gd fmla="val 45000" name="adj2"/>
              </a:avLst>
            </a:prstGeom>
            <a:solidFill>
              <a:srgbClr val="D7D1DF">
                <a:alpha val="90200"/>
              </a:srgbClr>
            </a:solidFill>
            <a:ln cap="flat" cmpd="sng" w="25400">
              <a:solidFill>
                <a:srgbClr val="D7D1DF">
                  <a:alpha val="9020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g3dc57f0abeb_0_111"/>
            <p:cNvSpPr txBox="1"/>
            <p:nvPr/>
          </p:nvSpPr>
          <p:spPr>
            <a:xfrm>
              <a:off x="10841238" y="1367770"/>
              <a:ext cx="644700" cy="882300"/>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199" name="Google Shape;199;g3dc57f0abeb_0_111"/>
            <p:cNvSpPr/>
            <p:nvPr/>
          </p:nvSpPr>
          <p:spPr>
            <a:xfrm>
              <a:off x="11614203" y="3460007"/>
              <a:ext cx="1172400" cy="1172400"/>
            </a:xfrm>
            <a:prstGeom prst="downArrow">
              <a:avLst>
                <a:gd fmla="val 55000" name="adj1"/>
                <a:gd fmla="val 45000" name="adj2"/>
              </a:avLst>
            </a:prstGeom>
            <a:solidFill>
              <a:srgbClr val="CCE0E9">
                <a:alpha val="90200"/>
              </a:srgbClr>
            </a:solidFill>
            <a:ln cap="flat" cmpd="sng" w="25400">
              <a:solidFill>
                <a:srgbClr val="CCE0E9">
                  <a:alpha val="9020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g3dc57f0abeb_0_111"/>
            <p:cNvSpPr txBox="1"/>
            <p:nvPr/>
          </p:nvSpPr>
          <p:spPr>
            <a:xfrm>
              <a:off x="11877987" y="3460007"/>
              <a:ext cx="644700" cy="882300"/>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p:txBody>
        </p:sp>
      </p:grpSp>
      <p:pic>
        <p:nvPicPr>
          <p:cNvPr id="201" name="Google Shape;201;g3dc57f0abeb_0_11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05" name="Shape 205"/>
        <p:cNvGrpSpPr/>
        <p:nvPr/>
      </p:nvGrpSpPr>
      <p:grpSpPr>
        <a:xfrm>
          <a:off x="0" y="0"/>
          <a:ext cx="0" cy="0"/>
          <a:chOff x="0" y="0"/>
          <a:chExt cx="0" cy="0"/>
        </a:xfrm>
      </p:grpSpPr>
      <p:grpSp>
        <p:nvGrpSpPr>
          <p:cNvPr id="206" name="Google Shape;206;g3dc57f0abeb_0_132"/>
          <p:cNvGrpSpPr/>
          <p:nvPr/>
        </p:nvGrpSpPr>
        <p:grpSpPr>
          <a:xfrm>
            <a:off x="0" y="-216992"/>
            <a:ext cx="2922102" cy="10504504"/>
            <a:chOff x="0" y="-57150"/>
            <a:chExt cx="769602" cy="2766600"/>
          </a:xfrm>
        </p:grpSpPr>
        <p:sp>
          <p:nvSpPr>
            <p:cNvPr id="207" name="Google Shape;207;g3dc57f0abeb_0_13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8" name="Google Shape;208;g3dc57f0abeb_0_13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9" name="Google Shape;209;g3dc57f0abeb_0_13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0" name="Google Shape;210;g3dc57f0abeb_0_132"/>
          <p:cNvSpPr txBox="1"/>
          <p:nvPr/>
        </p:nvSpPr>
        <p:spPr>
          <a:xfrm>
            <a:off x="3842038" y="739385"/>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Anton"/>
                <a:ea typeface="Anton"/>
                <a:cs typeface="Anton"/>
                <a:sym typeface="Anton"/>
              </a:rPr>
              <a:t>Strategieën en oplossingen</a:t>
            </a:r>
            <a:endParaRPr b="0" i="0" sz="8000" u="none" cap="none" strike="noStrike">
              <a:solidFill>
                <a:schemeClr val="lt1"/>
              </a:solidFill>
              <a:latin typeface="Anton"/>
              <a:ea typeface="Anton"/>
              <a:cs typeface="Anton"/>
              <a:sym typeface="Anton"/>
            </a:endParaRPr>
          </a:p>
        </p:txBody>
      </p:sp>
      <p:grpSp>
        <p:nvGrpSpPr>
          <p:cNvPr id="211" name="Google Shape;211;g3dc57f0abeb_0_132"/>
          <p:cNvGrpSpPr/>
          <p:nvPr/>
        </p:nvGrpSpPr>
        <p:grpSpPr>
          <a:xfrm>
            <a:off x="3813240" y="3304802"/>
            <a:ext cx="12737305" cy="4081321"/>
            <a:chOff x="891156" y="43902"/>
            <a:chExt cx="12737305" cy="4081321"/>
          </a:xfrm>
        </p:grpSpPr>
        <p:sp>
          <p:nvSpPr>
            <p:cNvPr id="212" name="Google Shape;212;g3dc57f0abeb_0_132"/>
            <p:cNvSpPr/>
            <p:nvPr/>
          </p:nvSpPr>
          <p:spPr>
            <a:xfrm>
              <a:off x="891156" y="43902"/>
              <a:ext cx="1686300" cy="1686300"/>
            </a:xfrm>
            <a:prstGeom prst="ellipse">
              <a:avLst/>
            </a:prstGeom>
            <a:solidFill>
              <a:srgbClr val="CFD7E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g3dc57f0abeb_0_132"/>
            <p:cNvSpPr/>
            <p:nvPr/>
          </p:nvSpPr>
          <p:spPr>
            <a:xfrm>
              <a:off x="1245274" y="398019"/>
              <a:ext cx="978000" cy="978000"/>
            </a:xfrm>
            <a:prstGeom prst="rect">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g3dc57f0abeb_0_132"/>
            <p:cNvSpPr/>
            <p:nvPr/>
          </p:nvSpPr>
          <p:spPr>
            <a:xfrm>
              <a:off x="2938775" y="43902"/>
              <a:ext cx="3974700" cy="1686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g3dc57f0abeb_0_132"/>
            <p:cNvSpPr txBox="1"/>
            <p:nvPr/>
          </p:nvSpPr>
          <p:spPr>
            <a:xfrm>
              <a:off x="2938775" y="43902"/>
              <a:ext cx="3974700" cy="1686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 Toegankelijke </a:t>
              </a:r>
              <a:br>
                <a:rPr b="0" i="0" lang="en-US" sz="2800" u="none" cap="none" strike="noStrike">
                  <a:solidFill>
                    <a:srgbClr val="000000"/>
                  </a:solidFill>
                  <a:latin typeface="Arial"/>
                  <a:ea typeface="Arial"/>
                  <a:cs typeface="Arial"/>
                  <a:sym typeface="Arial"/>
                </a:rPr>
              </a:br>
              <a:r>
                <a:rPr b="0" i="0" lang="en-US" sz="2800" u="none" cap="none" strike="noStrike">
                  <a:solidFill>
                    <a:srgbClr val="000000"/>
                  </a:solidFill>
                  <a:latin typeface="Arial"/>
                  <a:ea typeface="Arial"/>
                  <a:cs typeface="Arial"/>
                  <a:sym typeface="Arial"/>
                </a:rPr>
                <a:t>concepten voor onderwijs en leren  </a:t>
              </a:r>
              <a:endParaRPr b="0" i="0" sz="2800" u="none" cap="none" strike="noStrike">
                <a:solidFill>
                  <a:srgbClr val="000000"/>
                </a:solidFill>
                <a:latin typeface="Arial"/>
                <a:ea typeface="Arial"/>
                <a:cs typeface="Arial"/>
                <a:sym typeface="Arial"/>
              </a:endParaRPr>
            </a:p>
          </p:txBody>
        </p:sp>
        <p:sp>
          <p:nvSpPr>
            <p:cNvPr id="216" name="Google Shape;216;g3dc57f0abeb_0_132"/>
            <p:cNvSpPr/>
            <p:nvPr/>
          </p:nvSpPr>
          <p:spPr>
            <a:xfrm>
              <a:off x="7606142" y="43902"/>
              <a:ext cx="1686300" cy="1686300"/>
            </a:xfrm>
            <a:prstGeom prst="ellipse">
              <a:avLst/>
            </a:prstGeom>
            <a:solidFill>
              <a:srgbClr val="CFD7E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g3dc57f0abeb_0_132"/>
            <p:cNvSpPr/>
            <p:nvPr/>
          </p:nvSpPr>
          <p:spPr>
            <a:xfrm>
              <a:off x="7960260" y="398019"/>
              <a:ext cx="978000" cy="978000"/>
            </a:xfrm>
            <a:prstGeom prst="rect">
              <a:avLst/>
            </a:prstGeom>
            <a:blipFill rotWithShape="1">
              <a:blip r:embed="rId5">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g3dc57f0abeb_0_132"/>
            <p:cNvSpPr/>
            <p:nvPr/>
          </p:nvSpPr>
          <p:spPr>
            <a:xfrm>
              <a:off x="9653761" y="43902"/>
              <a:ext cx="3974700" cy="1686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g3dc57f0abeb_0_132"/>
            <p:cNvSpPr txBox="1"/>
            <p:nvPr/>
          </p:nvSpPr>
          <p:spPr>
            <a:xfrm>
              <a:off x="9653761" y="43902"/>
              <a:ext cx="3974700" cy="1686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Opleiding van docenten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98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in de omgang met dove leerlingen </a:t>
              </a:r>
              <a:br>
                <a:rPr b="0" i="0" lang="en-US" sz="2800" u="none" cap="none" strike="noStrike">
                  <a:solidFill>
                    <a:srgbClr val="000000"/>
                  </a:solidFill>
                  <a:latin typeface="Arial"/>
                  <a:ea typeface="Arial"/>
                  <a:cs typeface="Arial"/>
                  <a:sym typeface="Arial"/>
                </a:rPr>
              </a:br>
              <a:endParaRPr b="0" i="0" sz="2800" u="none" cap="none" strike="noStrike">
                <a:solidFill>
                  <a:srgbClr val="000000"/>
                </a:solidFill>
                <a:latin typeface="Arial"/>
                <a:ea typeface="Arial"/>
                <a:cs typeface="Arial"/>
                <a:sym typeface="Arial"/>
              </a:endParaRPr>
            </a:p>
          </p:txBody>
        </p:sp>
        <p:sp>
          <p:nvSpPr>
            <p:cNvPr id="220" name="Google Shape;220;g3dc57f0abeb_0_132"/>
            <p:cNvSpPr/>
            <p:nvPr/>
          </p:nvSpPr>
          <p:spPr>
            <a:xfrm>
              <a:off x="891156" y="2438923"/>
              <a:ext cx="1686300" cy="1686300"/>
            </a:xfrm>
            <a:prstGeom prst="ellipse">
              <a:avLst/>
            </a:prstGeom>
            <a:solidFill>
              <a:srgbClr val="CFD7E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g3dc57f0abeb_0_132"/>
            <p:cNvSpPr/>
            <p:nvPr/>
          </p:nvSpPr>
          <p:spPr>
            <a:xfrm>
              <a:off x="1245274" y="2793041"/>
              <a:ext cx="978000" cy="978000"/>
            </a:xfrm>
            <a:prstGeom prst="rect">
              <a:avLst/>
            </a:prstGeom>
            <a:blipFill rotWithShape="1">
              <a:blip r:embed="rId6">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g3dc57f0abeb_0_132"/>
            <p:cNvSpPr/>
            <p:nvPr/>
          </p:nvSpPr>
          <p:spPr>
            <a:xfrm>
              <a:off x="2938775" y="2438923"/>
              <a:ext cx="3974700" cy="1686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g3dc57f0abeb_0_132"/>
            <p:cNvSpPr txBox="1"/>
            <p:nvPr/>
          </p:nvSpPr>
          <p:spPr>
            <a:xfrm>
              <a:off x="2938775" y="2438923"/>
              <a:ext cx="3974700" cy="1686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rgbClr val="000000"/>
                  </a:solidFill>
                  <a:latin typeface="Arial"/>
                  <a:ea typeface="Arial"/>
                  <a:cs typeface="Arial"/>
                  <a:sym typeface="Arial"/>
                </a:rPr>
                <a:t>Gebruik van moderne technologieën </a:t>
              </a:r>
              <a:endParaRPr b="0" i="0" sz="3200" u="none" cap="none" strike="noStrike">
                <a:solidFill>
                  <a:srgbClr val="000000"/>
                </a:solidFill>
                <a:latin typeface="Arial"/>
                <a:ea typeface="Arial"/>
                <a:cs typeface="Arial"/>
                <a:sym typeface="Arial"/>
              </a:endParaRPr>
            </a:p>
          </p:txBody>
        </p:sp>
        <p:sp>
          <p:nvSpPr>
            <p:cNvPr id="224" name="Google Shape;224;g3dc57f0abeb_0_132"/>
            <p:cNvSpPr/>
            <p:nvPr/>
          </p:nvSpPr>
          <p:spPr>
            <a:xfrm>
              <a:off x="7606142" y="2438923"/>
              <a:ext cx="1686300" cy="1686300"/>
            </a:xfrm>
            <a:prstGeom prst="ellipse">
              <a:avLst/>
            </a:prstGeom>
            <a:solidFill>
              <a:srgbClr val="CFD7E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g3dc57f0abeb_0_132"/>
            <p:cNvSpPr/>
            <p:nvPr/>
          </p:nvSpPr>
          <p:spPr>
            <a:xfrm>
              <a:off x="7960260" y="2793041"/>
              <a:ext cx="978000" cy="978000"/>
            </a:xfrm>
            <a:prstGeom prst="rect">
              <a:avLst/>
            </a:prstGeom>
            <a:blipFill rotWithShape="1">
              <a:blip r:embed="rId7">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 name="Google Shape;226;g3dc57f0abeb_0_132"/>
            <p:cNvSpPr/>
            <p:nvPr/>
          </p:nvSpPr>
          <p:spPr>
            <a:xfrm>
              <a:off x="9653761" y="2438923"/>
              <a:ext cx="3974700" cy="1686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g3dc57f0abeb_0_132"/>
            <p:cNvSpPr txBox="1"/>
            <p:nvPr/>
          </p:nvSpPr>
          <p:spPr>
            <a:xfrm>
              <a:off x="9653761" y="2438923"/>
              <a:ext cx="3974700" cy="1686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Bevordering van zelfredzaamheid</a:t>
              </a:r>
              <a:endParaRPr b="0" i="0" sz="2800" u="none" cap="none" strike="noStrike">
                <a:solidFill>
                  <a:srgbClr val="000000"/>
                </a:solidFill>
                <a:latin typeface="Arial"/>
                <a:ea typeface="Arial"/>
                <a:cs typeface="Arial"/>
                <a:sym typeface="Arial"/>
              </a:endParaRPr>
            </a:p>
          </p:txBody>
        </p:sp>
      </p:grpSp>
      <p:pic>
        <p:nvPicPr>
          <p:cNvPr id="228" name="Google Shape;228;g3dc57f0abeb_0_132"/>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g3dc57f0abeb_0_159"/>
          <p:cNvPicPr preferRelativeResize="0"/>
          <p:nvPr/>
        </p:nvPicPr>
        <p:blipFill rotWithShape="1">
          <a:blip r:embed="rId3">
            <a:alphaModFix/>
          </a:blip>
          <a:srcRect b="0" l="0" r="0" t="0"/>
          <a:stretch/>
        </p:blipFill>
        <p:spPr>
          <a:xfrm>
            <a:off x="2828650" y="-71496"/>
            <a:ext cx="15459350" cy="10358496"/>
          </a:xfrm>
          <a:prstGeom prst="rect">
            <a:avLst/>
          </a:prstGeom>
          <a:noFill/>
          <a:ln>
            <a:noFill/>
          </a:ln>
        </p:spPr>
      </p:pic>
      <p:sp>
        <p:nvSpPr>
          <p:cNvPr id="234" name="Google Shape;234;g3dc57f0abeb_0_159"/>
          <p:cNvSpPr txBox="1"/>
          <p:nvPr/>
        </p:nvSpPr>
        <p:spPr>
          <a:xfrm>
            <a:off x="6121209" y="966032"/>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grpSp>
        <p:nvGrpSpPr>
          <p:cNvPr id="235" name="Google Shape;235;g3dc57f0abeb_0_159"/>
          <p:cNvGrpSpPr/>
          <p:nvPr/>
        </p:nvGrpSpPr>
        <p:grpSpPr>
          <a:xfrm>
            <a:off x="-2622" y="-305476"/>
            <a:ext cx="2922102" cy="10593035"/>
            <a:chOff x="0" y="-57150"/>
            <a:chExt cx="769602" cy="2766600"/>
          </a:xfrm>
        </p:grpSpPr>
        <p:sp>
          <p:nvSpPr>
            <p:cNvPr id="236" name="Google Shape;236;g3dc57f0abeb_0_15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7" name="Google Shape;237;g3dc57f0abeb_0_15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8" name="Google Shape;238;g3dc57f0abeb_0_159"/>
          <p:cNvSpPr/>
          <p:nvPr/>
        </p:nvSpPr>
        <p:spPr>
          <a:xfrm>
            <a:off x="-183440" y="-4155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9" name="Google Shape;239;g3dc57f0abeb_0_159"/>
          <p:cNvSpPr/>
          <p:nvPr/>
        </p:nvSpPr>
        <p:spPr>
          <a:xfrm>
            <a:off x="3499776" y="179491"/>
            <a:ext cx="13885500" cy="4746000"/>
          </a:xfrm>
          <a:prstGeom prst="rect">
            <a:avLst/>
          </a:prstGeom>
          <a:noFill/>
          <a:ln>
            <a:noFill/>
          </a:ln>
        </p:spPr>
        <p:txBody>
          <a:bodyPr anchorCtr="0" anchor="t" bIns="45700" lIns="91425" spcFirstLastPara="1" rIns="91425" wrap="square" tIns="45700">
            <a:noAutofit/>
          </a:bodyPr>
          <a:lstStyle/>
          <a:p>
            <a:pPr indent="0" lvl="0" marL="0" marR="0" rtl="0" algn="l">
              <a:lnSpc>
                <a:spcPct val="140000"/>
              </a:lnSpc>
              <a:spcBef>
                <a:spcPts val="0"/>
              </a:spcBef>
              <a:spcAft>
                <a:spcPts val="0"/>
              </a:spcAft>
              <a:buClr>
                <a:srgbClr val="000000"/>
              </a:buClr>
              <a:buSzPts val="5400"/>
              <a:buFont typeface="Arial"/>
              <a:buNone/>
            </a:pPr>
            <a:r>
              <a:t/>
            </a:r>
            <a:endParaRPr b="1" i="0" sz="5400" u="none" cap="none" strike="noStrike">
              <a:solidFill>
                <a:schemeClr val="lt1"/>
              </a:solidFill>
              <a:latin typeface="Quicksand Medium"/>
              <a:ea typeface="Quicksand Medium"/>
              <a:cs typeface="Quicksand Medium"/>
              <a:sym typeface="Quicksand Medium"/>
            </a:endParaRPr>
          </a:p>
          <a:p>
            <a:pPr indent="0" lvl="0" marL="0" marR="0" rtl="0" algn="l">
              <a:lnSpc>
                <a:spcPct val="140000"/>
              </a:lnSpc>
              <a:spcBef>
                <a:spcPts val="0"/>
              </a:spcBef>
              <a:spcAft>
                <a:spcPts val="0"/>
              </a:spcAft>
              <a:buClr>
                <a:srgbClr val="000000"/>
              </a:buClr>
              <a:buSzPts val="5400"/>
              <a:buFont typeface="Arial"/>
              <a:buNone/>
            </a:pPr>
            <a:r>
              <a:t/>
            </a:r>
            <a:endParaRPr b="1" i="0" sz="5400" u="none" cap="none" strike="noStrike">
              <a:solidFill>
                <a:schemeClr val="lt1"/>
              </a:solidFill>
              <a:latin typeface="Quicksand Medium"/>
              <a:ea typeface="Quicksand Medium"/>
              <a:cs typeface="Quicksand Medium"/>
              <a:sym typeface="Quicksand Medium"/>
            </a:endParaRPr>
          </a:p>
          <a:p>
            <a:pPr indent="0" lvl="0" marL="0" marR="0" rtl="0" algn="l">
              <a:lnSpc>
                <a:spcPct val="140000"/>
              </a:lnSpc>
              <a:spcBef>
                <a:spcPts val="0"/>
              </a:spcBef>
              <a:spcAft>
                <a:spcPts val="0"/>
              </a:spcAft>
              <a:buClr>
                <a:srgbClr val="000000"/>
              </a:buClr>
              <a:buSzPts val="5400"/>
              <a:buFont typeface="Arial"/>
              <a:buNone/>
            </a:pPr>
            <a:r>
              <a:t/>
            </a:r>
            <a:endParaRPr b="0" i="0" sz="5400" u="none" cap="none" strike="noStrike">
              <a:solidFill>
                <a:srgbClr val="000000"/>
              </a:solidFill>
              <a:latin typeface="Arial"/>
              <a:ea typeface="Arial"/>
              <a:cs typeface="Arial"/>
              <a:sym typeface="Arial"/>
            </a:endParaRPr>
          </a:p>
        </p:txBody>
      </p:sp>
      <p:sp>
        <p:nvSpPr>
          <p:cNvPr id="240" name="Google Shape;240;g3dc57f0abeb_0_159"/>
          <p:cNvSpPr/>
          <p:nvPr/>
        </p:nvSpPr>
        <p:spPr>
          <a:xfrm>
            <a:off x="3675671" y="1189239"/>
            <a:ext cx="13765200" cy="1122600"/>
          </a:xfrm>
          <a:prstGeom prst="rect">
            <a:avLst/>
          </a:prstGeom>
          <a:noFill/>
          <a:ln>
            <a:noFill/>
          </a:ln>
        </p:spPr>
        <p:txBody>
          <a:bodyPr anchorCtr="0" anchor="t" bIns="45700" lIns="91425" spcFirstLastPara="1" rIns="91425" wrap="square" tIns="45700">
            <a:noAutofit/>
          </a:bodyPr>
          <a:lstStyle/>
          <a:p>
            <a:pPr indent="0" lvl="0" marL="0" marR="0" rtl="0" algn="l">
              <a:lnSpc>
                <a:spcPct val="140000"/>
              </a:lnSpc>
              <a:spcBef>
                <a:spcPts val="0"/>
              </a:spcBef>
              <a:spcAft>
                <a:spcPts val="0"/>
              </a:spcAft>
              <a:buClr>
                <a:srgbClr val="000000"/>
              </a:buClr>
              <a:buSzPts val="5400"/>
              <a:buFont typeface="Arial"/>
              <a:buNone/>
            </a:pPr>
            <a:r>
              <a:rPr b="1" i="0" lang="en-US" sz="6000" u="none" cap="none" strike="noStrike">
                <a:solidFill>
                  <a:schemeClr val="lt1"/>
                </a:solidFill>
                <a:latin typeface="Anton"/>
                <a:ea typeface="Anton"/>
                <a:cs typeface="Anton"/>
                <a:sym typeface="Anton"/>
              </a:rPr>
              <a:t>Vygotsky’s sociaal-culturele leertheorie</a:t>
            </a:r>
            <a:endParaRPr i="0" sz="6000" u="none" cap="none" strike="noStrike">
              <a:solidFill>
                <a:schemeClr val="lt1"/>
              </a:solidFill>
              <a:latin typeface="Anton"/>
              <a:ea typeface="Anton"/>
              <a:cs typeface="Anton"/>
              <a:sym typeface="Anton"/>
            </a:endParaRPr>
          </a:p>
        </p:txBody>
      </p:sp>
      <p:pic>
        <p:nvPicPr>
          <p:cNvPr id="241" name="Google Shape;241;g3dc57f0abeb_0_159"/>
          <p:cNvPicPr preferRelativeResize="0"/>
          <p:nvPr/>
        </p:nvPicPr>
        <p:blipFill rotWithShape="1">
          <a:blip r:embed="rId5">
            <a:alphaModFix/>
          </a:blip>
          <a:srcRect b="0" l="0" r="0" t="0"/>
          <a:stretch/>
        </p:blipFill>
        <p:spPr>
          <a:xfrm>
            <a:off x="4193400" y="3086713"/>
            <a:ext cx="12934074" cy="5983212"/>
          </a:xfrm>
          <a:prstGeom prst="rect">
            <a:avLst/>
          </a:prstGeom>
          <a:noFill/>
          <a:ln>
            <a:noFill/>
          </a:ln>
        </p:spPr>
      </p:pic>
      <p:sp>
        <p:nvSpPr>
          <p:cNvPr id="242" name="Google Shape;242;g3dc57f0abeb_0_159"/>
          <p:cNvSpPr/>
          <p:nvPr/>
        </p:nvSpPr>
        <p:spPr>
          <a:xfrm>
            <a:off x="4782386" y="3585325"/>
            <a:ext cx="11756100" cy="1569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Black"/>
                <a:ea typeface="Arial Black"/>
                <a:cs typeface="Arial Black"/>
                <a:sym typeface="Arial Black"/>
              </a:rPr>
              <a:t>“Het vermogen om zich uit te drukken in elke omgeving,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Black"/>
                <a:ea typeface="Arial Black"/>
                <a:cs typeface="Arial Black"/>
                <a:sym typeface="Arial Black"/>
              </a:rPr>
              <a:t>vooral in de klas,</a:t>
            </a:r>
            <a:r>
              <a:rPr lang="en-US"/>
              <a:t> </a:t>
            </a:r>
            <a:r>
              <a:rPr b="0" i="0" lang="en-US" sz="2400" u="none" cap="none" strike="noStrike">
                <a:solidFill>
                  <a:schemeClr val="dk1"/>
                </a:solidFill>
                <a:latin typeface="Arial Black"/>
                <a:ea typeface="Arial Black"/>
                <a:cs typeface="Arial Black"/>
                <a:sym typeface="Arial Black"/>
              </a:rPr>
              <a:t>is cruciaal voor intellectuele ontwikkeling.”</a:t>
            </a:r>
            <a:endParaRPr b="0" i="0" sz="2400" u="none" cap="none" strike="noStrike">
              <a:solidFill>
                <a:schemeClr val="dk1"/>
              </a:solidFill>
              <a:latin typeface="Arial Black"/>
              <a:ea typeface="Arial Black"/>
              <a:cs typeface="Arial Black"/>
              <a:sym typeface="Arial Black"/>
            </a:endParaRPr>
          </a:p>
        </p:txBody>
      </p:sp>
      <p:pic>
        <p:nvPicPr>
          <p:cNvPr id="243" name="Google Shape;243;g3dc57f0abeb_0_159"/>
          <p:cNvPicPr preferRelativeResize="0"/>
          <p:nvPr/>
        </p:nvPicPr>
        <p:blipFill rotWithShape="1">
          <a:blip r:embed="rId6">
            <a:alphaModFix/>
          </a:blip>
          <a:srcRect b="0" l="0" r="0" t="0"/>
          <a:stretch/>
        </p:blipFill>
        <p:spPr>
          <a:xfrm>
            <a:off x="6493130" y="4925511"/>
            <a:ext cx="4008300" cy="26469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40"/>
              </a:srgbClr>
            </a:outerShdw>
          </a:effectLst>
        </p:spPr>
      </p:pic>
      <p:sp>
        <p:nvSpPr>
          <p:cNvPr id="244" name="Google Shape;244;g3dc57f0abeb_0_159"/>
          <p:cNvSpPr txBox="1"/>
          <p:nvPr/>
        </p:nvSpPr>
        <p:spPr>
          <a:xfrm>
            <a:off x="11065923" y="5154916"/>
            <a:ext cx="3748200" cy="2432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Quicksand"/>
                <a:ea typeface="Quicksand"/>
                <a:cs typeface="Quicksand"/>
                <a:sym typeface="Quicksand"/>
              </a:rPr>
              <a:t>Russische psycholoog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Quicksand"/>
                <a:ea typeface="Quicksand"/>
                <a:cs typeface="Quicksand"/>
                <a:sym typeface="Quicksand"/>
              </a:rPr>
              <a:t>1886 – 1934, Moskou</a:t>
            </a:r>
            <a:endParaRPr b="0" i="0" sz="18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Quicksand"/>
                <a:ea typeface="Quicksand"/>
                <a:cs typeface="Quicksand"/>
                <a:sym typeface="Quicksand"/>
              </a:rPr>
              <a:t>Onderwijs- en ontwikkelingspsychologie</a:t>
            </a:r>
            <a:br>
              <a:rPr b="0" i="0" lang="en-US" sz="1200" u="none" cap="none" strike="noStrike">
                <a:solidFill>
                  <a:srgbClr val="000000"/>
                </a:solidFill>
                <a:latin typeface="Arial Black"/>
                <a:ea typeface="Arial Black"/>
                <a:cs typeface="Arial Black"/>
                <a:sym typeface="Arial Black"/>
              </a:rPr>
            </a:br>
            <a:r>
              <a:rPr b="0" i="0" lang="en-US" sz="1200" u="none" cap="none" strike="noStrike">
                <a:solidFill>
                  <a:srgbClr val="000000"/>
                </a:solidFill>
                <a:latin typeface="Arial Black"/>
                <a:ea typeface="Arial Black"/>
                <a:cs typeface="Arial Black"/>
                <a:sym typeface="Arial Black"/>
              </a:rPr>
              <a:t> </a:t>
            </a:r>
            <a:endParaRPr b="0" i="0" sz="12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245" name="Google Shape;245;g3dc57f0abeb_0_159"/>
          <p:cNvSpPr/>
          <p:nvPr/>
        </p:nvSpPr>
        <p:spPr>
          <a:xfrm>
            <a:off x="10662828" y="8234675"/>
            <a:ext cx="5463300" cy="30780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rgbClr val="000000"/>
                </a:solidFill>
                <a:latin typeface="Arial"/>
                <a:ea typeface="Arial"/>
                <a:cs typeface="Arial"/>
                <a:sym typeface="Arial"/>
                <a:hlinkClick r:id="rId7">
                  <a:extLst>
                    <a:ext uri="{A12FA001-AC4F-418D-AE19-62706E023703}">
                      <ahyp:hlinkClr val="tx"/>
                    </a:ext>
                  </a:extLst>
                </a:hlinkClick>
              </a:rPr>
              <a:t>Bron: Lev Vygotsky's Instagram, Twitter &amp; Facebook op IDCrawl</a:t>
            </a:r>
            <a:endParaRPr b="0" i="0" sz="1400" u="none" cap="none" strike="noStrike">
              <a:solidFill>
                <a:srgbClr val="000000"/>
              </a:solidFill>
              <a:latin typeface="Arial"/>
              <a:ea typeface="Arial"/>
              <a:cs typeface="Arial"/>
              <a:sym typeface="Arial"/>
            </a:endParaRPr>
          </a:p>
        </p:txBody>
      </p:sp>
      <p:pic>
        <p:nvPicPr>
          <p:cNvPr id="246" name="Google Shape;246;g3dc57f0abeb_0_159"/>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id="251" name="Google Shape;251;g3dc57f0abeb_0_184"/>
          <p:cNvPicPr preferRelativeResize="0"/>
          <p:nvPr/>
        </p:nvPicPr>
        <p:blipFill rotWithShape="1">
          <a:blip r:embed="rId3">
            <a:alphaModFix/>
          </a:blip>
          <a:srcRect b="0" l="0" r="0" t="0"/>
          <a:stretch/>
        </p:blipFill>
        <p:spPr>
          <a:xfrm>
            <a:off x="2919462" y="363244"/>
            <a:ext cx="15459350" cy="10358496"/>
          </a:xfrm>
          <a:prstGeom prst="rect">
            <a:avLst/>
          </a:prstGeom>
          <a:noFill/>
          <a:ln>
            <a:noFill/>
          </a:ln>
        </p:spPr>
      </p:pic>
      <p:sp>
        <p:nvSpPr>
          <p:cNvPr id="252" name="Google Shape;252;g3dc57f0abeb_0_184"/>
          <p:cNvSpPr txBox="1"/>
          <p:nvPr/>
        </p:nvSpPr>
        <p:spPr>
          <a:xfrm>
            <a:off x="6121209" y="966032"/>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grpSp>
        <p:nvGrpSpPr>
          <p:cNvPr id="253" name="Google Shape;253;g3dc57f0abeb_0_184"/>
          <p:cNvGrpSpPr/>
          <p:nvPr/>
        </p:nvGrpSpPr>
        <p:grpSpPr>
          <a:xfrm>
            <a:off x="-2622" y="-305476"/>
            <a:ext cx="2922102" cy="10593035"/>
            <a:chOff x="0" y="-57150"/>
            <a:chExt cx="769602" cy="2766600"/>
          </a:xfrm>
        </p:grpSpPr>
        <p:sp>
          <p:nvSpPr>
            <p:cNvPr id="254" name="Google Shape;254;g3dc57f0abeb_0_18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5" name="Google Shape;255;g3dc57f0abeb_0_18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6" name="Google Shape;256;g3dc57f0abeb_0_184"/>
          <p:cNvSpPr/>
          <p:nvPr/>
        </p:nvSpPr>
        <p:spPr>
          <a:xfrm>
            <a:off x="-183440" y="-4155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57" name="Google Shape;257;g3dc57f0abeb_0_184"/>
          <p:cNvPicPr preferRelativeResize="0"/>
          <p:nvPr/>
        </p:nvPicPr>
        <p:blipFill rotWithShape="1">
          <a:blip r:embed="rId5">
            <a:alphaModFix/>
          </a:blip>
          <a:srcRect b="0" l="0" r="0" t="0"/>
          <a:stretch/>
        </p:blipFill>
        <p:spPr>
          <a:xfrm>
            <a:off x="4469101" y="2975638"/>
            <a:ext cx="11036451" cy="3365988"/>
          </a:xfrm>
          <a:prstGeom prst="rect">
            <a:avLst/>
          </a:prstGeom>
          <a:noFill/>
          <a:ln>
            <a:noFill/>
          </a:ln>
        </p:spPr>
      </p:pic>
      <p:sp>
        <p:nvSpPr>
          <p:cNvPr id="258" name="Google Shape;258;g3dc57f0abeb_0_184"/>
          <p:cNvSpPr txBox="1"/>
          <p:nvPr/>
        </p:nvSpPr>
        <p:spPr>
          <a:xfrm>
            <a:off x="3401747" y="1061475"/>
            <a:ext cx="121038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0" i="0" lang="en-US" sz="7200" u="none" cap="none" strike="noStrike">
                <a:solidFill>
                  <a:schemeClr val="lt1"/>
                </a:solidFill>
                <a:latin typeface="Anton"/>
                <a:ea typeface="Anton"/>
                <a:cs typeface="Anton"/>
                <a:sym typeface="Anton"/>
              </a:rPr>
              <a:t>Praktische voorbeelden vinden</a:t>
            </a:r>
            <a:endParaRPr b="0" i="0" sz="7200" u="none" cap="none" strike="noStrike">
              <a:solidFill>
                <a:srgbClr val="000000"/>
              </a:solidFill>
              <a:latin typeface="Anton"/>
              <a:ea typeface="Anton"/>
              <a:cs typeface="Anton"/>
              <a:sym typeface="Anton"/>
            </a:endParaRPr>
          </a:p>
        </p:txBody>
      </p:sp>
      <p:sp>
        <p:nvSpPr>
          <p:cNvPr id="259" name="Google Shape;259;g3dc57f0abeb_0_184"/>
          <p:cNvSpPr txBox="1"/>
          <p:nvPr/>
        </p:nvSpPr>
        <p:spPr>
          <a:xfrm>
            <a:off x="5090150" y="6796950"/>
            <a:ext cx="2922000" cy="1508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rgbClr val="000000"/>
                </a:solidFill>
                <a:latin typeface="Quicksand"/>
                <a:ea typeface="Quicksand"/>
                <a:cs typeface="Quicksand"/>
                <a:sym typeface="Quicksand"/>
              </a:rPr>
              <a:t>WAAROM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Quicksand"/>
                <a:ea typeface="Quicksand"/>
                <a:cs typeface="Quicksand"/>
                <a:sym typeface="Quicksand"/>
              </a:rPr>
              <a:t>Interesse en motivatie voor het leren stimuleren</a:t>
            </a:r>
            <a:endParaRPr b="0" i="0" sz="2000" u="none" cap="none" strike="noStrike">
              <a:solidFill>
                <a:srgbClr val="000000"/>
              </a:solidFill>
              <a:latin typeface="Quicksand"/>
              <a:ea typeface="Quicksand"/>
              <a:cs typeface="Quicksand"/>
              <a:sym typeface="Quicksand"/>
            </a:endParaRPr>
          </a:p>
        </p:txBody>
      </p:sp>
      <p:sp>
        <p:nvSpPr>
          <p:cNvPr id="260" name="Google Shape;260;g3dc57f0abeb_0_184"/>
          <p:cNvSpPr txBox="1"/>
          <p:nvPr/>
        </p:nvSpPr>
        <p:spPr>
          <a:xfrm>
            <a:off x="8888776" y="6796950"/>
            <a:ext cx="2779200" cy="1508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rgbClr val="000000"/>
                </a:solidFill>
                <a:latin typeface="Quicksand"/>
                <a:ea typeface="Quicksand"/>
                <a:cs typeface="Quicksand"/>
                <a:sym typeface="Quicksand"/>
              </a:rPr>
              <a:t>WAT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Quicksand"/>
                <a:ea typeface="Quicksand"/>
                <a:cs typeface="Quicksand"/>
                <a:sym typeface="Quicksand"/>
              </a:rPr>
              <a:t>Informatie en inhoud op verschillende manieren presenteren</a:t>
            </a:r>
            <a:endParaRPr b="0" i="0" sz="2000" u="none" cap="none" strike="noStrike">
              <a:solidFill>
                <a:srgbClr val="000000"/>
              </a:solidFill>
              <a:latin typeface="Quicksand"/>
              <a:ea typeface="Quicksand"/>
              <a:cs typeface="Quicksand"/>
              <a:sym typeface="Quicksand"/>
            </a:endParaRPr>
          </a:p>
        </p:txBody>
      </p:sp>
      <p:sp>
        <p:nvSpPr>
          <p:cNvPr id="261" name="Google Shape;261;g3dc57f0abeb_0_184"/>
          <p:cNvSpPr txBox="1"/>
          <p:nvPr/>
        </p:nvSpPr>
        <p:spPr>
          <a:xfrm>
            <a:off x="12247028" y="6728225"/>
            <a:ext cx="2922000" cy="1816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rgbClr val="000000"/>
                </a:solidFill>
                <a:latin typeface="Quicksand"/>
                <a:ea typeface="Quicksand"/>
                <a:cs typeface="Quicksand"/>
                <a:sym typeface="Quicksand"/>
              </a:rPr>
              <a:t>HOE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Quicksand"/>
                <a:ea typeface="Quicksand"/>
                <a:cs typeface="Quicksand"/>
                <a:sym typeface="Quicksand"/>
              </a:rPr>
              <a:t>De manieren waarop leerlingen hun kennis kunnen uitdrukken, differentiëren</a:t>
            </a:r>
            <a:endParaRPr b="0" i="0" sz="2000" u="none" cap="none" strike="noStrike">
              <a:solidFill>
                <a:srgbClr val="000000"/>
              </a:solidFill>
              <a:latin typeface="Quicksand"/>
              <a:ea typeface="Quicksand"/>
              <a:cs typeface="Quicksand"/>
              <a:sym typeface="Quicksand"/>
            </a:endParaRPr>
          </a:p>
        </p:txBody>
      </p:sp>
      <p:sp>
        <p:nvSpPr>
          <p:cNvPr id="262" name="Google Shape;262;g3dc57f0abeb_0_184"/>
          <p:cNvSpPr/>
          <p:nvPr/>
        </p:nvSpPr>
        <p:spPr>
          <a:xfrm>
            <a:off x="10987540" y="6311110"/>
            <a:ext cx="39678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rgbClr val="000000"/>
                </a:solidFill>
                <a:latin typeface="Arial"/>
                <a:ea typeface="Arial"/>
                <a:cs typeface="Arial"/>
                <a:sym typeface="Arial"/>
                <a:hlinkClick r:id="rId6">
                  <a:extLst>
                    <a:ext uri="{A12FA001-AC4F-418D-AE19-62706E023703}">
                      <ahyp:hlinkClr val="tx"/>
                    </a:ext>
                  </a:extLst>
                </a:hlinkClick>
              </a:rPr>
              <a:t>CAST-richtlijnen voor universeel ontwerp voor leren</a:t>
            </a:r>
            <a:endParaRPr b="0" i="0" sz="1400" u="none" cap="none" strike="noStrike">
              <a:solidFill>
                <a:srgbClr val="000000"/>
              </a:solidFill>
              <a:latin typeface="Arial"/>
              <a:ea typeface="Arial"/>
              <a:cs typeface="Arial"/>
              <a:sym typeface="Arial"/>
            </a:endParaRPr>
          </a:p>
        </p:txBody>
      </p:sp>
      <p:pic>
        <p:nvPicPr>
          <p:cNvPr id="263" name="Google Shape;263;g3dc57f0abeb_0_184"/>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365D"/>
        </a:solidFill>
      </p:bgPr>
    </p:bg>
    <p:spTree>
      <p:nvGrpSpPr>
        <p:cNvPr id="267" name="Shape 267"/>
        <p:cNvGrpSpPr/>
        <p:nvPr/>
      </p:nvGrpSpPr>
      <p:grpSpPr>
        <a:xfrm>
          <a:off x="0" y="0"/>
          <a:ext cx="0" cy="0"/>
          <a:chOff x="0" y="0"/>
          <a:chExt cx="0" cy="0"/>
        </a:xfrm>
      </p:grpSpPr>
      <p:grpSp>
        <p:nvGrpSpPr>
          <p:cNvPr id="268" name="Google Shape;268;g3dc57f0abeb_0_206"/>
          <p:cNvGrpSpPr/>
          <p:nvPr/>
        </p:nvGrpSpPr>
        <p:grpSpPr>
          <a:xfrm>
            <a:off x="-2622" y="-305476"/>
            <a:ext cx="2922102" cy="10593035"/>
            <a:chOff x="0" y="-57150"/>
            <a:chExt cx="769602" cy="2766600"/>
          </a:xfrm>
        </p:grpSpPr>
        <p:sp>
          <p:nvSpPr>
            <p:cNvPr id="269" name="Google Shape;269;g3dc57f0abeb_0_20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0" name="Google Shape;270;g3dc57f0abeb_0_20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1" name="Google Shape;271;g3dc57f0abeb_0_206"/>
          <p:cNvSpPr/>
          <p:nvPr/>
        </p:nvSpPr>
        <p:spPr>
          <a:xfrm>
            <a:off x="-183440" y="-4155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2" name="Google Shape;272;g3dc57f0abeb_0_206"/>
          <p:cNvSpPr txBox="1"/>
          <p:nvPr/>
        </p:nvSpPr>
        <p:spPr>
          <a:xfrm>
            <a:off x="3702200" y="834825"/>
            <a:ext cx="122562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0" i="0" lang="en-US" sz="5400" u="none" cap="none" strike="noStrike">
                <a:solidFill>
                  <a:schemeClr val="lt1"/>
                </a:solidFill>
                <a:latin typeface="Anton"/>
                <a:ea typeface="Anton"/>
                <a:cs typeface="Anton"/>
                <a:sym typeface="Anton"/>
              </a:rPr>
              <a:t>Praktische voorbeelden vinden voor doven</a:t>
            </a:r>
            <a:endParaRPr b="0" i="0" sz="5400" u="none" cap="none" strike="noStrike">
              <a:solidFill>
                <a:srgbClr val="000000"/>
              </a:solidFill>
              <a:latin typeface="Anton"/>
              <a:ea typeface="Anton"/>
              <a:cs typeface="Anton"/>
              <a:sym typeface="Anton"/>
            </a:endParaRPr>
          </a:p>
        </p:txBody>
      </p:sp>
      <p:pic>
        <p:nvPicPr>
          <p:cNvPr descr="Universal Design for Learning | Remote Teaching Support" id="273" name="Google Shape;273;g3dc57f0abeb_0_206"/>
          <p:cNvPicPr preferRelativeResize="0"/>
          <p:nvPr/>
        </p:nvPicPr>
        <p:blipFill rotWithShape="1">
          <a:blip r:embed="rId4">
            <a:alphaModFix/>
          </a:blip>
          <a:srcRect b="0" l="0" r="0" t="0"/>
          <a:stretch/>
        </p:blipFill>
        <p:spPr>
          <a:xfrm>
            <a:off x="3788864" y="1857150"/>
            <a:ext cx="10107351" cy="7835375"/>
          </a:xfrm>
          <a:prstGeom prst="rect">
            <a:avLst/>
          </a:prstGeom>
          <a:noFill/>
          <a:ln>
            <a:noFill/>
          </a:ln>
        </p:spPr>
      </p:pic>
      <p:sp>
        <p:nvSpPr>
          <p:cNvPr id="274" name="Google Shape;274;g3dc57f0abeb_0_206"/>
          <p:cNvSpPr/>
          <p:nvPr/>
        </p:nvSpPr>
        <p:spPr>
          <a:xfrm>
            <a:off x="14283328" y="8831959"/>
            <a:ext cx="39678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rgbClr val="000000"/>
                </a:solidFill>
                <a:latin typeface="Arial"/>
                <a:ea typeface="Arial"/>
                <a:cs typeface="Arial"/>
                <a:sym typeface="Arial"/>
                <a:hlinkClick r:id="rId5">
                  <a:extLst>
                    <a:ext uri="{A12FA001-AC4F-418D-AE19-62706E023703}">
                      <ahyp:hlinkClr val="tx"/>
                    </a:ext>
                  </a:extLst>
                </a:hlinkClick>
              </a:rPr>
              <a:t>CAST-richtlijnen voor universeel ontwerp voor leren</a:t>
            </a:r>
            <a:endParaRPr b="0" i="0" sz="1400" u="none" cap="none" strike="noStrike">
              <a:solidFill>
                <a:srgbClr val="000000"/>
              </a:solidFill>
              <a:latin typeface="Arial"/>
              <a:ea typeface="Arial"/>
              <a:cs typeface="Arial"/>
              <a:sym typeface="Arial"/>
            </a:endParaRPr>
          </a:p>
        </p:txBody>
      </p:sp>
      <p:pic>
        <p:nvPicPr>
          <p:cNvPr id="275" name="Google Shape;275;g3dc57f0abeb_0_206"/>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79" name="Shape 279"/>
        <p:cNvGrpSpPr/>
        <p:nvPr/>
      </p:nvGrpSpPr>
      <p:grpSpPr>
        <a:xfrm>
          <a:off x="0" y="0"/>
          <a:ext cx="0" cy="0"/>
          <a:chOff x="0" y="0"/>
          <a:chExt cx="0" cy="0"/>
        </a:xfrm>
      </p:grpSpPr>
      <p:grpSp>
        <p:nvGrpSpPr>
          <p:cNvPr id="280" name="Google Shape;280;g3dc57f0abeb_0_224"/>
          <p:cNvGrpSpPr/>
          <p:nvPr/>
        </p:nvGrpSpPr>
        <p:grpSpPr>
          <a:xfrm>
            <a:off x="0" y="-216992"/>
            <a:ext cx="2922102" cy="10504504"/>
            <a:chOff x="0" y="-57150"/>
            <a:chExt cx="769602" cy="2766600"/>
          </a:xfrm>
        </p:grpSpPr>
        <p:sp>
          <p:nvSpPr>
            <p:cNvPr id="281" name="Google Shape;281;g3dc57f0abeb_0_22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2" name="Google Shape;282;g3dc57f0abeb_0_22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3" name="Google Shape;283;g3dc57f0abeb_0_22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g3dc57f0abeb_0_224"/>
          <p:cNvSpPr txBox="1"/>
          <p:nvPr/>
        </p:nvSpPr>
        <p:spPr>
          <a:xfrm>
            <a:off x="3541629" y="422266"/>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Bevordering van zelfbeschikking, </a:t>
            </a:r>
            <a:r>
              <a:rPr b="0" i="0" lang="en-US" sz="3600" u="none" cap="none" strike="noStrike">
                <a:solidFill>
                  <a:schemeClr val="lt1"/>
                </a:solidFill>
                <a:latin typeface="Anton"/>
                <a:ea typeface="Anton"/>
                <a:cs typeface="Anton"/>
                <a:sym typeface="Anton"/>
              </a:rPr>
              <a:t>voorbeeld 1</a:t>
            </a:r>
            <a:endParaRPr b="0" i="0" sz="3600" u="none" cap="none" strike="noStrike">
              <a:solidFill>
                <a:schemeClr val="lt1"/>
              </a:solidFill>
              <a:latin typeface="Anton"/>
              <a:ea typeface="Anton"/>
              <a:cs typeface="Anton"/>
              <a:sym typeface="Anton"/>
            </a:endParaRPr>
          </a:p>
        </p:txBody>
      </p:sp>
      <p:sp>
        <p:nvSpPr>
          <p:cNvPr id="285" name="Google Shape;285;g3dc57f0abeb_0_224"/>
          <p:cNvSpPr txBox="1"/>
          <p:nvPr/>
        </p:nvSpPr>
        <p:spPr>
          <a:xfrm>
            <a:off x="3853708" y="3814752"/>
            <a:ext cx="11249100"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1" marL="302255"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1" marL="302255"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1" marL="302255"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pic>
        <p:nvPicPr>
          <p:cNvPr id="286" name="Google Shape;286;g3dc57f0abeb_0_224"/>
          <p:cNvPicPr preferRelativeResize="0"/>
          <p:nvPr/>
        </p:nvPicPr>
        <p:blipFill rotWithShape="1">
          <a:blip r:embed="rId4">
            <a:alphaModFix/>
          </a:blip>
          <a:srcRect b="0" l="0" r="0" t="0"/>
          <a:stretch/>
        </p:blipFill>
        <p:spPr>
          <a:xfrm>
            <a:off x="3491685" y="1976581"/>
            <a:ext cx="9782336" cy="1272330"/>
          </a:xfrm>
          <a:prstGeom prst="rect">
            <a:avLst/>
          </a:prstGeom>
          <a:noFill/>
          <a:ln>
            <a:noFill/>
          </a:ln>
        </p:spPr>
      </p:pic>
      <p:sp>
        <p:nvSpPr>
          <p:cNvPr id="287" name="Google Shape;287;g3dc57f0abeb_0_224"/>
          <p:cNvSpPr txBox="1"/>
          <p:nvPr/>
        </p:nvSpPr>
        <p:spPr>
          <a:xfrm>
            <a:off x="3491685" y="9210541"/>
            <a:ext cx="8637300" cy="3078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rgbClr val="000000"/>
                </a:solidFill>
                <a:latin typeface="Arial"/>
                <a:ea typeface="Arial"/>
                <a:cs typeface="Arial"/>
                <a:sym typeface="Arial"/>
                <a:hlinkClick r:id="rId5">
                  <a:extLst>
                    <a:ext uri="{A12FA001-AC4F-418D-AE19-62706E023703}">
                      <ahyp:hlinkClr val="tx"/>
                    </a:ext>
                  </a:extLst>
                </a:hlinkClick>
              </a:rPr>
              <a:t>Home | Europese Unie van dove studenten</a:t>
            </a:r>
            <a:endParaRPr b="0" i="0" sz="1400" u="none" cap="none" strike="noStrike">
              <a:solidFill>
                <a:srgbClr val="000000"/>
              </a:solidFill>
              <a:latin typeface="Arial"/>
              <a:ea typeface="Arial"/>
              <a:cs typeface="Arial"/>
              <a:sym typeface="Arial"/>
            </a:endParaRPr>
          </a:p>
        </p:txBody>
      </p:sp>
      <p:pic>
        <p:nvPicPr>
          <p:cNvPr id="288" name="Google Shape;288;g3dc57f0abeb_0_224"/>
          <p:cNvPicPr preferRelativeResize="0"/>
          <p:nvPr/>
        </p:nvPicPr>
        <p:blipFill rotWithShape="1">
          <a:blip r:embed="rId6">
            <a:alphaModFix/>
          </a:blip>
          <a:srcRect b="0" l="0" r="0" t="0"/>
          <a:stretch/>
        </p:blipFill>
        <p:spPr>
          <a:xfrm>
            <a:off x="12491076" y="7287086"/>
            <a:ext cx="3730338" cy="1387055"/>
          </a:xfrm>
          <a:prstGeom prst="rect">
            <a:avLst/>
          </a:prstGeom>
          <a:noFill/>
          <a:ln>
            <a:noFill/>
          </a:ln>
        </p:spPr>
      </p:pic>
      <p:pic>
        <p:nvPicPr>
          <p:cNvPr id="289" name="Google Shape;289;g3dc57f0abeb_0_224"/>
          <p:cNvPicPr preferRelativeResize="0"/>
          <p:nvPr/>
        </p:nvPicPr>
        <p:blipFill rotWithShape="1">
          <a:blip r:embed="rId7">
            <a:alphaModFix/>
          </a:blip>
          <a:srcRect b="0" l="0" r="0" t="0"/>
          <a:stretch/>
        </p:blipFill>
        <p:spPr>
          <a:xfrm>
            <a:off x="3491685" y="4155332"/>
            <a:ext cx="8637367" cy="5005834"/>
          </a:xfrm>
          <a:prstGeom prst="rect">
            <a:avLst/>
          </a:prstGeom>
          <a:noFill/>
          <a:ln>
            <a:noFill/>
          </a:ln>
        </p:spPr>
      </p:pic>
      <p:pic>
        <p:nvPicPr>
          <p:cNvPr id="290" name="Google Shape;290;g3dc57f0abeb_0_224"/>
          <p:cNvPicPr preferRelativeResize="0"/>
          <p:nvPr/>
        </p:nvPicPr>
        <p:blipFill rotWithShape="1">
          <a:blip r:embed="rId8">
            <a:alphaModFix/>
          </a:blip>
          <a:srcRect b="0" l="0" r="0" t="0"/>
          <a:stretch/>
        </p:blipFill>
        <p:spPr>
          <a:xfrm>
            <a:off x="12894813" y="4205480"/>
            <a:ext cx="2690879" cy="2690879"/>
          </a:xfrm>
          <a:prstGeom prst="rect">
            <a:avLst/>
          </a:prstGeom>
          <a:noFill/>
          <a:ln>
            <a:noFill/>
          </a:ln>
        </p:spPr>
      </p:pic>
      <p:pic>
        <p:nvPicPr>
          <p:cNvPr descr="Ein Bild, das gelb, Text, Rechteck, Papierprodukt enthält.&#10;&#10;KI-generierte Inhalte können fehlerhaft sein." id="291" name="Google Shape;291;g3dc57f0abeb_0_224"/>
          <p:cNvPicPr preferRelativeResize="0"/>
          <p:nvPr/>
        </p:nvPicPr>
        <p:blipFill rotWithShape="1">
          <a:blip r:embed="rId9">
            <a:alphaModFix/>
          </a:blip>
          <a:srcRect b="0" l="0" r="0" t="0"/>
          <a:stretch/>
        </p:blipFill>
        <p:spPr>
          <a:xfrm>
            <a:off x="13475372" y="1925049"/>
            <a:ext cx="4220640" cy="1278405"/>
          </a:xfrm>
          <a:prstGeom prst="rect">
            <a:avLst/>
          </a:prstGeom>
          <a:noFill/>
          <a:ln>
            <a:noFill/>
          </a:ln>
        </p:spPr>
      </p:pic>
      <p:sp>
        <p:nvSpPr>
          <p:cNvPr id="292" name="Google Shape;292;g3dc57f0abeb_0_224"/>
          <p:cNvSpPr txBox="1"/>
          <p:nvPr/>
        </p:nvSpPr>
        <p:spPr>
          <a:xfrm>
            <a:off x="13781167" y="2053815"/>
            <a:ext cx="36090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Black"/>
                <a:ea typeface="Arial Black"/>
                <a:cs typeface="Arial Black"/>
                <a:sym typeface="Arial Black"/>
              </a:rPr>
              <a:t>Europees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Black"/>
                <a:ea typeface="Arial Black"/>
                <a:cs typeface="Arial Black"/>
                <a:sym typeface="Arial Black"/>
              </a:rPr>
              <a:t>niveau</a:t>
            </a:r>
            <a:endParaRPr b="0" i="0" sz="2400" u="none" cap="none" strike="noStrike">
              <a:solidFill>
                <a:srgbClr val="000000"/>
              </a:solidFill>
              <a:latin typeface="Arial Black"/>
              <a:ea typeface="Arial Black"/>
              <a:cs typeface="Arial Black"/>
              <a:sym typeface="Arial Black"/>
            </a:endParaRPr>
          </a:p>
        </p:txBody>
      </p:sp>
      <p:pic>
        <p:nvPicPr>
          <p:cNvPr id="293" name="Google Shape;293;g3dc57f0abeb_0_224"/>
          <p:cNvPicPr preferRelativeResize="0"/>
          <p:nvPr/>
        </p:nvPicPr>
        <p:blipFill>
          <a:blip r:embed="rId10">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97" name="Shape 297"/>
        <p:cNvGrpSpPr/>
        <p:nvPr/>
      </p:nvGrpSpPr>
      <p:grpSpPr>
        <a:xfrm>
          <a:off x="0" y="0"/>
          <a:ext cx="0" cy="0"/>
          <a:chOff x="0" y="0"/>
          <a:chExt cx="0" cy="0"/>
        </a:xfrm>
      </p:grpSpPr>
      <p:grpSp>
        <p:nvGrpSpPr>
          <p:cNvPr id="298" name="Google Shape;298;g3dc57f0abeb_0_243"/>
          <p:cNvGrpSpPr/>
          <p:nvPr/>
        </p:nvGrpSpPr>
        <p:grpSpPr>
          <a:xfrm>
            <a:off x="0" y="-216992"/>
            <a:ext cx="2922102" cy="10504504"/>
            <a:chOff x="0" y="-57150"/>
            <a:chExt cx="769602" cy="2766600"/>
          </a:xfrm>
        </p:grpSpPr>
        <p:sp>
          <p:nvSpPr>
            <p:cNvPr id="299" name="Google Shape;299;g3dc57f0abeb_0_24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0" name="Google Shape;300;g3dc57f0abeb_0_24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1" name="Google Shape;301;g3dc57f0abeb_0_24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2" name="Google Shape;302;g3dc57f0abeb_0_243"/>
          <p:cNvSpPr txBox="1"/>
          <p:nvPr/>
        </p:nvSpPr>
        <p:spPr>
          <a:xfrm>
            <a:off x="3585179" y="644257"/>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Bevordering van zelfbeschikking </a:t>
            </a:r>
            <a:r>
              <a:rPr lang="en-US" sz="3600">
                <a:solidFill>
                  <a:schemeClr val="lt1"/>
                </a:solidFill>
                <a:latin typeface="Anton"/>
                <a:ea typeface="Anton"/>
                <a:cs typeface="Anton"/>
                <a:sym typeface="Anton"/>
              </a:rPr>
              <a:t>voorbeeld 2</a:t>
            </a:r>
            <a:endParaRPr b="0" i="0" sz="6000" u="none" cap="none" strike="noStrike">
              <a:solidFill>
                <a:schemeClr val="lt1"/>
              </a:solidFill>
              <a:latin typeface="Anton"/>
              <a:ea typeface="Anton"/>
              <a:cs typeface="Anton"/>
              <a:sym typeface="Anton"/>
            </a:endParaRPr>
          </a:p>
        </p:txBody>
      </p:sp>
      <p:sp>
        <p:nvSpPr>
          <p:cNvPr id="303" name="Google Shape;303;g3dc57f0abeb_0_243"/>
          <p:cNvSpPr txBox="1"/>
          <p:nvPr/>
        </p:nvSpPr>
        <p:spPr>
          <a:xfrm>
            <a:off x="3864995" y="6393432"/>
            <a:ext cx="12393900" cy="4169100"/>
          </a:xfrm>
          <a:prstGeom prst="rect">
            <a:avLst/>
          </a:prstGeom>
          <a:noFill/>
          <a:ln>
            <a:noFill/>
          </a:ln>
        </p:spPr>
        <p:txBody>
          <a:bodyPr anchorCtr="0" anchor="t" bIns="91425" lIns="91425" spcFirstLastPara="1" rIns="91425" wrap="square" tIns="91425">
            <a:noAutofit/>
          </a:bodyPr>
          <a:lstStyle/>
          <a:p>
            <a:pPr indent="-457200" lvl="0" marL="457200" marR="0" rtl="0" algn="l">
              <a:lnSpc>
                <a:spcPct val="150000"/>
              </a:lnSpc>
              <a:spcBef>
                <a:spcPts val="0"/>
              </a:spcBef>
              <a:spcAft>
                <a:spcPts val="0"/>
              </a:spcAft>
              <a:buClr>
                <a:srgbClr val="000000"/>
              </a:buClr>
              <a:buSzPts val="3200"/>
              <a:buFont typeface="Noto Sans Symbols"/>
              <a:buChar char="⮚"/>
            </a:pPr>
            <a:r>
              <a:rPr b="1" i="0" lang="en-US" sz="3200" u="none" cap="none" strike="noStrike">
                <a:solidFill>
                  <a:schemeClr val="dk1"/>
                </a:solidFill>
                <a:latin typeface="Quicksand"/>
                <a:ea typeface="Quicksand"/>
                <a:cs typeface="Quicksand"/>
                <a:sym typeface="Quicksand"/>
              </a:rPr>
              <a:t>interdisciplinaire internationale ruimte voor doven </a:t>
            </a:r>
            <a:endParaRPr b="0" i="0" sz="1400" u="none" cap="none" strike="noStrike">
              <a:solidFill>
                <a:srgbClr val="000000"/>
              </a:solidFill>
              <a:latin typeface="Arial"/>
              <a:ea typeface="Arial"/>
              <a:cs typeface="Arial"/>
              <a:sym typeface="Arial"/>
            </a:endParaRPr>
          </a:p>
          <a:p>
            <a:pPr indent="-457200" lvl="0" marL="457200" marR="0" rtl="0" algn="l">
              <a:lnSpc>
                <a:spcPct val="150000"/>
              </a:lnSpc>
              <a:spcBef>
                <a:spcPts val="0"/>
              </a:spcBef>
              <a:spcAft>
                <a:spcPts val="0"/>
              </a:spcAft>
              <a:buClr>
                <a:srgbClr val="000000"/>
              </a:buClr>
              <a:buSzPts val="3200"/>
              <a:buFont typeface="Noto Sans Symbols"/>
              <a:buChar char="⮚"/>
            </a:pPr>
            <a:r>
              <a:rPr b="1" i="0" lang="en-US" sz="3200" u="none" cap="none" strike="noStrike">
                <a:solidFill>
                  <a:schemeClr val="dk1"/>
                </a:solidFill>
                <a:latin typeface="Quicksand"/>
                <a:ea typeface="Quicksand"/>
                <a:cs typeface="Quicksand"/>
                <a:sym typeface="Quicksand"/>
              </a:rPr>
              <a:t>versterking van dove academici en hun loopbaan</a:t>
            </a:r>
            <a:endParaRPr b="0" i="0" sz="1400" u="none" cap="none" strike="noStrike">
              <a:solidFill>
                <a:srgbClr val="000000"/>
              </a:solidFill>
              <a:latin typeface="Arial"/>
              <a:ea typeface="Arial"/>
              <a:cs typeface="Arial"/>
              <a:sym typeface="Arial"/>
            </a:endParaRPr>
          </a:p>
          <a:p>
            <a:pPr indent="-457200" lvl="0" marL="457200" marR="0" rtl="0" algn="l">
              <a:lnSpc>
                <a:spcPct val="150000"/>
              </a:lnSpc>
              <a:spcBef>
                <a:spcPts val="0"/>
              </a:spcBef>
              <a:spcAft>
                <a:spcPts val="0"/>
              </a:spcAft>
              <a:buClr>
                <a:srgbClr val="000000"/>
              </a:buClr>
              <a:buSzPts val="3200"/>
              <a:buFont typeface="Noto Sans Symbols"/>
              <a:buChar char="⮚"/>
            </a:pPr>
            <a:r>
              <a:rPr b="1" i="0" lang="en-US" sz="3200" u="none" cap="none" strike="noStrike">
                <a:solidFill>
                  <a:schemeClr val="dk1"/>
                </a:solidFill>
                <a:latin typeface="Quicksand"/>
                <a:ea typeface="Quicksand"/>
                <a:cs typeface="Quicksand"/>
                <a:sym typeface="Quicksand"/>
              </a:rPr>
              <a:t>workshops tussen ervaren en beginnende dove academici, </a:t>
            </a:r>
            <a:endParaRPr b="0" i="0" sz="1400" u="none" cap="none" strike="noStrike">
              <a:solidFill>
                <a:srgbClr val="000000"/>
              </a:solidFill>
              <a:latin typeface="Arial"/>
              <a:ea typeface="Arial"/>
              <a:cs typeface="Arial"/>
              <a:sym typeface="Arial"/>
            </a:endParaRPr>
          </a:p>
        </p:txBody>
      </p:sp>
      <p:pic>
        <p:nvPicPr>
          <p:cNvPr id="304" name="Google Shape;304;g3dc57f0abeb_0_243"/>
          <p:cNvPicPr preferRelativeResize="0"/>
          <p:nvPr/>
        </p:nvPicPr>
        <p:blipFill rotWithShape="1">
          <a:blip r:embed="rId4">
            <a:alphaModFix/>
          </a:blip>
          <a:srcRect b="0" l="0" r="0" t="0"/>
          <a:stretch/>
        </p:blipFill>
        <p:spPr>
          <a:xfrm>
            <a:off x="3781604" y="2272492"/>
            <a:ext cx="3892751" cy="3835596"/>
          </a:xfrm>
          <a:prstGeom prst="rect">
            <a:avLst/>
          </a:prstGeom>
          <a:noFill/>
          <a:ln>
            <a:noFill/>
          </a:ln>
        </p:spPr>
      </p:pic>
      <p:pic>
        <p:nvPicPr>
          <p:cNvPr id="305" name="Google Shape;305;g3dc57f0abeb_0_243"/>
          <p:cNvPicPr preferRelativeResize="0"/>
          <p:nvPr/>
        </p:nvPicPr>
        <p:blipFill rotWithShape="1">
          <a:blip r:embed="rId5">
            <a:alphaModFix/>
          </a:blip>
          <a:srcRect b="0" l="0" r="0" t="0"/>
          <a:stretch/>
        </p:blipFill>
        <p:spPr>
          <a:xfrm>
            <a:off x="14945351" y="3841197"/>
            <a:ext cx="2604625" cy="2604600"/>
          </a:xfrm>
          <a:prstGeom prst="rect">
            <a:avLst/>
          </a:prstGeom>
          <a:noFill/>
          <a:ln>
            <a:noFill/>
          </a:ln>
        </p:spPr>
      </p:pic>
      <p:pic>
        <p:nvPicPr>
          <p:cNvPr id="306" name="Google Shape;306;g3dc57f0abeb_0_243"/>
          <p:cNvPicPr preferRelativeResize="0"/>
          <p:nvPr/>
        </p:nvPicPr>
        <p:blipFill rotWithShape="1">
          <a:blip r:embed="rId6">
            <a:alphaModFix/>
          </a:blip>
          <a:srcRect b="0" l="0" r="0" t="0"/>
          <a:stretch/>
        </p:blipFill>
        <p:spPr>
          <a:xfrm>
            <a:off x="8252141" y="2198557"/>
            <a:ext cx="4575998" cy="3909533"/>
          </a:xfrm>
          <a:prstGeom prst="rect">
            <a:avLst/>
          </a:prstGeom>
          <a:noFill/>
          <a:ln>
            <a:noFill/>
          </a:ln>
        </p:spPr>
      </p:pic>
      <p:sp>
        <p:nvSpPr>
          <p:cNvPr id="307" name="Google Shape;307;g3dc57f0abeb_0_243"/>
          <p:cNvSpPr txBox="1"/>
          <p:nvPr/>
        </p:nvSpPr>
        <p:spPr>
          <a:xfrm>
            <a:off x="8772575" y="5368012"/>
            <a:ext cx="3933900" cy="3078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rgbClr val="000000"/>
                </a:solidFill>
                <a:latin typeface="Arial"/>
                <a:ea typeface="Arial"/>
                <a:cs typeface="Arial"/>
                <a:sym typeface="Arial"/>
                <a:hlinkClick r:id="rId7">
                  <a:extLst>
                    <a:ext uri="{A12FA001-AC4F-418D-AE19-62706E023703}">
                      <ahyp:hlinkClr val="tx"/>
                    </a:ext>
                  </a:extLst>
                </a:hlinkClick>
              </a:rPr>
              <a:t>Dr. Deaf – Acadeafic</a:t>
            </a:r>
            <a:endParaRPr b="0" i="0" sz="1400" u="none" cap="none" strike="noStrike">
              <a:solidFill>
                <a:srgbClr val="000000"/>
              </a:solidFill>
              <a:latin typeface="Arial"/>
              <a:ea typeface="Arial"/>
              <a:cs typeface="Arial"/>
              <a:sym typeface="Arial"/>
            </a:endParaRPr>
          </a:p>
        </p:txBody>
      </p:sp>
      <p:pic>
        <p:nvPicPr>
          <p:cNvPr descr="Ein Bild, das gelb, Text, Rechteck, Papierprodukt enthält.&#10;&#10;KI-generierte Inhalte können fehlerhaft sein." id="308" name="Google Shape;308;g3dc57f0abeb_0_243"/>
          <p:cNvPicPr preferRelativeResize="0"/>
          <p:nvPr/>
        </p:nvPicPr>
        <p:blipFill rotWithShape="1">
          <a:blip r:embed="rId8">
            <a:alphaModFix/>
          </a:blip>
          <a:srcRect b="0" l="0" r="0" t="0"/>
          <a:stretch/>
        </p:blipFill>
        <p:spPr>
          <a:xfrm>
            <a:off x="13329346" y="2198557"/>
            <a:ext cx="4220640" cy="1278405"/>
          </a:xfrm>
          <a:prstGeom prst="rect">
            <a:avLst/>
          </a:prstGeom>
          <a:noFill/>
          <a:ln>
            <a:noFill/>
          </a:ln>
        </p:spPr>
      </p:pic>
      <p:sp>
        <p:nvSpPr>
          <p:cNvPr id="309" name="Google Shape;309;g3dc57f0abeb_0_243"/>
          <p:cNvSpPr txBox="1"/>
          <p:nvPr/>
        </p:nvSpPr>
        <p:spPr>
          <a:xfrm>
            <a:off x="13405926" y="2295734"/>
            <a:ext cx="36090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Black"/>
                <a:ea typeface="Arial Black"/>
                <a:cs typeface="Arial Black"/>
                <a:sym typeface="Arial Black"/>
              </a:rPr>
              <a:t>Internationaal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Black"/>
                <a:ea typeface="Arial Black"/>
                <a:cs typeface="Arial Black"/>
                <a:sym typeface="Arial Black"/>
              </a:rPr>
              <a:t>niveau</a:t>
            </a:r>
            <a:endParaRPr b="0" i="0" sz="2400" u="none" cap="none" strike="noStrike">
              <a:solidFill>
                <a:srgbClr val="000000"/>
              </a:solidFill>
              <a:latin typeface="Arial Black"/>
              <a:ea typeface="Arial Black"/>
              <a:cs typeface="Arial Black"/>
              <a:sym typeface="Arial Black"/>
            </a:endParaRPr>
          </a:p>
        </p:txBody>
      </p:sp>
      <p:pic>
        <p:nvPicPr>
          <p:cNvPr id="310" name="Google Shape;310;g3dc57f0abeb_0_243"/>
          <p:cNvPicPr preferRelativeResize="0"/>
          <p:nvPr/>
        </p:nvPicPr>
        <p:blipFill>
          <a:blip r:embed="rId9">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14" name="Shape 314"/>
        <p:cNvGrpSpPr/>
        <p:nvPr/>
      </p:nvGrpSpPr>
      <p:grpSpPr>
        <a:xfrm>
          <a:off x="0" y="0"/>
          <a:ext cx="0" cy="0"/>
          <a:chOff x="0" y="0"/>
          <a:chExt cx="0" cy="0"/>
        </a:xfrm>
      </p:grpSpPr>
      <p:grpSp>
        <p:nvGrpSpPr>
          <p:cNvPr id="315" name="Google Shape;315;g3dc57f0abeb_0_290"/>
          <p:cNvGrpSpPr/>
          <p:nvPr/>
        </p:nvGrpSpPr>
        <p:grpSpPr>
          <a:xfrm>
            <a:off x="0" y="-216992"/>
            <a:ext cx="2922102" cy="10504504"/>
            <a:chOff x="0" y="-57150"/>
            <a:chExt cx="769602" cy="2766600"/>
          </a:xfrm>
        </p:grpSpPr>
        <p:sp>
          <p:nvSpPr>
            <p:cNvPr id="316" name="Google Shape;316;g3dc57f0abeb_0_29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7" name="Google Shape;317;g3dc57f0abeb_0_29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8" name="Google Shape;318;g3dc57f0abeb_0_29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9" name="Google Shape;319;g3dc57f0abeb_0_290"/>
          <p:cNvSpPr txBox="1"/>
          <p:nvPr/>
        </p:nvSpPr>
        <p:spPr>
          <a:xfrm>
            <a:off x="5912636" y="769806"/>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Anton"/>
                <a:ea typeface="Anton"/>
                <a:cs typeface="Anton"/>
                <a:sym typeface="Anton"/>
              </a:rPr>
              <a:t>Conclusie</a:t>
            </a:r>
            <a:endParaRPr b="0" i="0" sz="8000" u="none" cap="none" strike="noStrike">
              <a:solidFill>
                <a:schemeClr val="lt1"/>
              </a:solidFill>
              <a:latin typeface="Anton"/>
              <a:ea typeface="Anton"/>
              <a:cs typeface="Anton"/>
              <a:sym typeface="Anton"/>
            </a:endParaRPr>
          </a:p>
        </p:txBody>
      </p:sp>
      <p:sp>
        <p:nvSpPr>
          <p:cNvPr id="320" name="Google Shape;320;g3dc57f0abeb_0_290"/>
          <p:cNvSpPr txBox="1"/>
          <p:nvPr/>
        </p:nvSpPr>
        <p:spPr>
          <a:xfrm>
            <a:off x="5446219" y="2044784"/>
            <a:ext cx="11249100"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800"/>
              <a:buFont typeface="Noto Sans Symbols"/>
              <a:buChar char="▪"/>
            </a:pPr>
            <a:r>
              <a:rPr b="0" i="0" lang="en-US" sz="2800" u="none" cap="none" strike="noStrike">
                <a:solidFill>
                  <a:schemeClr val="lt1"/>
                </a:solidFill>
                <a:latin typeface="Arial"/>
                <a:ea typeface="Arial"/>
                <a:cs typeface="Arial"/>
                <a:sym typeface="Arial"/>
              </a:rPr>
              <a:t>De rechten van dove studenten zijn vastgelegd in diverse wetten </a:t>
            </a:r>
            <a:br>
              <a:rPr b="0" i="0" lang="en-US" sz="2800" u="none" cap="none" strike="noStrike">
                <a:solidFill>
                  <a:schemeClr val="lt1"/>
                </a:solidFill>
                <a:latin typeface="Arial"/>
                <a:ea typeface="Arial"/>
                <a:cs typeface="Arial"/>
                <a:sym typeface="Arial"/>
              </a:rPr>
            </a:br>
            <a:r>
              <a:rPr b="0" i="0" lang="en-US" sz="2800" u="none" cap="none" strike="noStrike">
                <a:solidFill>
                  <a:schemeClr val="lt1"/>
                </a:solidFill>
                <a:latin typeface="Arial"/>
                <a:ea typeface="Arial"/>
                <a:cs typeface="Arial"/>
                <a:sym typeface="Arial"/>
              </a:rPr>
              <a:t>(internationaal, nationaal, regionaal).</a:t>
            </a:r>
            <a:endParaRPr b="0" i="0" sz="1400" u="none" cap="none" strike="noStrike">
              <a:solidFill>
                <a:srgbClr val="000000"/>
              </a:solidFill>
              <a:latin typeface="Arial"/>
              <a:ea typeface="Arial"/>
              <a:cs typeface="Arial"/>
              <a:sym typeface="Arial"/>
            </a:endParaRPr>
          </a:p>
          <a:p>
            <a:pPr indent="-279400" lvl="0" marL="457200" marR="0" rtl="0" algn="l">
              <a:lnSpc>
                <a:spcPct val="100000"/>
              </a:lnSpc>
              <a:spcBef>
                <a:spcPts val="0"/>
              </a:spcBef>
              <a:spcAft>
                <a:spcPts val="0"/>
              </a:spcAft>
              <a:buClr>
                <a:srgbClr val="000000"/>
              </a:buClr>
              <a:buSzPts val="2800"/>
              <a:buFont typeface="Noto Sans Symbols"/>
              <a:buNone/>
            </a:pPr>
            <a:r>
              <a:t/>
            </a:r>
            <a:endParaRPr b="0" i="0" sz="2800" u="none" cap="none" strike="noStrike">
              <a:solidFill>
                <a:schemeClr val="lt1"/>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800"/>
              <a:buFont typeface="Noto Sans Symbols"/>
              <a:buChar char="▪"/>
            </a:pPr>
            <a:r>
              <a:rPr b="0" i="0" lang="en-US" sz="2800" u="none" cap="none" strike="noStrike">
                <a:solidFill>
                  <a:schemeClr val="lt1"/>
                </a:solidFill>
                <a:latin typeface="Arial"/>
                <a:ea typeface="Arial"/>
                <a:cs typeface="Arial"/>
                <a:sym typeface="Arial"/>
              </a:rPr>
              <a:t>Toegankelijke en inclusieve leeromgevingen bevorderen gelijke kansen.</a:t>
            </a:r>
            <a:endParaRPr b="0" i="0" sz="1400" u="none" cap="none" strike="noStrike">
              <a:solidFill>
                <a:srgbClr val="000000"/>
              </a:solidFill>
              <a:latin typeface="Arial"/>
              <a:ea typeface="Arial"/>
              <a:cs typeface="Arial"/>
              <a:sym typeface="Arial"/>
            </a:endParaRPr>
          </a:p>
          <a:p>
            <a:pPr indent="-279400" lvl="0" marL="457200" marR="0" rtl="0" algn="l">
              <a:lnSpc>
                <a:spcPct val="100000"/>
              </a:lnSpc>
              <a:spcBef>
                <a:spcPts val="0"/>
              </a:spcBef>
              <a:spcAft>
                <a:spcPts val="0"/>
              </a:spcAft>
              <a:buClr>
                <a:srgbClr val="000000"/>
              </a:buClr>
              <a:buSzPts val="2800"/>
              <a:buFont typeface="Noto Sans Symbols"/>
              <a:buNone/>
            </a:pPr>
            <a:r>
              <a:t/>
            </a:r>
            <a:endParaRPr b="0" i="0" sz="2800" u="none" cap="none" strike="noStrike">
              <a:solidFill>
                <a:schemeClr val="lt1"/>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800"/>
              <a:buFont typeface="Noto Sans Symbols"/>
              <a:buChar char="▪"/>
            </a:pPr>
            <a:r>
              <a:rPr b="0" i="0" lang="en-US" sz="2800" u="none" cap="none" strike="noStrike">
                <a:solidFill>
                  <a:schemeClr val="lt1"/>
                </a:solidFill>
                <a:latin typeface="Arial"/>
                <a:ea typeface="Arial"/>
                <a:cs typeface="Arial"/>
                <a:sym typeface="Arial"/>
              </a:rPr>
              <a:t>Goede netwerken van dove studenten bevorderen de toegankelijkheid.</a:t>
            </a:r>
            <a:endParaRPr b="0" i="0" sz="1400" u="none" cap="none" strike="noStrike">
              <a:solidFill>
                <a:srgbClr val="000000"/>
              </a:solidFill>
              <a:latin typeface="Arial"/>
              <a:ea typeface="Arial"/>
              <a:cs typeface="Arial"/>
              <a:sym typeface="Arial"/>
            </a:endParaRPr>
          </a:p>
          <a:p>
            <a:pPr indent="-279400" lvl="0" marL="457200" marR="0" rtl="0" algn="l">
              <a:lnSpc>
                <a:spcPct val="100000"/>
              </a:lnSpc>
              <a:spcBef>
                <a:spcPts val="0"/>
              </a:spcBef>
              <a:spcAft>
                <a:spcPts val="0"/>
              </a:spcAft>
              <a:buClr>
                <a:srgbClr val="000000"/>
              </a:buClr>
              <a:buSzPts val="2800"/>
              <a:buFont typeface="Noto Sans Symbols"/>
              <a:buNone/>
            </a:pPr>
            <a:r>
              <a:t/>
            </a:r>
            <a:endParaRPr b="0" i="0" sz="2800" u="none" cap="none" strike="noStrike">
              <a:solidFill>
                <a:schemeClr val="lt1"/>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800"/>
              <a:buFont typeface="Noto Sans Symbols"/>
              <a:buChar char="▪"/>
            </a:pPr>
            <a:r>
              <a:rPr b="0" i="0" lang="en-US" sz="2800" u="none" cap="none" strike="noStrike">
                <a:solidFill>
                  <a:schemeClr val="lt1"/>
                </a:solidFill>
                <a:latin typeface="Arial"/>
                <a:ea typeface="Arial"/>
                <a:cs typeface="Arial"/>
                <a:sym typeface="Arial"/>
              </a:rPr>
              <a:t>Het doel is om zelfstandige studenten te ontwikkelen.</a:t>
            </a:r>
            <a:endParaRPr b="0" i="0" sz="2800" u="none" cap="none" strike="noStrike">
              <a:solidFill>
                <a:schemeClr val="lt1"/>
              </a:solidFill>
              <a:latin typeface="Arial"/>
              <a:ea typeface="Arial"/>
              <a:cs typeface="Arial"/>
              <a:sym typeface="Arial"/>
            </a:endParaRPr>
          </a:p>
          <a:p>
            <a:pPr indent="-124520" lvl="1" marL="604511" marR="0" rtl="0" algn="l">
              <a:lnSpc>
                <a:spcPct val="140014"/>
              </a:lnSpc>
              <a:spcBef>
                <a:spcPts val="0"/>
              </a:spcBef>
              <a:spcAft>
                <a:spcPts val="0"/>
              </a:spcAft>
              <a:buClr>
                <a:srgbClr val="FFFFFF"/>
              </a:buClr>
              <a:buSzPts val="2799"/>
              <a:buFont typeface="Arial"/>
              <a:buNone/>
            </a:pPr>
            <a:r>
              <a:t/>
            </a:r>
            <a:endParaRPr b="0" i="0" sz="3200" u="none" cap="none" strike="noStrike">
              <a:solidFill>
                <a:schemeClr val="dk1"/>
              </a:solidFill>
              <a:latin typeface="Calibri"/>
              <a:ea typeface="Calibri"/>
              <a:cs typeface="Calibri"/>
              <a:sym typeface="Calibri"/>
            </a:endParaRPr>
          </a:p>
        </p:txBody>
      </p:sp>
      <p:sp>
        <p:nvSpPr>
          <p:cNvPr id="321" name="Google Shape;321;g3dc57f0abeb_0_290"/>
          <p:cNvSpPr txBox="1"/>
          <p:nvPr/>
        </p:nvSpPr>
        <p:spPr>
          <a:xfrm>
            <a:off x="5747657" y="6825247"/>
            <a:ext cx="10319700" cy="132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nton"/>
                <a:ea typeface="Anton"/>
                <a:cs typeface="Anton"/>
                <a:sym typeface="Anton"/>
              </a:rPr>
              <a:t>Kom op voor je rechten</a:t>
            </a:r>
            <a:r>
              <a:rPr b="0" i="0" lang="en-US" sz="8000" u="none" cap="none" strike="noStrike">
                <a:solidFill>
                  <a:srgbClr val="000000"/>
                </a:solidFill>
                <a:latin typeface="Arial"/>
                <a:ea typeface="Arial"/>
                <a:cs typeface="Arial"/>
                <a:sym typeface="Arial"/>
              </a:rPr>
              <a:t>!</a:t>
            </a:r>
            <a:endParaRPr b="0" i="0" sz="8000" u="none" cap="none" strike="noStrike">
              <a:solidFill>
                <a:srgbClr val="000000"/>
              </a:solidFill>
              <a:latin typeface="Arial"/>
              <a:ea typeface="Arial"/>
              <a:cs typeface="Arial"/>
              <a:sym typeface="Arial"/>
            </a:endParaRPr>
          </a:p>
        </p:txBody>
      </p:sp>
      <p:pic>
        <p:nvPicPr>
          <p:cNvPr id="322" name="Google Shape;322;g3dc57f0abeb_0_290"/>
          <p:cNvPicPr preferRelativeResize="0"/>
          <p:nvPr/>
        </p:nvPicPr>
        <p:blipFill rotWithShape="1">
          <a:blip r:embed="rId4">
            <a:alphaModFix/>
          </a:blip>
          <a:srcRect b="0" l="0" r="0" t="0"/>
          <a:stretch/>
        </p:blipFill>
        <p:spPr>
          <a:xfrm>
            <a:off x="675272" y="3161211"/>
            <a:ext cx="4101600" cy="41016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40"/>
              </a:srgbClr>
            </a:outerShdw>
          </a:effectLst>
        </p:spPr>
      </p:pic>
      <p:pic>
        <p:nvPicPr>
          <p:cNvPr id="323" name="Google Shape;323;g3dc57f0abeb_0_290"/>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27" name="Shape 327"/>
        <p:cNvGrpSpPr/>
        <p:nvPr/>
      </p:nvGrpSpPr>
      <p:grpSpPr>
        <a:xfrm>
          <a:off x="0" y="0"/>
          <a:ext cx="0" cy="0"/>
          <a:chOff x="0" y="0"/>
          <a:chExt cx="0" cy="0"/>
        </a:xfrm>
      </p:grpSpPr>
      <p:sp>
        <p:nvSpPr>
          <p:cNvPr id="328" name="Google Shape;328;g3dc57f0abeb_0_30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9" name="Google Shape;329;g3dc57f0abeb_0_302"/>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0" name="Google Shape;330;g3dc57f0abeb_0_302"/>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1" name="Google Shape;331;g3dc57f0abeb_0_302"/>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32" name="Google Shape;332;g3dc57f0abeb_0_302"/>
          <p:cNvGrpSpPr/>
          <p:nvPr/>
        </p:nvGrpSpPr>
        <p:grpSpPr>
          <a:xfrm>
            <a:off x="-228300" y="6944208"/>
            <a:ext cx="18940866" cy="4430982"/>
            <a:chOff x="0" y="-57150"/>
            <a:chExt cx="4988508" cy="1167000"/>
          </a:xfrm>
        </p:grpSpPr>
        <p:sp>
          <p:nvSpPr>
            <p:cNvPr id="333" name="Google Shape;333;g3dc57f0abeb_0_302"/>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4" name="Google Shape;334;g3dc57f0abeb_0_302"/>
            <p:cNvSpPr txBox="1"/>
            <p:nvPr/>
          </p:nvSpPr>
          <p:spPr>
            <a:xfrm>
              <a:off x="0" y="-57150"/>
              <a:ext cx="4988400" cy="11670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5" name="Google Shape;335;g3dc57f0abeb_0_302"/>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6" name="Google Shape;336;g3dc57f0abeb_0_302"/>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7" name="Google Shape;337;g3dc57f0abeb_0_302"/>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8" name="Google Shape;338;g3dc57f0abeb_0_302"/>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9" name="Google Shape;339;g3dc57f0abeb_0_302"/>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0" name="Google Shape;340;g3dc57f0abeb_0_302"/>
          <p:cNvSpPr txBox="1"/>
          <p:nvPr/>
        </p:nvSpPr>
        <p:spPr>
          <a:xfrm>
            <a:off x="2157052" y="1867850"/>
            <a:ext cx="88902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41" name="Google Shape;341;g3dc57f0abeb_0_302"/>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Arial"/>
                <a:ea typeface="Arial"/>
                <a:cs typeface="Arial"/>
                <a:sym typeface="Arial"/>
                <a:hlinkClick r:id="rId12">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342" name="Google Shape;342;g3dc57f0abeb_0_302"/>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lang="en-US" sz="2461">
                <a:solidFill>
                  <a:srgbClr val="FFFFFF"/>
                </a:solidFill>
              </a:rPr>
              <a:t>Deaf Culture, Heritage and Diversity</a:t>
            </a:r>
            <a:endParaRPr b="0" i="0" sz="1400" u="none" cap="none" strike="noStrike">
              <a:solidFill>
                <a:srgbClr val="000000"/>
              </a:solidFill>
              <a:latin typeface="Arial"/>
              <a:ea typeface="Arial"/>
              <a:cs typeface="Arial"/>
              <a:sym typeface="Arial"/>
            </a:endParaRPr>
          </a:p>
        </p:txBody>
      </p:sp>
      <p:sp>
        <p:nvSpPr>
          <p:cNvPr id="343" name="Google Shape;343;g3dc57f0abeb_0_302"/>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pic>
        <p:nvPicPr>
          <p:cNvPr id="344" name="Google Shape;344;g3dc57f0abeb_0_302"/>
          <p:cNvPicPr preferRelativeResize="0"/>
          <p:nvPr/>
        </p:nvPicPr>
        <p:blipFill>
          <a:blip r:embed="rId13">
            <a:alphaModFix/>
          </a:blip>
          <a:stretch>
            <a:fillRect/>
          </a:stretch>
        </p:blipFill>
        <p:spPr>
          <a:xfrm>
            <a:off x="14229075" y="524125"/>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Manuela Hofer</dc:creator>
</cp:coreProperties>
</file>