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80" r:id="rId2"/>
    <p:sldId id="296" r:id="rId3"/>
    <p:sldId id="295" r:id="rId4"/>
    <p:sldId id="298" r:id="rId5"/>
    <p:sldId id="286" r:id="rId6"/>
    <p:sldId id="285" r:id="rId7"/>
    <p:sldId id="287" r:id="rId8"/>
    <p:sldId id="289" r:id="rId9"/>
    <p:sldId id="290" r:id="rId10"/>
    <p:sldId id="292" r:id="rId11"/>
    <p:sldId id="302" r:id="rId12"/>
    <p:sldId id="294" r:id="rId13"/>
    <p:sldId id="300" r:id="rId14"/>
    <p:sldId id="269" r:id="rId15"/>
  </p:sldIdLst>
  <p:sldSz cx="18288000" cy="10287000"/>
  <p:notesSz cx="6858000" cy="9144000"/>
  <p:embeddedFontLst>
    <p:embeddedFont>
      <p:font typeface="Anton" pitchFamily="2" charset="0"/>
      <p:regular r:id="rId17"/>
    </p:embeddedFont>
    <p:embeddedFont>
      <p:font typeface="Arial Black" panose="020B0A04020102020204" pitchFamily="34" charset="0"/>
      <p:bold r:id="rId18"/>
    </p:embeddedFont>
    <p:embeddedFont>
      <p:font typeface="Quicksand" panose="020B0604020202020204"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v37gtUcNSELnUMgP5EdRkmRD2x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4726"/>
  </p:normalViewPr>
  <p:slideViewPr>
    <p:cSldViewPr snapToGrid="0">
      <p:cViewPr varScale="1">
        <p:scale>
          <a:sx n="70" d="100"/>
          <a:sy n="70" d="100"/>
        </p:scale>
        <p:origin x="77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7794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415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6461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5657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6753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0233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93B793AB-5CBC-487A-C074-D2166706DA84}"/>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852BF32-6A89-393A-7597-A534E7726B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A51C7532-104D-973C-747B-A7F8C51B5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094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93B793AB-5CBC-487A-C074-D2166706DA84}"/>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852BF32-6A89-393A-7597-A534E7726B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A51C7532-104D-973C-747B-A7F8C51B5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8455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93B793AB-5CBC-487A-C074-D2166706DA84}"/>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852BF32-6A89-393A-7597-A534E7726B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A51C7532-104D-973C-747B-A7F8C51B5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7459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93B793AB-5CBC-487A-C074-D2166706DA84}"/>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852BF32-6A89-393A-7597-A534E7726B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A51C7532-104D-973C-747B-A7F8C51B5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5019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93B793AB-5CBC-487A-C074-D2166706DA84}"/>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852BF32-6A89-393A-7597-A534E7726B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A51C7532-104D-973C-747B-A7F8C51B5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9129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34205872-B2F9-148D-D3D2-21437C8D776F}"/>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0C7AEE9-C113-1D90-A938-0F4D1B3CBD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08B8A621-A0BA-69F6-7C33-66F0E9244A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7488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93B793AB-5CBC-487A-C074-D2166706DA84}"/>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852BF32-6A89-393A-7597-A534E7726B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A51C7532-104D-973C-747B-A7F8C51B5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0680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1" name="Google Shape;2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png"/><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2.pn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9.jpe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deafstudies.eu" TargetMode="External"/><Relationship Id="rId3" Type="http://schemas.openxmlformats.org/officeDocument/2006/relationships/image" Target="../media/image2.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1.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394191" y="-119144"/>
            <a:ext cx="18288000" cy="2437677"/>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88" name="Google Shape;88;p1"/>
          <p:cNvSpPr/>
          <p:nvPr/>
        </p:nvSpPr>
        <p:spPr>
          <a:xfrm>
            <a:off x="14516796" y="8513523"/>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9" name="Google Shape;89;p1"/>
          <p:cNvSpPr txBox="1"/>
          <p:nvPr/>
        </p:nvSpPr>
        <p:spPr>
          <a:xfrm>
            <a:off x="4065554" y="4166504"/>
            <a:ext cx="94965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a:solidFill>
                  <a:srgbClr val="FFFFFF"/>
                </a:solidFill>
                <a:latin typeface="Anton"/>
                <a:ea typeface="Anton"/>
                <a:cs typeface="Anton"/>
                <a:sym typeface="Anton"/>
              </a:rPr>
              <a:t>Gehörlosenbildung</a:t>
            </a:r>
            <a:endParaRPr sz="8000" dirty="0">
              <a:solidFill>
                <a:srgbClr val="FFFFFF"/>
              </a:solidFill>
              <a:latin typeface="Anton"/>
              <a:ea typeface="Anton"/>
              <a:cs typeface="Anton"/>
              <a:sym typeface="Anton"/>
            </a:endParaRPr>
          </a:p>
        </p:txBody>
      </p:sp>
      <p:grpSp>
        <p:nvGrpSpPr>
          <p:cNvPr id="8" name="Google Shape;107;p12"/>
          <p:cNvGrpSpPr/>
          <p:nvPr/>
        </p:nvGrpSpPr>
        <p:grpSpPr>
          <a:xfrm>
            <a:off x="0" y="-274320"/>
            <a:ext cx="2922084" cy="10561320"/>
            <a:chOff x="0" y="-57150"/>
            <a:chExt cx="769602" cy="2766483"/>
          </a:xfrm>
        </p:grpSpPr>
        <p:sp>
          <p:nvSpPr>
            <p:cNvPr id="9"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87" name="Google Shape;87;p1"/>
          <p:cNvSpPr/>
          <p:nvPr/>
        </p:nvSpPr>
        <p:spPr>
          <a:xfrm>
            <a:off x="-331548" y="1"/>
            <a:ext cx="3585179" cy="2107280"/>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 name="Rechteck 2"/>
          <p:cNvSpPr/>
          <p:nvPr/>
        </p:nvSpPr>
        <p:spPr>
          <a:xfrm>
            <a:off x="4176414" y="902717"/>
            <a:ext cx="3584636" cy="609398"/>
          </a:xfrm>
          <a:prstGeom prst="rect">
            <a:avLst/>
          </a:prstGeom>
        </p:spPr>
        <p:txBody>
          <a:bodyPr wrap="none">
            <a:spAutoFit/>
          </a:bodyPr>
          <a:lstStyle/>
          <a:p>
            <a:pPr lvl="0">
              <a:lnSpc>
                <a:spcPct val="140017"/>
              </a:lnSpc>
            </a:pPr>
            <a:r>
              <a:rPr lang="nl-NL" sz="2400" dirty="0">
                <a:solidFill>
                  <a:srgbClr val="FFFFFF"/>
                </a:solidFill>
                <a:latin typeface="Quicksand"/>
                <a:ea typeface="Quicksand"/>
                <a:cs typeface="Quicksand"/>
                <a:sym typeface="Quicksand"/>
              </a:rPr>
              <a:t>Workshop | Deaf Studies</a:t>
            </a:r>
            <a:endParaRPr lang="nl-NL" sz="2400" dirty="0"/>
          </a:p>
        </p:txBody>
      </p:sp>
      <p:sp>
        <p:nvSpPr>
          <p:cNvPr id="13" name="Rechteck 12"/>
          <p:cNvSpPr/>
          <p:nvPr/>
        </p:nvSpPr>
        <p:spPr>
          <a:xfrm>
            <a:off x="4176414" y="5693368"/>
            <a:ext cx="7314823" cy="779124"/>
          </a:xfrm>
          <a:prstGeom prst="rect">
            <a:avLst/>
          </a:prstGeom>
        </p:spPr>
        <p:txBody>
          <a:bodyPr wrap="none">
            <a:spAutoFit/>
          </a:bodyPr>
          <a:lstStyle/>
          <a:p>
            <a:pPr lvl="0">
              <a:lnSpc>
                <a:spcPct val="140017"/>
              </a:lnSpc>
            </a:pPr>
            <a:r>
              <a:rPr lang="nl-NL" sz="3600" dirty="0">
                <a:solidFill>
                  <a:srgbClr val="FFFFFF"/>
                </a:solidFill>
                <a:latin typeface="Quicksand"/>
                <a:ea typeface="Quicksand"/>
                <a:cs typeface="Quicksand"/>
                <a:sym typeface="Quicksand"/>
              </a:rPr>
              <a:t>Gehörlosenbildung – Deaf Didaktik</a:t>
            </a:r>
            <a:endParaRPr lang="nl-NL" sz="3600" dirty="0"/>
          </a:p>
        </p:txBody>
      </p:sp>
      <p:sp>
        <p:nvSpPr>
          <p:cNvPr id="2" name="Textfeld 1">
            <a:extLst>
              <a:ext uri="{FF2B5EF4-FFF2-40B4-BE49-F238E27FC236}">
                <a16:creationId xmlns:a16="http://schemas.microsoft.com/office/drawing/2014/main" id="{5C1D3067-658B-28C4-BFF6-342A77868A7E}"/>
              </a:ext>
            </a:extLst>
          </p:cNvPr>
          <p:cNvSpPr txBox="1"/>
          <p:nvPr/>
        </p:nvSpPr>
        <p:spPr>
          <a:xfrm>
            <a:off x="4065554" y="8410323"/>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extLst>
      <p:ext uri="{BB962C8B-B14F-4D97-AF65-F5344CB8AC3E}">
        <p14:creationId xmlns:p14="http://schemas.microsoft.com/office/powerpoint/2010/main" val="192788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1" y="-216991"/>
            <a:ext cx="19753730" cy="10503991"/>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sp>
        <p:nvSpPr>
          <p:cNvPr id="113" name="Google Shape;113;p12"/>
          <p:cNvSpPr txBox="1"/>
          <p:nvPr/>
        </p:nvSpPr>
        <p:spPr>
          <a:xfrm>
            <a:off x="-1839480" y="6441699"/>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grpSp>
        <p:nvGrpSpPr>
          <p:cNvPr id="9" name="Google Shape;84;p1"/>
          <p:cNvGrpSpPr/>
          <p:nvPr/>
        </p:nvGrpSpPr>
        <p:grpSpPr>
          <a:xfrm>
            <a:off x="0" y="-216991"/>
            <a:ext cx="2922084" cy="10503992"/>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Rechteck 3"/>
          <p:cNvSpPr/>
          <p:nvPr/>
        </p:nvSpPr>
        <p:spPr>
          <a:xfrm>
            <a:off x="4445348" y="3255539"/>
            <a:ext cx="5040804" cy="2936188"/>
          </a:xfrm>
          <a:prstGeom prst="rect">
            <a:avLst/>
          </a:prstGeom>
        </p:spPr>
        <p:txBody>
          <a:bodyPr wrap="none">
            <a:spAutoFit/>
          </a:bodyPr>
          <a:lstStyle/>
          <a:p>
            <a:pPr marL="302255" lvl="1">
              <a:lnSpc>
                <a:spcPct val="140014"/>
              </a:lnSpc>
              <a:buClr>
                <a:srgbClr val="FFFFFF"/>
              </a:buClr>
              <a:buSzPts val="2799"/>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Vorstellungsrunde</a:t>
            </a:r>
            <a:b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br>
            <a:endPar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endParaRPr>
          </a:p>
          <a:p>
            <a:pPr marL="302255" lvl="1">
              <a:lnSpc>
                <a:spcPct val="140014"/>
              </a:lnSpc>
              <a:buClr>
                <a:srgbClr val="FFFFFF"/>
              </a:buClr>
              <a:buSzPts val="2799"/>
            </a:pPr>
            <a:r>
              <a:rPr lang="de-DE" sz="4400" dirty="0" err="1">
                <a:solidFill>
                  <a:srgbClr val="FFFFFF"/>
                </a:solidFill>
                <a:latin typeface="Quicksand" panose="020B0604020202020204" charset="0"/>
                <a:ea typeface="Tahoma" panose="020B0604030504040204" pitchFamily="34" charset="0"/>
                <a:cs typeface="Tahoma" panose="020B0604030504040204" pitchFamily="34" charset="0"/>
                <a:sym typeface="Quicksand"/>
              </a:rPr>
              <a:t>Icebreaker</a:t>
            </a:r>
            <a:r>
              <a:rPr lang="de-DE"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 </a:t>
            </a:r>
            <a:endPar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endParaRPr>
          </a:p>
        </p:txBody>
      </p:sp>
      <p:pic>
        <p:nvPicPr>
          <p:cNvPr id="15" name="Grafik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61761" y="2224726"/>
            <a:ext cx="5316561" cy="53165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Grafik 15"/>
          <p:cNvPicPr>
            <a:picLocks noChangeAspect="1"/>
          </p:cNvPicPr>
          <p:nvPr/>
        </p:nvPicPr>
        <p:blipFill>
          <a:blip r:embed="rId6"/>
          <a:stretch>
            <a:fillRect/>
          </a:stretch>
        </p:blipFill>
        <p:spPr>
          <a:xfrm>
            <a:off x="577139" y="4394306"/>
            <a:ext cx="2064019" cy="18356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 name="Grafik 16"/>
          <p:cNvPicPr>
            <a:picLocks noChangeAspect="1"/>
          </p:cNvPicPr>
          <p:nvPr/>
        </p:nvPicPr>
        <p:blipFill>
          <a:blip r:embed="rId7"/>
          <a:stretch>
            <a:fillRect/>
          </a:stretch>
        </p:blipFill>
        <p:spPr>
          <a:xfrm>
            <a:off x="2922084" y="-7616"/>
            <a:ext cx="16877141" cy="1981101"/>
          </a:xfrm>
          <a:prstGeom prst="rect">
            <a:avLst/>
          </a:prstGeom>
        </p:spPr>
      </p:pic>
      <p:sp>
        <p:nvSpPr>
          <p:cNvPr id="3" name="Rechteck 2"/>
          <p:cNvSpPr/>
          <p:nvPr/>
        </p:nvSpPr>
        <p:spPr>
          <a:xfrm>
            <a:off x="7235686" y="298190"/>
            <a:ext cx="3926075" cy="1146532"/>
          </a:xfrm>
          <a:prstGeom prst="rect">
            <a:avLst/>
          </a:prstGeom>
        </p:spPr>
        <p:txBody>
          <a:bodyPr wrap="none">
            <a:spAutoFit/>
          </a:bodyPr>
          <a:lstStyle/>
          <a:p>
            <a:pPr lvl="0">
              <a:lnSpc>
                <a:spcPct val="140000"/>
              </a:lnSpc>
            </a:pPr>
            <a:r>
              <a:rPr lang="en-US" sz="5400" b="1" spc="300" dirty="0" err="1">
                <a:solidFill>
                  <a:srgbClr val="FFFFFF"/>
                </a:solidFill>
                <a:latin typeface="Anton"/>
                <a:ea typeface="Anton"/>
                <a:cs typeface="Anton"/>
                <a:sym typeface="Anton"/>
              </a:rPr>
              <a:t>Willkommen</a:t>
            </a:r>
            <a:endParaRPr lang="en-US" sz="5400" b="1" spc="300" dirty="0">
              <a:solidFill>
                <a:srgbClr val="FFFFFF"/>
              </a:solidFill>
              <a:latin typeface="Anton"/>
              <a:ea typeface="Anton"/>
              <a:cs typeface="Anton"/>
              <a:sym typeface="Anton"/>
            </a:endParaRPr>
          </a:p>
        </p:txBody>
      </p:sp>
    </p:spTree>
    <p:extLst>
      <p:ext uri="{BB962C8B-B14F-4D97-AF65-F5344CB8AC3E}">
        <p14:creationId xmlns:p14="http://schemas.microsoft.com/office/powerpoint/2010/main" val="75713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183440" y="1703542"/>
            <a:ext cx="18379440" cy="11316040"/>
            <a:chOff x="-3848" y="0"/>
            <a:chExt cx="773450" cy="2980356"/>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3848" y="213873"/>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sp>
        <p:nvSpPr>
          <p:cNvPr id="113" name="Google Shape;113;p12"/>
          <p:cNvSpPr txBox="1"/>
          <p:nvPr/>
        </p:nvSpPr>
        <p:spPr>
          <a:xfrm>
            <a:off x="-1839480" y="6441699"/>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grpSp>
        <p:nvGrpSpPr>
          <p:cNvPr id="9" name="Google Shape;84;p1"/>
          <p:cNvGrpSpPr/>
          <p:nvPr/>
        </p:nvGrpSpPr>
        <p:grpSpPr>
          <a:xfrm>
            <a:off x="-86106" y="-216992"/>
            <a:ext cx="2922084" cy="10503992"/>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6358465" y="260262"/>
            <a:ext cx="5338321" cy="1141466"/>
          </a:xfrm>
          <a:prstGeom prst="rect">
            <a:avLst/>
          </a:prstGeom>
        </p:spPr>
        <p:txBody>
          <a:bodyPr wrap="none">
            <a:spAutoFit/>
          </a:bodyPr>
          <a:lstStyle/>
          <a:p>
            <a:pPr lvl="0">
              <a:lnSpc>
                <a:spcPct val="140000"/>
              </a:lnSpc>
            </a:pPr>
            <a:r>
              <a:rPr lang="en-US" sz="5400" spc="300" dirty="0" err="1">
                <a:solidFill>
                  <a:srgbClr val="FFFFFF"/>
                </a:solidFill>
                <a:latin typeface="Anton"/>
                <a:sym typeface="Anton"/>
              </a:rPr>
              <a:t>Inhaltsüberblick</a:t>
            </a:r>
            <a:endParaRPr lang="en-US" sz="5400" dirty="0"/>
          </a:p>
        </p:txBody>
      </p:sp>
      <p:pic>
        <p:nvPicPr>
          <p:cNvPr id="17" name="Grafik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57573" y="3705705"/>
            <a:ext cx="4903197" cy="32693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feld 1"/>
          <p:cNvSpPr txBox="1"/>
          <p:nvPr/>
        </p:nvSpPr>
        <p:spPr>
          <a:xfrm>
            <a:off x="3823467" y="3060773"/>
            <a:ext cx="8234106" cy="5016758"/>
          </a:xfrm>
          <a:prstGeom prst="rect">
            <a:avLst/>
          </a:prstGeom>
          <a:noFill/>
        </p:spPr>
        <p:txBody>
          <a:bodyPr wrap="square" rtlCol="0">
            <a:spAutoFit/>
          </a:bodyPr>
          <a:lstStyle/>
          <a:p>
            <a:pPr>
              <a:lnSpc>
                <a:spcPct val="150000"/>
              </a:lnSpc>
            </a:pPr>
            <a:r>
              <a:rPr lang="de-DE" sz="3200" dirty="0">
                <a:solidFill>
                  <a:schemeClr val="bg1"/>
                </a:solidFill>
                <a:latin typeface="Quicksand" panose="020B0604020202020204" charset="0"/>
                <a:cs typeface="Quicksand" panose="020B0604020202020204" charset="0"/>
              </a:rPr>
              <a:t>- Info: Gehörlosenbildung, UN-Konvention</a:t>
            </a:r>
          </a:p>
          <a:p>
            <a:pPr>
              <a:lnSpc>
                <a:spcPct val="150000"/>
              </a:lnSpc>
            </a:pPr>
            <a:r>
              <a:rPr lang="de-DE" sz="3200" dirty="0">
                <a:solidFill>
                  <a:schemeClr val="bg1"/>
                </a:solidFill>
                <a:latin typeface="Quicksand" panose="020B0604020202020204" charset="0"/>
                <a:cs typeface="Quicksand" panose="020B0604020202020204" charset="0"/>
              </a:rPr>
              <a:t>- Brainstorming: </a:t>
            </a:r>
            <a:r>
              <a:rPr lang="de-DE" sz="3200" dirty="0" err="1">
                <a:solidFill>
                  <a:schemeClr val="bg1"/>
                </a:solidFill>
                <a:latin typeface="Quicksand" panose="020B0604020202020204" charset="0"/>
                <a:cs typeface="Quicksand" panose="020B0604020202020204" charset="0"/>
              </a:rPr>
              <a:t>Deaf</a:t>
            </a:r>
            <a:r>
              <a:rPr lang="de-DE" sz="3200" dirty="0">
                <a:solidFill>
                  <a:schemeClr val="bg1"/>
                </a:solidFill>
                <a:latin typeface="Quicksand" panose="020B0604020202020204" charset="0"/>
                <a:cs typeface="Quicksand" panose="020B0604020202020204" charset="0"/>
              </a:rPr>
              <a:t> Didaktik</a:t>
            </a:r>
          </a:p>
          <a:p>
            <a:pPr>
              <a:lnSpc>
                <a:spcPct val="150000"/>
              </a:lnSpc>
            </a:pPr>
            <a:r>
              <a:rPr lang="de-DE" sz="3200" dirty="0">
                <a:solidFill>
                  <a:schemeClr val="bg1"/>
                </a:solidFill>
                <a:latin typeface="Quicksand" panose="020B0604020202020204" charset="0"/>
                <a:cs typeface="Quicksand" panose="020B0604020202020204" charset="0"/>
              </a:rPr>
              <a:t>- Info: </a:t>
            </a:r>
            <a:r>
              <a:rPr lang="de-DE" sz="3200" dirty="0" err="1">
                <a:solidFill>
                  <a:schemeClr val="bg1"/>
                </a:solidFill>
                <a:latin typeface="Quicksand" panose="020B0604020202020204" charset="0"/>
                <a:cs typeface="Quicksand" panose="020B0604020202020204" charset="0"/>
              </a:rPr>
              <a:t>Deaf</a:t>
            </a:r>
            <a:r>
              <a:rPr lang="de-DE" sz="3200" dirty="0">
                <a:solidFill>
                  <a:schemeClr val="bg1"/>
                </a:solidFill>
                <a:latin typeface="Quicksand" panose="020B0604020202020204" charset="0"/>
                <a:cs typeface="Quicksand" panose="020B0604020202020204" charset="0"/>
              </a:rPr>
              <a:t> Didaktik Regeln</a:t>
            </a:r>
          </a:p>
          <a:p>
            <a:pPr>
              <a:lnSpc>
                <a:spcPct val="150000"/>
              </a:lnSpc>
            </a:pPr>
            <a:r>
              <a:rPr lang="de-DE" sz="3200" dirty="0">
                <a:solidFill>
                  <a:schemeClr val="bg1"/>
                </a:solidFill>
                <a:latin typeface="Quicksand" panose="020B0604020202020204" charset="0"/>
                <a:cs typeface="Quicksand" panose="020B0604020202020204" charset="0"/>
              </a:rPr>
              <a:t>- Aktivität: Plane eine Projektwoche</a:t>
            </a:r>
          </a:p>
          <a:p>
            <a:pPr>
              <a:lnSpc>
                <a:spcPct val="150000"/>
              </a:lnSpc>
            </a:pPr>
            <a:r>
              <a:rPr lang="de-DE" sz="3200" dirty="0">
                <a:solidFill>
                  <a:schemeClr val="bg1"/>
                </a:solidFill>
                <a:latin typeface="Quicksand" panose="020B0604020202020204" charset="0"/>
                <a:cs typeface="Quicksand" panose="020B0604020202020204" charset="0"/>
              </a:rPr>
              <a:t>- Zusammenfassung</a:t>
            </a:r>
          </a:p>
          <a:p>
            <a:pPr>
              <a:lnSpc>
                <a:spcPct val="150000"/>
              </a:lnSpc>
            </a:pPr>
            <a:r>
              <a:rPr lang="de-DE" sz="3200" dirty="0">
                <a:solidFill>
                  <a:schemeClr val="bg1"/>
                </a:solidFill>
                <a:latin typeface="Quicksand" panose="020B0604020202020204" charset="0"/>
                <a:cs typeface="Quicksand" panose="020B0604020202020204" charset="0"/>
              </a:rPr>
              <a:t>- Feedback </a:t>
            </a:r>
          </a:p>
          <a:p>
            <a:pPr marL="457200" indent="-457200">
              <a:buFontTx/>
              <a:buChar char="-"/>
            </a:pPr>
            <a:endParaRPr lang="de-AT" sz="3200" dirty="0">
              <a:solidFill>
                <a:schemeClr val="bg1"/>
              </a:solidFill>
              <a:latin typeface="Quicksand" panose="020B0604020202020204" charset="0"/>
              <a:cs typeface="Quicksand" panose="020B0604020202020204" charset="0"/>
            </a:endParaRPr>
          </a:p>
        </p:txBody>
      </p:sp>
    </p:spTree>
    <p:extLst>
      <p:ext uri="{BB962C8B-B14F-4D97-AF65-F5344CB8AC3E}">
        <p14:creationId xmlns:p14="http://schemas.microsoft.com/office/powerpoint/2010/main" val="4074745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183440" y="1599039"/>
            <a:ext cx="18379440" cy="11316040"/>
            <a:chOff x="-3848" y="0"/>
            <a:chExt cx="773450" cy="2980356"/>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3848" y="213873"/>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sp>
        <p:nvSpPr>
          <p:cNvPr id="113" name="Google Shape;113;p12"/>
          <p:cNvSpPr txBox="1"/>
          <p:nvPr/>
        </p:nvSpPr>
        <p:spPr>
          <a:xfrm>
            <a:off x="-1839480" y="6441699"/>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grpSp>
        <p:nvGrpSpPr>
          <p:cNvPr id="9" name="Google Shape;84;p1"/>
          <p:cNvGrpSpPr/>
          <p:nvPr/>
        </p:nvGrpSpPr>
        <p:grpSpPr>
          <a:xfrm>
            <a:off x="-86106" y="-216992"/>
            <a:ext cx="2922084" cy="10503992"/>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6358465" y="260262"/>
            <a:ext cx="1677062" cy="1141466"/>
          </a:xfrm>
          <a:prstGeom prst="rect">
            <a:avLst/>
          </a:prstGeom>
        </p:spPr>
        <p:txBody>
          <a:bodyPr wrap="none">
            <a:spAutoFit/>
          </a:bodyPr>
          <a:lstStyle/>
          <a:p>
            <a:pPr lvl="0">
              <a:lnSpc>
                <a:spcPct val="140000"/>
              </a:lnSpc>
            </a:pPr>
            <a:r>
              <a:rPr lang="en-US" sz="5400" spc="300" dirty="0" err="1">
                <a:solidFill>
                  <a:srgbClr val="FFFFFF"/>
                </a:solidFill>
                <a:latin typeface="Anton"/>
                <a:sym typeface="Anton"/>
              </a:rPr>
              <a:t>Ziele</a:t>
            </a:r>
            <a:endParaRPr lang="en-US" sz="5400" dirty="0"/>
          </a:p>
        </p:txBody>
      </p:sp>
      <p:sp>
        <p:nvSpPr>
          <p:cNvPr id="4" name="Rechteck 3"/>
          <p:cNvSpPr/>
          <p:nvPr/>
        </p:nvSpPr>
        <p:spPr>
          <a:xfrm>
            <a:off x="3926339" y="3745992"/>
            <a:ext cx="8541121" cy="3785652"/>
          </a:xfrm>
          <a:prstGeom prst="rect">
            <a:avLst/>
          </a:prstGeom>
        </p:spPr>
        <p:txBody>
          <a:bodyPr wrap="none">
            <a:spAutoFit/>
          </a:bodyPr>
          <a:lstStyle/>
          <a:p>
            <a:r>
              <a:rPr lang="de-AT" sz="4000" dirty="0">
                <a:solidFill>
                  <a:schemeClr val="bg1"/>
                </a:solidFill>
                <a:latin typeface="Quicksand" panose="020B0604020202020204" charset="0"/>
                <a:cs typeface="Quicksand" panose="020B0604020202020204" charset="0"/>
              </a:rPr>
              <a:t>Zusammenhang verstehen zwischen</a:t>
            </a:r>
            <a:br>
              <a:rPr lang="de-AT" sz="4000" dirty="0">
                <a:solidFill>
                  <a:schemeClr val="bg1"/>
                </a:solidFill>
                <a:latin typeface="Quicksand" panose="020B0604020202020204" charset="0"/>
                <a:cs typeface="Quicksand" panose="020B0604020202020204" charset="0"/>
              </a:rPr>
            </a:br>
            <a:r>
              <a:rPr lang="de-AT" sz="4000" dirty="0">
                <a:solidFill>
                  <a:schemeClr val="bg1"/>
                </a:solidFill>
                <a:latin typeface="Quicksand" panose="020B0604020202020204" charset="0"/>
                <a:cs typeface="Quicksand" panose="020B0604020202020204" charset="0"/>
              </a:rPr>
              <a:t> </a:t>
            </a:r>
          </a:p>
          <a:p>
            <a:r>
              <a:rPr lang="de-AT" sz="4000" dirty="0">
                <a:solidFill>
                  <a:schemeClr val="bg1"/>
                </a:solidFill>
                <a:latin typeface="Quicksand" panose="020B0604020202020204" charset="0"/>
                <a:cs typeface="Quicksand" panose="020B0604020202020204" charset="0"/>
              </a:rPr>
              <a:t>- Bildung</a:t>
            </a:r>
          </a:p>
          <a:p>
            <a:r>
              <a:rPr lang="de-DE" sz="4000" dirty="0">
                <a:solidFill>
                  <a:schemeClr val="bg1"/>
                </a:solidFill>
                <a:latin typeface="Quicksand" panose="020B0604020202020204" charset="0"/>
                <a:cs typeface="Quicksand" panose="020B0604020202020204" charset="0"/>
              </a:rPr>
              <a:t>- Sprache</a:t>
            </a:r>
            <a:endParaRPr lang="de-AT" sz="4000" dirty="0">
              <a:solidFill>
                <a:schemeClr val="bg1"/>
              </a:solidFill>
              <a:latin typeface="Quicksand" panose="020B0604020202020204" charset="0"/>
              <a:cs typeface="Quicksand" panose="020B0604020202020204" charset="0"/>
            </a:endParaRPr>
          </a:p>
          <a:p>
            <a:r>
              <a:rPr lang="de-AT" sz="4000" dirty="0">
                <a:solidFill>
                  <a:schemeClr val="bg1"/>
                </a:solidFill>
                <a:latin typeface="Quicksand" panose="020B0604020202020204" charset="0"/>
                <a:cs typeface="Quicksand" panose="020B0604020202020204" charset="0"/>
              </a:rPr>
              <a:t>- Inklusion</a:t>
            </a:r>
          </a:p>
          <a:p>
            <a:r>
              <a:rPr lang="de-AT" sz="4000" dirty="0">
                <a:solidFill>
                  <a:schemeClr val="bg1"/>
                </a:solidFill>
                <a:latin typeface="Quicksand" panose="020B0604020202020204" charset="0"/>
                <a:cs typeface="Quicksand" panose="020B0604020202020204" charset="0"/>
              </a:rPr>
              <a:t>- Kultur</a:t>
            </a:r>
            <a:endParaRPr lang="de-AT" dirty="0">
              <a:solidFill>
                <a:schemeClr val="bg1"/>
              </a:solidFill>
            </a:endParaRPr>
          </a:p>
        </p:txBody>
      </p:sp>
      <p:pic>
        <p:nvPicPr>
          <p:cNvPr id="15" name="Grafik 14"/>
          <p:cNvPicPr>
            <a:picLocks noChangeAspect="1"/>
          </p:cNvPicPr>
          <p:nvPr/>
        </p:nvPicPr>
        <p:blipFill>
          <a:blip r:embed="rId5"/>
          <a:stretch>
            <a:fillRect/>
          </a:stretch>
        </p:blipFill>
        <p:spPr>
          <a:xfrm>
            <a:off x="8951168" y="4780751"/>
            <a:ext cx="4805922" cy="46547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4971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0" y="2520333"/>
            <a:ext cx="19753730" cy="7766668"/>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4171386" y="579387"/>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sp>
        <p:nvSpPr>
          <p:cNvPr id="113" name="Google Shape;113;p12"/>
          <p:cNvSpPr txBox="1"/>
          <p:nvPr/>
        </p:nvSpPr>
        <p:spPr>
          <a:xfrm>
            <a:off x="-1908482" y="6473569"/>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grpSp>
        <p:nvGrpSpPr>
          <p:cNvPr id="9" name="Google Shape;84;p1"/>
          <p:cNvGrpSpPr/>
          <p:nvPr/>
        </p:nvGrpSpPr>
        <p:grpSpPr>
          <a:xfrm>
            <a:off x="0" y="-216991"/>
            <a:ext cx="2922084" cy="10503992"/>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6317194" y="883192"/>
            <a:ext cx="6046848" cy="1141466"/>
          </a:xfrm>
          <a:prstGeom prst="rect">
            <a:avLst/>
          </a:prstGeom>
        </p:spPr>
        <p:txBody>
          <a:bodyPr wrap="none">
            <a:spAutoFit/>
          </a:bodyPr>
          <a:lstStyle/>
          <a:p>
            <a:pPr lvl="0">
              <a:lnSpc>
                <a:spcPct val="140000"/>
              </a:lnSpc>
            </a:pPr>
            <a:r>
              <a:rPr lang="en-US" sz="5400" spc="300" dirty="0" err="1">
                <a:solidFill>
                  <a:srgbClr val="FFFFFF"/>
                </a:solidFill>
                <a:latin typeface="Anton"/>
                <a:sym typeface="Anton"/>
              </a:rPr>
              <a:t>Gehörlosenbildung</a:t>
            </a:r>
            <a:endParaRPr lang="en-US" sz="5400" dirty="0"/>
          </a:p>
        </p:txBody>
      </p:sp>
      <p:pic>
        <p:nvPicPr>
          <p:cNvPr id="2" name="Grafik 1"/>
          <p:cNvPicPr>
            <a:picLocks noChangeAspect="1"/>
          </p:cNvPicPr>
          <p:nvPr/>
        </p:nvPicPr>
        <p:blipFill>
          <a:blip r:embed="rId5"/>
          <a:stretch>
            <a:fillRect/>
          </a:stretch>
        </p:blipFill>
        <p:spPr>
          <a:xfrm>
            <a:off x="13353275" y="3409200"/>
            <a:ext cx="4553585" cy="5792008"/>
          </a:xfrm>
          <a:prstGeom prst="rect">
            <a:avLst/>
          </a:prstGeom>
        </p:spPr>
      </p:pic>
      <p:sp>
        <p:nvSpPr>
          <p:cNvPr id="4" name="Textfeld 3"/>
          <p:cNvSpPr txBox="1"/>
          <p:nvPr/>
        </p:nvSpPr>
        <p:spPr>
          <a:xfrm>
            <a:off x="14876652" y="3846799"/>
            <a:ext cx="1300160" cy="896093"/>
          </a:xfrm>
          <a:prstGeom prst="rect">
            <a:avLst/>
          </a:prstGeom>
          <a:solidFill>
            <a:srgbClr val="FFFFCC"/>
          </a:solidFill>
        </p:spPr>
        <p:txBody>
          <a:bodyPr wrap="square" rtlCol="0">
            <a:spAutoFit/>
          </a:bodyPr>
          <a:lstStyle/>
          <a:p>
            <a:endParaRPr lang="de-AT" dirty="0"/>
          </a:p>
        </p:txBody>
      </p:sp>
      <p:sp>
        <p:nvSpPr>
          <p:cNvPr id="5" name="Textfeld 4"/>
          <p:cNvSpPr txBox="1"/>
          <p:nvPr/>
        </p:nvSpPr>
        <p:spPr>
          <a:xfrm rot="10800000" flipV="1">
            <a:off x="14836503" y="3862572"/>
            <a:ext cx="1286914" cy="707886"/>
          </a:xfrm>
          <a:prstGeom prst="rect">
            <a:avLst/>
          </a:prstGeom>
          <a:noFill/>
        </p:spPr>
        <p:txBody>
          <a:bodyPr wrap="square" rtlCol="0">
            <a:spAutoFit/>
          </a:bodyPr>
          <a:lstStyle/>
          <a:p>
            <a:pPr algn="ctr"/>
            <a:r>
              <a:rPr lang="de-DE" sz="2000" dirty="0" err="1">
                <a:latin typeface="Arial Black" panose="020B0A04020102020204" pitchFamily="34" charset="0"/>
              </a:rPr>
              <a:t>our</a:t>
            </a:r>
            <a:endParaRPr lang="de-DE" sz="2000" dirty="0">
              <a:latin typeface="Arial Black" panose="020B0A04020102020204" pitchFamily="34" charset="0"/>
            </a:endParaRPr>
          </a:p>
          <a:p>
            <a:pPr algn="ctr"/>
            <a:r>
              <a:rPr lang="de-DE" sz="2000" dirty="0" err="1">
                <a:latin typeface="Arial Black" panose="020B0A04020102020204" pitchFamily="34" charset="0"/>
              </a:rPr>
              <a:t>rights</a:t>
            </a:r>
            <a:endParaRPr lang="de-AT" sz="2000" dirty="0">
              <a:latin typeface="Arial Black" panose="020B0A04020102020204" pitchFamily="34" charset="0"/>
            </a:endParaRPr>
          </a:p>
        </p:txBody>
      </p:sp>
      <p:sp>
        <p:nvSpPr>
          <p:cNvPr id="7" name="Textfeld 6"/>
          <p:cNvSpPr txBox="1"/>
          <p:nvPr/>
        </p:nvSpPr>
        <p:spPr>
          <a:xfrm>
            <a:off x="2597324" y="4224561"/>
            <a:ext cx="11379334" cy="5139869"/>
          </a:xfrm>
          <a:prstGeom prst="rect">
            <a:avLst/>
          </a:prstGeom>
          <a:noFill/>
        </p:spPr>
        <p:txBody>
          <a:bodyPr wrap="square" rtlCol="0">
            <a:spAutoFit/>
          </a:bodyPr>
          <a:lstStyle/>
          <a:p>
            <a:pPr algn="ctr"/>
            <a:r>
              <a:rPr lang="de-AT" sz="3600" dirty="0">
                <a:solidFill>
                  <a:schemeClr val="bg1"/>
                </a:solidFill>
                <a:latin typeface="Quicksand" panose="020B0604020202020204" charset="0"/>
                <a:cs typeface="Quicksand" panose="020B0604020202020204" charset="0"/>
              </a:rPr>
              <a:t>UN </a:t>
            </a:r>
            <a:r>
              <a:rPr lang="de-AT" sz="3600" dirty="0" err="1">
                <a:solidFill>
                  <a:schemeClr val="bg1"/>
                </a:solidFill>
                <a:latin typeface="Quicksand" panose="020B0604020202020204" charset="0"/>
                <a:cs typeface="Quicksand" panose="020B0604020202020204" charset="0"/>
              </a:rPr>
              <a:t>Convention</a:t>
            </a:r>
            <a:r>
              <a:rPr lang="de-AT" sz="3600" dirty="0">
                <a:solidFill>
                  <a:schemeClr val="bg1"/>
                </a:solidFill>
                <a:latin typeface="Quicksand" panose="020B0604020202020204" charset="0"/>
                <a:cs typeface="Quicksand" panose="020B0604020202020204" charset="0"/>
              </a:rPr>
              <a:t> on </a:t>
            </a:r>
            <a:r>
              <a:rPr lang="de-AT" sz="3600" dirty="0" err="1">
                <a:solidFill>
                  <a:schemeClr val="bg1"/>
                </a:solidFill>
                <a:latin typeface="Quicksand" panose="020B0604020202020204" charset="0"/>
                <a:cs typeface="Quicksand" panose="020B0604020202020204" charset="0"/>
              </a:rPr>
              <a:t>the</a:t>
            </a:r>
            <a:r>
              <a:rPr lang="de-AT" sz="3600" dirty="0">
                <a:solidFill>
                  <a:schemeClr val="bg1"/>
                </a:solidFill>
                <a:latin typeface="Quicksand" panose="020B0604020202020204" charset="0"/>
                <a:cs typeface="Quicksand" panose="020B0604020202020204" charset="0"/>
              </a:rPr>
              <a:t> </a:t>
            </a:r>
          </a:p>
          <a:p>
            <a:pPr algn="ctr"/>
            <a:r>
              <a:rPr lang="de-AT" sz="3600" dirty="0" err="1">
                <a:solidFill>
                  <a:schemeClr val="bg1"/>
                </a:solidFill>
                <a:latin typeface="Quicksand" panose="020B0604020202020204" charset="0"/>
                <a:cs typeface="Quicksand" panose="020B0604020202020204" charset="0"/>
              </a:rPr>
              <a:t>Right</a:t>
            </a:r>
            <a:r>
              <a:rPr lang="de-AT" sz="3600" dirty="0">
                <a:solidFill>
                  <a:schemeClr val="bg1"/>
                </a:solidFill>
                <a:latin typeface="Quicksand" panose="020B0604020202020204" charset="0"/>
                <a:cs typeface="Quicksand" panose="020B0604020202020204" charset="0"/>
              </a:rPr>
              <a:t> </a:t>
            </a:r>
            <a:r>
              <a:rPr lang="de-AT" sz="3600" dirty="0" err="1">
                <a:solidFill>
                  <a:schemeClr val="bg1"/>
                </a:solidFill>
                <a:latin typeface="Quicksand" panose="020B0604020202020204" charset="0"/>
                <a:cs typeface="Quicksand" panose="020B0604020202020204" charset="0"/>
              </a:rPr>
              <a:t>of</a:t>
            </a:r>
            <a:r>
              <a:rPr lang="de-AT" sz="3600" dirty="0">
                <a:solidFill>
                  <a:schemeClr val="bg1"/>
                </a:solidFill>
                <a:latin typeface="Quicksand" panose="020B0604020202020204" charset="0"/>
                <a:cs typeface="Quicksand" panose="020B0604020202020204" charset="0"/>
              </a:rPr>
              <a:t> </a:t>
            </a:r>
            <a:r>
              <a:rPr lang="de-AT" sz="3600" dirty="0" err="1">
                <a:solidFill>
                  <a:schemeClr val="bg1"/>
                </a:solidFill>
                <a:latin typeface="Quicksand" panose="020B0604020202020204" charset="0"/>
                <a:cs typeface="Quicksand" panose="020B0604020202020204" charset="0"/>
              </a:rPr>
              <a:t>Persons</a:t>
            </a:r>
            <a:r>
              <a:rPr lang="de-AT" sz="3600" dirty="0">
                <a:solidFill>
                  <a:schemeClr val="bg1"/>
                </a:solidFill>
                <a:latin typeface="Quicksand" panose="020B0604020202020204" charset="0"/>
                <a:cs typeface="Quicksand" panose="020B0604020202020204" charset="0"/>
              </a:rPr>
              <a:t> </a:t>
            </a:r>
            <a:r>
              <a:rPr lang="de-AT" sz="3600" dirty="0" err="1">
                <a:solidFill>
                  <a:schemeClr val="bg1"/>
                </a:solidFill>
                <a:latin typeface="Quicksand" panose="020B0604020202020204" charset="0"/>
                <a:cs typeface="Quicksand" panose="020B0604020202020204" charset="0"/>
              </a:rPr>
              <a:t>with</a:t>
            </a:r>
            <a:r>
              <a:rPr lang="de-AT" sz="3600" dirty="0">
                <a:solidFill>
                  <a:schemeClr val="bg1"/>
                </a:solidFill>
                <a:latin typeface="Quicksand" panose="020B0604020202020204" charset="0"/>
                <a:cs typeface="Quicksand" panose="020B0604020202020204" charset="0"/>
              </a:rPr>
              <a:t> </a:t>
            </a:r>
            <a:r>
              <a:rPr lang="de-AT" sz="3600" dirty="0" err="1">
                <a:solidFill>
                  <a:schemeClr val="bg1"/>
                </a:solidFill>
                <a:latin typeface="Quicksand" panose="020B0604020202020204" charset="0"/>
                <a:cs typeface="Quicksand" panose="020B0604020202020204" charset="0"/>
              </a:rPr>
              <a:t>Disabilities</a:t>
            </a:r>
            <a:r>
              <a:rPr lang="de-AT" sz="3600" dirty="0">
                <a:solidFill>
                  <a:schemeClr val="bg1"/>
                </a:solidFill>
                <a:latin typeface="Quicksand" panose="020B0604020202020204" charset="0"/>
                <a:cs typeface="Quicksand" panose="020B0604020202020204" charset="0"/>
              </a:rPr>
              <a:t>,</a:t>
            </a:r>
            <a:br>
              <a:rPr lang="de-AT" sz="3600" dirty="0">
                <a:solidFill>
                  <a:schemeClr val="bg1"/>
                </a:solidFill>
                <a:latin typeface="Quicksand" panose="020B0604020202020204" charset="0"/>
                <a:cs typeface="Quicksand" panose="020B0604020202020204" charset="0"/>
              </a:rPr>
            </a:br>
            <a:r>
              <a:rPr lang="de-AT" sz="3600" dirty="0">
                <a:solidFill>
                  <a:schemeClr val="bg1"/>
                </a:solidFill>
                <a:latin typeface="Quicksand" panose="020B0604020202020204" charset="0"/>
                <a:cs typeface="Quicksand" panose="020B0604020202020204" charset="0"/>
              </a:rPr>
              <a:t> </a:t>
            </a:r>
            <a:r>
              <a:rPr lang="de-AT" sz="3600" dirty="0" err="1">
                <a:solidFill>
                  <a:schemeClr val="bg1"/>
                </a:solidFill>
                <a:latin typeface="Quicksand" panose="020B0604020202020204" charset="0"/>
                <a:cs typeface="Quicksand" panose="020B0604020202020204" charset="0"/>
              </a:rPr>
              <a:t>Article</a:t>
            </a:r>
            <a:r>
              <a:rPr lang="de-AT" sz="3600" dirty="0">
                <a:solidFill>
                  <a:schemeClr val="bg1"/>
                </a:solidFill>
                <a:latin typeface="Quicksand" panose="020B0604020202020204" charset="0"/>
                <a:cs typeface="Quicksand" panose="020B0604020202020204" charset="0"/>
              </a:rPr>
              <a:t> 24</a:t>
            </a:r>
          </a:p>
          <a:p>
            <a:endParaRPr lang="de-DE" dirty="0">
              <a:solidFill>
                <a:schemeClr val="bg1"/>
              </a:solidFill>
              <a:latin typeface="Quicksand" panose="020B0604020202020204" charset="0"/>
              <a:cs typeface="Quicksand" panose="020B0604020202020204" charset="0"/>
            </a:endParaRPr>
          </a:p>
          <a:p>
            <a:endParaRPr lang="de-DE" dirty="0">
              <a:solidFill>
                <a:schemeClr val="bg1"/>
              </a:solidFill>
              <a:latin typeface="Quicksand" panose="020B0604020202020204" charset="0"/>
              <a:cs typeface="Quicksand" panose="020B0604020202020204" charset="0"/>
            </a:endParaRPr>
          </a:p>
          <a:p>
            <a:endParaRPr lang="de-DE" dirty="0">
              <a:solidFill>
                <a:schemeClr val="bg1"/>
              </a:solidFill>
              <a:latin typeface="Quicksand" panose="020B0604020202020204" charset="0"/>
              <a:cs typeface="Quicksand" panose="020B0604020202020204" charset="0"/>
            </a:endParaRPr>
          </a:p>
          <a:p>
            <a:pPr algn="ctr"/>
            <a:endParaRPr lang="de-DE" sz="2400" b="1" dirty="0">
              <a:solidFill>
                <a:schemeClr val="bg1"/>
              </a:solidFill>
              <a:latin typeface="Quicksand" panose="020B0604020202020204" charset="0"/>
              <a:cs typeface="Quicksand" panose="020B0604020202020204" charset="0"/>
            </a:endParaRPr>
          </a:p>
          <a:p>
            <a:pPr algn="ctr"/>
            <a:endParaRPr lang="en-US" sz="3600" b="1" dirty="0">
              <a:solidFill>
                <a:schemeClr val="bg1"/>
              </a:solidFill>
              <a:latin typeface="Quicksand" panose="020B0604020202020204" charset="0"/>
              <a:cs typeface="Quicksand" panose="020B0604020202020204" charset="0"/>
            </a:endParaRPr>
          </a:p>
          <a:p>
            <a:pPr algn="ctr"/>
            <a:r>
              <a:rPr lang="en-US" sz="3600" dirty="0">
                <a:solidFill>
                  <a:schemeClr val="bg1"/>
                </a:solidFill>
                <a:latin typeface="Quicksand" panose="020B0604020202020204" charset="0"/>
                <a:cs typeface="Quicksand" panose="020B0604020202020204" charset="0"/>
              </a:rPr>
              <a:t>Right to sign language for </a:t>
            </a:r>
            <a:br>
              <a:rPr lang="en-US" sz="3600" dirty="0">
                <a:solidFill>
                  <a:schemeClr val="bg1"/>
                </a:solidFill>
                <a:latin typeface="Quicksand" panose="020B0604020202020204" charset="0"/>
                <a:cs typeface="Quicksand" panose="020B0604020202020204" charset="0"/>
              </a:rPr>
            </a:br>
            <a:r>
              <a:rPr lang="en-US" sz="3600" dirty="0">
                <a:solidFill>
                  <a:schemeClr val="bg1"/>
                </a:solidFill>
                <a:latin typeface="Quicksand" panose="020B0604020202020204" charset="0"/>
                <a:cs typeface="Quicksand" panose="020B0604020202020204" charset="0"/>
              </a:rPr>
              <a:t>Deaf and hearing-impaired pupils/students</a:t>
            </a:r>
            <a:br>
              <a:rPr lang="de-DE" sz="2800" b="1" dirty="0">
                <a:solidFill>
                  <a:schemeClr val="bg1"/>
                </a:solidFill>
                <a:latin typeface="Quicksand" panose="020B0604020202020204" charset="0"/>
                <a:cs typeface="Quicksand" panose="020B0604020202020204" charset="0"/>
              </a:rPr>
            </a:br>
            <a:endParaRPr lang="de-DE" dirty="0">
              <a:solidFill>
                <a:schemeClr val="bg1"/>
              </a:solidFill>
              <a:latin typeface="Quicksand" panose="020B0604020202020204" charset="0"/>
              <a:cs typeface="Quicksand" panose="020B0604020202020204" charset="0"/>
            </a:endParaRPr>
          </a:p>
          <a:p>
            <a:pPr algn="ctr"/>
            <a:endParaRPr lang="de-DE" sz="3200" b="1" dirty="0">
              <a:solidFill>
                <a:schemeClr val="bg1"/>
              </a:solidFill>
              <a:latin typeface="Quicksand" panose="020B0604020202020204" charset="0"/>
              <a:cs typeface="Quicksand" panose="020B0604020202020204" charset="0"/>
            </a:endParaRPr>
          </a:p>
        </p:txBody>
      </p:sp>
      <p:pic>
        <p:nvPicPr>
          <p:cNvPr id="19" name="Grafik 18" descr="Ein Bild, das Design enthält.&#10;&#10;KI-generierte Inhalte können fehlerhaft sein.">
            <a:extLst>
              <a:ext uri="{FF2B5EF4-FFF2-40B4-BE49-F238E27FC236}">
                <a16:creationId xmlns:a16="http://schemas.microsoft.com/office/drawing/2014/main" id="{DE95EE29-7577-E21A-D535-0AD3CB4C2F29}"/>
              </a:ext>
            </a:extLst>
          </p:cNvPr>
          <p:cNvPicPr>
            <a:picLocks noChangeAspect="1"/>
          </p:cNvPicPr>
          <p:nvPr/>
        </p:nvPicPr>
        <p:blipFill>
          <a:blip r:embed="rId6"/>
          <a:stretch>
            <a:fillRect/>
          </a:stretch>
        </p:blipFill>
        <p:spPr>
          <a:xfrm>
            <a:off x="14331185" y="6107543"/>
            <a:ext cx="1092039" cy="10866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 name="Grafik 19"/>
          <p:cNvPicPr>
            <a:picLocks noChangeAspect="1"/>
          </p:cNvPicPr>
          <p:nvPr/>
        </p:nvPicPr>
        <p:blipFill>
          <a:blip r:embed="rId7"/>
          <a:stretch>
            <a:fillRect/>
          </a:stretch>
        </p:blipFill>
        <p:spPr>
          <a:xfrm>
            <a:off x="766487" y="4742892"/>
            <a:ext cx="1685324" cy="16988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Flussdiagramm: Zusammenführen 7"/>
          <p:cNvSpPr/>
          <p:nvPr/>
        </p:nvSpPr>
        <p:spPr>
          <a:xfrm>
            <a:off x="8116611" y="6516727"/>
            <a:ext cx="675303" cy="789682"/>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Tree>
    <p:extLst>
      <p:ext uri="{BB962C8B-B14F-4D97-AF65-F5344CB8AC3E}">
        <p14:creationId xmlns:p14="http://schemas.microsoft.com/office/powerpoint/2010/main" val="4096200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0" y="2520333"/>
            <a:ext cx="18288000" cy="7808222"/>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sp>
        <p:nvSpPr>
          <p:cNvPr id="113" name="Google Shape;113;p12"/>
          <p:cNvSpPr txBox="1"/>
          <p:nvPr/>
        </p:nvSpPr>
        <p:spPr>
          <a:xfrm>
            <a:off x="-1520318" y="4074632"/>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grpSp>
        <p:nvGrpSpPr>
          <p:cNvPr id="9" name="Google Shape;84;p1"/>
          <p:cNvGrpSpPr/>
          <p:nvPr/>
        </p:nvGrpSpPr>
        <p:grpSpPr>
          <a:xfrm>
            <a:off x="0" y="-216991"/>
            <a:ext cx="2922084" cy="10503992"/>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828185" y="806685"/>
            <a:ext cx="13723629" cy="2160591"/>
          </a:xfrm>
          <a:prstGeom prst="rect">
            <a:avLst/>
          </a:prstGeom>
        </p:spPr>
        <p:txBody>
          <a:bodyPr wrap="none">
            <a:spAutoFit/>
          </a:bodyPr>
          <a:lstStyle/>
          <a:p>
            <a:pPr>
              <a:lnSpc>
                <a:spcPct val="140000"/>
              </a:lnSpc>
            </a:pPr>
            <a:r>
              <a:rPr lang="en-US" sz="4800" spc="300" dirty="0" err="1">
                <a:solidFill>
                  <a:srgbClr val="FFFFFF"/>
                </a:solidFill>
                <a:latin typeface="Anton" panose="020B0604020202020204" charset="0"/>
                <a:sym typeface="Anton"/>
              </a:rPr>
              <a:t>Gehörlosenbildung</a:t>
            </a:r>
            <a:r>
              <a:rPr lang="en-US" sz="4800" spc="300" dirty="0">
                <a:solidFill>
                  <a:srgbClr val="FFFFFF"/>
                </a:solidFill>
                <a:latin typeface="Anton" panose="020B0604020202020204" charset="0"/>
                <a:sym typeface="Anton"/>
              </a:rPr>
              <a:t> – </a:t>
            </a:r>
            <a:r>
              <a:rPr lang="de-DE" sz="4800" b="1" spc="300" dirty="0">
                <a:solidFill>
                  <a:schemeClr val="bg1"/>
                </a:solidFill>
                <a:latin typeface="Anton" panose="020B0604020202020204" charset="0"/>
                <a:cs typeface="Quicksand" panose="020B0604020202020204" charset="0"/>
              </a:rPr>
              <a:t>Recht auf Gebärdensprache</a:t>
            </a:r>
          </a:p>
          <a:p>
            <a:pPr lvl="0">
              <a:lnSpc>
                <a:spcPct val="140000"/>
              </a:lnSpc>
            </a:pPr>
            <a:endParaRPr lang="en-US" sz="4800" dirty="0"/>
          </a:p>
        </p:txBody>
      </p:sp>
      <p:sp>
        <p:nvSpPr>
          <p:cNvPr id="5" name="Textfeld 4"/>
          <p:cNvSpPr txBox="1"/>
          <p:nvPr/>
        </p:nvSpPr>
        <p:spPr>
          <a:xfrm>
            <a:off x="15399413" y="3273733"/>
            <a:ext cx="1546412" cy="707886"/>
          </a:xfrm>
          <a:prstGeom prst="rect">
            <a:avLst/>
          </a:prstGeom>
          <a:noFill/>
        </p:spPr>
        <p:txBody>
          <a:bodyPr wrap="square" rtlCol="0">
            <a:spAutoFit/>
          </a:bodyPr>
          <a:lstStyle/>
          <a:p>
            <a:pPr algn="ctr"/>
            <a:r>
              <a:rPr lang="de-DE" sz="2000" dirty="0">
                <a:latin typeface="Arial Black" panose="020B0A04020102020204" pitchFamily="34" charset="0"/>
              </a:rPr>
              <a:t>unsere</a:t>
            </a:r>
          </a:p>
          <a:p>
            <a:pPr algn="ctr"/>
            <a:r>
              <a:rPr lang="de-DE" sz="2000" dirty="0">
                <a:latin typeface="Arial Black" panose="020B0A04020102020204" pitchFamily="34" charset="0"/>
              </a:rPr>
              <a:t>Rechte</a:t>
            </a:r>
            <a:endParaRPr lang="de-AT" sz="2000" dirty="0">
              <a:latin typeface="Arial Black" panose="020B0A04020102020204" pitchFamily="34" charset="0"/>
            </a:endParaRPr>
          </a:p>
        </p:txBody>
      </p:sp>
      <p:sp>
        <p:nvSpPr>
          <p:cNvPr id="7" name="Textfeld 6"/>
          <p:cNvSpPr txBox="1"/>
          <p:nvPr/>
        </p:nvSpPr>
        <p:spPr>
          <a:xfrm>
            <a:off x="4465972" y="1081615"/>
            <a:ext cx="11379334" cy="8309967"/>
          </a:xfrm>
          <a:prstGeom prst="rect">
            <a:avLst/>
          </a:prstGeom>
          <a:noFill/>
        </p:spPr>
        <p:txBody>
          <a:bodyPr wrap="square" rtlCol="0">
            <a:spAutoFit/>
          </a:bodyPr>
          <a:lstStyle/>
          <a:p>
            <a:endParaRPr lang="de-DE" dirty="0">
              <a:solidFill>
                <a:schemeClr val="bg1"/>
              </a:solidFill>
              <a:latin typeface="Quicksand" panose="020B0604020202020204" charset="0"/>
              <a:cs typeface="Quicksand" panose="020B0604020202020204" charset="0"/>
            </a:endParaRPr>
          </a:p>
          <a:p>
            <a:endParaRPr lang="de-DE" dirty="0">
              <a:solidFill>
                <a:schemeClr val="bg1"/>
              </a:solidFill>
              <a:latin typeface="Quicksand" panose="020B0604020202020204" charset="0"/>
              <a:cs typeface="Quicksand" panose="020B0604020202020204" charset="0"/>
            </a:endParaRPr>
          </a:p>
          <a:p>
            <a:endParaRPr lang="de-DE" dirty="0">
              <a:solidFill>
                <a:schemeClr val="bg1"/>
              </a:solidFill>
              <a:latin typeface="Quicksand" panose="020B0604020202020204" charset="0"/>
              <a:cs typeface="Quicksand" panose="020B0604020202020204" charset="0"/>
            </a:endParaRPr>
          </a:p>
          <a:p>
            <a:pPr algn="ctr"/>
            <a:endParaRPr lang="en-US" sz="3600" b="1" dirty="0">
              <a:solidFill>
                <a:schemeClr val="bg1"/>
              </a:solidFill>
              <a:latin typeface="Quicksand" panose="020B0604020202020204" charset="0"/>
              <a:cs typeface="Quicksand" panose="020B0604020202020204" charset="0"/>
            </a:endParaRPr>
          </a:p>
          <a:p>
            <a:pPr algn="ctr"/>
            <a:endParaRPr lang="en-US" sz="3600" b="1" dirty="0">
              <a:solidFill>
                <a:schemeClr val="bg1"/>
              </a:solidFill>
              <a:latin typeface="Quicksand" panose="020B0604020202020204" charset="0"/>
              <a:cs typeface="Quicksand" panose="020B0604020202020204" charset="0"/>
            </a:endParaRPr>
          </a:p>
          <a:p>
            <a:pPr algn="ctr"/>
            <a:endParaRPr lang="en-US" sz="3600" b="1" dirty="0">
              <a:solidFill>
                <a:schemeClr val="bg1"/>
              </a:solidFill>
              <a:latin typeface="Quicksand" panose="020B0604020202020204" charset="0"/>
              <a:cs typeface="Quicksand" panose="020B0604020202020204" charset="0"/>
            </a:endParaRPr>
          </a:p>
          <a:p>
            <a:pPr algn="ctr"/>
            <a:endParaRPr lang="de-DE" sz="3200" b="1" dirty="0">
              <a:solidFill>
                <a:schemeClr val="bg1"/>
              </a:solidFill>
              <a:latin typeface="Quicksand" panose="020B0604020202020204" charset="0"/>
              <a:cs typeface="Quicksand" panose="020B0604020202020204" charset="0"/>
            </a:endParaRPr>
          </a:p>
          <a:p>
            <a:pPr>
              <a:lnSpc>
                <a:spcPct val="250000"/>
              </a:lnSpc>
            </a:pPr>
            <a:r>
              <a:rPr lang="en-US" sz="3200" dirty="0" err="1">
                <a:solidFill>
                  <a:schemeClr val="bg1"/>
                </a:solidFill>
                <a:latin typeface="Quicksand" panose="020B0604020202020204" charset="0"/>
                <a:cs typeface="Quicksand" panose="020B0604020202020204" charset="0"/>
              </a:rPr>
              <a:t>Gleichberechtigte</a:t>
            </a:r>
            <a:r>
              <a:rPr lang="en-US" sz="3200" dirty="0">
                <a:solidFill>
                  <a:schemeClr val="bg1"/>
                </a:solidFill>
                <a:latin typeface="Quicksand" panose="020B0604020202020204" charset="0"/>
                <a:cs typeface="Quicksand" panose="020B0604020202020204" charset="0"/>
              </a:rPr>
              <a:t> </a:t>
            </a:r>
            <a:r>
              <a:rPr lang="en-US" sz="3200" dirty="0" err="1">
                <a:solidFill>
                  <a:schemeClr val="bg1"/>
                </a:solidFill>
                <a:latin typeface="Quicksand" panose="020B0604020202020204" charset="0"/>
                <a:cs typeface="Quicksand" panose="020B0604020202020204" charset="0"/>
              </a:rPr>
              <a:t>Teilhabe</a:t>
            </a:r>
            <a:r>
              <a:rPr lang="en-US" sz="3200" dirty="0">
                <a:solidFill>
                  <a:schemeClr val="bg1"/>
                </a:solidFill>
                <a:latin typeface="Quicksand" panose="020B0604020202020204" charset="0"/>
                <a:cs typeface="Quicksand" panose="020B0604020202020204" charset="0"/>
              </a:rPr>
              <a:t> am </a:t>
            </a:r>
            <a:r>
              <a:rPr lang="en-US" sz="3200" dirty="0" err="1">
                <a:solidFill>
                  <a:schemeClr val="bg1"/>
                </a:solidFill>
                <a:latin typeface="Quicksand" panose="020B0604020202020204" charset="0"/>
                <a:cs typeface="Quicksand" panose="020B0604020202020204" charset="0"/>
              </a:rPr>
              <a:t>Bildungssystem</a:t>
            </a:r>
            <a:endParaRPr lang="en-US" sz="3200" dirty="0">
              <a:solidFill>
                <a:schemeClr val="bg1"/>
              </a:solidFill>
              <a:latin typeface="Quicksand" panose="020B0604020202020204" charset="0"/>
              <a:cs typeface="Quicksand" panose="020B0604020202020204" charset="0"/>
            </a:endParaRPr>
          </a:p>
          <a:p>
            <a:pPr>
              <a:lnSpc>
                <a:spcPct val="250000"/>
              </a:lnSpc>
            </a:pPr>
            <a:r>
              <a:rPr lang="en-US" sz="3200" dirty="0" err="1">
                <a:solidFill>
                  <a:schemeClr val="bg1"/>
                </a:solidFill>
                <a:latin typeface="Quicksand" panose="020B0604020202020204" charset="0"/>
                <a:cs typeface="Quicksand" panose="020B0604020202020204" charset="0"/>
              </a:rPr>
              <a:t>Barrierefreie</a:t>
            </a:r>
            <a:r>
              <a:rPr lang="en-US" sz="3200" dirty="0">
                <a:solidFill>
                  <a:schemeClr val="bg1"/>
                </a:solidFill>
                <a:latin typeface="Quicksand" panose="020B0604020202020204" charset="0"/>
                <a:cs typeface="Quicksand" panose="020B0604020202020204" charset="0"/>
              </a:rPr>
              <a:t> </a:t>
            </a:r>
            <a:r>
              <a:rPr lang="en-US" sz="3200" dirty="0" err="1">
                <a:solidFill>
                  <a:schemeClr val="bg1"/>
                </a:solidFill>
                <a:latin typeface="Quicksand" panose="020B0604020202020204" charset="0"/>
                <a:cs typeface="Quicksand" panose="020B0604020202020204" charset="0"/>
              </a:rPr>
              <a:t>Bildung</a:t>
            </a:r>
            <a:endParaRPr lang="en-US" sz="3200" dirty="0">
              <a:solidFill>
                <a:schemeClr val="bg1"/>
              </a:solidFill>
              <a:latin typeface="Quicksand" panose="020B0604020202020204" charset="0"/>
              <a:cs typeface="Quicksand" panose="020B0604020202020204" charset="0"/>
            </a:endParaRPr>
          </a:p>
          <a:p>
            <a:pPr>
              <a:lnSpc>
                <a:spcPct val="250000"/>
              </a:lnSpc>
            </a:pPr>
            <a:r>
              <a:rPr lang="en-US" sz="3200" dirty="0" err="1">
                <a:solidFill>
                  <a:schemeClr val="bg1"/>
                </a:solidFill>
                <a:latin typeface="Quicksand" panose="020B0604020202020204" charset="0"/>
                <a:cs typeface="Quicksand" panose="020B0604020202020204" charset="0"/>
              </a:rPr>
              <a:t>Diskriminierungsfreie</a:t>
            </a:r>
            <a:r>
              <a:rPr lang="en-US" sz="3200" dirty="0">
                <a:solidFill>
                  <a:schemeClr val="bg1"/>
                </a:solidFill>
                <a:latin typeface="Quicksand" panose="020B0604020202020204" charset="0"/>
                <a:cs typeface="Quicksand" panose="020B0604020202020204" charset="0"/>
              </a:rPr>
              <a:t> </a:t>
            </a:r>
            <a:r>
              <a:rPr lang="en-US" sz="3200" dirty="0" err="1">
                <a:solidFill>
                  <a:schemeClr val="bg1"/>
                </a:solidFill>
                <a:latin typeface="Quicksand" panose="020B0604020202020204" charset="0"/>
                <a:cs typeface="Quicksand" panose="020B0604020202020204" charset="0"/>
              </a:rPr>
              <a:t>Bildung</a:t>
            </a:r>
            <a:endParaRPr lang="en-US" sz="3200" dirty="0">
              <a:solidFill>
                <a:schemeClr val="bg1"/>
              </a:solidFill>
              <a:latin typeface="Quicksand" panose="020B0604020202020204" charset="0"/>
              <a:cs typeface="Quicksand" panose="020B0604020202020204" charset="0"/>
            </a:endParaRPr>
          </a:p>
          <a:p>
            <a:pPr>
              <a:lnSpc>
                <a:spcPct val="250000"/>
              </a:lnSpc>
            </a:pPr>
            <a:r>
              <a:rPr lang="en-US" sz="3200" dirty="0" err="1">
                <a:solidFill>
                  <a:schemeClr val="bg1"/>
                </a:solidFill>
                <a:latin typeface="Quicksand" panose="020B0604020202020204" charset="0"/>
                <a:cs typeface="Quicksand" panose="020B0604020202020204" charset="0"/>
              </a:rPr>
              <a:t>Inklusive</a:t>
            </a:r>
            <a:r>
              <a:rPr lang="en-US" sz="3200" dirty="0">
                <a:solidFill>
                  <a:schemeClr val="bg1"/>
                </a:solidFill>
                <a:latin typeface="Quicksand" panose="020B0604020202020204" charset="0"/>
                <a:cs typeface="Quicksand" panose="020B0604020202020204" charset="0"/>
              </a:rPr>
              <a:t> </a:t>
            </a:r>
            <a:r>
              <a:rPr lang="en-US" sz="3200" dirty="0" err="1">
                <a:solidFill>
                  <a:schemeClr val="bg1"/>
                </a:solidFill>
                <a:latin typeface="Quicksand" panose="020B0604020202020204" charset="0"/>
                <a:cs typeface="Quicksand" panose="020B0604020202020204" charset="0"/>
              </a:rPr>
              <a:t>Bildung</a:t>
            </a:r>
            <a:endParaRPr lang="en-US" sz="3200" dirty="0">
              <a:solidFill>
                <a:schemeClr val="bg1"/>
              </a:solidFill>
              <a:latin typeface="Quicksand" panose="020B0604020202020204" charset="0"/>
              <a:cs typeface="Quicksand" panose="020B0604020202020204" charset="0"/>
            </a:endParaRPr>
          </a:p>
          <a:p>
            <a:pPr algn="ctr"/>
            <a:endParaRPr lang="de-AT" sz="3200" dirty="0">
              <a:solidFill>
                <a:schemeClr val="bg1"/>
              </a:solidFill>
              <a:latin typeface="Quicksand" panose="020B0604020202020204" charset="0"/>
              <a:cs typeface="Quicksand" panose="020B0604020202020204" charset="0"/>
            </a:endParaRPr>
          </a:p>
        </p:txBody>
      </p:sp>
      <p:pic>
        <p:nvPicPr>
          <p:cNvPr id="20" name="Grafik 19"/>
          <p:cNvPicPr>
            <a:picLocks noChangeAspect="1"/>
          </p:cNvPicPr>
          <p:nvPr/>
        </p:nvPicPr>
        <p:blipFill>
          <a:blip r:embed="rId5"/>
          <a:stretch>
            <a:fillRect/>
          </a:stretch>
        </p:blipFill>
        <p:spPr>
          <a:xfrm>
            <a:off x="766487" y="4742892"/>
            <a:ext cx="1685324" cy="16988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Flussdiagramm: Zusammenführen 7"/>
          <p:cNvSpPr/>
          <p:nvPr/>
        </p:nvSpPr>
        <p:spPr>
          <a:xfrm rot="16200000">
            <a:off x="3682506" y="4502390"/>
            <a:ext cx="594076" cy="481004"/>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6" name="Textfeld 5"/>
          <p:cNvSpPr txBox="1"/>
          <p:nvPr/>
        </p:nvSpPr>
        <p:spPr>
          <a:xfrm>
            <a:off x="5156213" y="7021748"/>
            <a:ext cx="4415786" cy="307777"/>
          </a:xfrm>
          <a:prstGeom prst="rect">
            <a:avLst/>
          </a:prstGeom>
          <a:noFill/>
        </p:spPr>
        <p:txBody>
          <a:bodyPr wrap="square" rtlCol="0">
            <a:spAutoFit/>
          </a:bodyPr>
          <a:lstStyle/>
          <a:p>
            <a:endParaRPr lang="de-AT" dirty="0"/>
          </a:p>
        </p:txBody>
      </p:sp>
      <p:sp>
        <p:nvSpPr>
          <p:cNvPr id="23" name="Flussdiagramm: Zusammenführen 22"/>
          <p:cNvSpPr/>
          <p:nvPr/>
        </p:nvSpPr>
        <p:spPr>
          <a:xfrm rot="16200000">
            <a:off x="3732250" y="5631015"/>
            <a:ext cx="594076" cy="481004"/>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24" name="Flussdiagramm: Zusammenführen 23"/>
          <p:cNvSpPr/>
          <p:nvPr/>
        </p:nvSpPr>
        <p:spPr>
          <a:xfrm rot="16200000">
            <a:off x="3771649" y="6900444"/>
            <a:ext cx="594076" cy="481004"/>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25" name="Flussdiagramm: Zusammenführen 24"/>
          <p:cNvSpPr/>
          <p:nvPr/>
        </p:nvSpPr>
        <p:spPr>
          <a:xfrm rot="16200000">
            <a:off x="3682506" y="8147256"/>
            <a:ext cx="594076" cy="481004"/>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pic>
        <p:nvPicPr>
          <p:cNvPr id="12" name="Grafik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68211" y="3936599"/>
            <a:ext cx="3354190" cy="50312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Grafik 18" descr="Ein Bild, das Design enthält.&#10;&#10;KI-generierte Inhalte können fehlerhaft sein.">
            <a:extLst>
              <a:ext uri="{FF2B5EF4-FFF2-40B4-BE49-F238E27FC236}">
                <a16:creationId xmlns:a16="http://schemas.microsoft.com/office/drawing/2014/main" id="{DE95EE29-7577-E21A-D535-0AD3CB4C2F29}"/>
              </a:ext>
            </a:extLst>
          </p:cNvPr>
          <p:cNvPicPr>
            <a:picLocks noChangeAspect="1"/>
          </p:cNvPicPr>
          <p:nvPr/>
        </p:nvPicPr>
        <p:blipFill>
          <a:blip r:embed="rId7"/>
          <a:stretch>
            <a:fillRect/>
          </a:stretch>
        </p:blipFill>
        <p:spPr>
          <a:xfrm>
            <a:off x="13240187" y="5555303"/>
            <a:ext cx="1092039" cy="10866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27865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4CFC09E-C933-27EE-9F78-A0D84E68E679}"/>
            </a:ext>
          </a:extLst>
        </p:cNvPr>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2922084" y="0"/>
            <a:ext cx="15365916" cy="2258896"/>
          </a:xfrm>
          <a:prstGeom prst="rect">
            <a:avLst/>
          </a:prstGeom>
        </p:spPr>
      </p:pic>
      <p:sp>
        <p:nvSpPr>
          <p:cNvPr id="111" name="Google Shape;111;p12">
            <a:extLst>
              <a:ext uri="{FF2B5EF4-FFF2-40B4-BE49-F238E27FC236}">
                <a16:creationId xmlns:a16="http://schemas.microsoft.com/office/drawing/2014/main" id="{E06D8B7B-FA5B-9F9A-3F56-D85D1D9DE54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9448647-984B-FF60-908C-75EAD38CB473}"/>
              </a:ext>
            </a:extLst>
          </p:cNvPr>
          <p:cNvSpPr txBox="1"/>
          <p:nvPr/>
        </p:nvSpPr>
        <p:spPr>
          <a:xfrm>
            <a:off x="3585178" y="352298"/>
            <a:ext cx="14702821" cy="1554300"/>
          </a:xfrm>
          <a:prstGeom prst="rect">
            <a:avLst/>
          </a:prstGeom>
          <a:noFill/>
          <a:ln>
            <a:noFill/>
          </a:ln>
        </p:spPr>
        <p:txBody>
          <a:bodyPr spcFirstLastPara="1" wrap="square" lIns="91425" tIns="91425" rIns="91425" bIns="91425" anchor="t" anchorCtr="0">
            <a:noAutofit/>
          </a:bodyPr>
          <a:lstStyle/>
          <a:p>
            <a:pPr lvl="0"/>
            <a:r>
              <a:rPr lang="en-US" sz="6600" dirty="0" err="1">
                <a:solidFill>
                  <a:srgbClr val="FFFFFF"/>
                </a:solidFill>
                <a:latin typeface="Anton"/>
                <a:ea typeface="Calibri"/>
                <a:cs typeface="Calibri"/>
                <a:sym typeface="Anton"/>
              </a:rPr>
              <a:t>Gehörlosenbildung</a:t>
            </a:r>
            <a:r>
              <a:rPr lang="en-US" sz="6600" dirty="0">
                <a:solidFill>
                  <a:srgbClr val="FFFFFF"/>
                </a:solidFill>
                <a:latin typeface="Anton"/>
                <a:ea typeface="Calibri"/>
                <a:cs typeface="Calibri"/>
                <a:sym typeface="Anton"/>
              </a:rPr>
              <a:t> – Deaf </a:t>
            </a:r>
            <a:r>
              <a:rPr lang="en-US" sz="6600" dirty="0" err="1">
                <a:solidFill>
                  <a:srgbClr val="FFFFFF"/>
                </a:solidFill>
                <a:latin typeface="Anton"/>
                <a:ea typeface="Calibri"/>
                <a:cs typeface="Calibri"/>
                <a:sym typeface="Anton"/>
              </a:rPr>
              <a:t>Didaktik</a:t>
            </a:r>
            <a:r>
              <a:rPr lang="en-US" sz="6600" dirty="0">
                <a:solidFill>
                  <a:srgbClr val="FFFFFF"/>
                </a:solidFill>
                <a:latin typeface="Anton"/>
                <a:ea typeface="Calibri"/>
                <a:cs typeface="Calibri"/>
                <a:sym typeface="Anton"/>
              </a:rPr>
              <a:t> </a:t>
            </a:r>
          </a:p>
          <a:p>
            <a:pPr lvl="0"/>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F9F8EE0A-3A98-B8A8-D899-91AC5405775E}"/>
              </a:ext>
            </a:extLst>
          </p:cNvPr>
          <p:cNvSpPr txBox="1"/>
          <p:nvPr/>
        </p:nvSpPr>
        <p:spPr>
          <a:xfrm>
            <a:off x="3757694" y="2728815"/>
            <a:ext cx="14530306" cy="4169100"/>
          </a:xfrm>
          <a:prstGeom prst="rect">
            <a:avLst/>
          </a:prstGeom>
          <a:noFill/>
          <a:ln>
            <a:noFill/>
          </a:ln>
        </p:spPr>
        <p:txBody>
          <a:bodyPr spcFirstLastPara="1" wrap="square" lIns="91425" tIns="91425" rIns="91425" bIns="91425" anchor="t" anchorCtr="0">
            <a:noAutofit/>
          </a:bodyPr>
          <a:lstStyle/>
          <a:p>
            <a:pPr lvl="0"/>
            <a:r>
              <a:rPr lang="de-DE" sz="4000" dirty="0">
                <a:solidFill>
                  <a:schemeClr val="bg1"/>
                </a:solidFill>
                <a:latin typeface="Quicksand" panose="020B0604020202020204" charset="0"/>
                <a:cs typeface="Quicksand" panose="020B0604020202020204" charset="0"/>
              </a:rPr>
              <a:t>Didaktik = Wie gestalte ich einen Unterricht</a:t>
            </a:r>
          </a:p>
          <a:p>
            <a:pPr lvl="0"/>
            <a:r>
              <a:rPr lang="de-DE" sz="4000" dirty="0" err="1">
                <a:solidFill>
                  <a:schemeClr val="bg1"/>
                </a:solidFill>
                <a:latin typeface="Quicksand" panose="020B0604020202020204" charset="0"/>
                <a:cs typeface="Quicksand" panose="020B0604020202020204" charset="0"/>
              </a:rPr>
              <a:t>Deaf</a:t>
            </a:r>
            <a:r>
              <a:rPr lang="de-DE" sz="4000" dirty="0">
                <a:solidFill>
                  <a:schemeClr val="bg1"/>
                </a:solidFill>
                <a:latin typeface="Quicksand" panose="020B0604020202020204" charset="0"/>
                <a:cs typeface="Quicksand" panose="020B0604020202020204" charset="0"/>
              </a:rPr>
              <a:t> Didaktik = Unterrichtsgestaltung für taube Schüler*innen</a:t>
            </a:r>
            <a:endParaRPr lang="de-AT" sz="4000" dirty="0">
              <a:solidFill>
                <a:schemeClr val="bg1"/>
              </a:solidFill>
              <a:latin typeface="Quicksand" panose="020B0604020202020204" charset="0"/>
              <a:cs typeface="Quicksand" panose="020B0604020202020204" charset="0"/>
            </a:endParaRPr>
          </a:p>
          <a:p>
            <a:pPr lvl="0"/>
            <a:endParaRPr lang="de-AT" sz="2800" dirty="0">
              <a:solidFill>
                <a:schemeClr val="bg1"/>
              </a:solidFill>
            </a:endParaRPr>
          </a:p>
          <a:p>
            <a:pPr lvl="0"/>
            <a:endParaRPr lang="de-DE" sz="2800" dirty="0">
              <a:solidFill>
                <a:schemeClr val="bg1"/>
              </a:solidFill>
            </a:endParaRPr>
          </a:p>
          <a:p>
            <a:pPr lvl="0"/>
            <a:r>
              <a:rPr lang="de-DE" sz="4400" b="1" dirty="0">
                <a:solidFill>
                  <a:schemeClr val="tx1"/>
                </a:solidFill>
                <a:latin typeface="Arial Black" panose="020B0A04020102020204" pitchFamily="34" charset="0"/>
              </a:rPr>
              <a:t>         </a:t>
            </a:r>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5704" y="5390278"/>
            <a:ext cx="4758100" cy="3015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05042" y="5462947"/>
            <a:ext cx="5149557" cy="29426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nvGrpSpPr>
          <p:cNvPr id="17" name="Google Shape;84;p1"/>
          <p:cNvGrpSpPr/>
          <p:nvPr/>
        </p:nvGrpSpPr>
        <p:grpSpPr>
          <a:xfrm>
            <a:off x="0" y="-216992"/>
            <a:ext cx="2922084" cy="10503992"/>
            <a:chOff x="0" y="-57150"/>
            <a:chExt cx="769602" cy="2766483"/>
          </a:xfrm>
        </p:grpSpPr>
        <p:sp>
          <p:nvSpPr>
            <p:cNvPr id="18"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EF33B553-3F67-318A-03DC-0BCF14086A83}"/>
              </a:ext>
            </a:extLst>
          </p:cNvPr>
          <p:cNvSpPr/>
          <p:nvPr/>
        </p:nvSpPr>
        <p:spPr>
          <a:xfrm>
            <a:off x="-306850"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 name="Grafik 14"/>
          <p:cNvPicPr>
            <a:picLocks noChangeAspect="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tretch>
            <a:fillRect/>
          </a:stretch>
        </p:blipFill>
        <p:spPr>
          <a:xfrm>
            <a:off x="537230" y="4313613"/>
            <a:ext cx="1847623" cy="1837471"/>
          </a:xfrm>
          <a:prstGeom prst="rect">
            <a:avLst/>
          </a:prstGeom>
        </p:spPr>
      </p:pic>
    </p:spTree>
    <p:extLst>
      <p:ext uri="{BB962C8B-B14F-4D97-AF65-F5344CB8AC3E}">
        <p14:creationId xmlns:p14="http://schemas.microsoft.com/office/powerpoint/2010/main" val="1713930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4CFC09E-C933-27EE-9F78-A0D84E68E679}"/>
            </a:ext>
          </a:extLst>
        </p:cNvPr>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2922084" y="0"/>
            <a:ext cx="15365916" cy="2258896"/>
          </a:xfrm>
          <a:prstGeom prst="rect">
            <a:avLst/>
          </a:prstGeom>
        </p:spPr>
      </p:pic>
      <p:sp>
        <p:nvSpPr>
          <p:cNvPr id="111" name="Google Shape;111;p12">
            <a:extLst>
              <a:ext uri="{FF2B5EF4-FFF2-40B4-BE49-F238E27FC236}">
                <a16:creationId xmlns:a16="http://schemas.microsoft.com/office/drawing/2014/main" id="{E06D8B7B-FA5B-9F9A-3F56-D85D1D9DE54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9448647-984B-FF60-908C-75EAD38CB473}"/>
              </a:ext>
            </a:extLst>
          </p:cNvPr>
          <p:cNvSpPr txBox="1"/>
          <p:nvPr/>
        </p:nvSpPr>
        <p:spPr>
          <a:xfrm>
            <a:off x="3585178" y="352298"/>
            <a:ext cx="14702821" cy="1554300"/>
          </a:xfrm>
          <a:prstGeom prst="rect">
            <a:avLst/>
          </a:prstGeom>
          <a:noFill/>
          <a:ln>
            <a:noFill/>
          </a:ln>
        </p:spPr>
        <p:txBody>
          <a:bodyPr spcFirstLastPara="1" wrap="square" lIns="91425" tIns="91425" rIns="91425" bIns="91425" anchor="t" anchorCtr="0">
            <a:noAutofit/>
          </a:bodyPr>
          <a:lstStyle/>
          <a:p>
            <a:pPr lvl="0"/>
            <a:r>
              <a:rPr lang="en-US" sz="6600" dirty="0">
                <a:solidFill>
                  <a:srgbClr val="FFFFFF"/>
                </a:solidFill>
                <a:latin typeface="Anton"/>
                <a:ea typeface="Calibri"/>
                <a:cs typeface="Calibri"/>
                <a:sym typeface="Anton"/>
              </a:rPr>
              <a:t>Brainstorming – Deaf </a:t>
            </a:r>
            <a:r>
              <a:rPr lang="en-US" sz="6600" dirty="0" err="1">
                <a:solidFill>
                  <a:srgbClr val="FFFFFF"/>
                </a:solidFill>
                <a:latin typeface="Anton"/>
                <a:ea typeface="Calibri"/>
                <a:cs typeface="Calibri"/>
                <a:sym typeface="Anton"/>
              </a:rPr>
              <a:t>Didaktik</a:t>
            </a:r>
            <a:endParaRPr lang="en-US" sz="6600" dirty="0">
              <a:solidFill>
                <a:srgbClr val="FFFFFF"/>
              </a:solidFill>
              <a:latin typeface="Anton"/>
              <a:ea typeface="Calibri"/>
              <a:cs typeface="Calibri"/>
              <a:sym typeface="Anton"/>
            </a:endParaRPr>
          </a:p>
          <a:p>
            <a:pPr lvl="0"/>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F9F8EE0A-3A98-B8A8-D899-91AC5405775E}"/>
              </a:ext>
            </a:extLst>
          </p:cNvPr>
          <p:cNvSpPr txBox="1"/>
          <p:nvPr/>
        </p:nvSpPr>
        <p:spPr>
          <a:xfrm>
            <a:off x="3529409" y="2475888"/>
            <a:ext cx="14530306" cy="4169100"/>
          </a:xfrm>
          <a:prstGeom prst="rect">
            <a:avLst/>
          </a:prstGeom>
          <a:noFill/>
          <a:ln>
            <a:noFill/>
          </a:ln>
        </p:spPr>
        <p:txBody>
          <a:bodyPr spcFirstLastPara="1" wrap="square" lIns="91425" tIns="91425" rIns="91425" bIns="91425" anchor="t" anchorCtr="0">
            <a:noAutofit/>
          </a:bodyPr>
          <a:lstStyle/>
          <a:p>
            <a:pPr lvl="0"/>
            <a:r>
              <a:rPr lang="de-DE" sz="4000" dirty="0" err="1">
                <a:solidFill>
                  <a:schemeClr val="tx1"/>
                </a:solidFill>
                <a:latin typeface="Quicksand" panose="020B0604020202020204" charset="0"/>
                <a:cs typeface="Quicksand" panose="020B0604020202020204" charset="0"/>
              </a:rPr>
              <a:t>Deaf</a:t>
            </a:r>
            <a:r>
              <a:rPr lang="de-DE" sz="4000" dirty="0">
                <a:solidFill>
                  <a:schemeClr val="tx1"/>
                </a:solidFill>
                <a:latin typeface="Quicksand" panose="020B0604020202020204" charset="0"/>
                <a:cs typeface="Quicksand" panose="020B0604020202020204" charset="0"/>
              </a:rPr>
              <a:t> Didaktik = Unterrichtsgestaltung für taube Schüler*innen</a:t>
            </a:r>
            <a:endParaRPr lang="de-AT" sz="4000" dirty="0">
              <a:solidFill>
                <a:schemeClr val="tx1"/>
              </a:solidFill>
              <a:latin typeface="Quicksand" panose="020B0604020202020204" charset="0"/>
              <a:cs typeface="Quicksand" panose="020B0604020202020204" charset="0"/>
            </a:endParaRPr>
          </a:p>
          <a:p>
            <a:pPr lvl="0"/>
            <a:endParaRPr lang="de-AT" sz="2800" dirty="0">
              <a:solidFill>
                <a:schemeClr val="bg1"/>
              </a:solidFill>
            </a:endParaRPr>
          </a:p>
          <a:p>
            <a:pPr lvl="0"/>
            <a:endParaRPr lang="de-DE" sz="2800" dirty="0">
              <a:solidFill>
                <a:schemeClr val="bg1"/>
              </a:solidFill>
            </a:endParaRPr>
          </a:p>
          <a:p>
            <a:pPr lvl="0"/>
            <a:r>
              <a:rPr lang="de-DE" sz="4400" b="1" dirty="0">
                <a:solidFill>
                  <a:schemeClr val="tx1"/>
                </a:solidFill>
                <a:latin typeface="Arial Black" panose="020B0A04020102020204" pitchFamily="34" charset="0"/>
              </a:rPr>
              <a:t>         </a:t>
            </a:r>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grpSp>
        <p:nvGrpSpPr>
          <p:cNvPr id="17" name="Google Shape;84;p1"/>
          <p:cNvGrpSpPr/>
          <p:nvPr/>
        </p:nvGrpSpPr>
        <p:grpSpPr>
          <a:xfrm>
            <a:off x="-632808" y="160379"/>
            <a:ext cx="2922084" cy="10503992"/>
            <a:chOff x="0" y="-57150"/>
            <a:chExt cx="769602" cy="2766483"/>
          </a:xfrm>
        </p:grpSpPr>
        <p:sp>
          <p:nvSpPr>
            <p:cNvPr id="18"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EF33B553-3F67-318A-03DC-0BCF14086A83}"/>
              </a:ext>
            </a:extLst>
          </p:cNvPr>
          <p:cNvSpPr/>
          <p:nvPr/>
        </p:nvSpPr>
        <p:spPr>
          <a:xfrm>
            <a:off x="-306850"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 name="Grafik 14"/>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80523" y="4807517"/>
            <a:ext cx="1847623" cy="1837471"/>
          </a:xfrm>
          <a:prstGeom prst="rect">
            <a:avLst/>
          </a:prstGeom>
        </p:spPr>
      </p:pic>
      <p:pic>
        <p:nvPicPr>
          <p:cNvPr id="3" name="Grafik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32809" y="4098375"/>
            <a:ext cx="5433056" cy="37683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Grafik 6"/>
          <p:cNvPicPr>
            <a:picLocks noChangeAspect="1"/>
          </p:cNvPicPr>
          <p:nvPr/>
        </p:nvPicPr>
        <p:blipFill>
          <a:blip r:embed="rId9"/>
          <a:stretch>
            <a:fillRect/>
          </a:stretch>
        </p:blipFill>
        <p:spPr>
          <a:xfrm>
            <a:off x="3860950" y="3490462"/>
            <a:ext cx="5732993" cy="58739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extfeld 7"/>
          <p:cNvSpPr txBox="1"/>
          <p:nvPr/>
        </p:nvSpPr>
        <p:spPr>
          <a:xfrm>
            <a:off x="4151482" y="4535825"/>
            <a:ext cx="5151927" cy="2246769"/>
          </a:xfrm>
          <a:prstGeom prst="rect">
            <a:avLst/>
          </a:prstGeom>
          <a:noFill/>
        </p:spPr>
        <p:txBody>
          <a:bodyPr wrap="square" rtlCol="0">
            <a:spAutoFit/>
          </a:bodyPr>
          <a:lstStyle/>
          <a:p>
            <a:pPr algn="ctr"/>
            <a:r>
              <a:rPr lang="de-DE" sz="2000" dirty="0">
                <a:latin typeface="+mn-lt"/>
              </a:rPr>
              <a:t>Stell dir vor, du bist</a:t>
            </a:r>
          </a:p>
          <a:p>
            <a:pPr algn="ctr"/>
            <a:r>
              <a:rPr lang="de-DE" sz="2000" dirty="0">
                <a:latin typeface="+mn-lt"/>
              </a:rPr>
              <a:t> eine Lehrerin, ein Lehrer.</a:t>
            </a:r>
          </a:p>
          <a:p>
            <a:pPr algn="ctr"/>
            <a:endParaRPr lang="de-DE" sz="2000" dirty="0">
              <a:latin typeface="+mn-lt"/>
            </a:endParaRPr>
          </a:p>
          <a:p>
            <a:pPr algn="ctr"/>
            <a:r>
              <a:rPr lang="de-DE" sz="2000" dirty="0">
                <a:latin typeface="+mn-lt"/>
              </a:rPr>
              <a:t>Wie gestaltest du den </a:t>
            </a:r>
          </a:p>
          <a:p>
            <a:pPr algn="ctr"/>
            <a:r>
              <a:rPr lang="de-DE" sz="2000" dirty="0">
                <a:latin typeface="+mn-lt"/>
              </a:rPr>
              <a:t>Unterricht für eine Klasse </a:t>
            </a:r>
          </a:p>
          <a:p>
            <a:pPr algn="ctr"/>
            <a:r>
              <a:rPr lang="de-DE" sz="2000" dirty="0">
                <a:latin typeface="+mn-lt"/>
              </a:rPr>
              <a:t>mit tauben und </a:t>
            </a:r>
          </a:p>
          <a:p>
            <a:pPr algn="ctr"/>
            <a:r>
              <a:rPr lang="de-DE" sz="2000" dirty="0">
                <a:latin typeface="+mn-lt"/>
              </a:rPr>
              <a:t>hörenden Schüler*innen?</a:t>
            </a:r>
            <a:endParaRPr lang="de-AT" sz="2000" dirty="0">
              <a:latin typeface="+mn-lt"/>
            </a:endParaRPr>
          </a:p>
        </p:txBody>
      </p:sp>
    </p:spTree>
    <p:extLst>
      <p:ext uri="{BB962C8B-B14F-4D97-AF65-F5344CB8AC3E}">
        <p14:creationId xmlns:p14="http://schemas.microsoft.com/office/powerpoint/2010/main" val="218008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4CFC09E-C933-27EE-9F78-A0D84E68E679}"/>
            </a:ext>
          </a:extLst>
        </p:cNvPr>
        <p:cNvGrpSpPr/>
        <p:nvPr/>
      </p:nvGrpSpPr>
      <p:grpSpPr>
        <a:xfrm>
          <a:off x="0" y="0"/>
          <a:ext cx="0" cy="0"/>
          <a:chOff x="0" y="0"/>
          <a:chExt cx="0" cy="0"/>
        </a:xfrm>
      </p:grpSpPr>
      <p:pic>
        <p:nvPicPr>
          <p:cNvPr id="34" name="Grafik 33"/>
          <p:cNvPicPr>
            <a:picLocks noChangeAspect="1"/>
          </p:cNvPicPr>
          <p:nvPr/>
        </p:nvPicPr>
        <p:blipFill>
          <a:blip r:embed="rId3"/>
          <a:stretch>
            <a:fillRect/>
          </a:stretch>
        </p:blipFill>
        <p:spPr>
          <a:xfrm>
            <a:off x="2922084" y="-1"/>
            <a:ext cx="15365916" cy="2258896"/>
          </a:xfrm>
          <a:prstGeom prst="rect">
            <a:avLst/>
          </a:prstGeom>
        </p:spPr>
      </p:pic>
      <p:grpSp>
        <p:nvGrpSpPr>
          <p:cNvPr id="107" name="Google Shape;107;p12">
            <a:extLst>
              <a:ext uri="{FF2B5EF4-FFF2-40B4-BE49-F238E27FC236}">
                <a16:creationId xmlns:a16="http://schemas.microsoft.com/office/drawing/2014/main" id="{7B4C38D1-096F-D2A9-A6B1-B6582EDAB506}"/>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E30ED743-C6F7-E474-E6A8-4AF45992D37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E1DC5C4-F92C-9FF6-6E12-EDE1D9BBFB3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E06D8B7B-FA5B-9F9A-3F56-D85D1D9DE54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9448647-984B-FF60-908C-75EAD38CB473}"/>
              </a:ext>
            </a:extLst>
          </p:cNvPr>
          <p:cNvSpPr txBox="1"/>
          <p:nvPr/>
        </p:nvSpPr>
        <p:spPr>
          <a:xfrm>
            <a:off x="3585179" y="382690"/>
            <a:ext cx="12679800" cy="1554300"/>
          </a:xfrm>
          <a:prstGeom prst="rect">
            <a:avLst/>
          </a:prstGeom>
          <a:noFill/>
          <a:ln>
            <a:noFill/>
          </a:ln>
        </p:spPr>
        <p:txBody>
          <a:bodyPr spcFirstLastPara="1" wrap="square" lIns="91425" tIns="91425" rIns="91425" bIns="91425" anchor="t" anchorCtr="0">
            <a:noAutofit/>
          </a:bodyPr>
          <a:lstStyle/>
          <a:p>
            <a:pPr lvl="0"/>
            <a:r>
              <a:rPr lang="en-US" sz="6000" dirty="0">
                <a:solidFill>
                  <a:srgbClr val="FFFFFF"/>
                </a:solidFill>
                <a:latin typeface="Anton"/>
                <a:ea typeface="Calibri"/>
                <a:cs typeface="Calibri"/>
                <a:sym typeface="Anton"/>
              </a:rPr>
              <a:t>Info: Deaf </a:t>
            </a:r>
            <a:r>
              <a:rPr lang="en-US" sz="6000" dirty="0" err="1">
                <a:solidFill>
                  <a:srgbClr val="FFFFFF"/>
                </a:solidFill>
                <a:latin typeface="Anton"/>
                <a:ea typeface="Calibri"/>
                <a:cs typeface="Calibri"/>
                <a:sym typeface="Anton"/>
              </a:rPr>
              <a:t>Didaktik</a:t>
            </a:r>
            <a:r>
              <a:rPr lang="en-US" sz="6000" dirty="0">
                <a:solidFill>
                  <a:srgbClr val="FFFFFF"/>
                </a:solidFill>
                <a:latin typeface="Anton"/>
                <a:ea typeface="Calibri"/>
                <a:cs typeface="Calibri"/>
                <a:sym typeface="Anton"/>
              </a:rPr>
              <a:t> - </a:t>
            </a:r>
            <a:r>
              <a:rPr lang="en-US" sz="6000" dirty="0" err="1">
                <a:solidFill>
                  <a:srgbClr val="FFFFFF"/>
                </a:solidFill>
                <a:latin typeface="Anton"/>
                <a:ea typeface="Calibri"/>
                <a:cs typeface="Calibri"/>
                <a:sym typeface="Anton"/>
              </a:rPr>
              <a:t>Prinzipien</a:t>
            </a:r>
            <a:endParaRPr lang="en-US" sz="6000" dirty="0">
              <a:solidFill>
                <a:srgbClr val="FFFFFF"/>
              </a:solidFill>
              <a:latin typeface="Anton"/>
              <a:ea typeface="Calibri"/>
              <a:cs typeface="Calibri"/>
              <a:sym typeface="Anton"/>
            </a:endParaRPr>
          </a:p>
          <a:p>
            <a:pPr lvl="0"/>
            <a:endParaRPr sz="3200" dirty="0">
              <a:solidFill>
                <a:schemeClr val="dk1"/>
              </a:solidFill>
              <a:latin typeface="Calibri"/>
              <a:ea typeface="Calibri"/>
              <a:cs typeface="Calibri"/>
              <a:sym typeface="Calibri"/>
            </a:endParaRPr>
          </a:p>
        </p:txBody>
      </p:sp>
      <p:sp>
        <p:nvSpPr>
          <p:cNvPr id="4" name="Textfeld 3"/>
          <p:cNvSpPr txBox="1"/>
          <p:nvPr/>
        </p:nvSpPr>
        <p:spPr>
          <a:xfrm>
            <a:off x="5915585" y="2467568"/>
            <a:ext cx="8648112" cy="830997"/>
          </a:xfrm>
          <a:prstGeom prst="rect">
            <a:avLst/>
          </a:prstGeom>
          <a:noFill/>
        </p:spPr>
        <p:txBody>
          <a:bodyPr wrap="square" rtlCol="0">
            <a:spAutoFit/>
          </a:bodyPr>
          <a:lstStyle/>
          <a:p>
            <a:r>
              <a:rPr lang="de-DE" sz="4800" b="1" dirty="0">
                <a:solidFill>
                  <a:schemeClr val="tx1"/>
                </a:solidFill>
                <a:latin typeface="Arial Black" panose="020B0A04020102020204" pitchFamily="34" charset="0"/>
              </a:rPr>
              <a:t>bilingual &amp; </a:t>
            </a:r>
            <a:r>
              <a:rPr lang="de-DE" sz="4800" b="1" dirty="0" err="1">
                <a:solidFill>
                  <a:schemeClr val="tx1"/>
                </a:solidFill>
                <a:latin typeface="Arial Black" panose="020B0A04020102020204" pitchFamily="34" charset="0"/>
              </a:rPr>
              <a:t>bimodal</a:t>
            </a:r>
            <a:endParaRPr lang="de-AT" sz="4800" b="1" dirty="0">
              <a:solidFill>
                <a:schemeClr val="tx1"/>
              </a:solidFill>
              <a:latin typeface="Arial Black" panose="020B0A04020102020204" pitchFamily="34" charset="0"/>
            </a:endParaRPr>
          </a:p>
        </p:txBody>
      </p:sp>
      <p:sp>
        <p:nvSpPr>
          <p:cNvPr id="8" name="Ellipse 7"/>
          <p:cNvSpPr/>
          <p:nvPr/>
        </p:nvSpPr>
        <p:spPr>
          <a:xfrm>
            <a:off x="3312829" y="3361007"/>
            <a:ext cx="7224885" cy="6716767"/>
          </a:xfrm>
          <a:prstGeom prst="ellipse">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de-AT">
              <a:solidFill>
                <a:schemeClr val="bg2">
                  <a:lumMod val="50000"/>
                </a:schemeClr>
              </a:solidFill>
            </a:endParaRPr>
          </a:p>
        </p:txBody>
      </p:sp>
      <p:sp>
        <p:nvSpPr>
          <p:cNvPr id="19" name="Ellipse 18"/>
          <p:cNvSpPr/>
          <p:nvPr/>
        </p:nvSpPr>
        <p:spPr>
          <a:xfrm>
            <a:off x="9257716" y="3395368"/>
            <a:ext cx="6504798" cy="646099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AT"/>
          </a:p>
        </p:txBody>
      </p:sp>
      <p:sp>
        <p:nvSpPr>
          <p:cNvPr id="10" name="Textfeld 9"/>
          <p:cNvSpPr txBox="1"/>
          <p:nvPr/>
        </p:nvSpPr>
        <p:spPr>
          <a:xfrm>
            <a:off x="5076905" y="3849424"/>
            <a:ext cx="4203653" cy="4955203"/>
          </a:xfrm>
          <a:prstGeom prst="rect">
            <a:avLst/>
          </a:prstGeom>
          <a:noFill/>
        </p:spPr>
        <p:txBody>
          <a:bodyPr wrap="square" rtlCol="0">
            <a:spAutoFit/>
          </a:bodyPr>
          <a:lstStyle/>
          <a:p>
            <a:pPr algn="ctr"/>
            <a:r>
              <a:rPr lang="de-DE" sz="2000" dirty="0">
                <a:solidFill>
                  <a:schemeClr val="bg1"/>
                </a:solidFill>
                <a:latin typeface="+mn-lt"/>
              </a:rPr>
              <a:t>Gebärdensprach-</a:t>
            </a:r>
          </a:p>
          <a:p>
            <a:pPr algn="ctr"/>
            <a:r>
              <a:rPr lang="de-DE" sz="2000" dirty="0" err="1">
                <a:solidFill>
                  <a:schemeClr val="bg1"/>
                </a:solidFill>
                <a:latin typeface="+mn-lt"/>
              </a:rPr>
              <a:t>unterricht</a:t>
            </a:r>
            <a:endParaRPr lang="de-DE" sz="2000" dirty="0">
              <a:solidFill>
                <a:schemeClr val="bg1"/>
              </a:solidFill>
              <a:latin typeface="+mn-lt"/>
            </a:endParaRPr>
          </a:p>
          <a:p>
            <a:pPr algn="ctr"/>
            <a:endParaRPr lang="de-DE" sz="2000" dirty="0">
              <a:solidFill>
                <a:schemeClr val="bg1"/>
              </a:solidFill>
              <a:latin typeface="Arial Black" panose="020B0A04020102020204" pitchFamily="34" charset="0"/>
            </a:endParaRPr>
          </a:p>
          <a:p>
            <a:endParaRPr lang="de-DE" sz="2000" dirty="0">
              <a:solidFill>
                <a:schemeClr val="bg1"/>
              </a:solidFill>
              <a:latin typeface="+mn-lt"/>
            </a:endParaRPr>
          </a:p>
          <a:p>
            <a:r>
              <a:rPr lang="de-DE" sz="2000" dirty="0">
                <a:solidFill>
                  <a:schemeClr val="bg1"/>
                </a:solidFill>
                <a:latin typeface="+mn-lt"/>
              </a:rPr>
              <a:t>Taube Lehrer*innen</a:t>
            </a:r>
            <a:br>
              <a:rPr lang="de-DE" sz="2000" dirty="0">
                <a:solidFill>
                  <a:schemeClr val="bg1"/>
                </a:solidFill>
                <a:latin typeface="+mn-lt"/>
              </a:rPr>
            </a:br>
            <a:r>
              <a:rPr lang="de-DE" sz="2000" dirty="0">
                <a:solidFill>
                  <a:schemeClr val="bg1"/>
                </a:solidFill>
                <a:latin typeface="+mn-lt"/>
              </a:rPr>
              <a:t>(native </a:t>
            </a:r>
            <a:r>
              <a:rPr lang="de-DE" sz="2000" dirty="0" err="1">
                <a:solidFill>
                  <a:schemeClr val="bg1"/>
                </a:solidFill>
                <a:latin typeface="+mn-lt"/>
              </a:rPr>
              <a:t>signer</a:t>
            </a:r>
            <a:r>
              <a:rPr lang="de-DE" sz="2000" dirty="0">
                <a:solidFill>
                  <a:schemeClr val="bg1"/>
                </a:solidFill>
                <a:latin typeface="+mn-lt"/>
              </a:rPr>
              <a:t>)</a:t>
            </a:r>
          </a:p>
          <a:p>
            <a:endParaRPr lang="de-DE" sz="2000" dirty="0">
              <a:solidFill>
                <a:schemeClr val="bg1"/>
              </a:solidFill>
              <a:latin typeface="Arial Black" panose="020B0A04020102020204" pitchFamily="34" charset="0"/>
            </a:endParaRPr>
          </a:p>
          <a:p>
            <a:endParaRPr lang="de-DE" sz="2000" dirty="0">
              <a:solidFill>
                <a:schemeClr val="bg1"/>
              </a:solidFill>
              <a:latin typeface="Arial Black" panose="020B0A04020102020204" pitchFamily="34" charset="0"/>
            </a:endParaRPr>
          </a:p>
          <a:p>
            <a:pPr algn="ctr"/>
            <a:endParaRPr lang="de-DE" sz="2000" dirty="0">
              <a:solidFill>
                <a:schemeClr val="bg1"/>
              </a:solidFill>
              <a:latin typeface="Arial Black" panose="020B0A04020102020204" pitchFamily="34" charset="0"/>
            </a:endParaRPr>
          </a:p>
          <a:p>
            <a:pPr algn="ctr"/>
            <a:endParaRPr lang="de-DE" sz="2000" dirty="0">
              <a:solidFill>
                <a:schemeClr val="bg1"/>
              </a:solidFill>
              <a:latin typeface="Arial Black" panose="020B0A04020102020204" pitchFamily="34" charset="0"/>
            </a:endParaRPr>
          </a:p>
          <a:p>
            <a:pPr algn="ctr"/>
            <a:endParaRPr lang="de-DE" sz="2000" dirty="0">
              <a:solidFill>
                <a:schemeClr val="bg1"/>
              </a:solidFill>
              <a:latin typeface="Arial Black" panose="020B0A04020102020204" pitchFamily="34" charset="0"/>
            </a:endParaRPr>
          </a:p>
          <a:p>
            <a:pPr algn="ctr"/>
            <a:r>
              <a:rPr lang="de-DE" sz="2000" dirty="0">
                <a:solidFill>
                  <a:schemeClr val="bg1"/>
                </a:solidFill>
                <a:latin typeface="+mn-lt"/>
              </a:rPr>
              <a:t>hörende Lehrer*innen können gebärden</a:t>
            </a:r>
            <a:endParaRPr lang="de-AT" sz="2000" dirty="0">
              <a:solidFill>
                <a:schemeClr val="bg1"/>
              </a:solidFill>
              <a:latin typeface="+mn-lt"/>
            </a:endParaRPr>
          </a:p>
          <a:p>
            <a:endParaRPr lang="de-DE" sz="2800" dirty="0">
              <a:solidFill>
                <a:schemeClr val="bg1"/>
              </a:solidFill>
              <a:latin typeface="Arial Black" panose="020B0A04020102020204" pitchFamily="34" charset="0"/>
            </a:endParaRPr>
          </a:p>
          <a:p>
            <a:endParaRPr lang="de-AT" sz="2800" dirty="0">
              <a:solidFill>
                <a:schemeClr val="bg1"/>
              </a:solidFill>
              <a:latin typeface="Arial Black" panose="020B0A04020102020204" pitchFamily="34" charset="0"/>
            </a:endParaRPr>
          </a:p>
        </p:txBody>
      </p:sp>
      <p:sp>
        <p:nvSpPr>
          <p:cNvPr id="13" name="Textfeld 12"/>
          <p:cNvSpPr txBox="1"/>
          <p:nvPr/>
        </p:nvSpPr>
        <p:spPr>
          <a:xfrm>
            <a:off x="11143597" y="4071322"/>
            <a:ext cx="3953436" cy="2554545"/>
          </a:xfrm>
          <a:prstGeom prst="rect">
            <a:avLst/>
          </a:prstGeom>
          <a:noFill/>
        </p:spPr>
        <p:txBody>
          <a:bodyPr wrap="square" rtlCol="0">
            <a:spAutoFit/>
          </a:bodyPr>
          <a:lstStyle/>
          <a:p>
            <a:pPr algn="ctr"/>
            <a:r>
              <a:rPr lang="de-DE" sz="2000" dirty="0">
                <a:solidFill>
                  <a:schemeClr val="tx1"/>
                </a:solidFill>
                <a:latin typeface="+mn-lt"/>
              </a:rPr>
              <a:t>Visuelle Lernhilfen </a:t>
            </a:r>
          </a:p>
          <a:p>
            <a:pPr algn="ctr"/>
            <a:r>
              <a:rPr lang="de-DE" sz="2000" dirty="0">
                <a:solidFill>
                  <a:schemeClr val="tx1"/>
                </a:solidFill>
                <a:latin typeface="+mn-lt"/>
              </a:rPr>
              <a:t>(Bilder, Videos)</a:t>
            </a:r>
          </a:p>
          <a:p>
            <a:endParaRPr lang="de-DE" sz="2000" dirty="0">
              <a:solidFill>
                <a:schemeClr val="bg1"/>
              </a:solidFill>
              <a:latin typeface="Arial Black" panose="020B0A04020102020204" pitchFamily="34" charset="0"/>
            </a:endParaRPr>
          </a:p>
          <a:p>
            <a:endParaRPr lang="de-DE" sz="2000" dirty="0">
              <a:solidFill>
                <a:schemeClr val="bg1"/>
              </a:solidFill>
              <a:latin typeface="Arial Black" panose="020B0A04020102020204" pitchFamily="34" charset="0"/>
            </a:endParaRPr>
          </a:p>
          <a:p>
            <a:endParaRPr lang="de-DE" sz="2000" dirty="0">
              <a:solidFill>
                <a:schemeClr val="bg1"/>
              </a:solidFill>
              <a:latin typeface="Arial Black" panose="020B0A04020102020204" pitchFamily="34" charset="0"/>
            </a:endParaRPr>
          </a:p>
          <a:p>
            <a:endParaRPr lang="de-DE" sz="2000" dirty="0">
              <a:solidFill>
                <a:schemeClr val="bg1"/>
              </a:solidFill>
              <a:latin typeface="Arial Black" panose="020B0A04020102020204" pitchFamily="34" charset="0"/>
            </a:endParaRPr>
          </a:p>
          <a:p>
            <a:endParaRPr lang="de-DE" sz="2000" dirty="0">
              <a:solidFill>
                <a:schemeClr val="bg1"/>
              </a:solidFill>
              <a:latin typeface="Arial Black" panose="020B0A04020102020204" pitchFamily="34" charset="0"/>
            </a:endParaRPr>
          </a:p>
          <a:p>
            <a:endParaRPr lang="de-AT" sz="2000" dirty="0">
              <a:solidFill>
                <a:schemeClr val="bg1"/>
              </a:solidFill>
              <a:latin typeface="Arial Black" panose="020B0A04020102020204" pitchFamily="34" charset="0"/>
            </a:endParaRPr>
          </a:p>
        </p:txBody>
      </p:sp>
      <p:sp>
        <p:nvSpPr>
          <p:cNvPr id="15" name="Textfeld 14"/>
          <p:cNvSpPr txBox="1"/>
          <p:nvPr/>
        </p:nvSpPr>
        <p:spPr>
          <a:xfrm>
            <a:off x="8310313" y="6386846"/>
            <a:ext cx="8410742" cy="1015663"/>
          </a:xfrm>
          <a:prstGeom prst="rect">
            <a:avLst/>
          </a:prstGeom>
          <a:noFill/>
        </p:spPr>
        <p:txBody>
          <a:bodyPr wrap="square" rtlCol="0">
            <a:spAutoFit/>
          </a:bodyPr>
          <a:lstStyle/>
          <a:p>
            <a:pPr algn="ctr"/>
            <a:r>
              <a:rPr lang="de-DE" sz="2000" dirty="0">
                <a:solidFill>
                  <a:schemeClr val="tx1"/>
                </a:solidFill>
                <a:latin typeface="+mn-lt"/>
              </a:rPr>
              <a:t>Lehrplan umfasst </a:t>
            </a:r>
            <a:br>
              <a:rPr lang="de-DE" sz="2000" dirty="0">
                <a:solidFill>
                  <a:schemeClr val="tx1"/>
                </a:solidFill>
                <a:latin typeface="+mn-lt"/>
              </a:rPr>
            </a:br>
            <a:r>
              <a:rPr lang="de-DE" sz="2000" dirty="0">
                <a:solidFill>
                  <a:schemeClr val="tx1"/>
                </a:solidFill>
                <a:latin typeface="+mn-lt"/>
              </a:rPr>
              <a:t>auch Gehörlosenkultur</a:t>
            </a:r>
            <a:br>
              <a:rPr lang="de-DE" sz="2000" dirty="0">
                <a:solidFill>
                  <a:schemeClr val="tx1"/>
                </a:solidFill>
                <a:latin typeface="+mn-lt"/>
              </a:rPr>
            </a:br>
            <a:r>
              <a:rPr lang="de-DE" sz="2000" dirty="0">
                <a:solidFill>
                  <a:schemeClr val="tx1"/>
                </a:solidFill>
                <a:latin typeface="+mn-lt"/>
              </a:rPr>
              <a:t>(Geschichte, Kunst, Filme von </a:t>
            </a:r>
            <a:r>
              <a:rPr lang="de-DE" sz="2000" dirty="0">
                <a:solidFill>
                  <a:schemeClr val="tx1"/>
                </a:solidFill>
                <a:latin typeface="+mj-lt"/>
              </a:rPr>
              <a:t>Gehörlosen)</a:t>
            </a:r>
            <a:endParaRPr lang="de-DE" sz="2000" b="1" dirty="0">
              <a:solidFill>
                <a:schemeClr val="tx1"/>
              </a:solidFill>
              <a:latin typeface="+mj-lt"/>
            </a:endParaRPr>
          </a:p>
        </p:txBody>
      </p:sp>
      <p:sp>
        <p:nvSpPr>
          <p:cNvPr id="16" name="Textfeld 15"/>
          <p:cNvSpPr txBox="1"/>
          <p:nvPr/>
        </p:nvSpPr>
        <p:spPr>
          <a:xfrm>
            <a:off x="10414105" y="8067240"/>
            <a:ext cx="4291419" cy="1323439"/>
          </a:xfrm>
          <a:prstGeom prst="rect">
            <a:avLst/>
          </a:prstGeom>
          <a:noFill/>
        </p:spPr>
        <p:txBody>
          <a:bodyPr wrap="square" rtlCol="0">
            <a:spAutoFit/>
          </a:bodyPr>
          <a:lstStyle/>
          <a:p>
            <a:pPr algn="ctr"/>
            <a:r>
              <a:rPr lang="de-DE" sz="2000" dirty="0">
                <a:solidFill>
                  <a:schemeClr val="tx1"/>
                </a:solidFill>
                <a:latin typeface="+mn-lt"/>
              </a:rPr>
              <a:t>Einbinden der Gehörlosengemeinschaft</a:t>
            </a:r>
          </a:p>
          <a:p>
            <a:pPr algn="ctr"/>
            <a:r>
              <a:rPr lang="de-DE" sz="2000" dirty="0">
                <a:solidFill>
                  <a:schemeClr val="tx1"/>
                </a:solidFill>
                <a:latin typeface="+mn-lt"/>
              </a:rPr>
              <a:t>(Workshops, Veranstaltungen mit tauben Gästen)</a:t>
            </a:r>
          </a:p>
        </p:txBody>
      </p:sp>
      <p:sp>
        <p:nvSpPr>
          <p:cNvPr id="17" name="Textfeld 16"/>
          <p:cNvSpPr txBox="1"/>
          <p:nvPr/>
        </p:nvSpPr>
        <p:spPr>
          <a:xfrm>
            <a:off x="4872061" y="8230177"/>
            <a:ext cx="4428163" cy="1323439"/>
          </a:xfrm>
          <a:prstGeom prst="rect">
            <a:avLst/>
          </a:prstGeom>
          <a:noFill/>
        </p:spPr>
        <p:txBody>
          <a:bodyPr wrap="square" rtlCol="0">
            <a:spAutoFit/>
          </a:bodyPr>
          <a:lstStyle/>
          <a:p>
            <a:r>
              <a:rPr lang="de-DE" sz="2000" dirty="0">
                <a:solidFill>
                  <a:schemeClr val="bg1"/>
                </a:solidFill>
                <a:latin typeface="+mj-lt"/>
              </a:rPr>
              <a:t>Gruppenarbeiten, Projekte</a:t>
            </a:r>
          </a:p>
          <a:p>
            <a:pPr algn="ctr"/>
            <a:r>
              <a:rPr lang="de-DE" sz="2000" dirty="0">
                <a:solidFill>
                  <a:schemeClr val="bg1"/>
                </a:solidFill>
                <a:latin typeface="+mj-lt"/>
              </a:rPr>
              <a:t>(Förderung Kommunikation und Austausch mit hörenden Schüler*innen)</a:t>
            </a:r>
          </a:p>
        </p:txBody>
      </p:sp>
      <p:pic>
        <p:nvPicPr>
          <p:cNvPr id="30" name="Grafik 29" descr="Ein Bild, das Design enthält.&#10;&#10;KI-generierte Inhalte können fehlerhaft sein.">
            <a:extLst>
              <a:ext uri="{FF2B5EF4-FFF2-40B4-BE49-F238E27FC236}">
                <a16:creationId xmlns:a16="http://schemas.microsoft.com/office/drawing/2014/main" id="{DE95EE29-7577-E21A-D535-0AD3CB4C2F29}"/>
              </a:ext>
            </a:extLst>
          </p:cNvPr>
          <p:cNvPicPr>
            <a:picLocks noChangeAspect="1"/>
          </p:cNvPicPr>
          <p:nvPr/>
        </p:nvPicPr>
        <p:blipFill>
          <a:blip r:embed="rId5"/>
          <a:stretch>
            <a:fillRect/>
          </a:stretch>
        </p:blipFill>
        <p:spPr>
          <a:xfrm>
            <a:off x="8610488" y="5657153"/>
            <a:ext cx="1573118" cy="156533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Grafik 19"/>
          <p:cNvPicPr>
            <a:picLocks noChangeAspect="1"/>
          </p:cNvPicPr>
          <p:nvPr/>
        </p:nvPicPr>
        <p:blipFill>
          <a:blip r:embed="rId6"/>
          <a:stretch>
            <a:fillRect/>
          </a:stretch>
        </p:blipFill>
        <p:spPr>
          <a:xfrm>
            <a:off x="10052222" y="4946736"/>
            <a:ext cx="851787" cy="6124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Grafik 21"/>
          <p:cNvPicPr>
            <a:picLocks noChangeAspect="1"/>
          </p:cNvPicPr>
          <p:nvPr/>
        </p:nvPicPr>
        <p:blipFill>
          <a:blip r:embed="rId7"/>
          <a:stretch>
            <a:fillRect/>
          </a:stretch>
        </p:blipFill>
        <p:spPr>
          <a:xfrm>
            <a:off x="11111773" y="4045984"/>
            <a:ext cx="843053" cy="7099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3" name="Grafik 22"/>
          <p:cNvPicPr>
            <a:picLocks noChangeAspect="1"/>
          </p:cNvPicPr>
          <p:nvPr/>
        </p:nvPicPr>
        <p:blipFill>
          <a:blip r:embed="rId8"/>
          <a:stretch>
            <a:fillRect/>
          </a:stretch>
        </p:blipFill>
        <p:spPr>
          <a:xfrm>
            <a:off x="0" y="1"/>
            <a:ext cx="2922084" cy="10287000"/>
          </a:xfrm>
          <a:prstGeom prst="rect">
            <a:avLst/>
          </a:prstGeom>
        </p:spPr>
      </p:pic>
      <p:sp>
        <p:nvSpPr>
          <p:cNvPr id="110" name="Google Shape;110;p12">
            <a:extLst>
              <a:ext uri="{FF2B5EF4-FFF2-40B4-BE49-F238E27FC236}">
                <a16:creationId xmlns:a16="http://schemas.microsoft.com/office/drawing/2014/main" id="{EF33B553-3F67-318A-03DC-0BCF14086A83}"/>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 name="Grafik 8"/>
          <p:cNvPicPr>
            <a:picLocks noChangeAspect="1"/>
          </p:cNvPicPr>
          <p:nvPr/>
        </p:nvPicPr>
        <p:blipFill>
          <a:blip r:embed="rId10"/>
          <a:stretch>
            <a:fillRect/>
          </a:stretch>
        </p:blipFill>
        <p:spPr>
          <a:xfrm>
            <a:off x="615945" y="4946736"/>
            <a:ext cx="1758586" cy="17726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4" name="Textfeld 23"/>
          <p:cNvSpPr txBox="1"/>
          <p:nvPr/>
        </p:nvSpPr>
        <p:spPr>
          <a:xfrm>
            <a:off x="3644541" y="6216457"/>
            <a:ext cx="4356019" cy="400110"/>
          </a:xfrm>
          <a:prstGeom prst="rect">
            <a:avLst/>
          </a:prstGeom>
          <a:noFill/>
        </p:spPr>
        <p:txBody>
          <a:bodyPr wrap="square" rtlCol="0">
            <a:spAutoFit/>
          </a:bodyPr>
          <a:lstStyle/>
          <a:p>
            <a:r>
              <a:rPr lang="de-DE" sz="2000" dirty="0">
                <a:solidFill>
                  <a:schemeClr val="bg1"/>
                </a:solidFill>
                <a:latin typeface="+mn-lt"/>
              </a:rPr>
              <a:t>Gebärdensprachdolmetscher*innen</a:t>
            </a:r>
          </a:p>
        </p:txBody>
      </p:sp>
      <p:sp>
        <p:nvSpPr>
          <p:cNvPr id="2" name="Textfeld 1"/>
          <p:cNvSpPr txBox="1"/>
          <p:nvPr/>
        </p:nvSpPr>
        <p:spPr>
          <a:xfrm>
            <a:off x="12151583" y="5223258"/>
            <a:ext cx="3610931" cy="707886"/>
          </a:xfrm>
          <a:prstGeom prst="rect">
            <a:avLst/>
          </a:prstGeom>
          <a:noFill/>
        </p:spPr>
        <p:txBody>
          <a:bodyPr wrap="square" rtlCol="0">
            <a:spAutoFit/>
          </a:bodyPr>
          <a:lstStyle/>
          <a:p>
            <a:r>
              <a:rPr lang="de-DE" sz="2000" dirty="0"/>
              <a:t>RAUM: Sitzplatzgestaltung</a:t>
            </a:r>
          </a:p>
          <a:p>
            <a:r>
              <a:rPr lang="de-DE" sz="2000" dirty="0"/>
              <a:t>Licht, Blitzlicht (Alarm)</a:t>
            </a:r>
            <a:endParaRPr lang="de-AT" sz="2000" dirty="0"/>
          </a:p>
        </p:txBody>
      </p:sp>
    </p:spTree>
    <p:extLst>
      <p:ext uri="{BB962C8B-B14F-4D97-AF65-F5344CB8AC3E}">
        <p14:creationId xmlns:p14="http://schemas.microsoft.com/office/powerpoint/2010/main" val="1135436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4CFC09E-C933-27EE-9F78-A0D84E68E679}"/>
            </a:ext>
          </a:extLst>
        </p:cNvPr>
        <p:cNvGrpSpPr/>
        <p:nvPr/>
      </p:nvGrpSpPr>
      <p:grpSpPr>
        <a:xfrm>
          <a:off x="0" y="0"/>
          <a:ext cx="0" cy="0"/>
          <a:chOff x="0" y="0"/>
          <a:chExt cx="0" cy="0"/>
        </a:xfrm>
      </p:grpSpPr>
      <p:pic>
        <p:nvPicPr>
          <p:cNvPr id="34" name="Grafik 33"/>
          <p:cNvPicPr>
            <a:picLocks noChangeAspect="1"/>
          </p:cNvPicPr>
          <p:nvPr/>
        </p:nvPicPr>
        <p:blipFill>
          <a:blip r:embed="rId3"/>
          <a:stretch>
            <a:fillRect/>
          </a:stretch>
        </p:blipFill>
        <p:spPr>
          <a:xfrm>
            <a:off x="2922084" y="-1"/>
            <a:ext cx="15365916" cy="2258896"/>
          </a:xfrm>
          <a:prstGeom prst="rect">
            <a:avLst/>
          </a:prstGeom>
        </p:spPr>
      </p:pic>
      <p:grpSp>
        <p:nvGrpSpPr>
          <p:cNvPr id="107" name="Google Shape;107;p12">
            <a:extLst>
              <a:ext uri="{FF2B5EF4-FFF2-40B4-BE49-F238E27FC236}">
                <a16:creationId xmlns:a16="http://schemas.microsoft.com/office/drawing/2014/main" id="{7B4C38D1-096F-D2A9-A6B1-B6582EDAB506}"/>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E30ED743-C6F7-E474-E6A8-4AF45992D37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E1DC5C4-F92C-9FF6-6E12-EDE1D9BBFB3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E06D8B7B-FA5B-9F9A-3F56-D85D1D9DE54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9448647-984B-FF60-908C-75EAD38CB473}"/>
              </a:ext>
            </a:extLst>
          </p:cNvPr>
          <p:cNvSpPr txBox="1"/>
          <p:nvPr/>
        </p:nvSpPr>
        <p:spPr>
          <a:xfrm>
            <a:off x="3585179" y="382690"/>
            <a:ext cx="12679800" cy="1554300"/>
          </a:xfrm>
          <a:prstGeom prst="rect">
            <a:avLst/>
          </a:prstGeom>
          <a:noFill/>
          <a:ln>
            <a:noFill/>
          </a:ln>
        </p:spPr>
        <p:txBody>
          <a:bodyPr spcFirstLastPara="1" wrap="square" lIns="91425" tIns="91425" rIns="91425" bIns="91425" anchor="t" anchorCtr="0">
            <a:noAutofit/>
          </a:bodyPr>
          <a:lstStyle/>
          <a:p>
            <a:pPr lvl="0"/>
            <a:r>
              <a:rPr lang="en-US" sz="6000" spc="300" dirty="0">
                <a:solidFill>
                  <a:srgbClr val="FFFFFF"/>
                </a:solidFill>
                <a:latin typeface="Anton"/>
                <a:ea typeface="Calibri"/>
                <a:cs typeface="Calibri"/>
                <a:sym typeface="Anton"/>
              </a:rPr>
              <a:t>Plane </a:t>
            </a:r>
            <a:r>
              <a:rPr lang="en-US" sz="6000" spc="300" dirty="0" err="1">
                <a:solidFill>
                  <a:srgbClr val="FFFFFF"/>
                </a:solidFill>
                <a:latin typeface="Anton"/>
                <a:ea typeface="Calibri"/>
                <a:cs typeface="Calibri"/>
                <a:sym typeface="Anton"/>
              </a:rPr>
              <a:t>eine</a:t>
            </a:r>
            <a:r>
              <a:rPr lang="en-US" sz="6000" spc="300" dirty="0">
                <a:solidFill>
                  <a:srgbClr val="FFFFFF"/>
                </a:solidFill>
                <a:latin typeface="Anton"/>
                <a:ea typeface="Calibri"/>
                <a:cs typeface="Calibri"/>
                <a:sym typeface="Anton"/>
              </a:rPr>
              <a:t> </a:t>
            </a:r>
            <a:r>
              <a:rPr lang="en-US" sz="6000" spc="300" dirty="0" err="1">
                <a:solidFill>
                  <a:srgbClr val="FFFFFF"/>
                </a:solidFill>
                <a:latin typeface="Anton"/>
                <a:ea typeface="Calibri"/>
                <a:cs typeface="Calibri"/>
                <a:sym typeface="Anton"/>
              </a:rPr>
              <a:t>Projektwoche</a:t>
            </a:r>
            <a:endParaRPr lang="en-US" sz="6000" spc="300" dirty="0">
              <a:solidFill>
                <a:srgbClr val="FFFFFF"/>
              </a:solidFill>
              <a:latin typeface="Anton"/>
              <a:ea typeface="Calibri"/>
              <a:cs typeface="Calibri"/>
              <a:sym typeface="Anton"/>
            </a:endParaRPr>
          </a:p>
          <a:p>
            <a:pPr lvl="0"/>
            <a:endParaRPr sz="3200" spc="300" dirty="0">
              <a:solidFill>
                <a:schemeClr val="dk1"/>
              </a:solidFill>
              <a:latin typeface="Calibri"/>
              <a:ea typeface="Calibri"/>
              <a:cs typeface="Calibri"/>
              <a:sym typeface="Calibri"/>
            </a:endParaRPr>
          </a:p>
        </p:txBody>
      </p:sp>
      <p:pic>
        <p:nvPicPr>
          <p:cNvPr id="23" name="Grafik 22"/>
          <p:cNvPicPr>
            <a:picLocks noChangeAspect="1"/>
          </p:cNvPicPr>
          <p:nvPr/>
        </p:nvPicPr>
        <p:blipFill>
          <a:blip r:embed="rId5"/>
          <a:stretch>
            <a:fillRect/>
          </a:stretch>
        </p:blipFill>
        <p:spPr>
          <a:xfrm>
            <a:off x="0" y="1"/>
            <a:ext cx="2922084" cy="10287000"/>
          </a:xfrm>
          <a:prstGeom prst="rect">
            <a:avLst/>
          </a:prstGeom>
        </p:spPr>
      </p:pic>
      <p:sp>
        <p:nvSpPr>
          <p:cNvPr id="110" name="Google Shape;110;p12">
            <a:extLst>
              <a:ext uri="{FF2B5EF4-FFF2-40B4-BE49-F238E27FC236}">
                <a16:creationId xmlns:a16="http://schemas.microsoft.com/office/drawing/2014/main" id="{EF33B553-3F67-318A-03DC-0BCF14086A83}"/>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5" name="Grafik 24"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7"/>
          <a:stretch>
            <a:fillRect/>
          </a:stretch>
        </p:blipFill>
        <p:spPr>
          <a:xfrm>
            <a:off x="-427102" y="4054136"/>
            <a:ext cx="3680733" cy="3680733"/>
          </a:xfrm>
          <a:prstGeom prst="rect">
            <a:avLst/>
          </a:prstGeom>
          <a:effectLst/>
        </p:spPr>
      </p:pic>
      <p:sp>
        <p:nvSpPr>
          <p:cNvPr id="2" name="Textfeld 1"/>
          <p:cNvSpPr txBox="1"/>
          <p:nvPr/>
        </p:nvSpPr>
        <p:spPr>
          <a:xfrm>
            <a:off x="530017" y="5366040"/>
            <a:ext cx="2177143" cy="584775"/>
          </a:xfrm>
          <a:prstGeom prst="rect">
            <a:avLst/>
          </a:prstGeom>
          <a:noFill/>
        </p:spPr>
        <p:txBody>
          <a:bodyPr wrap="square" rtlCol="0">
            <a:spAutoFit/>
          </a:bodyPr>
          <a:lstStyle/>
          <a:p>
            <a:r>
              <a:rPr lang="de-DE" sz="3200" b="1" dirty="0" err="1">
                <a:latin typeface="Arial Black" panose="020B0A04020102020204" pitchFamily="34" charset="0"/>
              </a:rPr>
              <a:t>Activity</a:t>
            </a:r>
            <a:endParaRPr lang="de-AT" sz="3200" b="1" dirty="0">
              <a:latin typeface="Arial Black" panose="020B0A04020102020204" pitchFamily="34" charset="0"/>
            </a:endParaRPr>
          </a:p>
        </p:txBody>
      </p:sp>
      <p:pic>
        <p:nvPicPr>
          <p:cNvPr id="3" name="Grafik 2"/>
          <p:cNvPicPr>
            <a:picLocks noChangeAspect="1"/>
          </p:cNvPicPr>
          <p:nvPr/>
        </p:nvPicPr>
        <p:blipFill>
          <a:blip r:embed="rId8"/>
          <a:stretch>
            <a:fillRect/>
          </a:stretch>
        </p:blipFill>
        <p:spPr>
          <a:xfrm>
            <a:off x="3585179" y="3214784"/>
            <a:ext cx="7950961" cy="5359436"/>
          </a:xfrm>
          <a:prstGeom prst="rect">
            <a:avLst/>
          </a:prstGeom>
        </p:spPr>
      </p:pic>
      <p:pic>
        <p:nvPicPr>
          <p:cNvPr id="26" name="Grafik 25"/>
          <p:cNvPicPr>
            <a:picLocks noChangeAspect="1"/>
          </p:cNvPicPr>
          <p:nvPr/>
        </p:nvPicPr>
        <p:blipFill>
          <a:blip r:embed="rId9"/>
          <a:stretch>
            <a:fillRect/>
          </a:stretch>
        </p:blipFill>
        <p:spPr>
          <a:xfrm>
            <a:off x="11867688" y="2641586"/>
            <a:ext cx="6063037" cy="62121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Textfeld 4"/>
          <p:cNvSpPr txBox="1"/>
          <p:nvPr/>
        </p:nvSpPr>
        <p:spPr>
          <a:xfrm>
            <a:off x="13041377" y="3568523"/>
            <a:ext cx="3715658" cy="2554545"/>
          </a:xfrm>
          <a:prstGeom prst="rect">
            <a:avLst/>
          </a:prstGeom>
          <a:noFill/>
        </p:spPr>
        <p:txBody>
          <a:bodyPr wrap="square" rtlCol="0">
            <a:spAutoFit/>
          </a:bodyPr>
          <a:lstStyle/>
          <a:p>
            <a:pPr algn="ctr"/>
            <a:r>
              <a:rPr lang="de-DE" sz="2000" dirty="0">
                <a:latin typeface="+mn-lt"/>
              </a:rPr>
              <a:t>Klasse mit tauben und hörenden Schüler*innen.</a:t>
            </a:r>
          </a:p>
          <a:p>
            <a:pPr algn="ctr"/>
            <a:endParaRPr lang="de-DE" sz="2000" dirty="0">
              <a:latin typeface="+mn-lt"/>
            </a:endParaRPr>
          </a:p>
          <a:p>
            <a:pPr algn="ctr"/>
            <a:r>
              <a:rPr lang="de-DE" sz="2000" dirty="0">
                <a:latin typeface="+mn-lt"/>
              </a:rPr>
              <a:t>Der Lehrer bittet die tauben Schüler*innen eine Projektwoche zu planen.</a:t>
            </a:r>
          </a:p>
          <a:p>
            <a:pPr algn="ctr"/>
            <a:r>
              <a:rPr lang="de-DE" sz="2000" dirty="0">
                <a:latin typeface="+mn-lt"/>
              </a:rPr>
              <a:t>Thema: Gehörlosenkultur und Gehörlosengemeinschaft.</a:t>
            </a:r>
          </a:p>
        </p:txBody>
      </p:sp>
    </p:spTree>
    <p:extLst>
      <p:ext uri="{BB962C8B-B14F-4D97-AF65-F5344CB8AC3E}">
        <p14:creationId xmlns:p14="http://schemas.microsoft.com/office/powerpoint/2010/main" val="2168653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4CFC09E-C933-27EE-9F78-A0D84E68E679}"/>
            </a:ext>
          </a:extLst>
        </p:cNvPr>
        <p:cNvGrpSpPr/>
        <p:nvPr/>
      </p:nvGrpSpPr>
      <p:grpSpPr>
        <a:xfrm>
          <a:off x="0" y="0"/>
          <a:ext cx="0" cy="0"/>
          <a:chOff x="0" y="0"/>
          <a:chExt cx="0" cy="0"/>
        </a:xfrm>
      </p:grpSpPr>
      <p:pic>
        <p:nvPicPr>
          <p:cNvPr id="34" name="Grafik 33"/>
          <p:cNvPicPr>
            <a:picLocks noChangeAspect="1"/>
          </p:cNvPicPr>
          <p:nvPr/>
        </p:nvPicPr>
        <p:blipFill>
          <a:blip r:embed="rId3"/>
          <a:stretch>
            <a:fillRect/>
          </a:stretch>
        </p:blipFill>
        <p:spPr>
          <a:xfrm>
            <a:off x="2922084" y="-1"/>
            <a:ext cx="15365916" cy="2258896"/>
          </a:xfrm>
          <a:prstGeom prst="rect">
            <a:avLst/>
          </a:prstGeom>
        </p:spPr>
      </p:pic>
      <p:grpSp>
        <p:nvGrpSpPr>
          <p:cNvPr id="107" name="Google Shape;107;p12">
            <a:extLst>
              <a:ext uri="{FF2B5EF4-FFF2-40B4-BE49-F238E27FC236}">
                <a16:creationId xmlns:a16="http://schemas.microsoft.com/office/drawing/2014/main" id="{7B4C38D1-096F-D2A9-A6B1-B6582EDAB506}"/>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E30ED743-C6F7-E474-E6A8-4AF45992D37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E1DC5C4-F92C-9FF6-6E12-EDE1D9BBFB3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E06D8B7B-FA5B-9F9A-3F56-D85D1D9DE54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9448647-984B-FF60-908C-75EAD38CB473}"/>
              </a:ext>
            </a:extLst>
          </p:cNvPr>
          <p:cNvSpPr txBox="1"/>
          <p:nvPr/>
        </p:nvSpPr>
        <p:spPr>
          <a:xfrm>
            <a:off x="3585178" y="382690"/>
            <a:ext cx="13851483" cy="1554300"/>
          </a:xfrm>
          <a:prstGeom prst="rect">
            <a:avLst/>
          </a:prstGeom>
          <a:noFill/>
          <a:ln>
            <a:noFill/>
          </a:ln>
        </p:spPr>
        <p:txBody>
          <a:bodyPr spcFirstLastPara="1" wrap="square" lIns="91425" tIns="91425" rIns="91425" bIns="91425" anchor="t" anchorCtr="0">
            <a:noAutofit/>
          </a:bodyPr>
          <a:lstStyle/>
          <a:p>
            <a:pPr lvl="0"/>
            <a:r>
              <a:rPr lang="en-US" sz="6000" spc="300" dirty="0">
                <a:solidFill>
                  <a:srgbClr val="FFFFFF"/>
                </a:solidFill>
                <a:latin typeface="Anton"/>
                <a:ea typeface="Calibri"/>
                <a:cs typeface="Calibri"/>
                <a:sym typeface="Anton"/>
              </a:rPr>
              <a:t>Plane </a:t>
            </a:r>
            <a:r>
              <a:rPr lang="en-US" sz="6000" spc="300" dirty="0" err="1">
                <a:solidFill>
                  <a:srgbClr val="FFFFFF"/>
                </a:solidFill>
                <a:latin typeface="Anton"/>
                <a:ea typeface="Calibri"/>
                <a:cs typeface="Calibri"/>
                <a:sym typeface="Anton"/>
              </a:rPr>
              <a:t>eine</a:t>
            </a:r>
            <a:r>
              <a:rPr lang="en-US" sz="6000" spc="300" dirty="0">
                <a:solidFill>
                  <a:srgbClr val="FFFFFF"/>
                </a:solidFill>
                <a:latin typeface="Anton"/>
                <a:ea typeface="Calibri"/>
                <a:cs typeface="Calibri"/>
                <a:sym typeface="Anton"/>
              </a:rPr>
              <a:t> </a:t>
            </a:r>
            <a:r>
              <a:rPr lang="en-US" sz="6000" spc="300" dirty="0" err="1">
                <a:solidFill>
                  <a:srgbClr val="FFFFFF"/>
                </a:solidFill>
                <a:latin typeface="Anton"/>
                <a:ea typeface="Calibri"/>
                <a:cs typeface="Calibri"/>
                <a:sym typeface="Anton"/>
              </a:rPr>
              <a:t>Projektwoche</a:t>
            </a:r>
            <a:r>
              <a:rPr lang="en-US" sz="6000" spc="300" dirty="0">
                <a:solidFill>
                  <a:srgbClr val="FFFFFF"/>
                </a:solidFill>
                <a:latin typeface="Anton"/>
                <a:ea typeface="Calibri"/>
                <a:cs typeface="Calibri"/>
                <a:sym typeface="Anton"/>
              </a:rPr>
              <a:t> – </a:t>
            </a:r>
            <a:r>
              <a:rPr lang="en-US" sz="6000" spc="300" dirty="0" err="1">
                <a:solidFill>
                  <a:srgbClr val="FFFFFF"/>
                </a:solidFill>
                <a:latin typeface="Anton"/>
                <a:ea typeface="Calibri"/>
                <a:cs typeface="Calibri"/>
                <a:sym typeface="Anton"/>
              </a:rPr>
              <a:t>Ideen</a:t>
            </a:r>
            <a:r>
              <a:rPr lang="en-US" sz="6000" spc="300" dirty="0">
                <a:solidFill>
                  <a:srgbClr val="FFFFFF"/>
                </a:solidFill>
                <a:latin typeface="Anton"/>
                <a:ea typeface="Calibri"/>
                <a:cs typeface="Calibri"/>
                <a:sym typeface="Anton"/>
              </a:rPr>
              <a:t>, </a:t>
            </a:r>
            <a:r>
              <a:rPr lang="en-US" sz="6000" spc="300" dirty="0" err="1">
                <a:solidFill>
                  <a:srgbClr val="FFFFFF"/>
                </a:solidFill>
                <a:latin typeface="Anton"/>
                <a:ea typeface="Calibri"/>
                <a:cs typeface="Calibri"/>
                <a:sym typeface="Anton"/>
              </a:rPr>
              <a:t>Tipps</a:t>
            </a:r>
            <a:endParaRPr lang="en-US" sz="6000" spc="300" dirty="0">
              <a:solidFill>
                <a:srgbClr val="FFFFFF"/>
              </a:solidFill>
              <a:latin typeface="Anton"/>
              <a:ea typeface="Calibri"/>
              <a:cs typeface="Calibri"/>
              <a:sym typeface="Anton"/>
            </a:endParaRPr>
          </a:p>
          <a:p>
            <a:pPr lvl="0"/>
            <a:endParaRPr sz="3200" spc="300" dirty="0">
              <a:solidFill>
                <a:schemeClr val="dk1"/>
              </a:solidFill>
              <a:latin typeface="Calibri"/>
              <a:ea typeface="Calibri"/>
              <a:cs typeface="Calibri"/>
              <a:sym typeface="Calibri"/>
            </a:endParaRPr>
          </a:p>
        </p:txBody>
      </p:sp>
      <p:pic>
        <p:nvPicPr>
          <p:cNvPr id="23" name="Grafik 22"/>
          <p:cNvPicPr>
            <a:picLocks noChangeAspect="1"/>
          </p:cNvPicPr>
          <p:nvPr/>
        </p:nvPicPr>
        <p:blipFill>
          <a:blip r:embed="rId5"/>
          <a:stretch>
            <a:fillRect/>
          </a:stretch>
        </p:blipFill>
        <p:spPr>
          <a:xfrm>
            <a:off x="0" y="1"/>
            <a:ext cx="2922084" cy="10287000"/>
          </a:xfrm>
          <a:prstGeom prst="rect">
            <a:avLst/>
          </a:prstGeom>
        </p:spPr>
      </p:pic>
      <p:sp>
        <p:nvSpPr>
          <p:cNvPr id="110" name="Google Shape;110;p12">
            <a:extLst>
              <a:ext uri="{FF2B5EF4-FFF2-40B4-BE49-F238E27FC236}">
                <a16:creationId xmlns:a16="http://schemas.microsoft.com/office/drawing/2014/main" id="{EF33B553-3F67-318A-03DC-0BCF14086A83}"/>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5" name="Grafik 24"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7"/>
          <a:stretch>
            <a:fillRect/>
          </a:stretch>
        </p:blipFill>
        <p:spPr>
          <a:xfrm>
            <a:off x="-427102" y="4054136"/>
            <a:ext cx="3680733" cy="3680733"/>
          </a:xfrm>
          <a:prstGeom prst="rect">
            <a:avLst/>
          </a:prstGeom>
          <a:effectLst/>
        </p:spPr>
      </p:pic>
      <p:sp>
        <p:nvSpPr>
          <p:cNvPr id="2" name="Textfeld 1"/>
          <p:cNvSpPr txBox="1"/>
          <p:nvPr/>
        </p:nvSpPr>
        <p:spPr>
          <a:xfrm>
            <a:off x="372469" y="5602114"/>
            <a:ext cx="2177143" cy="584775"/>
          </a:xfrm>
          <a:prstGeom prst="rect">
            <a:avLst/>
          </a:prstGeom>
          <a:noFill/>
        </p:spPr>
        <p:txBody>
          <a:bodyPr wrap="square" rtlCol="0">
            <a:spAutoFit/>
          </a:bodyPr>
          <a:lstStyle/>
          <a:p>
            <a:r>
              <a:rPr lang="de-DE" sz="3200" b="1" dirty="0">
                <a:latin typeface="Arial Black" panose="020B0A04020102020204" pitchFamily="34" charset="0"/>
              </a:rPr>
              <a:t>Aktivität</a:t>
            </a:r>
            <a:endParaRPr lang="de-AT" sz="3200" b="1" dirty="0">
              <a:latin typeface="Arial Black" panose="020B0A04020102020204" pitchFamily="34" charset="0"/>
            </a:endParaRPr>
          </a:p>
        </p:txBody>
      </p:sp>
      <p:sp>
        <p:nvSpPr>
          <p:cNvPr id="6" name="Textfeld 5"/>
          <p:cNvSpPr txBox="1"/>
          <p:nvPr/>
        </p:nvSpPr>
        <p:spPr>
          <a:xfrm>
            <a:off x="6576323" y="3505490"/>
            <a:ext cx="3764695" cy="289617"/>
          </a:xfrm>
          <a:prstGeom prst="rect">
            <a:avLst/>
          </a:prstGeom>
          <a:noFill/>
        </p:spPr>
        <p:txBody>
          <a:bodyPr wrap="square" rtlCol="0">
            <a:spAutoFit/>
          </a:bodyPr>
          <a:lstStyle/>
          <a:p>
            <a:endParaRPr lang="de-DE" dirty="0">
              <a:latin typeface="Arial Black" panose="020B0A04020102020204" pitchFamily="34" charset="0"/>
            </a:endParaRPr>
          </a:p>
        </p:txBody>
      </p:sp>
      <p:sp>
        <p:nvSpPr>
          <p:cNvPr id="5" name="Abgerundetes Rechteck 4"/>
          <p:cNvSpPr/>
          <p:nvPr/>
        </p:nvSpPr>
        <p:spPr>
          <a:xfrm>
            <a:off x="3113196" y="2669324"/>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Abgerundetes Rechteck 19"/>
          <p:cNvSpPr/>
          <p:nvPr/>
        </p:nvSpPr>
        <p:spPr>
          <a:xfrm>
            <a:off x="6889015" y="2684103"/>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p:nvPr/>
        </p:nvSpPr>
        <p:spPr>
          <a:xfrm>
            <a:off x="3103727" y="5797870"/>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Abgerundetes Rechteck 21"/>
          <p:cNvSpPr/>
          <p:nvPr/>
        </p:nvSpPr>
        <p:spPr>
          <a:xfrm>
            <a:off x="6907252" y="5847687"/>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Abgerundetes Rechteck 23"/>
          <p:cNvSpPr/>
          <p:nvPr/>
        </p:nvSpPr>
        <p:spPr>
          <a:xfrm>
            <a:off x="10744787" y="2649133"/>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a:latin typeface="Arial Black" panose="020B0A04020102020204" pitchFamily="34" charset="0"/>
              </a:rPr>
              <a:t>Sign Language</a:t>
            </a:r>
          </a:p>
          <a:p>
            <a:endParaRPr lang="de-AT">
              <a:latin typeface="Arial Black" panose="020B0A04020102020204" pitchFamily="34" charset="0"/>
            </a:endParaRPr>
          </a:p>
          <a:p>
            <a:r>
              <a:rPr lang="de-AT">
                <a:latin typeface="Arial Black" panose="020B0A04020102020204" pitchFamily="34" charset="0"/>
              </a:rPr>
              <a:t>Why is it important for us?</a:t>
            </a:r>
            <a:endParaRPr lang="de-AT" dirty="0">
              <a:latin typeface="Arial Black" panose="020B0A04020102020204" pitchFamily="34" charset="0"/>
            </a:endParaRPr>
          </a:p>
        </p:txBody>
      </p:sp>
      <p:sp>
        <p:nvSpPr>
          <p:cNvPr id="26" name="Abgerundetes Rechteck 25"/>
          <p:cNvSpPr/>
          <p:nvPr/>
        </p:nvSpPr>
        <p:spPr>
          <a:xfrm>
            <a:off x="10710777" y="5798670"/>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3435374" y="2992817"/>
            <a:ext cx="3043292" cy="2246769"/>
          </a:xfrm>
          <a:prstGeom prst="rect">
            <a:avLst/>
          </a:prstGeom>
          <a:noFill/>
        </p:spPr>
        <p:txBody>
          <a:bodyPr wrap="square" rtlCol="0">
            <a:spAutoFit/>
          </a:bodyPr>
          <a:lstStyle/>
          <a:p>
            <a:pPr algn="ctr"/>
            <a:r>
              <a:rPr lang="de-AT" sz="2400" dirty="0">
                <a:latin typeface="Arial Black" panose="020B0A04020102020204" pitchFamily="34" charset="0"/>
              </a:rPr>
              <a:t>Ausflüge in die </a:t>
            </a:r>
          </a:p>
          <a:p>
            <a:pPr algn="ctr"/>
            <a:r>
              <a:rPr lang="de-AT" sz="2400" dirty="0">
                <a:latin typeface="Arial Black" panose="020B0A04020102020204" pitchFamily="34" charset="0"/>
              </a:rPr>
              <a:t>Gehörlosen-</a:t>
            </a:r>
          </a:p>
          <a:p>
            <a:pPr algn="ctr"/>
            <a:r>
              <a:rPr lang="de-AT" sz="2400" dirty="0">
                <a:latin typeface="Arial Black" panose="020B0A04020102020204" pitchFamily="34" charset="0"/>
              </a:rPr>
              <a:t>community</a:t>
            </a:r>
          </a:p>
          <a:p>
            <a:endParaRPr lang="de-AT" sz="1800" dirty="0">
              <a:latin typeface="Arial Black" panose="020B0A04020102020204" pitchFamily="34" charset="0"/>
            </a:endParaRPr>
          </a:p>
          <a:p>
            <a:endParaRPr lang="de-AT" sz="1800" dirty="0">
              <a:latin typeface="Arial Black" panose="020B0A04020102020204" pitchFamily="34" charset="0"/>
            </a:endParaRPr>
          </a:p>
          <a:p>
            <a:r>
              <a:rPr lang="de-AT" sz="1800" dirty="0">
                <a:latin typeface="Arial Black" panose="020B0A04020102020204" pitchFamily="34" charset="0"/>
              </a:rPr>
              <a:t>Was will ich zeigen</a:t>
            </a:r>
            <a:r>
              <a:rPr lang="de-AT" dirty="0">
                <a:latin typeface="Arial Black" panose="020B0A04020102020204" pitchFamily="34" charset="0"/>
              </a:rPr>
              <a:t>?</a:t>
            </a:r>
          </a:p>
          <a:p>
            <a:endParaRPr lang="de-AT" dirty="0"/>
          </a:p>
        </p:txBody>
      </p:sp>
      <p:sp>
        <p:nvSpPr>
          <p:cNvPr id="27" name="Textfeld 26"/>
          <p:cNvSpPr txBox="1"/>
          <p:nvPr/>
        </p:nvSpPr>
        <p:spPr>
          <a:xfrm>
            <a:off x="3268056" y="6291348"/>
            <a:ext cx="3956318" cy="2000548"/>
          </a:xfrm>
          <a:prstGeom prst="rect">
            <a:avLst/>
          </a:prstGeom>
          <a:noFill/>
        </p:spPr>
        <p:txBody>
          <a:bodyPr wrap="square" rtlCol="0">
            <a:spAutoFit/>
          </a:bodyPr>
          <a:lstStyle/>
          <a:p>
            <a:r>
              <a:rPr lang="de-AT" sz="2400" dirty="0">
                <a:latin typeface="Arial Black" panose="020B0A04020102020204" pitchFamily="34" charset="0"/>
              </a:rPr>
              <a:t>Dolmetscher*innen</a:t>
            </a:r>
          </a:p>
          <a:p>
            <a:endParaRPr lang="de-AT" sz="1800" dirty="0">
              <a:latin typeface="Arial Black" panose="020B0A04020102020204" pitchFamily="34" charset="0"/>
            </a:endParaRPr>
          </a:p>
          <a:p>
            <a:endParaRPr lang="de-AT" sz="1800" dirty="0">
              <a:latin typeface="Arial Black" panose="020B0A04020102020204" pitchFamily="34" charset="0"/>
            </a:endParaRPr>
          </a:p>
          <a:p>
            <a:r>
              <a:rPr lang="de-AT" sz="1800" dirty="0">
                <a:latin typeface="Arial Black" panose="020B0A04020102020204" pitchFamily="34" charset="0"/>
              </a:rPr>
              <a:t>Wie funktioniert das?</a:t>
            </a:r>
          </a:p>
          <a:p>
            <a:r>
              <a:rPr lang="de-AT" sz="1800" dirty="0">
                <a:latin typeface="Arial Black" panose="020B0A04020102020204" pitchFamily="34" charset="0"/>
              </a:rPr>
              <a:t>(Bestellung, Ablauf)</a:t>
            </a:r>
            <a:endParaRPr lang="de-AT" dirty="0">
              <a:latin typeface="Arial Black" panose="020B0A04020102020204" pitchFamily="34" charset="0"/>
            </a:endParaRPr>
          </a:p>
          <a:p>
            <a:endParaRPr lang="de-AT" dirty="0">
              <a:latin typeface="Arial Black" panose="020B0A04020102020204" pitchFamily="34" charset="0"/>
            </a:endParaRPr>
          </a:p>
          <a:p>
            <a:endParaRPr lang="de-AT" dirty="0"/>
          </a:p>
        </p:txBody>
      </p:sp>
      <p:sp>
        <p:nvSpPr>
          <p:cNvPr id="28" name="Textfeld 27"/>
          <p:cNvSpPr txBox="1"/>
          <p:nvPr/>
        </p:nvSpPr>
        <p:spPr>
          <a:xfrm>
            <a:off x="7311021" y="2987054"/>
            <a:ext cx="3043292" cy="3231654"/>
          </a:xfrm>
          <a:prstGeom prst="rect">
            <a:avLst/>
          </a:prstGeom>
          <a:noFill/>
        </p:spPr>
        <p:txBody>
          <a:bodyPr wrap="square" rtlCol="0">
            <a:spAutoFit/>
          </a:bodyPr>
          <a:lstStyle/>
          <a:p>
            <a:r>
              <a:rPr lang="de-AT" sz="2400" dirty="0">
                <a:latin typeface="Arial Black" panose="020B0A04020102020204" pitchFamily="34" charset="0"/>
              </a:rPr>
              <a:t>Gehörlosen-</a:t>
            </a:r>
          </a:p>
          <a:p>
            <a:r>
              <a:rPr lang="de-AT" sz="2400" dirty="0">
                <a:latin typeface="Arial Black" panose="020B0A04020102020204" pitchFamily="34" charset="0"/>
              </a:rPr>
              <a:t>geschichte</a:t>
            </a:r>
          </a:p>
          <a:p>
            <a:endParaRPr lang="de-AT" sz="2400" dirty="0">
              <a:latin typeface="Arial Black" panose="020B0A04020102020204" pitchFamily="34" charset="0"/>
            </a:endParaRPr>
          </a:p>
          <a:p>
            <a:endParaRPr lang="de-AT" sz="2400" dirty="0">
              <a:latin typeface="Arial Black" panose="020B0A04020102020204" pitchFamily="34" charset="0"/>
            </a:endParaRPr>
          </a:p>
          <a:p>
            <a:pPr algn="ctr"/>
            <a:r>
              <a:rPr lang="de-AT" sz="2400" dirty="0">
                <a:latin typeface="Arial Black" panose="020B0A04020102020204" pitchFamily="34" charset="0"/>
              </a:rPr>
              <a:t>wichtige Beispiele</a:t>
            </a:r>
          </a:p>
          <a:p>
            <a:endParaRPr lang="de-AT" sz="1800" dirty="0">
              <a:latin typeface="Arial Black" panose="020B0A04020102020204" pitchFamily="34" charset="0"/>
            </a:endParaRPr>
          </a:p>
          <a:p>
            <a:endParaRPr lang="de-AT" dirty="0">
              <a:latin typeface="Arial Black" panose="020B0A04020102020204" pitchFamily="34" charset="0"/>
            </a:endParaRPr>
          </a:p>
          <a:p>
            <a:endParaRPr lang="de-AT" dirty="0">
              <a:latin typeface="Arial Black" panose="020B0A04020102020204" pitchFamily="34" charset="0"/>
            </a:endParaRPr>
          </a:p>
          <a:p>
            <a:endParaRPr lang="de-AT" dirty="0"/>
          </a:p>
        </p:txBody>
      </p:sp>
      <p:sp>
        <p:nvSpPr>
          <p:cNvPr id="29" name="Textfeld 28"/>
          <p:cNvSpPr txBox="1"/>
          <p:nvPr/>
        </p:nvSpPr>
        <p:spPr>
          <a:xfrm>
            <a:off x="7130796" y="6152327"/>
            <a:ext cx="3326116" cy="3231654"/>
          </a:xfrm>
          <a:prstGeom prst="rect">
            <a:avLst/>
          </a:prstGeom>
          <a:noFill/>
        </p:spPr>
        <p:txBody>
          <a:bodyPr wrap="square" rtlCol="0">
            <a:spAutoFit/>
          </a:bodyPr>
          <a:lstStyle/>
          <a:p>
            <a:pPr algn="ctr"/>
            <a:r>
              <a:rPr lang="de-AT" sz="2400" dirty="0">
                <a:latin typeface="Arial Black" panose="020B0A04020102020204" pitchFamily="34" charset="0"/>
              </a:rPr>
              <a:t>Gebärdensprache</a:t>
            </a:r>
          </a:p>
          <a:p>
            <a:endParaRPr lang="de-AT" sz="2400" dirty="0">
              <a:latin typeface="Arial Black" panose="020B0A04020102020204" pitchFamily="34" charset="0"/>
            </a:endParaRPr>
          </a:p>
          <a:p>
            <a:pPr algn="ctr"/>
            <a:r>
              <a:rPr lang="de-AT" sz="2400" dirty="0">
                <a:latin typeface="Arial Black" panose="020B0A04020102020204" pitchFamily="34" charset="0"/>
              </a:rPr>
              <a:t>Warum ist GS so wichtig für uns?</a:t>
            </a:r>
          </a:p>
          <a:p>
            <a:endParaRPr lang="de-AT" sz="2400" dirty="0">
              <a:latin typeface="Arial Black" panose="020B0A04020102020204" pitchFamily="34" charset="0"/>
            </a:endParaRPr>
          </a:p>
          <a:p>
            <a:endParaRPr lang="de-AT" sz="2400" dirty="0">
              <a:latin typeface="Arial Black" panose="020B0A04020102020204" pitchFamily="34" charset="0"/>
            </a:endParaRPr>
          </a:p>
          <a:p>
            <a:endParaRPr lang="de-AT" sz="1800" dirty="0">
              <a:latin typeface="Arial Black" panose="020B0A04020102020204" pitchFamily="34" charset="0"/>
            </a:endParaRPr>
          </a:p>
          <a:p>
            <a:endParaRPr lang="de-AT" dirty="0">
              <a:latin typeface="Arial Black" panose="020B0A04020102020204" pitchFamily="34" charset="0"/>
            </a:endParaRPr>
          </a:p>
          <a:p>
            <a:endParaRPr lang="de-AT" dirty="0">
              <a:latin typeface="Arial Black" panose="020B0A04020102020204" pitchFamily="34" charset="0"/>
            </a:endParaRPr>
          </a:p>
          <a:p>
            <a:endParaRPr lang="de-AT" dirty="0"/>
          </a:p>
        </p:txBody>
      </p:sp>
      <p:sp>
        <p:nvSpPr>
          <p:cNvPr id="30" name="Textfeld 29"/>
          <p:cNvSpPr txBox="1"/>
          <p:nvPr/>
        </p:nvSpPr>
        <p:spPr>
          <a:xfrm>
            <a:off x="11059572" y="6383073"/>
            <a:ext cx="3043292" cy="1938992"/>
          </a:xfrm>
          <a:prstGeom prst="rect">
            <a:avLst/>
          </a:prstGeom>
          <a:noFill/>
        </p:spPr>
        <p:txBody>
          <a:bodyPr wrap="square" rtlCol="0">
            <a:spAutoFit/>
          </a:bodyPr>
          <a:lstStyle/>
          <a:p>
            <a:pPr algn="ctr"/>
            <a:r>
              <a:rPr lang="de-AT" sz="2400" dirty="0">
                <a:latin typeface="Arial Black" panose="020B0A04020102020204" pitchFamily="34" charset="0"/>
              </a:rPr>
              <a:t>Kommunikation</a:t>
            </a:r>
          </a:p>
          <a:p>
            <a:pPr algn="ctr"/>
            <a:r>
              <a:rPr lang="de-AT" sz="2400" dirty="0">
                <a:latin typeface="Arial Black" panose="020B0A04020102020204" pitchFamily="34" charset="0"/>
              </a:rPr>
              <a:t>Regeln </a:t>
            </a:r>
          </a:p>
          <a:p>
            <a:endParaRPr lang="de-AT" sz="2400" dirty="0">
              <a:latin typeface="Arial Black" panose="020B0A04020102020204" pitchFamily="34" charset="0"/>
            </a:endParaRPr>
          </a:p>
          <a:p>
            <a:pPr algn="ctr"/>
            <a:r>
              <a:rPr lang="de-AT" sz="2400" dirty="0">
                <a:latin typeface="Arial Black" panose="020B0A04020102020204" pitchFamily="34" charset="0"/>
              </a:rPr>
              <a:t>Wichtige Beispiele</a:t>
            </a:r>
          </a:p>
        </p:txBody>
      </p:sp>
      <p:sp>
        <p:nvSpPr>
          <p:cNvPr id="31" name="Textfeld 30"/>
          <p:cNvSpPr txBox="1"/>
          <p:nvPr/>
        </p:nvSpPr>
        <p:spPr>
          <a:xfrm>
            <a:off x="10806388" y="3023595"/>
            <a:ext cx="3043292" cy="2585323"/>
          </a:xfrm>
          <a:prstGeom prst="rect">
            <a:avLst/>
          </a:prstGeom>
          <a:noFill/>
        </p:spPr>
        <p:txBody>
          <a:bodyPr wrap="square" rtlCol="0">
            <a:spAutoFit/>
          </a:bodyPr>
          <a:lstStyle/>
          <a:p>
            <a:pPr algn="ctr"/>
            <a:r>
              <a:rPr lang="de-AT" sz="2400" dirty="0">
                <a:latin typeface="Arial Black" panose="020B0A04020102020204" pitchFamily="34" charset="0"/>
              </a:rPr>
              <a:t>Gast-Referent*innen</a:t>
            </a:r>
          </a:p>
          <a:p>
            <a:endParaRPr lang="de-AT" sz="2400" dirty="0">
              <a:latin typeface="Arial Black" panose="020B0A04020102020204" pitchFamily="34" charset="0"/>
            </a:endParaRPr>
          </a:p>
          <a:p>
            <a:pPr algn="ctr"/>
            <a:r>
              <a:rPr lang="de-AT" sz="2400" dirty="0">
                <a:latin typeface="Arial Black" panose="020B0A04020102020204" pitchFamily="34" charset="0"/>
              </a:rPr>
              <a:t>Taube Role Models</a:t>
            </a:r>
            <a:endParaRPr lang="de-AT" sz="1800" dirty="0">
              <a:latin typeface="Arial Black" panose="020B0A04020102020204" pitchFamily="34" charset="0"/>
            </a:endParaRPr>
          </a:p>
          <a:p>
            <a:endParaRPr lang="de-AT" dirty="0">
              <a:latin typeface="Arial Black" panose="020B0A04020102020204" pitchFamily="34" charset="0"/>
            </a:endParaRPr>
          </a:p>
          <a:p>
            <a:endParaRPr lang="de-AT" dirty="0">
              <a:latin typeface="Arial Black" panose="020B0A04020102020204" pitchFamily="34" charset="0"/>
            </a:endParaRPr>
          </a:p>
          <a:p>
            <a:endParaRPr lang="de-AT" dirty="0"/>
          </a:p>
        </p:txBody>
      </p:sp>
      <p:sp>
        <p:nvSpPr>
          <p:cNvPr id="32" name="Abgerundetes Rechteck 31"/>
          <p:cNvSpPr/>
          <p:nvPr/>
        </p:nvSpPr>
        <p:spPr>
          <a:xfrm>
            <a:off x="14490149" y="2625974"/>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a:latin typeface="Arial Black" panose="020B0A04020102020204" pitchFamily="34" charset="0"/>
              </a:rPr>
              <a:t>Guests</a:t>
            </a:r>
          </a:p>
          <a:p>
            <a:endParaRPr lang="de-AT" dirty="0">
              <a:latin typeface="Arial Black" panose="020B0A04020102020204" pitchFamily="34" charset="0"/>
            </a:endParaRPr>
          </a:p>
          <a:p>
            <a:pPr algn="ctr"/>
            <a:r>
              <a:rPr lang="de-AT" dirty="0">
                <a:latin typeface="Arial Black" panose="020B0A04020102020204" pitchFamily="34" charset="0"/>
              </a:rPr>
              <a:t>Taube Role Models</a:t>
            </a:r>
            <a:endParaRPr lang="de-AT" sz="1100" dirty="0">
              <a:latin typeface="Arial Black" panose="020B0A04020102020204" pitchFamily="34" charset="0"/>
            </a:endParaRPr>
          </a:p>
        </p:txBody>
      </p:sp>
      <p:sp>
        <p:nvSpPr>
          <p:cNvPr id="33" name="Abgerundetes Rechteck 32"/>
          <p:cNvSpPr/>
          <p:nvPr/>
        </p:nvSpPr>
        <p:spPr>
          <a:xfrm>
            <a:off x="14442080" y="5797870"/>
            <a:ext cx="3549660" cy="27400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dirty="0">
                <a:latin typeface="Arial Black" panose="020B0A04020102020204" pitchFamily="34" charset="0"/>
              </a:rPr>
              <a:t>Sign Language</a:t>
            </a:r>
          </a:p>
          <a:p>
            <a:endParaRPr lang="de-AT" dirty="0">
              <a:latin typeface="Arial Black" panose="020B0A04020102020204" pitchFamily="34" charset="0"/>
            </a:endParaRPr>
          </a:p>
          <a:p>
            <a:r>
              <a:rPr lang="de-AT" dirty="0">
                <a:latin typeface="Arial Black" panose="020B0A04020102020204" pitchFamily="34" charset="0"/>
              </a:rPr>
              <a:t>Why is it important for us?What </a:t>
            </a:r>
          </a:p>
        </p:txBody>
      </p:sp>
      <p:sp>
        <p:nvSpPr>
          <p:cNvPr id="36" name="Textfeld 35"/>
          <p:cNvSpPr txBox="1"/>
          <p:nvPr/>
        </p:nvSpPr>
        <p:spPr>
          <a:xfrm>
            <a:off x="14623582" y="3097615"/>
            <a:ext cx="3167267" cy="2215991"/>
          </a:xfrm>
          <a:prstGeom prst="rect">
            <a:avLst/>
          </a:prstGeom>
          <a:noFill/>
        </p:spPr>
        <p:txBody>
          <a:bodyPr wrap="square" rtlCol="0">
            <a:spAutoFit/>
          </a:bodyPr>
          <a:lstStyle/>
          <a:p>
            <a:pPr algn="ctr"/>
            <a:r>
              <a:rPr lang="de-AT" sz="2400" dirty="0">
                <a:latin typeface="Arial Black" panose="020B0A04020102020204" pitchFamily="34" charset="0"/>
              </a:rPr>
              <a:t>Gehörlosenkultur</a:t>
            </a:r>
          </a:p>
          <a:p>
            <a:endParaRPr lang="de-AT" sz="2400" dirty="0">
              <a:latin typeface="Arial Black" panose="020B0A04020102020204" pitchFamily="34" charset="0"/>
            </a:endParaRPr>
          </a:p>
          <a:p>
            <a:pPr algn="ctr"/>
            <a:r>
              <a:rPr lang="de-AT" sz="2400" dirty="0">
                <a:latin typeface="Arial Black" panose="020B0A04020102020204" pitchFamily="34" charset="0"/>
              </a:rPr>
              <a:t>Kunst, Filme,</a:t>
            </a:r>
          </a:p>
          <a:p>
            <a:pPr algn="ctr"/>
            <a:r>
              <a:rPr lang="de-AT" sz="2400" dirty="0">
                <a:latin typeface="Arial Black" panose="020B0A04020102020204" pitchFamily="34" charset="0"/>
              </a:rPr>
              <a:t>…</a:t>
            </a:r>
            <a:endParaRPr lang="de-AT" sz="1800" dirty="0">
              <a:latin typeface="Arial Black" panose="020B0A04020102020204" pitchFamily="34" charset="0"/>
            </a:endParaRPr>
          </a:p>
          <a:p>
            <a:endParaRPr lang="de-AT" dirty="0">
              <a:latin typeface="Arial Black" panose="020B0A04020102020204" pitchFamily="34" charset="0"/>
            </a:endParaRPr>
          </a:p>
          <a:p>
            <a:endParaRPr lang="de-AT" dirty="0">
              <a:latin typeface="Arial Black" panose="020B0A04020102020204" pitchFamily="34" charset="0"/>
            </a:endParaRPr>
          </a:p>
          <a:p>
            <a:endParaRPr lang="de-AT" dirty="0"/>
          </a:p>
        </p:txBody>
      </p:sp>
      <p:sp>
        <p:nvSpPr>
          <p:cNvPr id="37" name="Textfeld 36"/>
          <p:cNvSpPr txBox="1"/>
          <p:nvPr/>
        </p:nvSpPr>
        <p:spPr>
          <a:xfrm>
            <a:off x="14562292" y="6152327"/>
            <a:ext cx="3043292" cy="2369880"/>
          </a:xfrm>
          <a:prstGeom prst="rect">
            <a:avLst/>
          </a:prstGeom>
          <a:noFill/>
        </p:spPr>
        <p:txBody>
          <a:bodyPr wrap="square" rtlCol="0">
            <a:spAutoFit/>
          </a:bodyPr>
          <a:lstStyle/>
          <a:p>
            <a:pPr algn="ctr"/>
            <a:r>
              <a:rPr lang="de-AT" sz="2400" dirty="0">
                <a:latin typeface="Arial Black" panose="020B0A04020102020204" pitchFamily="34" charset="0"/>
              </a:rPr>
              <a:t>Was ist mir noch wichtig</a:t>
            </a:r>
          </a:p>
          <a:p>
            <a:endParaRPr lang="de-AT" sz="2400" dirty="0">
              <a:latin typeface="Arial Black" panose="020B0A04020102020204" pitchFamily="34" charset="0"/>
            </a:endParaRPr>
          </a:p>
          <a:p>
            <a:r>
              <a:rPr lang="de-AT" sz="4800" dirty="0">
                <a:latin typeface="Arial Black" panose="020B0A04020102020204" pitchFamily="34" charset="0"/>
              </a:rPr>
              <a:t>	  ?</a:t>
            </a:r>
          </a:p>
          <a:p>
            <a:endParaRPr lang="de-AT" dirty="0">
              <a:latin typeface="Arial Black" panose="020B0A04020102020204" pitchFamily="34" charset="0"/>
            </a:endParaRPr>
          </a:p>
          <a:p>
            <a:endParaRPr lang="de-AT" dirty="0"/>
          </a:p>
        </p:txBody>
      </p:sp>
    </p:spTree>
    <p:extLst>
      <p:ext uri="{BB962C8B-B14F-4D97-AF65-F5344CB8AC3E}">
        <p14:creationId xmlns:p14="http://schemas.microsoft.com/office/powerpoint/2010/main" val="397538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2ECA5F2C-4856-980F-42B8-3AD93F33DF4F}"/>
            </a:ext>
          </a:extLst>
        </p:cNvPr>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906851" y="3594"/>
            <a:ext cx="15381149" cy="2648320"/>
          </a:xfrm>
          <a:prstGeom prst="rect">
            <a:avLst/>
          </a:prstGeom>
        </p:spPr>
      </p:pic>
      <p:grpSp>
        <p:nvGrpSpPr>
          <p:cNvPr id="107" name="Google Shape;107;p12">
            <a:extLst>
              <a:ext uri="{FF2B5EF4-FFF2-40B4-BE49-F238E27FC236}">
                <a16:creationId xmlns:a16="http://schemas.microsoft.com/office/drawing/2014/main" id="{36C0EA6D-C80C-2D20-6457-F5EC3D7FF504}"/>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B57D30BC-EC4D-A400-A565-2DB423578C6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4A10A45F-A94F-8DC4-A8E5-0CB6C6EBD0C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4AEB28E3-CAEB-FF38-5F32-E0FC9733832D}"/>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A7C888FE-C5DC-5D5D-3D96-4B4300FF7910}"/>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1D8E8D2-D09B-2F6D-5387-95C27FBC8B53}"/>
              </a:ext>
            </a:extLst>
          </p:cNvPr>
          <p:cNvSpPr txBox="1"/>
          <p:nvPr/>
        </p:nvSpPr>
        <p:spPr>
          <a:xfrm>
            <a:off x="424544" y="460869"/>
            <a:ext cx="12464141" cy="1554300"/>
          </a:xfrm>
          <a:prstGeom prst="rect">
            <a:avLst/>
          </a:prstGeom>
          <a:noFill/>
          <a:ln>
            <a:noFill/>
          </a:ln>
        </p:spPr>
        <p:txBody>
          <a:bodyPr spcFirstLastPara="1" wrap="square" lIns="91425" tIns="91425" rIns="91425" bIns="91425" anchor="t" anchorCtr="0">
            <a:noAutofit/>
          </a:bodyPr>
          <a:lstStyle/>
          <a:p>
            <a:pPr lvl="0" algn="r"/>
            <a:r>
              <a:rPr lang="de-AT" sz="8000" b="1" spc="300" dirty="0">
                <a:solidFill>
                  <a:schemeClr val="bg1"/>
                </a:solidFill>
                <a:latin typeface="Anton" pitchFamily="2" charset="77"/>
                <a:ea typeface="Calibri"/>
                <a:cs typeface="Calibri"/>
                <a:sym typeface="Calibri"/>
              </a:rPr>
              <a:t>Zusammenfassung</a:t>
            </a:r>
            <a:endParaRPr sz="8000" b="1" spc="3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E44A0903-DB49-93EB-DC33-0D7A4FE18F47}"/>
              </a:ext>
            </a:extLst>
          </p:cNvPr>
          <p:cNvSpPr txBox="1"/>
          <p:nvPr/>
        </p:nvSpPr>
        <p:spPr>
          <a:xfrm>
            <a:off x="3756031" y="2472444"/>
            <a:ext cx="14923854" cy="6628013"/>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lnSpc>
                <a:spcPct val="150000"/>
              </a:lnSpc>
            </a:pPr>
            <a:r>
              <a:rPr lang="de-DE" sz="2800" dirty="0">
                <a:solidFill>
                  <a:schemeClr val="bg1"/>
                </a:solidFill>
              </a:rPr>
              <a:t>- Gehörlosenbildung braucht Gebärdensprache!</a:t>
            </a:r>
          </a:p>
          <a:p>
            <a:pPr lvl="0">
              <a:lnSpc>
                <a:spcPct val="150000"/>
              </a:lnSpc>
            </a:pPr>
            <a:r>
              <a:rPr lang="de-DE" sz="2800" dirty="0">
                <a:solidFill>
                  <a:schemeClr val="bg1"/>
                </a:solidFill>
              </a:rPr>
              <a:t>- bilingual, bimodal (zweisprachig + visuell)</a:t>
            </a:r>
          </a:p>
          <a:p>
            <a:pPr lvl="0">
              <a:lnSpc>
                <a:spcPct val="150000"/>
              </a:lnSpc>
            </a:pPr>
            <a:r>
              <a:rPr lang="de-DE" sz="2800" dirty="0">
                <a:solidFill>
                  <a:schemeClr val="bg1"/>
                </a:solidFill>
              </a:rPr>
              <a:t>- Deaf Didaktik</a:t>
            </a:r>
          </a:p>
          <a:p>
            <a:pPr lvl="0">
              <a:lnSpc>
                <a:spcPct val="150000"/>
              </a:lnSpc>
            </a:pPr>
            <a:r>
              <a:rPr lang="de-DE" sz="2800" dirty="0">
                <a:solidFill>
                  <a:schemeClr val="bg1"/>
                </a:solidFill>
              </a:rPr>
              <a:t>- Achten auf Raumausstattung (einander SEHEN können, gutes Licht, …)</a:t>
            </a:r>
          </a:p>
          <a:p>
            <a:pPr lvl="0">
              <a:lnSpc>
                <a:spcPct val="150000"/>
              </a:lnSpc>
            </a:pPr>
            <a:r>
              <a:rPr lang="de-DE" sz="2800" dirty="0">
                <a:solidFill>
                  <a:schemeClr val="bg1"/>
                </a:solidFill>
              </a:rPr>
              <a:t>- Achten auf Gehörlosenkultur</a:t>
            </a:r>
          </a:p>
          <a:p>
            <a:pPr lvl="0">
              <a:lnSpc>
                <a:spcPct val="150000"/>
              </a:lnSpc>
            </a:pPr>
            <a:r>
              <a:rPr lang="de-DE" sz="2800" dirty="0">
                <a:solidFill>
                  <a:schemeClr val="bg1"/>
                </a:solidFill>
              </a:rPr>
              <a:t>- Verbindung mit Gehörlosen-Community </a:t>
            </a:r>
          </a:p>
          <a:p>
            <a:pPr lvl="0"/>
            <a:endParaRPr lang="de-AT" sz="2800" dirty="0">
              <a:solidFill>
                <a:schemeClr val="bg1"/>
              </a:solidFill>
            </a:endParaRPr>
          </a:p>
          <a:p>
            <a:pPr lvl="0"/>
            <a:endParaRPr lang="de-DE" sz="2800" dirty="0">
              <a:solidFill>
                <a:schemeClr val="bg1"/>
              </a:solidFill>
            </a:endParaRPr>
          </a:p>
        </p:txBody>
      </p:sp>
    </p:spTree>
    <p:extLst>
      <p:ext uri="{BB962C8B-B14F-4D97-AF65-F5344CB8AC3E}">
        <p14:creationId xmlns:p14="http://schemas.microsoft.com/office/powerpoint/2010/main" val="4017235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4CFC09E-C933-27EE-9F78-A0D84E68E679}"/>
            </a:ext>
          </a:extLst>
        </p:cNvPr>
        <p:cNvGrpSpPr/>
        <p:nvPr/>
      </p:nvGrpSpPr>
      <p:grpSpPr>
        <a:xfrm>
          <a:off x="0" y="0"/>
          <a:ext cx="0" cy="0"/>
          <a:chOff x="0" y="0"/>
          <a:chExt cx="0" cy="0"/>
        </a:xfrm>
      </p:grpSpPr>
      <p:pic>
        <p:nvPicPr>
          <p:cNvPr id="34" name="Grafik 33"/>
          <p:cNvPicPr>
            <a:picLocks noChangeAspect="1"/>
          </p:cNvPicPr>
          <p:nvPr/>
        </p:nvPicPr>
        <p:blipFill>
          <a:blip r:embed="rId3"/>
          <a:stretch>
            <a:fillRect/>
          </a:stretch>
        </p:blipFill>
        <p:spPr>
          <a:xfrm>
            <a:off x="2922084" y="-1"/>
            <a:ext cx="15365916" cy="2258896"/>
          </a:xfrm>
          <a:prstGeom prst="rect">
            <a:avLst/>
          </a:prstGeom>
        </p:spPr>
      </p:pic>
      <p:grpSp>
        <p:nvGrpSpPr>
          <p:cNvPr id="107" name="Google Shape;107;p12">
            <a:extLst>
              <a:ext uri="{FF2B5EF4-FFF2-40B4-BE49-F238E27FC236}">
                <a16:creationId xmlns:a16="http://schemas.microsoft.com/office/drawing/2014/main" id="{7B4C38D1-096F-D2A9-A6B1-B6582EDAB506}"/>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E30ED743-C6F7-E474-E6A8-4AF45992D37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E1DC5C4-F92C-9FF6-6E12-EDE1D9BBFB3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E06D8B7B-FA5B-9F9A-3F56-D85D1D9DE54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9448647-984B-FF60-908C-75EAD38CB473}"/>
              </a:ext>
            </a:extLst>
          </p:cNvPr>
          <p:cNvSpPr txBox="1"/>
          <p:nvPr/>
        </p:nvSpPr>
        <p:spPr>
          <a:xfrm>
            <a:off x="7386470" y="704596"/>
            <a:ext cx="12679800" cy="1554300"/>
          </a:xfrm>
          <a:prstGeom prst="rect">
            <a:avLst/>
          </a:prstGeom>
          <a:noFill/>
          <a:ln>
            <a:noFill/>
          </a:ln>
        </p:spPr>
        <p:txBody>
          <a:bodyPr spcFirstLastPara="1" wrap="square" lIns="91425" tIns="91425" rIns="91425" bIns="91425" anchor="t" anchorCtr="0">
            <a:noAutofit/>
          </a:bodyPr>
          <a:lstStyle/>
          <a:p>
            <a:pPr lvl="0"/>
            <a:r>
              <a:rPr lang="en-US" sz="6000" spc="300" dirty="0">
                <a:solidFill>
                  <a:srgbClr val="FFFFFF"/>
                </a:solidFill>
                <a:latin typeface="Anton"/>
                <a:ea typeface="Calibri"/>
                <a:cs typeface="Calibri"/>
                <a:sym typeface="Anton"/>
              </a:rPr>
              <a:t>Feedback</a:t>
            </a:r>
          </a:p>
          <a:p>
            <a:pPr lvl="0"/>
            <a:endParaRPr sz="3200" spc="300" dirty="0">
              <a:solidFill>
                <a:schemeClr val="dk1"/>
              </a:solidFill>
              <a:latin typeface="Calibri"/>
              <a:ea typeface="Calibri"/>
              <a:cs typeface="Calibri"/>
              <a:sym typeface="Calibri"/>
            </a:endParaRPr>
          </a:p>
        </p:txBody>
      </p:sp>
      <p:pic>
        <p:nvPicPr>
          <p:cNvPr id="23" name="Grafik 22"/>
          <p:cNvPicPr>
            <a:picLocks noChangeAspect="1"/>
          </p:cNvPicPr>
          <p:nvPr/>
        </p:nvPicPr>
        <p:blipFill>
          <a:blip r:embed="rId5"/>
          <a:stretch>
            <a:fillRect/>
          </a:stretch>
        </p:blipFill>
        <p:spPr>
          <a:xfrm>
            <a:off x="0" y="1"/>
            <a:ext cx="2922084" cy="10287000"/>
          </a:xfrm>
          <a:prstGeom prst="rect">
            <a:avLst/>
          </a:prstGeom>
        </p:spPr>
      </p:pic>
      <p:sp>
        <p:nvSpPr>
          <p:cNvPr id="110" name="Google Shape;110;p12">
            <a:extLst>
              <a:ext uri="{FF2B5EF4-FFF2-40B4-BE49-F238E27FC236}">
                <a16:creationId xmlns:a16="http://schemas.microsoft.com/office/drawing/2014/main" id="{EF33B553-3F67-318A-03DC-0BCF14086A83}"/>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5" name="Textfeld 4"/>
          <p:cNvSpPr txBox="1"/>
          <p:nvPr/>
        </p:nvSpPr>
        <p:spPr>
          <a:xfrm>
            <a:off x="5171339" y="3888712"/>
            <a:ext cx="9001861" cy="3539430"/>
          </a:xfrm>
          <a:prstGeom prst="rect">
            <a:avLst/>
          </a:prstGeom>
          <a:noFill/>
        </p:spPr>
        <p:txBody>
          <a:bodyPr wrap="square" rtlCol="0">
            <a:spAutoFit/>
          </a:bodyPr>
          <a:lstStyle/>
          <a:p>
            <a:pPr lvl="0" algn="ctr"/>
            <a:r>
              <a:rPr lang="de-AT" sz="3600" spc="300" dirty="0">
                <a:solidFill>
                  <a:schemeClr val="bg1"/>
                </a:solidFill>
                <a:latin typeface="Anton" panose="020B0604020202020204" charset="0"/>
              </a:rPr>
              <a:t>Feedback</a:t>
            </a:r>
            <a:endParaRPr lang="de-AT" sz="1600" dirty="0">
              <a:solidFill>
                <a:schemeClr val="bg1"/>
              </a:solidFill>
              <a:latin typeface="Quicksand" panose="020B0604020202020204" charset="0"/>
            </a:endParaRPr>
          </a:p>
          <a:p>
            <a:pPr lvl="0"/>
            <a:endParaRPr lang="de-AT" sz="1600" dirty="0">
              <a:solidFill>
                <a:schemeClr val="bg1"/>
              </a:solidFill>
              <a:latin typeface="Quicksand" panose="020B0604020202020204" charset="0"/>
            </a:endParaRPr>
          </a:p>
          <a:p>
            <a:pPr lvl="0"/>
            <a:endParaRPr lang="de-AT" sz="1800" b="1" dirty="0">
              <a:solidFill>
                <a:schemeClr val="bg1"/>
              </a:solidFill>
              <a:latin typeface="Quicksand" panose="020B0604020202020204" charset="0"/>
            </a:endParaRPr>
          </a:p>
          <a:p>
            <a:pPr lvl="0"/>
            <a:endParaRPr lang="de-AT" sz="1800" b="1" dirty="0">
              <a:solidFill>
                <a:schemeClr val="bg1"/>
              </a:solidFill>
              <a:latin typeface="Quicksand" panose="020B0604020202020204" charset="0"/>
            </a:endParaRPr>
          </a:p>
          <a:p>
            <a:pPr lvl="0"/>
            <a:endParaRPr lang="de-AT" sz="2000" dirty="0">
              <a:solidFill>
                <a:schemeClr val="bg1"/>
              </a:solidFill>
              <a:latin typeface="Quicksand" panose="020B0604020202020204" charset="0"/>
            </a:endParaRPr>
          </a:p>
          <a:p>
            <a:pPr lvl="0" algn="ctr"/>
            <a:r>
              <a:rPr lang="de-AT" sz="3200" dirty="0">
                <a:solidFill>
                  <a:schemeClr val="bg1"/>
                </a:solidFill>
                <a:latin typeface="Quicksand" panose="020B0604020202020204" charset="0"/>
              </a:rPr>
              <a:t>Vielen Dank für die Aufmerksamkeit! </a:t>
            </a: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algn="ctr"/>
            <a:endParaRPr lang="de-DE" sz="2000" dirty="0">
              <a:latin typeface="+mn-lt"/>
            </a:endParaRPr>
          </a:p>
        </p:txBody>
      </p:sp>
      <p:pic>
        <p:nvPicPr>
          <p:cNvPr id="15" name="Grafik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9154" y="7734869"/>
            <a:ext cx="2395887" cy="15973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41440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12"/>
        <p:cNvGrpSpPr/>
        <p:nvPr/>
      </p:nvGrpSpPr>
      <p:grpSpPr>
        <a:xfrm>
          <a:off x="0" y="0"/>
          <a:ext cx="0" cy="0"/>
          <a:chOff x="0" y="0"/>
          <a:chExt cx="0" cy="0"/>
        </a:xfrm>
      </p:grpSpPr>
      <p:sp>
        <p:nvSpPr>
          <p:cNvPr id="213" name="Google Shape;213;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14" name="Google Shape;214;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15" name="Google Shape;215;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16" name="Google Shape;216;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17" name="Google Shape;217;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218" name="Google Shape;218;p3"/>
          <p:cNvGrpSpPr/>
          <p:nvPr/>
        </p:nvGrpSpPr>
        <p:grpSpPr>
          <a:xfrm>
            <a:off x="-228300" y="6944209"/>
            <a:ext cx="18940740" cy="4430740"/>
            <a:chOff x="0" y="-57150"/>
            <a:chExt cx="4988508" cy="1166944"/>
          </a:xfrm>
        </p:grpSpPr>
        <p:sp>
          <p:nvSpPr>
            <p:cNvPr id="219" name="Google Shape;219;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0" name="Google Shape;220;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221" name="Google Shape;221;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2" name="Google Shape;222;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3" name="Google Shape;223;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4" name="Google Shape;224;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5" name="Google Shape;225;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6" name="Google Shape;226;p3"/>
          <p:cNvSpPr txBox="1"/>
          <p:nvPr/>
        </p:nvSpPr>
        <p:spPr>
          <a:xfrm>
            <a:off x="2157052" y="1867850"/>
            <a:ext cx="37719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a:solidFill>
                  <a:srgbClr val="FFFFFF"/>
                </a:solidFill>
                <a:latin typeface="Anton"/>
                <a:ea typeface="Anton"/>
                <a:cs typeface="Anton"/>
                <a:sym typeface="Anton"/>
              </a:rPr>
              <a:t>Kontakt</a:t>
            </a:r>
            <a:endParaRPr dirty="0"/>
          </a:p>
        </p:txBody>
      </p:sp>
      <p:sp>
        <p:nvSpPr>
          <p:cNvPr id="227" name="Google Shape;227;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dirty="0">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dirty="0"/>
          </a:p>
        </p:txBody>
      </p:sp>
      <p:sp>
        <p:nvSpPr>
          <p:cNvPr id="228" name="Google Shape;228;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dirty="0">
                <a:solidFill>
                  <a:srgbClr val="FFFFFF"/>
                </a:solidFill>
                <a:latin typeface="Arial"/>
                <a:ea typeface="Arial"/>
                <a:cs typeface="Arial"/>
                <a:sym typeface="Arial"/>
              </a:rPr>
              <a:t>Deaf Culture, Heritage and Diversity</a:t>
            </a:r>
            <a:endParaRPr dirty="0"/>
          </a:p>
        </p:txBody>
      </p:sp>
      <p:sp>
        <p:nvSpPr>
          <p:cNvPr id="229" name="Google Shape;229;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dirty="0">
                <a:solidFill>
                  <a:srgbClr val="FFFFFF"/>
                </a:solidFill>
                <a:latin typeface="Arial"/>
                <a:ea typeface="Arial"/>
                <a:cs typeface="Arial"/>
                <a:sym typeface="Arial"/>
              </a:rPr>
              <a:t>@deafstudies.eu</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493</Words>
  <Application>Microsoft Office PowerPoint</Application>
  <PresentationFormat>Benutzerdefiniert</PresentationFormat>
  <Paragraphs>189</Paragraphs>
  <Slides>14</Slides>
  <Notes>14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14</vt:i4>
      </vt:variant>
    </vt:vector>
  </HeadingPairs>
  <TitlesOfParts>
    <vt:vector size="20" baseType="lpstr">
      <vt:lpstr>Arial Black</vt:lpstr>
      <vt:lpstr>Arial</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57</cp:revision>
  <dcterms:created xsi:type="dcterms:W3CDTF">2006-08-16T00:00:00Z</dcterms:created>
  <dcterms:modified xsi:type="dcterms:W3CDTF">2026-06-11T13:43:08Z</dcterms:modified>
</cp:coreProperties>
</file>