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10287000" cx="18288000"/>
  <p:notesSz cx="6858000" cy="9144000"/>
  <p:embeddedFontLst>
    <p:embeddedFont>
      <p:font typeface="Anton"/>
      <p:regular r:id="rId20"/>
    </p:embeddedFont>
    <p:embeddedFont>
      <p:font typeface="Quicksand"/>
      <p:regular r:id="rId21"/>
      <p:bold r:id="rId22"/>
    </p:embeddedFont>
    <p:embeddedFont>
      <p:font typeface="Arial Black"/>
      <p:regular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4" roundtripDataSignature="AMtx7mjDW6cSRR47wSt1L8NoSed0EBWMr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Anton-regular.fntdata"/><Relationship Id="rId11" Type="http://schemas.openxmlformats.org/officeDocument/2006/relationships/slide" Target="slides/slide6.xml"/><Relationship Id="rId22" Type="http://schemas.openxmlformats.org/officeDocument/2006/relationships/font" Target="fonts/Quicksand-bold.fntdata"/><Relationship Id="rId10" Type="http://schemas.openxmlformats.org/officeDocument/2006/relationships/slide" Target="slides/slide5.xml"/><Relationship Id="rId21" Type="http://schemas.openxmlformats.org/officeDocument/2006/relationships/font" Target="fonts/Quicksand-regular.fntdata"/><Relationship Id="rId13" Type="http://schemas.openxmlformats.org/officeDocument/2006/relationships/slide" Target="slides/slide8.xml"/><Relationship Id="rId24" Type="http://customschemas.google.com/relationships/presentationmetadata" Target="metadata"/><Relationship Id="rId12" Type="http://schemas.openxmlformats.org/officeDocument/2006/relationships/slide" Target="slides/slide7.xml"/><Relationship Id="rId23" Type="http://schemas.openxmlformats.org/officeDocument/2006/relationships/font" Target="fonts/ArialBlack-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dc5995bf6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6" name="Google Shape;76;g3dc5995bf64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3" name="Google Shape;93;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2" name="Google Shape;112;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4" name="Google Shape;14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2" name="Google Shape;16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5" name="Google Shape;18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9" name="Google Shape;199;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4" name="Google Shape;21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9" name="Google Shape;239;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4" name="Google Shape;254;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3" name="Google Shape;283;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4" name="Google Shape;294;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7" name="Google Shape;30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24" name="Google Shape;24;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0" name="Google Shape;30;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1" name="Google Shape;31;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4" name="Shape 34"/>
        <p:cNvGrpSpPr/>
        <p:nvPr/>
      </p:nvGrpSpPr>
      <p:grpSpPr>
        <a:xfrm>
          <a:off x="0" y="0"/>
          <a:ext cx="0" cy="0"/>
          <a:chOff x="0" y="0"/>
          <a:chExt cx="0" cy="0"/>
        </a:xfrm>
      </p:grpSpPr>
      <p:sp>
        <p:nvSpPr>
          <p:cNvPr id="35" name="Google Shape;35;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7" name="Google Shape;37;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38" name="Google Shape;38;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9" name="Google Shape;39;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0" name="Google Shape;40;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8" name="Shape 48"/>
        <p:cNvGrpSpPr/>
        <p:nvPr/>
      </p:nvGrpSpPr>
      <p:grpSpPr>
        <a:xfrm>
          <a:off x="0" y="0"/>
          <a:ext cx="0" cy="0"/>
          <a:chOff x="0" y="0"/>
          <a:chExt cx="0" cy="0"/>
        </a:xfrm>
      </p:grpSpPr>
      <p:sp>
        <p:nvSpPr>
          <p:cNvPr id="49" name="Google Shape;49;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1" name="Google Shape;51;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2" name="Google Shape;52;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5" name="Shape 55"/>
        <p:cNvGrpSpPr/>
        <p:nvPr/>
      </p:nvGrpSpPr>
      <p:grpSpPr>
        <a:xfrm>
          <a:off x="0" y="0"/>
          <a:ext cx="0" cy="0"/>
          <a:chOff x="0" y="0"/>
          <a:chExt cx="0" cy="0"/>
        </a:xfrm>
      </p:grpSpPr>
      <p:sp>
        <p:nvSpPr>
          <p:cNvPr id="56" name="Google Shape;56;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1"/>
          <p:cNvSpPr/>
          <p:nvPr>
            <p:ph idx="2" type="pic"/>
          </p:nvPr>
        </p:nvSpPr>
        <p:spPr>
          <a:xfrm>
            <a:off x="1792288" y="612775"/>
            <a:ext cx="5486400" cy="4114800"/>
          </a:xfrm>
          <a:prstGeom prst="rect">
            <a:avLst/>
          </a:prstGeom>
          <a:noFill/>
          <a:ln>
            <a:noFill/>
          </a:ln>
        </p:spPr>
      </p:sp>
      <p:sp>
        <p:nvSpPr>
          <p:cNvPr id="58" name="Google Shape;58;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9" name="Google Shape;59;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2" name="Shape 62"/>
        <p:cNvGrpSpPr/>
        <p:nvPr/>
      </p:nvGrpSpPr>
      <p:grpSpPr>
        <a:xfrm>
          <a:off x="0" y="0"/>
          <a:ext cx="0" cy="0"/>
          <a:chOff x="0" y="0"/>
          <a:chExt cx="0" cy="0"/>
        </a:xfrm>
      </p:grpSpPr>
      <p:sp>
        <p:nvSpPr>
          <p:cNvPr id="63" name="Google Shape;63;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65" name="Google Shape;65;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8" name="Shape 68"/>
        <p:cNvGrpSpPr/>
        <p:nvPr/>
      </p:nvGrpSpPr>
      <p:grpSpPr>
        <a:xfrm>
          <a:off x="0" y="0"/>
          <a:ext cx="0" cy="0"/>
          <a:chOff x="0" y="0"/>
          <a:chExt cx="0" cy="0"/>
        </a:xfrm>
      </p:grpSpPr>
      <p:sp>
        <p:nvSpPr>
          <p:cNvPr id="69" name="Google Shape;69;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27.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4.jpg"/><Relationship Id="rId6"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21.jpg"/><Relationship Id="rId5" Type="http://schemas.openxmlformats.org/officeDocument/2006/relationships/image" Target="../media/image4.jpg"/><Relationship Id="rId6"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28.png"/><Relationship Id="rId5" Type="http://schemas.openxmlformats.org/officeDocument/2006/relationships/image" Target="../media/image26.png"/><Relationship Id="rId6" Type="http://schemas.openxmlformats.org/officeDocument/2006/relationships/image" Target="../media/image2.png"/><Relationship Id="rId7"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24.jpg"/><Relationship Id="rId6" Type="http://schemas.openxmlformats.org/officeDocument/2006/relationships/image" Target="../media/image22.png"/><Relationship Id="rId7"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4.jpg"/><Relationship Id="rId9" Type="http://schemas.openxmlformats.org/officeDocument/2006/relationships/image" Target="../media/image3.png"/><Relationship Id="rId5" Type="http://schemas.openxmlformats.org/officeDocument/2006/relationships/image" Target="../media/image18.png"/><Relationship Id="rId6" Type="http://schemas.openxmlformats.org/officeDocument/2006/relationships/image" Target="../media/image14.png"/><Relationship Id="rId7" Type="http://schemas.openxmlformats.org/officeDocument/2006/relationships/image" Target="../media/image17.png"/><Relationship Id="rId8"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17.png"/><Relationship Id="rId5" Type="http://schemas.openxmlformats.org/officeDocument/2006/relationships/image" Target="../media/image2.png"/><Relationship Id="rId6" Type="http://schemas.openxmlformats.org/officeDocument/2006/relationships/image" Target="../media/image8.png"/><Relationship Id="rId7" Type="http://schemas.openxmlformats.org/officeDocument/2006/relationships/image" Target="../media/image22.png"/><Relationship Id="rId8"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17.png"/><Relationship Id="rId5" Type="http://schemas.openxmlformats.org/officeDocument/2006/relationships/image" Target="../media/image2.png"/><Relationship Id="rId6"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17.png"/><Relationship Id="rId5" Type="http://schemas.openxmlformats.org/officeDocument/2006/relationships/image" Target="../media/image2.png"/><Relationship Id="rId6" Type="http://schemas.openxmlformats.org/officeDocument/2006/relationships/image" Target="../media/image25.jpg"/><Relationship Id="rId7" Type="http://schemas.openxmlformats.org/officeDocument/2006/relationships/image" Target="../media/image3.png"/></Relationships>
</file>

<file path=ppt/slides/_rels/slide14.xml.rels><?xml version="1.0" encoding="UTF-8" standalone="yes"?><Relationships xmlns="http://schemas.openxmlformats.org/package/2006/relationships"><Relationship Id="rId11" Type="http://schemas.openxmlformats.org/officeDocument/2006/relationships/image" Target="../media/image23.png"/><Relationship Id="rId10" Type="http://schemas.openxmlformats.org/officeDocument/2006/relationships/image" Target="../media/image15.png"/><Relationship Id="rId13" Type="http://schemas.openxmlformats.org/officeDocument/2006/relationships/image" Target="../media/image3.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20.png"/><Relationship Id="rId9" Type="http://schemas.openxmlformats.org/officeDocument/2006/relationships/image" Target="../media/image16.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9.png"/><Relationship Id="rId8"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grpSp>
        <p:nvGrpSpPr>
          <p:cNvPr id="78" name="Google Shape;78;g3dc5995bf64_0_0"/>
          <p:cNvGrpSpPr/>
          <p:nvPr/>
        </p:nvGrpSpPr>
        <p:grpSpPr>
          <a:xfrm>
            <a:off x="67216" y="-41004"/>
            <a:ext cx="18287975" cy="2437651"/>
            <a:chOff x="0" y="-57150"/>
            <a:chExt cx="769602" cy="2766600"/>
          </a:xfrm>
        </p:grpSpPr>
        <p:sp>
          <p:nvSpPr>
            <p:cNvPr id="79" name="Google Shape;79;g3dc5995bf64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0" name="Google Shape;80;g3dc5995bf64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1" name="Google Shape;81;g3dc5995bf64_0_0"/>
          <p:cNvSpPr txBox="1"/>
          <p:nvPr/>
        </p:nvSpPr>
        <p:spPr>
          <a:xfrm>
            <a:off x="4065554" y="4166504"/>
            <a:ext cx="9496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Onderwijs aan doven</a:t>
            </a:r>
            <a:endParaRPr b="0" i="0" sz="8000" u="none" cap="none" strike="noStrike">
              <a:solidFill>
                <a:srgbClr val="FFFFFF"/>
              </a:solidFill>
              <a:latin typeface="Anton"/>
              <a:ea typeface="Anton"/>
              <a:cs typeface="Anton"/>
              <a:sym typeface="Anton"/>
            </a:endParaRPr>
          </a:p>
        </p:txBody>
      </p:sp>
      <p:grpSp>
        <p:nvGrpSpPr>
          <p:cNvPr id="82" name="Google Shape;82;g3dc5995bf64_0_0"/>
          <p:cNvGrpSpPr/>
          <p:nvPr/>
        </p:nvGrpSpPr>
        <p:grpSpPr>
          <a:xfrm>
            <a:off x="0" y="-223717"/>
            <a:ext cx="2922102" cy="10504504"/>
            <a:chOff x="0" y="-57150"/>
            <a:chExt cx="769602" cy="2766600"/>
          </a:xfrm>
        </p:grpSpPr>
        <p:sp>
          <p:nvSpPr>
            <p:cNvPr id="83" name="Google Shape;83;g3dc5995bf64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4" name="Google Shape;84;g3dc5995bf64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5" name="Google Shape;85;g3dc5995bf64_0_0"/>
          <p:cNvSpPr/>
          <p:nvPr/>
        </p:nvSpPr>
        <p:spPr>
          <a:xfrm>
            <a:off x="-331548" y="92111"/>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g3dc5995bf64_0_0"/>
          <p:cNvSpPr/>
          <p:nvPr/>
        </p:nvSpPr>
        <p:spPr>
          <a:xfrm>
            <a:off x="4176428" y="902725"/>
            <a:ext cx="4540500" cy="550200"/>
          </a:xfrm>
          <a:prstGeom prst="rect">
            <a:avLst/>
          </a:prstGeom>
          <a:noFill/>
          <a:ln>
            <a:noFill/>
          </a:ln>
        </p:spPr>
        <p:txBody>
          <a:bodyPr anchorCtr="0" anchor="t" bIns="45700" lIns="91425" spcFirstLastPara="1" rIns="91425" wrap="square" tIns="45700">
            <a:noAutofit/>
          </a:bodyPr>
          <a:lstStyle/>
          <a:p>
            <a:pPr indent="0" lvl="0" marL="0" marR="0" rtl="0" algn="l">
              <a:lnSpc>
                <a:spcPct val="140017"/>
              </a:lnSpc>
              <a:spcBef>
                <a:spcPts val="0"/>
              </a:spcBef>
              <a:spcAft>
                <a:spcPts val="0"/>
              </a:spcAft>
              <a:buClr>
                <a:srgbClr val="000000"/>
              </a:buClr>
              <a:buSzPts val="2400"/>
              <a:buFont typeface="Arial"/>
              <a:buNone/>
            </a:pPr>
            <a:r>
              <a:rPr lang="en-US" sz="2400">
                <a:solidFill>
                  <a:srgbClr val="FFFFFF"/>
                </a:solidFill>
                <a:latin typeface="Quicksand"/>
                <a:ea typeface="Quicksand"/>
                <a:cs typeface="Quicksand"/>
                <a:sym typeface="Quicksand"/>
              </a:rPr>
              <a:t>Deaf Studies</a:t>
            </a:r>
            <a:r>
              <a:rPr b="0" i="0" lang="en-US" sz="2400" u="none" cap="none" strike="noStrike">
                <a:solidFill>
                  <a:srgbClr val="FFFFFF"/>
                </a:solidFill>
                <a:latin typeface="Quicksand"/>
                <a:ea typeface="Quicksand"/>
                <a:cs typeface="Quicksand"/>
                <a:sym typeface="Quicksand"/>
              </a:rPr>
              <a:t> | Workshop</a:t>
            </a:r>
            <a:endParaRPr b="0" i="0" sz="2400" u="none" cap="none" strike="noStrike">
              <a:solidFill>
                <a:srgbClr val="000000"/>
              </a:solidFill>
              <a:latin typeface="Arial"/>
              <a:ea typeface="Arial"/>
              <a:cs typeface="Arial"/>
              <a:sym typeface="Arial"/>
            </a:endParaRPr>
          </a:p>
        </p:txBody>
      </p:sp>
      <p:sp>
        <p:nvSpPr>
          <p:cNvPr id="87" name="Google Shape;87;g3dc5995bf64_0_0"/>
          <p:cNvSpPr/>
          <p:nvPr/>
        </p:nvSpPr>
        <p:spPr>
          <a:xfrm>
            <a:off x="4065554" y="5536782"/>
            <a:ext cx="7314900" cy="855300"/>
          </a:xfrm>
          <a:prstGeom prst="rect">
            <a:avLst/>
          </a:prstGeom>
          <a:noFill/>
          <a:ln>
            <a:noFill/>
          </a:ln>
        </p:spPr>
        <p:txBody>
          <a:bodyPr anchorCtr="0" anchor="t" bIns="45700" lIns="91425" spcFirstLastPara="1" rIns="91425" wrap="square" tIns="45700">
            <a:noAutofit/>
          </a:bodyPr>
          <a:lstStyle/>
          <a:p>
            <a:pPr indent="0" lvl="0" marL="0" marR="0" rtl="0" algn="l">
              <a:lnSpc>
                <a:spcPct val="140017"/>
              </a:lnSpc>
              <a:spcBef>
                <a:spcPts val="0"/>
              </a:spcBef>
              <a:spcAft>
                <a:spcPts val="0"/>
              </a:spcAft>
              <a:buClr>
                <a:srgbClr val="000000"/>
              </a:buClr>
              <a:buSzPts val="4000"/>
              <a:buFont typeface="Arial"/>
              <a:buNone/>
            </a:pPr>
            <a:r>
              <a:rPr b="0" i="0" lang="en-US" sz="4000" u="none" cap="none" strike="noStrike">
                <a:solidFill>
                  <a:srgbClr val="FFFFFF"/>
                </a:solidFill>
                <a:latin typeface="Quicksand"/>
                <a:ea typeface="Quicksand"/>
                <a:cs typeface="Quicksand"/>
                <a:sym typeface="Quicksand"/>
              </a:rPr>
              <a:t>Didactiek voor doven</a:t>
            </a:r>
            <a:endParaRPr b="0" i="0" sz="4000" u="none" cap="none" strike="noStrike">
              <a:solidFill>
                <a:srgbClr val="000000"/>
              </a:solidFill>
              <a:latin typeface="Arial"/>
              <a:ea typeface="Arial"/>
              <a:cs typeface="Arial"/>
              <a:sym typeface="Arial"/>
            </a:endParaRPr>
          </a:p>
        </p:txBody>
      </p:sp>
      <p:sp>
        <p:nvSpPr>
          <p:cNvPr id="88" name="Google Shape;88;g3dc5995bf64_0_0"/>
          <p:cNvSpPr txBox="1"/>
          <p:nvPr/>
        </p:nvSpPr>
        <p:spPr>
          <a:xfrm>
            <a:off x="394191" y="8530046"/>
            <a:ext cx="22968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Bronnen Afbeeldingen: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freepik.com</a:t>
            </a:r>
            <a:endParaRPr b="0" i="0" sz="1400" u="none" cap="none" strike="noStrike">
              <a:solidFill>
                <a:schemeClr val="lt1"/>
              </a:solidFill>
              <a:latin typeface="Arial"/>
              <a:ea typeface="Arial"/>
              <a:cs typeface="Arial"/>
              <a:sym typeface="Arial"/>
            </a:endParaRPr>
          </a:p>
        </p:txBody>
      </p:sp>
      <p:sp>
        <p:nvSpPr>
          <p:cNvPr id="89" name="Google Shape;89;g3dc5995bf64_0_0"/>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en-US"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pic>
        <p:nvPicPr>
          <p:cNvPr id="90" name="Google Shape;90;g3dc5995bf64_0_0"/>
          <p:cNvPicPr preferRelativeResize="0"/>
          <p:nvPr/>
        </p:nvPicPr>
        <p:blipFill>
          <a:blip r:embed="rId4">
            <a:alphaModFix/>
          </a:blip>
          <a:stretch>
            <a:fillRect/>
          </a:stretch>
        </p:blipFill>
        <p:spPr>
          <a:xfrm>
            <a:off x="3253625" y="8913375"/>
            <a:ext cx="3707725" cy="7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12"/>
          <p:cNvPicPr preferRelativeResize="0"/>
          <p:nvPr/>
        </p:nvPicPr>
        <p:blipFill rotWithShape="1">
          <a:blip r:embed="rId3">
            <a:alphaModFix/>
          </a:blip>
          <a:srcRect b="0" l="0" r="0" t="0"/>
          <a:stretch/>
        </p:blipFill>
        <p:spPr>
          <a:xfrm>
            <a:off x="2925437" y="-7484"/>
            <a:ext cx="16828292" cy="2527816"/>
          </a:xfrm>
          <a:prstGeom prst="rect">
            <a:avLst/>
          </a:prstGeom>
          <a:noFill/>
          <a:ln>
            <a:noFill/>
          </a:ln>
        </p:spPr>
      </p:pic>
      <p:pic>
        <p:nvPicPr>
          <p:cNvPr id="96" name="Google Shape;96;p12"/>
          <p:cNvPicPr preferRelativeResize="0"/>
          <p:nvPr/>
        </p:nvPicPr>
        <p:blipFill rotWithShape="1">
          <a:blip r:embed="rId3">
            <a:alphaModFix/>
          </a:blip>
          <a:srcRect b="0" l="0" r="0" t="0"/>
          <a:stretch/>
        </p:blipFill>
        <p:spPr>
          <a:xfrm>
            <a:off x="2925437" y="61280"/>
            <a:ext cx="3086531" cy="2459052"/>
          </a:xfrm>
          <a:prstGeom prst="rect">
            <a:avLst/>
          </a:prstGeom>
          <a:noFill/>
          <a:ln>
            <a:noFill/>
          </a:ln>
        </p:spPr>
      </p:pic>
      <p:grpSp>
        <p:nvGrpSpPr>
          <p:cNvPr id="97" name="Google Shape;97;p12"/>
          <p:cNvGrpSpPr/>
          <p:nvPr/>
        </p:nvGrpSpPr>
        <p:grpSpPr>
          <a:xfrm>
            <a:off x="-1" y="0"/>
            <a:ext cx="19753730" cy="10287000"/>
            <a:chOff x="0" y="0"/>
            <a:chExt cx="769602" cy="2709333"/>
          </a:xfrm>
        </p:grpSpPr>
        <p:sp>
          <p:nvSpPr>
            <p:cNvPr id="98" name="Google Shape;98;p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p12"/>
            <p:cNvSpPr txBox="1"/>
            <p:nvPr/>
          </p:nvSpPr>
          <p:spPr>
            <a:xfrm>
              <a:off x="0" y="614193"/>
              <a:ext cx="769602" cy="209015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p12"/>
          <p:cNvSpPr txBox="1"/>
          <p:nvPr/>
        </p:nvSpPr>
        <p:spPr>
          <a:xfrm>
            <a:off x="6121209" y="966032"/>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01" name="Google Shape;101;p12"/>
          <p:cNvSpPr txBox="1"/>
          <p:nvPr/>
        </p:nvSpPr>
        <p:spPr>
          <a:xfrm>
            <a:off x="-1839480" y="6441699"/>
            <a:ext cx="11249100" cy="41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grpSp>
        <p:nvGrpSpPr>
          <p:cNvPr id="102" name="Google Shape;102;p12"/>
          <p:cNvGrpSpPr/>
          <p:nvPr/>
        </p:nvGrpSpPr>
        <p:grpSpPr>
          <a:xfrm>
            <a:off x="0" y="-216991"/>
            <a:ext cx="2922084" cy="10503992"/>
            <a:chOff x="0" y="-57150"/>
            <a:chExt cx="769602" cy="2766483"/>
          </a:xfrm>
        </p:grpSpPr>
        <p:sp>
          <p:nvSpPr>
            <p:cNvPr id="103" name="Google Shape;103;p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4" name="Google Shape;104;p1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5" name="Google Shape;105;p12"/>
          <p:cNvSpPr/>
          <p:nvPr/>
        </p:nvSpPr>
        <p:spPr>
          <a:xfrm>
            <a:off x="-183440" y="-4155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6" name="Google Shape;106;p12"/>
          <p:cNvSpPr/>
          <p:nvPr/>
        </p:nvSpPr>
        <p:spPr>
          <a:xfrm>
            <a:off x="4445348" y="3255539"/>
            <a:ext cx="3441007" cy="2936188"/>
          </a:xfrm>
          <a:prstGeom prst="rect">
            <a:avLst/>
          </a:prstGeom>
          <a:noFill/>
          <a:ln>
            <a:noFill/>
          </a:ln>
        </p:spPr>
        <p:txBody>
          <a:bodyPr anchorCtr="0" anchor="t" bIns="45700" lIns="91425" spcFirstLastPara="1" rIns="91425" wrap="square" tIns="45700">
            <a:spAutoFit/>
          </a:bodyPr>
          <a:lstStyle/>
          <a:p>
            <a:pPr indent="0" lvl="1" marL="302255" marR="0" rtl="0" algn="l">
              <a:lnSpc>
                <a:spcPct val="140014"/>
              </a:lnSpc>
              <a:spcBef>
                <a:spcPts val="0"/>
              </a:spcBef>
              <a:spcAft>
                <a:spcPts val="0"/>
              </a:spcAft>
              <a:buClr>
                <a:srgbClr val="000000"/>
              </a:buClr>
              <a:buSzPts val="4400"/>
              <a:buFont typeface="Arial"/>
              <a:buNone/>
            </a:pPr>
            <a:r>
              <a:rPr b="0" i="0" lang="en-US" sz="4400" u="none" cap="none" strike="noStrike">
                <a:solidFill>
                  <a:srgbClr val="FFFFFF"/>
                </a:solidFill>
                <a:latin typeface="Quicksand"/>
                <a:ea typeface="Quicksand"/>
                <a:cs typeface="Quicksand"/>
                <a:sym typeface="Quicksand"/>
              </a:rPr>
              <a:t>Inleiding</a:t>
            </a:r>
            <a:br>
              <a:rPr b="0" i="0" lang="en-US" sz="4400" u="none" cap="none" strike="noStrike">
                <a:solidFill>
                  <a:srgbClr val="FFFFFF"/>
                </a:solidFill>
                <a:latin typeface="Quicksand"/>
                <a:ea typeface="Quicksand"/>
                <a:cs typeface="Quicksand"/>
                <a:sym typeface="Quicksand"/>
              </a:rPr>
            </a:br>
            <a:endParaRPr b="0" i="0" sz="4400" u="none" cap="none" strike="noStrike">
              <a:solidFill>
                <a:srgbClr val="FFFFFF"/>
              </a:solidFill>
              <a:latin typeface="Quicksand"/>
              <a:ea typeface="Quicksand"/>
              <a:cs typeface="Quicksand"/>
              <a:sym typeface="Quicksand"/>
            </a:endParaRPr>
          </a:p>
          <a:p>
            <a:pPr indent="0" lvl="1" marL="302255" marR="0" rtl="0" algn="l">
              <a:lnSpc>
                <a:spcPct val="140014"/>
              </a:lnSpc>
              <a:spcBef>
                <a:spcPts val="0"/>
              </a:spcBef>
              <a:spcAft>
                <a:spcPts val="0"/>
              </a:spcAft>
              <a:buClr>
                <a:srgbClr val="000000"/>
              </a:buClr>
              <a:buSzPts val="4400"/>
              <a:buFont typeface="Arial"/>
              <a:buNone/>
            </a:pPr>
            <a:r>
              <a:rPr b="0" i="0" lang="en-US" sz="4400" u="none" cap="none" strike="noStrike">
                <a:solidFill>
                  <a:srgbClr val="FFFFFF"/>
                </a:solidFill>
                <a:latin typeface="Quicksand"/>
                <a:ea typeface="Quicksand"/>
                <a:cs typeface="Quicksand"/>
                <a:sym typeface="Quicksand"/>
              </a:rPr>
              <a:t>IJsbreker </a:t>
            </a:r>
            <a:endParaRPr b="0" i="0" sz="4400" u="none" cap="none" strike="noStrike">
              <a:solidFill>
                <a:srgbClr val="FFFFFF"/>
              </a:solidFill>
              <a:latin typeface="Quicksand"/>
              <a:ea typeface="Quicksand"/>
              <a:cs typeface="Quicksand"/>
              <a:sym typeface="Quicksand"/>
            </a:endParaRPr>
          </a:p>
        </p:txBody>
      </p:sp>
      <p:pic>
        <p:nvPicPr>
          <p:cNvPr id="107" name="Google Shape;107;p12"/>
          <p:cNvPicPr preferRelativeResize="0"/>
          <p:nvPr/>
        </p:nvPicPr>
        <p:blipFill rotWithShape="1">
          <a:blip r:embed="rId5">
            <a:alphaModFix/>
          </a:blip>
          <a:srcRect b="0" l="0" r="0" t="0"/>
          <a:stretch/>
        </p:blipFill>
        <p:spPr>
          <a:xfrm>
            <a:off x="13681608" y="3805796"/>
            <a:ext cx="3585300" cy="3188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108" name="Google Shape;108;p12"/>
          <p:cNvSpPr/>
          <p:nvPr/>
        </p:nvSpPr>
        <p:spPr>
          <a:xfrm>
            <a:off x="4445346" y="1451353"/>
            <a:ext cx="4232700" cy="1554300"/>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Clr>
                <a:srgbClr val="000000"/>
              </a:buClr>
              <a:buSzPts val="5400"/>
              <a:buFont typeface="Arial"/>
              <a:buNone/>
            </a:pPr>
            <a:r>
              <a:rPr b="1" i="0" lang="en-US" sz="6000" u="none" cap="none" strike="noStrike">
                <a:solidFill>
                  <a:srgbClr val="FFFFFF"/>
                </a:solidFill>
                <a:latin typeface="Anton"/>
                <a:ea typeface="Anton"/>
                <a:cs typeface="Anton"/>
                <a:sym typeface="Anton"/>
              </a:rPr>
              <a:t>Welkom</a:t>
            </a:r>
            <a:endParaRPr b="1" i="0" sz="6000" u="none" cap="none" strike="noStrike">
              <a:solidFill>
                <a:srgbClr val="FFFFFF"/>
              </a:solidFill>
              <a:latin typeface="Anton"/>
              <a:ea typeface="Anton"/>
              <a:cs typeface="Anton"/>
              <a:sym typeface="Anton"/>
            </a:endParaRPr>
          </a:p>
        </p:txBody>
      </p:sp>
      <p:pic>
        <p:nvPicPr>
          <p:cNvPr id="109" name="Google Shape;109;p12"/>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grpSp>
        <p:nvGrpSpPr>
          <p:cNvPr id="114" name="Google Shape;114;p4"/>
          <p:cNvGrpSpPr/>
          <p:nvPr/>
        </p:nvGrpSpPr>
        <p:grpSpPr>
          <a:xfrm>
            <a:off x="-183450" y="-360046"/>
            <a:ext cx="19160250" cy="13509570"/>
            <a:chOff x="3873" y="19277"/>
            <a:chExt cx="798590" cy="2961196"/>
          </a:xfrm>
        </p:grpSpPr>
        <p:sp>
          <p:nvSpPr>
            <p:cNvPr id="115" name="Google Shape;115;p4"/>
            <p:cNvSpPr/>
            <p:nvPr/>
          </p:nvSpPr>
          <p:spPr>
            <a:xfrm>
              <a:off x="3873" y="19277"/>
              <a:ext cx="779222" cy="2736426"/>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6150" lIns="92300" spcFirstLastPara="1" rIns="92300" wrap="square" tIns="46150">
              <a:noAutofit/>
            </a:bodyPr>
            <a:lstStyle/>
            <a:p>
              <a:pPr indent="0" lvl="0" marL="0" marR="0" rtl="0" algn="l">
                <a:lnSpc>
                  <a:spcPct val="100000"/>
                </a:lnSpc>
                <a:spcBef>
                  <a:spcPts val="0"/>
                </a:spcBef>
                <a:spcAft>
                  <a:spcPts val="0"/>
                </a:spcAft>
                <a:buClr>
                  <a:srgbClr val="000000"/>
                </a:buClr>
                <a:buSzPts val="1817"/>
                <a:buFont typeface="Arial"/>
                <a:buNone/>
              </a:pPr>
              <a:r>
                <a:t/>
              </a:r>
              <a:endParaRPr b="0" i="0" sz="1817" u="none" cap="none" strike="noStrike">
                <a:solidFill>
                  <a:schemeClr val="dk1"/>
                </a:solidFill>
                <a:latin typeface="Calibri"/>
                <a:ea typeface="Calibri"/>
                <a:cs typeface="Calibri"/>
                <a:sym typeface="Calibri"/>
              </a:endParaRPr>
            </a:p>
          </p:txBody>
        </p:sp>
        <p:sp>
          <p:nvSpPr>
            <p:cNvPr id="116" name="Google Shape;116;p4"/>
            <p:cNvSpPr txBox="1"/>
            <p:nvPr/>
          </p:nvSpPr>
          <p:spPr>
            <a:xfrm>
              <a:off x="32963" y="213873"/>
              <a:ext cx="769500" cy="2766600"/>
            </a:xfrm>
            <a:prstGeom prst="rect">
              <a:avLst/>
            </a:prstGeom>
            <a:noFill/>
            <a:ln>
              <a:noFill/>
            </a:ln>
          </p:spPr>
          <p:txBody>
            <a:bodyPr anchorCtr="0" anchor="ctr" bIns="51300" lIns="51300" spcFirstLastPara="1" rIns="51300" wrap="square" tIns="51300">
              <a:noAutofit/>
            </a:bodyPr>
            <a:lstStyle/>
            <a:p>
              <a:pPr indent="0" lvl="0" marL="0" marR="0" rtl="0" algn="ctr">
                <a:lnSpc>
                  <a:spcPct val="147722"/>
                </a:lnSpc>
                <a:spcBef>
                  <a:spcPts val="0"/>
                </a:spcBef>
                <a:spcAft>
                  <a:spcPts val="0"/>
                </a:spcAft>
                <a:buClr>
                  <a:srgbClr val="000000"/>
                </a:buClr>
                <a:buSzPts val="1817"/>
                <a:buFont typeface="Arial"/>
                <a:buNone/>
              </a:pPr>
              <a:r>
                <a:t/>
              </a:r>
              <a:endParaRPr b="0" i="0" sz="1817"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17"/>
                <a:buFont typeface="Arial"/>
                <a:buNone/>
              </a:pPr>
              <a:r>
                <a:t/>
              </a:r>
              <a:endParaRPr b="0" i="0" sz="1817" u="none" cap="none" strike="noStrike">
                <a:solidFill>
                  <a:schemeClr val="dk1"/>
                </a:solidFill>
                <a:latin typeface="Calibri"/>
                <a:ea typeface="Calibri"/>
                <a:cs typeface="Calibri"/>
                <a:sym typeface="Calibri"/>
              </a:endParaRPr>
            </a:p>
          </p:txBody>
        </p:sp>
      </p:grpSp>
      <p:sp>
        <p:nvSpPr>
          <p:cNvPr id="117" name="Google Shape;117;p4"/>
          <p:cNvSpPr txBox="1"/>
          <p:nvPr/>
        </p:nvSpPr>
        <p:spPr>
          <a:xfrm>
            <a:off x="-1839480" y="6441699"/>
            <a:ext cx="11249100" cy="41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grpSp>
        <p:nvGrpSpPr>
          <p:cNvPr id="118" name="Google Shape;118;p4"/>
          <p:cNvGrpSpPr/>
          <p:nvPr/>
        </p:nvGrpSpPr>
        <p:grpSpPr>
          <a:xfrm>
            <a:off x="-284000" y="-2227231"/>
            <a:ext cx="3354233" cy="14175459"/>
            <a:chOff x="0" y="-57150"/>
            <a:chExt cx="769602" cy="2766483"/>
          </a:xfrm>
        </p:grpSpPr>
        <p:sp>
          <p:nvSpPr>
            <p:cNvPr id="119" name="Google Shape;119;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52450" lIns="104950" spcFirstLastPara="1" rIns="104950" wrap="square" tIns="52450">
              <a:noAutofit/>
            </a:bodyPr>
            <a:lstStyle/>
            <a:p>
              <a:pPr indent="0" lvl="0" marL="0" marR="0" rtl="0" algn="l">
                <a:lnSpc>
                  <a:spcPct val="100000"/>
                </a:lnSpc>
                <a:spcBef>
                  <a:spcPts val="0"/>
                </a:spcBef>
                <a:spcAft>
                  <a:spcPts val="0"/>
                </a:spcAft>
                <a:buClr>
                  <a:srgbClr val="000000"/>
                </a:buClr>
                <a:buSzPts val="2066"/>
                <a:buFont typeface="Arial"/>
                <a:buNone/>
              </a:pPr>
              <a:r>
                <a:t/>
              </a:r>
              <a:endParaRPr b="0" i="0" sz="2066" u="none" cap="none" strike="noStrike">
                <a:solidFill>
                  <a:schemeClr val="dk1"/>
                </a:solidFill>
                <a:latin typeface="Calibri"/>
                <a:ea typeface="Calibri"/>
                <a:cs typeface="Calibri"/>
                <a:sym typeface="Calibri"/>
              </a:endParaRPr>
            </a:p>
          </p:txBody>
        </p:sp>
        <p:sp>
          <p:nvSpPr>
            <p:cNvPr id="120" name="Google Shape;120;p4"/>
            <p:cNvSpPr txBox="1"/>
            <p:nvPr/>
          </p:nvSpPr>
          <p:spPr>
            <a:xfrm>
              <a:off x="0" y="-57150"/>
              <a:ext cx="769602" cy="2766483"/>
            </a:xfrm>
            <a:prstGeom prst="rect">
              <a:avLst/>
            </a:prstGeom>
            <a:noFill/>
            <a:ln>
              <a:noFill/>
            </a:ln>
          </p:spPr>
          <p:txBody>
            <a:bodyPr anchorCtr="0" anchor="ctr" bIns="58300" lIns="58300" spcFirstLastPara="1" rIns="58300" wrap="square" tIns="58300">
              <a:noAutofit/>
            </a:bodyPr>
            <a:lstStyle/>
            <a:p>
              <a:pPr indent="0" lvl="0" marL="0" marR="0" rtl="0" algn="ctr">
                <a:lnSpc>
                  <a:spcPct val="147722"/>
                </a:lnSpc>
                <a:spcBef>
                  <a:spcPts val="0"/>
                </a:spcBef>
                <a:spcAft>
                  <a:spcPts val="0"/>
                </a:spcAft>
                <a:buClr>
                  <a:srgbClr val="000000"/>
                </a:buClr>
                <a:buSzPts val="2066"/>
                <a:buFont typeface="Arial"/>
                <a:buNone/>
              </a:pPr>
              <a:r>
                <a:t/>
              </a:r>
              <a:endParaRPr b="0" i="0" sz="2066"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2066"/>
                <a:buFont typeface="Arial"/>
                <a:buNone/>
              </a:pPr>
              <a:r>
                <a:t/>
              </a:r>
              <a:endParaRPr b="0" i="0" sz="2066" u="none" cap="none" strike="noStrike">
                <a:solidFill>
                  <a:schemeClr val="dk1"/>
                </a:solidFill>
                <a:latin typeface="Calibri"/>
                <a:ea typeface="Calibri"/>
                <a:cs typeface="Calibri"/>
                <a:sym typeface="Calibri"/>
              </a:endParaRPr>
            </a:p>
          </p:txBody>
        </p:sp>
      </p:grpSp>
      <p:sp>
        <p:nvSpPr>
          <p:cNvPr id="121" name="Google Shape;121;p4"/>
          <p:cNvSpPr/>
          <p:nvPr/>
        </p:nvSpPr>
        <p:spPr>
          <a:xfrm>
            <a:off x="-183440" y="-4155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p4"/>
          <p:cNvSpPr/>
          <p:nvPr/>
        </p:nvSpPr>
        <p:spPr>
          <a:xfrm>
            <a:off x="4200765" y="1309962"/>
            <a:ext cx="6449100" cy="1141500"/>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Clr>
                <a:srgbClr val="000000"/>
              </a:buClr>
              <a:buSzPts val="5400"/>
              <a:buFont typeface="Arial"/>
              <a:buNone/>
            </a:pPr>
            <a:r>
              <a:rPr b="0" i="0" lang="en-US" sz="7400" u="none" cap="none" strike="noStrike">
                <a:solidFill>
                  <a:srgbClr val="FFFFFF"/>
                </a:solidFill>
                <a:latin typeface="Anton"/>
                <a:ea typeface="Anton"/>
                <a:cs typeface="Anton"/>
                <a:sym typeface="Anton"/>
              </a:rPr>
              <a:t>Inhoud </a:t>
            </a:r>
            <a:endParaRPr b="0" i="0" sz="7400" u="none" cap="none" strike="noStrike">
              <a:solidFill>
                <a:srgbClr val="000000"/>
              </a:solidFill>
              <a:latin typeface="Arial"/>
              <a:ea typeface="Arial"/>
              <a:cs typeface="Arial"/>
              <a:sym typeface="Arial"/>
            </a:endParaRPr>
          </a:p>
        </p:txBody>
      </p:sp>
      <p:pic>
        <p:nvPicPr>
          <p:cNvPr id="123" name="Google Shape;123;p4"/>
          <p:cNvPicPr preferRelativeResize="0"/>
          <p:nvPr/>
        </p:nvPicPr>
        <p:blipFill rotWithShape="1">
          <a:blip r:embed="rId4">
            <a:alphaModFix/>
          </a:blip>
          <a:srcRect b="0" l="0" r="0" t="0"/>
          <a:stretch/>
        </p:blipFill>
        <p:spPr>
          <a:xfrm>
            <a:off x="12440675" y="3225850"/>
            <a:ext cx="4986600" cy="33249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124" name="Google Shape;124;p4"/>
          <p:cNvSpPr txBox="1"/>
          <p:nvPr/>
        </p:nvSpPr>
        <p:spPr>
          <a:xfrm>
            <a:off x="3823467" y="3060773"/>
            <a:ext cx="8234106" cy="5016758"/>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Info: Onderwijs aan doven, VN-Verdrag</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Brainstormen: Didactiek voor doven</a:t>
            </a:r>
            <a:endParaRPr b="0" i="0" sz="3200" u="none" cap="none" strike="noStrike">
              <a:solidFill>
                <a:schemeClr val="lt1"/>
              </a:solidFill>
              <a:latin typeface="Quicksand"/>
              <a:ea typeface="Quicksand"/>
              <a:cs typeface="Quicksand"/>
              <a:sym typeface="Quicksand"/>
            </a:endParaRPr>
          </a:p>
          <a:p>
            <a:pPr indent="0" lvl="0" marL="0" marR="0" rtl="0" algn="l">
              <a:lnSpc>
                <a:spcPct val="15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Info: Principes van de didactiek voor doven</a:t>
            </a:r>
            <a:endParaRPr b="0" i="0" sz="3200" u="none" cap="none" strike="noStrike">
              <a:solidFill>
                <a:schemeClr val="lt1"/>
              </a:solidFill>
              <a:latin typeface="Quicksand"/>
              <a:ea typeface="Quicksand"/>
              <a:cs typeface="Quicksand"/>
              <a:sym typeface="Quicksand"/>
            </a:endParaRPr>
          </a:p>
          <a:p>
            <a:pPr indent="0" lvl="0" marL="0" marR="0" rtl="0" algn="l">
              <a:lnSpc>
                <a:spcPct val="15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Activiteit: Een projectweek opzetten</a:t>
            </a:r>
            <a:endParaRPr b="0" i="0" sz="3200" u="none" cap="none" strike="noStrike">
              <a:solidFill>
                <a:schemeClr val="lt1"/>
              </a:solidFill>
              <a:latin typeface="Quicksand"/>
              <a:ea typeface="Quicksand"/>
              <a:cs typeface="Quicksand"/>
              <a:sym typeface="Quicksand"/>
            </a:endParaRPr>
          </a:p>
          <a:p>
            <a:pPr indent="0" lvl="0" marL="0" marR="0" rtl="0" algn="l">
              <a:lnSpc>
                <a:spcPct val="15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Conclusie</a:t>
            </a:r>
            <a:endParaRPr b="0" i="0" sz="3200" u="none" cap="none" strike="noStrike">
              <a:solidFill>
                <a:schemeClr val="lt1"/>
              </a:solidFill>
              <a:latin typeface="Quicksand"/>
              <a:ea typeface="Quicksand"/>
              <a:cs typeface="Quicksand"/>
              <a:sym typeface="Quicksand"/>
            </a:endParaRPr>
          </a:p>
          <a:p>
            <a:pPr indent="0" lvl="0" marL="0" marR="0" rtl="0" algn="l">
              <a:lnSpc>
                <a:spcPct val="15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Feedback </a:t>
            </a:r>
            <a:endParaRPr b="0" i="0" sz="1400" u="none" cap="none" strike="noStrike">
              <a:solidFill>
                <a:srgbClr val="000000"/>
              </a:solidFill>
              <a:latin typeface="Arial"/>
              <a:ea typeface="Arial"/>
              <a:cs typeface="Arial"/>
              <a:sym typeface="Arial"/>
            </a:endParaRPr>
          </a:p>
          <a:p>
            <a:pPr indent="-254000" lvl="0" marL="45720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125" name="Google Shape;125;p4"/>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grpSp>
        <p:nvGrpSpPr>
          <p:cNvPr id="130" name="Google Shape;130;p5"/>
          <p:cNvGrpSpPr/>
          <p:nvPr/>
        </p:nvGrpSpPr>
        <p:grpSpPr>
          <a:xfrm>
            <a:off x="-86100" y="-952500"/>
            <a:ext cx="18653062" cy="14242227"/>
            <a:chOff x="-3848" y="0"/>
            <a:chExt cx="773450" cy="2980356"/>
          </a:xfrm>
        </p:grpSpPr>
        <p:sp>
          <p:nvSpPr>
            <p:cNvPr id="131" name="Google Shape;131;p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2" name="Google Shape;132;p5"/>
            <p:cNvSpPr txBox="1"/>
            <p:nvPr/>
          </p:nvSpPr>
          <p:spPr>
            <a:xfrm>
              <a:off x="-3848" y="213873"/>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3" name="Google Shape;133;p5"/>
          <p:cNvSpPr txBox="1"/>
          <p:nvPr/>
        </p:nvSpPr>
        <p:spPr>
          <a:xfrm>
            <a:off x="-1839480" y="6441699"/>
            <a:ext cx="11249100" cy="41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grpSp>
        <p:nvGrpSpPr>
          <p:cNvPr id="134" name="Google Shape;134;p5"/>
          <p:cNvGrpSpPr/>
          <p:nvPr/>
        </p:nvGrpSpPr>
        <p:grpSpPr>
          <a:xfrm>
            <a:off x="-183450" y="-1300323"/>
            <a:ext cx="3740727" cy="13446767"/>
            <a:chOff x="0" y="-57150"/>
            <a:chExt cx="769602" cy="2766483"/>
          </a:xfrm>
        </p:grpSpPr>
        <p:sp>
          <p:nvSpPr>
            <p:cNvPr id="135" name="Google Shape;135;p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58500" lIns="117050" spcFirstLastPara="1" rIns="117050" wrap="square" tIns="58500">
              <a:noAutofit/>
            </a:bodyPr>
            <a:lstStyle/>
            <a:p>
              <a:pPr indent="0" lvl="0" marL="0" marR="0" rtl="0" algn="l">
                <a:lnSpc>
                  <a:spcPct val="100000"/>
                </a:lnSpc>
                <a:spcBef>
                  <a:spcPts val="0"/>
                </a:spcBef>
                <a:spcAft>
                  <a:spcPts val="0"/>
                </a:spcAft>
                <a:buClr>
                  <a:srgbClr val="000000"/>
                </a:buClr>
                <a:buSzPts val="2304"/>
                <a:buFont typeface="Arial"/>
                <a:buNone/>
              </a:pPr>
              <a:r>
                <a:t/>
              </a:r>
              <a:endParaRPr b="0" i="0" sz="2304" u="none" cap="none" strike="noStrike">
                <a:solidFill>
                  <a:schemeClr val="dk1"/>
                </a:solidFill>
                <a:latin typeface="Calibri"/>
                <a:ea typeface="Calibri"/>
                <a:cs typeface="Calibri"/>
                <a:sym typeface="Calibri"/>
              </a:endParaRPr>
            </a:p>
          </p:txBody>
        </p:sp>
        <p:sp>
          <p:nvSpPr>
            <p:cNvPr id="136" name="Google Shape;136;p5"/>
            <p:cNvSpPr txBox="1"/>
            <p:nvPr/>
          </p:nvSpPr>
          <p:spPr>
            <a:xfrm>
              <a:off x="0" y="-57150"/>
              <a:ext cx="769602" cy="2766483"/>
            </a:xfrm>
            <a:prstGeom prst="rect">
              <a:avLst/>
            </a:prstGeom>
            <a:noFill/>
            <a:ln>
              <a:noFill/>
            </a:ln>
          </p:spPr>
          <p:txBody>
            <a:bodyPr anchorCtr="0" anchor="ctr" bIns="65025" lIns="65025" spcFirstLastPara="1" rIns="65025" wrap="square" tIns="65025">
              <a:noAutofit/>
            </a:bodyPr>
            <a:lstStyle/>
            <a:p>
              <a:pPr indent="0" lvl="0" marL="0" marR="0" rtl="0" algn="ctr">
                <a:lnSpc>
                  <a:spcPct val="147722"/>
                </a:lnSpc>
                <a:spcBef>
                  <a:spcPts val="0"/>
                </a:spcBef>
                <a:spcAft>
                  <a:spcPts val="0"/>
                </a:spcAft>
                <a:buClr>
                  <a:srgbClr val="000000"/>
                </a:buClr>
                <a:buSzPts val="2304"/>
                <a:buFont typeface="Arial"/>
                <a:buNone/>
              </a:pPr>
              <a:r>
                <a:t/>
              </a:r>
              <a:endParaRPr b="0" i="0" sz="2304"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2304"/>
                <a:buFont typeface="Arial"/>
                <a:buNone/>
              </a:pPr>
              <a:r>
                <a:t/>
              </a:r>
              <a:endParaRPr b="0" i="0" sz="2304" u="none" cap="none" strike="noStrike">
                <a:solidFill>
                  <a:schemeClr val="dk1"/>
                </a:solidFill>
                <a:latin typeface="Calibri"/>
                <a:ea typeface="Calibri"/>
                <a:cs typeface="Calibri"/>
                <a:sym typeface="Calibri"/>
              </a:endParaRPr>
            </a:p>
          </p:txBody>
        </p:sp>
      </p:grpSp>
      <p:sp>
        <p:nvSpPr>
          <p:cNvPr id="137" name="Google Shape;137;p5"/>
          <p:cNvSpPr/>
          <p:nvPr/>
        </p:nvSpPr>
        <p:spPr>
          <a:xfrm>
            <a:off x="-183440" y="-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8" name="Google Shape;138;p5"/>
          <p:cNvSpPr/>
          <p:nvPr/>
        </p:nvSpPr>
        <p:spPr>
          <a:xfrm>
            <a:off x="4093300" y="641500"/>
            <a:ext cx="5578800" cy="1207200"/>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Clr>
                <a:srgbClr val="000000"/>
              </a:buClr>
              <a:buSzPts val="5400"/>
              <a:buFont typeface="Arial"/>
              <a:buNone/>
            </a:pPr>
            <a:r>
              <a:rPr b="0" i="0" lang="en-US" sz="6600" u="none" cap="none" strike="noStrike">
                <a:solidFill>
                  <a:srgbClr val="FFFFFF"/>
                </a:solidFill>
                <a:latin typeface="Anton"/>
                <a:ea typeface="Anton"/>
                <a:cs typeface="Anton"/>
                <a:sym typeface="Anton"/>
              </a:rPr>
              <a:t>Doel</a:t>
            </a:r>
            <a:endParaRPr b="0" i="0" sz="6600" u="none" cap="none" strike="noStrike">
              <a:solidFill>
                <a:srgbClr val="000000"/>
              </a:solidFill>
              <a:latin typeface="Arial"/>
              <a:ea typeface="Arial"/>
              <a:cs typeface="Arial"/>
              <a:sym typeface="Arial"/>
            </a:endParaRPr>
          </a:p>
        </p:txBody>
      </p:sp>
      <p:sp>
        <p:nvSpPr>
          <p:cNvPr id="139" name="Google Shape;139;p5"/>
          <p:cNvSpPr/>
          <p:nvPr/>
        </p:nvSpPr>
        <p:spPr>
          <a:xfrm>
            <a:off x="3926339" y="3745992"/>
            <a:ext cx="9084538" cy="378565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Quicksand"/>
                <a:ea typeface="Quicksand"/>
                <a:cs typeface="Quicksand"/>
                <a:sym typeface="Quicksand"/>
              </a:rPr>
              <a:t>Inzicht krijgen in het verband tussen</a:t>
            </a:r>
            <a:br>
              <a:rPr b="0" i="0" lang="en-US" sz="4000" u="none" cap="none" strike="noStrike">
                <a:solidFill>
                  <a:schemeClr val="lt1"/>
                </a:solidFill>
                <a:latin typeface="Quicksand"/>
                <a:ea typeface="Quicksand"/>
                <a:cs typeface="Quicksand"/>
                <a:sym typeface="Quicksand"/>
              </a:rPr>
            </a:br>
            <a:r>
              <a:rPr b="0" i="0" lang="en-US" sz="4000" u="none" cap="none" strike="noStrike">
                <a:solidFill>
                  <a:schemeClr val="lt1"/>
                </a:solidFill>
                <a:latin typeface="Quicksand"/>
                <a:ea typeface="Quicksand"/>
                <a:cs typeface="Quicksand"/>
                <a:sym typeface="Quicksand"/>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Quicksand"/>
                <a:ea typeface="Quicksand"/>
                <a:cs typeface="Quicksand"/>
                <a:sym typeface="Quicksand"/>
              </a:rPr>
              <a:t>- onderwijs</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Quicksand"/>
                <a:ea typeface="Quicksand"/>
                <a:cs typeface="Quicksand"/>
                <a:sym typeface="Quicksand"/>
              </a:rPr>
              <a:t>- taal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Quicksand"/>
                <a:ea typeface="Quicksand"/>
                <a:cs typeface="Quicksand"/>
                <a:sym typeface="Quicksand"/>
              </a:rPr>
              <a:t>- inclusie</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Quicksand"/>
                <a:ea typeface="Quicksand"/>
                <a:cs typeface="Quicksand"/>
                <a:sym typeface="Quicksand"/>
              </a:rPr>
              <a:t>- cultuur</a:t>
            </a:r>
            <a:r>
              <a:rPr b="0" i="0" lang="en-US" sz="14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140" name="Google Shape;140;p5"/>
          <p:cNvPicPr preferRelativeResize="0"/>
          <p:nvPr/>
        </p:nvPicPr>
        <p:blipFill rotWithShape="1">
          <a:blip r:embed="rId4">
            <a:alphaModFix/>
          </a:blip>
          <a:srcRect b="0" l="0" r="0" t="0"/>
          <a:stretch/>
        </p:blipFill>
        <p:spPr>
          <a:xfrm>
            <a:off x="13225476" y="3428999"/>
            <a:ext cx="4304400" cy="41691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141" name="Google Shape;141;p5"/>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6"/>
          <p:cNvSpPr txBox="1"/>
          <p:nvPr/>
        </p:nvSpPr>
        <p:spPr>
          <a:xfrm>
            <a:off x="6121209" y="966032"/>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47" name="Google Shape;147;p6"/>
          <p:cNvSpPr txBox="1"/>
          <p:nvPr/>
        </p:nvSpPr>
        <p:spPr>
          <a:xfrm>
            <a:off x="-1908482" y="6473569"/>
            <a:ext cx="11249100" cy="41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grpSp>
        <p:nvGrpSpPr>
          <p:cNvPr id="148" name="Google Shape;148;p6"/>
          <p:cNvGrpSpPr/>
          <p:nvPr/>
        </p:nvGrpSpPr>
        <p:grpSpPr>
          <a:xfrm>
            <a:off x="0" y="-216991"/>
            <a:ext cx="2922084" cy="10503992"/>
            <a:chOff x="0" y="-57150"/>
            <a:chExt cx="769602" cy="2766483"/>
          </a:xfrm>
        </p:grpSpPr>
        <p:sp>
          <p:nvSpPr>
            <p:cNvPr id="149" name="Google Shape;149;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0" name="Google Shape;150;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1" name="Google Shape;151;p6"/>
          <p:cNvSpPr/>
          <p:nvPr/>
        </p:nvSpPr>
        <p:spPr>
          <a:xfrm>
            <a:off x="-183440" y="-4155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2" name="Google Shape;152;p6"/>
          <p:cNvSpPr/>
          <p:nvPr/>
        </p:nvSpPr>
        <p:spPr>
          <a:xfrm>
            <a:off x="3946076" y="1378825"/>
            <a:ext cx="8609400" cy="1141500"/>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Clr>
                <a:srgbClr val="000000"/>
              </a:buClr>
              <a:buSzPts val="5400"/>
              <a:buFont typeface="Arial"/>
              <a:buNone/>
            </a:pPr>
            <a:r>
              <a:rPr b="0" i="0" lang="en-US" sz="6600" u="none" cap="none" strike="noStrike">
                <a:solidFill>
                  <a:srgbClr val="FFFFFF"/>
                </a:solidFill>
                <a:latin typeface="Anton"/>
                <a:ea typeface="Anton"/>
                <a:cs typeface="Anton"/>
                <a:sym typeface="Anton"/>
              </a:rPr>
              <a:t>Onderwijs aan doven</a:t>
            </a:r>
            <a:endParaRPr b="0" i="0" sz="6600" u="none" cap="none" strike="noStrike">
              <a:solidFill>
                <a:srgbClr val="000000"/>
              </a:solidFill>
              <a:latin typeface="Arial"/>
              <a:ea typeface="Arial"/>
              <a:cs typeface="Arial"/>
              <a:sym typeface="Arial"/>
            </a:endParaRPr>
          </a:p>
        </p:txBody>
      </p:sp>
      <p:pic>
        <p:nvPicPr>
          <p:cNvPr id="153" name="Google Shape;153;p6"/>
          <p:cNvPicPr preferRelativeResize="0"/>
          <p:nvPr/>
        </p:nvPicPr>
        <p:blipFill rotWithShape="1">
          <a:blip r:embed="rId4">
            <a:alphaModFix/>
          </a:blip>
          <a:srcRect b="0" l="0" r="0" t="0"/>
          <a:stretch/>
        </p:blipFill>
        <p:spPr>
          <a:xfrm>
            <a:off x="12924668" y="3177200"/>
            <a:ext cx="4553585" cy="5792008"/>
          </a:xfrm>
          <a:prstGeom prst="rect">
            <a:avLst/>
          </a:prstGeom>
          <a:noFill/>
          <a:ln>
            <a:noFill/>
          </a:ln>
        </p:spPr>
      </p:pic>
      <p:sp>
        <p:nvSpPr>
          <p:cNvPr id="154" name="Google Shape;154;p6"/>
          <p:cNvSpPr txBox="1"/>
          <p:nvPr/>
        </p:nvSpPr>
        <p:spPr>
          <a:xfrm>
            <a:off x="14534401" y="3615205"/>
            <a:ext cx="1334118" cy="900953"/>
          </a:xfrm>
          <a:prstGeom prst="rect">
            <a:avLst/>
          </a:prstGeom>
          <a:solidFill>
            <a:srgbClr val="FFFFC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6"/>
          <p:cNvSpPr txBox="1"/>
          <p:nvPr/>
        </p:nvSpPr>
        <p:spPr>
          <a:xfrm>
            <a:off x="14331185" y="3615205"/>
            <a:ext cx="15464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Black"/>
                <a:ea typeface="Arial Black"/>
                <a:cs typeface="Arial Black"/>
                <a:sym typeface="Arial Black"/>
              </a:rPr>
              <a:t>onze</a:t>
            </a:r>
            <a:endParaRPr b="0" i="0" sz="2000" u="none" cap="none" strike="noStrike">
              <a:solidFill>
                <a:srgbClr val="000000"/>
              </a:solidFill>
              <a:latin typeface="Arial Black"/>
              <a:ea typeface="Arial Black"/>
              <a:cs typeface="Arial Black"/>
              <a:sym typeface="Arial Black"/>
            </a:endParaRPr>
          </a:p>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Black"/>
                <a:ea typeface="Arial Black"/>
                <a:cs typeface="Arial Black"/>
                <a:sym typeface="Arial Black"/>
              </a:rPr>
              <a:t>rechten</a:t>
            </a:r>
            <a:endParaRPr b="0" i="0" sz="2000" u="none" cap="none" strike="noStrike">
              <a:solidFill>
                <a:srgbClr val="000000"/>
              </a:solidFill>
              <a:latin typeface="Arial Black"/>
              <a:ea typeface="Arial Black"/>
              <a:cs typeface="Arial Black"/>
              <a:sym typeface="Arial Black"/>
            </a:endParaRPr>
          </a:p>
        </p:txBody>
      </p:sp>
      <p:sp>
        <p:nvSpPr>
          <p:cNvPr id="156" name="Google Shape;156;p6"/>
          <p:cNvSpPr txBox="1"/>
          <p:nvPr/>
        </p:nvSpPr>
        <p:spPr>
          <a:xfrm>
            <a:off x="2426944" y="4450350"/>
            <a:ext cx="11379334" cy="51398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a:ea typeface="Quicksand"/>
                <a:cs typeface="Quicksand"/>
                <a:sym typeface="Quicksand"/>
              </a:rPr>
              <a:t>VN-Verdrag inzake de </a:t>
            </a:r>
            <a:endParaRPr b="0" i="0" sz="36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a:ea typeface="Quicksand"/>
                <a:cs typeface="Quicksand"/>
                <a:sym typeface="Quicksand"/>
              </a:rPr>
              <a:t>rechten van personen met een handicap,</a:t>
            </a:r>
            <a:br>
              <a:rPr b="0" i="0" lang="en-US" sz="3600" u="none" cap="none" strike="noStrike">
                <a:solidFill>
                  <a:schemeClr val="lt1"/>
                </a:solidFill>
                <a:latin typeface="Quicksand"/>
                <a:ea typeface="Quicksand"/>
                <a:cs typeface="Quicksand"/>
                <a:sym typeface="Quicksand"/>
              </a:rPr>
            </a:br>
            <a:r>
              <a:rPr b="0" i="0" lang="en-US" sz="3600" u="none" cap="none" strike="noStrike">
                <a:solidFill>
                  <a:schemeClr val="lt1"/>
                </a:solidFill>
                <a:latin typeface="Quicksand"/>
                <a:ea typeface="Quicksand"/>
                <a:cs typeface="Quicksand"/>
                <a:sym typeface="Quicksand"/>
              </a:rPr>
              <a:t> Artikel 24</a:t>
            </a: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2400"/>
              <a:buFont typeface="Arial"/>
              <a:buNone/>
            </a:pPr>
            <a:r>
              <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a:ea typeface="Quicksand"/>
                <a:cs typeface="Quicksand"/>
                <a:sym typeface="Quicksand"/>
              </a:rPr>
              <a:t>Recht op gebarentaal voor </a:t>
            </a:r>
            <a:br>
              <a:rPr b="0" i="0" lang="en-US" sz="3600" u="none" cap="none" strike="noStrike">
                <a:solidFill>
                  <a:schemeClr val="lt1"/>
                </a:solidFill>
                <a:latin typeface="Quicksand"/>
                <a:ea typeface="Quicksand"/>
                <a:cs typeface="Quicksand"/>
                <a:sym typeface="Quicksand"/>
              </a:rPr>
            </a:br>
            <a:r>
              <a:rPr b="0" i="0" lang="en-US" sz="3600" u="none" cap="none" strike="noStrike">
                <a:solidFill>
                  <a:schemeClr val="lt1"/>
                </a:solidFill>
                <a:latin typeface="Quicksand"/>
                <a:ea typeface="Quicksand"/>
                <a:cs typeface="Quicksand"/>
                <a:sym typeface="Quicksand"/>
              </a:rPr>
              <a:t>dove en slechthorende leerlingen/studenten</a:t>
            </a:r>
            <a:br>
              <a:rPr b="1" i="0" lang="en-US" sz="2800" u="none" cap="none" strike="noStrike">
                <a:solidFill>
                  <a:schemeClr val="lt1"/>
                </a:solidFill>
                <a:latin typeface="Quicksand"/>
                <a:ea typeface="Quicksand"/>
                <a:cs typeface="Quicksand"/>
                <a:sym typeface="Quicksand"/>
              </a:rPr>
            </a:br>
            <a:endParaRPr b="0" i="0" sz="14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Quicksand"/>
              <a:ea typeface="Quicksand"/>
              <a:cs typeface="Quicksand"/>
              <a:sym typeface="Quicksand"/>
            </a:endParaRPr>
          </a:p>
        </p:txBody>
      </p:sp>
      <p:pic>
        <p:nvPicPr>
          <p:cNvPr descr="Ein Bild, das Design enthält.&#10;&#10;KI-generierte Inhalte können fehlerhaft sein." id="157" name="Google Shape;157;p6"/>
          <p:cNvPicPr preferRelativeResize="0"/>
          <p:nvPr/>
        </p:nvPicPr>
        <p:blipFill rotWithShape="1">
          <a:blip r:embed="rId5">
            <a:alphaModFix/>
          </a:blip>
          <a:srcRect b="0" l="0" r="0" t="0"/>
          <a:stretch/>
        </p:blipFill>
        <p:spPr>
          <a:xfrm>
            <a:off x="13268289" y="6591626"/>
            <a:ext cx="1092039" cy="1086634"/>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158" name="Google Shape;158;p6"/>
          <p:cNvSpPr/>
          <p:nvPr/>
        </p:nvSpPr>
        <p:spPr>
          <a:xfrm>
            <a:off x="7592176" y="6591626"/>
            <a:ext cx="675303" cy="789682"/>
          </a:xfrm>
          <a:prstGeom prst="flowChartMerg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159" name="Google Shape;159;p6"/>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grpSp>
        <p:nvGrpSpPr>
          <p:cNvPr id="164" name="Google Shape;164;p7"/>
          <p:cNvGrpSpPr/>
          <p:nvPr/>
        </p:nvGrpSpPr>
        <p:grpSpPr>
          <a:xfrm>
            <a:off x="0" y="2520333"/>
            <a:ext cx="18288000" cy="7808222"/>
            <a:chOff x="0" y="-57150"/>
            <a:chExt cx="769602" cy="2766483"/>
          </a:xfrm>
        </p:grpSpPr>
        <p:sp>
          <p:nvSpPr>
            <p:cNvPr id="165" name="Google Shape;165;p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6" name="Google Shape;166;p7"/>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7" name="Google Shape;167;p7"/>
          <p:cNvSpPr txBox="1"/>
          <p:nvPr/>
        </p:nvSpPr>
        <p:spPr>
          <a:xfrm>
            <a:off x="6121209" y="966032"/>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68" name="Google Shape;168;p7"/>
          <p:cNvSpPr txBox="1"/>
          <p:nvPr/>
        </p:nvSpPr>
        <p:spPr>
          <a:xfrm>
            <a:off x="-1520318" y="4074632"/>
            <a:ext cx="11249100" cy="41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grpSp>
        <p:nvGrpSpPr>
          <p:cNvPr id="169" name="Google Shape;169;p7"/>
          <p:cNvGrpSpPr/>
          <p:nvPr/>
        </p:nvGrpSpPr>
        <p:grpSpPr>
          <a:xfrm>
            <a:off x="0" y="-216991"/>
            <a:ext cx="2922084" cy="10503992"/>
            <a:chOff x="0" y="-57150"/>
            <a:chExt cx="769602" cy="2766483"/>
          </a:xfrm>
        </p:grpSpPr>
        <p:sp>
          <p:nvSpPr>
            <p:cNvPr id="170" name="Google Shape;170;p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1" name="Google Shape;171;p7"/>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2" name="Google Shape;172;p7"/>
          <p:cNvSpPr/>
          <p:nvPr/>
        </p:nvSpPr>
        <p:spPr>
          <a:xfrm>
            <a:off x="-183440" y="-4155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3" name="Google Shape;173;p7"/>
          <p:cNvSpPr/>
          <p:nvPr/>
        </p:nvSpPr>
        <p:spPr>
          <a:xfrm>
            <a:off x="3573750" y="1230500"/>
            <a:ext cx="14018400" cy="1665900"/>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Clr>
                <a:srgbClr val="000000"/>
              </a:buClr>
              <a:buSzPts val="5400"/>
              <a:buFont typeface="Arial"/>
              <a:buNone/>
            </a:pPr>
            <a:r>
              <a:rPr b="0" i="0" lang="en-US" sz="6000" u="none" cap="none" strike="noStrike">
                <a:solidFill>
                  <a:srgbClr val="FFFFFF"/>
                </a:solidFill>
                <a:latin typeface="Anton"/>
                <a:ea typeface="Anton"/>
                <a:cs typeface="Anton"/>
                <a:sym typeface="Anton"/>
              </a:rPr>
              <a:t>Onderwijs voor doven – </a:t>
            </a:r>
            <a:r>
              <a:rPr b="1" i="0" lang="en-US" sz="6000" u="none" cap="none" strike="noStrike">
                <a:solidFill>
                  <a:schemeClr val="lt1"/>
                </a:solidFill>
                <a:latin typeface="Anton"/>
                <a:ea typeface="Anton"/>
                <a:cs typeface="Anton"/>
                <a:sym typeface="Anton"/>
              </a:rPr>
              <a:t>Recht op gebarentaal</a:t>
            </a:r>
            <a:endParaRPr b="1" i="0" sz="5400" u="none" cap="none" strike="noStrike">
              <a:solidFill>
                <a:schemeClr val="lt1"/>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5400"/>
              <a:buFont typeface="Arial"/>
              <a:buNone/>
            </a:pPr>
            <a:r>
              <a:t/>
            </a:r>
            <a:endParaRPr b="0" i="0" sz="5400" u="none" cap="none" strike="noStrike">
              <a:solidFill>
                <a:srgbClr val="000000"/>
              </a:solidFill>
              <a:latin typeface="Arial"/>
              <a:ea typeface="Arial"/>
              <a:cs typeface="Arial"/>
              <a:sym typeface="Arial"/>
            </a:endParaRPr>
          </a:p>
        </p:txBody>
      </p:sp>
      <p:sp>
        <p:nvSpPr>
          <p:cNvPr id="174" name="Google Shape;174;p7"/>
          <p:cNvSpPr txBox="1"/>
          <p:nvPr/>
        </p:nvSpPr>
        <p:spPr>
          <a:xfrm>
            <a:off x="15399413" y="3273733"/>
            <a:ext cx="15464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Black"/>
                <a:ea typeface="Arial Black"/>
                <a:cs typeface="Arial Black"/>
                <a:sym typeface="Arial Black"/>
              </a:rPr>
              <a:t>unsere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Black"/>
                <a:ea typeface="Arial Black"/>
                <a:cs typeface="Arial Black"/>
                <a:sym typeface="Arial Black"/>
              </a:rPr>
              <a:t>Rechte</a:t>
            </a:r>
            <a:endParaRPr b="0" i="0" sz="2000" u="none" cap="none" strike="noStrike">
              <a:solidFill>
                <a:srgbClr val="000000"/>
              </a:solidFill>
              <a:latin typeface="Arial Black"/>
              <a:ea typeface="Arial Black"/>
              <a:cs typeface="Arial Black"/>
              <a:sym typeface="Arial Black"/>
            </a:endParaRPr>
          </a:p>
        </p:txBody>
      </p:sp>
      <p:sp>
        <p:nvSpPr>
          <p:cNvPr id="175" name="Google Shape;175;p7"/>
          <p:cNvSpPr txBox="1"/>
          <p:nvPr/>
        </p:nvSpPr>
        <p:spPr>
          <a:xfrm>
            <a:off x="4465972" y="1587015"/>
            <a:ext cx="11379300" cy="831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600"/>
              <a:buFont typeface="Arial"/>
              <a:buNone/>
            </a:pPr>
            <a:r>
              <a:t/>
            </a:r>
            <a:endParaRPr b="1" i="0" sz="36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600"/>
              <a:buFont typeface="Arial"/>
              <a:buNone/>
            </a:pPr>
            <a:r>
              <a:t/>
            </a:r>
            <a:endParaRPr b="1" i="0" sz="36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600"/>
              <a:buFont typeface="Arial"/>
              <a:buNone/>
            </a:pPr>
            <a:r>
              <a:t/>
            </a:r>
            <a:endParaRPr b="1" i="0" sz="36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Quicksand"/>
              <a:ea typeface="Quicksand"/>
              <a:cs typeface="Quicksand"/>
              <a:sym typeface="Quicksand"/>
            </a:endParaRPr>
          </a:p>
          <a:p>
            <a:pPr indent="0" lvl="0" marL="0" marR="0" rtl="0" algn="l">
              <a:lnSpc>
                <a:spcPct val="25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gelijke deelname aan het onderwijssysteem </a:t>
            </a:r>
            <a:endParaRPr b="0" i="0" sz="1400" u="none" cap="none" strike="noStrike">
              <a:solidFill>
                <a:srgbClr val="000000"/>
              </a:solidFill>
              <a:latin typeface="Arial"/>
              <a:ea typeface="Arial"/>
              <a:cs typeface="Arial"/>
              <a:sym typeface="Arial"/>
            </a:endParaRPr>
          </a:p>
          <a:p>
            <a:pPr indent="0" lvl="0" marL="0" marR="0" rtl="0" algn="l">
              <a:lnSpc>
                <a:spcPct val="25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onderwijs zonder barriers</a:t>
            </a:r>
            <a:endParaRPr b="0" i="0" sz="1400" u="none" cap="none" strike="noStrike">
              <a:solidFill>
                <a:srgbClr val="000000"/>
              </a:solidFill>
              <a:latin typeface="Arial"/>
              <a:ea typeface="Arial"/>
              <a:cs typeface="Arial"/>
              <a:sym typeface="Arial"/>
            </a:endParaRPr>
          </a:p>
          <a:p>
            <a:pPr indent="0" lvl="0" marL="0" marR="0" rtl="0" algn="l">
              <a:lnSpc>
                <a:spcPct val="25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onderwijs zonder discriminatie</a:t>
            </a:r>
            <a:endParaRPr b="0" i="0" sz="1400" u="none" cap="none" strike="noStrike">
              <a:solidFill>
                <a:srgbClr val="000000"/>
              </a:solidFill>
              <a:latin typeface="Arial"/>
              <a:ea typeface="Arial"/>
              <a:cs typeface="Arial"/>
              <a:sym typeface="Arial"/>
            </a:endParaRPr>
          </a:p>
          <a:p>
            <a:pPr indent="0" lvl="0" marL="0" marR="0" rtl="0" algn="l">
              <a:lnSpc>
                <a:spcPct val="25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inclusief onderwijs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sp>
        <p:nvSpPr>
          <p:cNvPr id="176" name="Google Shape;176;p7"/>
          <p:cNvSpPr/>
          <p:nvPr/>
        </p:nvSpPr>
        <p:spPr>
          <a:xfrm rot="-5400000">
            <a:off x="3682506" y="4502390"/>
            <a:ext cx="594076" cy="481004"/>
          </a:xfrm>
          <a:prstGeom prst="flowChartMerg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7" name="Google Shape;177;p7"/>
          <p:cNvSpPr/>
          <p:nvPr/>
        </p:nvSpPr>
        <p:spPr>
          <a:xfrm rot="-5400000">
            <a:off x="3732250" y="5631015"/>
            <a:ext cx="594076" cy="481004"/>
          </a:xfrm>
          <a:prstGeom prst="flowChartMerg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8" name="Google Shape;178;p7"/>
          <p:cNvSpPr/>
          <p:nvPr/>
        </p:nvSpPr>
        <p:spPr>
          <a:xfrm rot="-5400000">
            <a:off x="3732250" y="6868676"/>
            <a:ext cx="594076" cy="481004"/>
          </a:xfrm>
          <a:prstGeom prst="flowChartMerg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179" name="Google Shape;179;p7"/>
          <p:cNvPicPr preferRelativeResize="0"/>
          <p:nvPr/>
        </p:nvPicPr>
        <p:blipFill rotWithShape="1">
          <a:blip r:embed="rId4">
            <a:alphaModFix/>
          </a:blip>
          <a:srcRect b="0" l="0" r="0" t="0"/>
          <a:stretch/>
        </p:blipFill>
        <p:spPr>
          <a:xfrm>
            <a:off x="13997034" y="3516500"/>
            <a:ext cx="3354190" cy="503128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descr="Ein Bild, das Design enthält.&#10;&#10;KI-generierte Inhalte können fehlerhaft sein." id="180" name="Google Shape;180;p7"/>
          <p:cNvPicPr preferRelativeResize="0"/>
          <p:nvPr/>
        </p:nvPicPr>
        <p:blipFill rotWithShape="1">
          <a:blip r:embed="rId5">
            <a:alphaModFix/>
          </a:blip>
          <a:srcRect b="0" l="0" r="0" t="0"/>
          <a:stretch/>
        </p:blipFill>
        <p:spPr>
          <a:xfrm>
            <a:off x="13254832" y="5725506"/>
            <a:ext cx="1092039" cy="1086634"/>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181" name="Google Shape;181;p7"/>
          <p:cNvSpPr/>
          <p:nvPr/>
        </p:nvSpPr>
        <p:spPr>
          <a:xfrm rot="-5400000">
            <a:off x="3833419" y="8106337"/>
            <a:ext cx="594076" cy="481004"/>
          </a:xfrm>
          <a:prstGeom prst="flowChartMerg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182" name="Google Shape;182;p7"/>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8"/>
          <p:cNvPicPr preferRelativeResize="0"/>
          <p:nvPr/>
        </p:nvPicPr>
        <p:blipFill rotWithShape="1">
          <a:blip r:embed="rId3">
            <a:alphaModFix/>
          </a:blip>
          <a:srcRect b="0" l="0" r="0" t="0"/>
          <a:stretch/>
        </p:blipFill>
        <p:spPr>
          <a:xfrm>
            <a:off x="2922084" y="0"/>
            <a:ext cx="15365916" cy="2258896"/>
          </a:xfrm>
          <a:prstGeom prst="rect">
            <a:avLst/>
          </a:prstGeom>
          <a:noFill/>
          <a:ln>
            <a:noFill/>
          </a:ln>
        </p:spPr>
      </p:pic>
      <p:sp>
        <p:nvSpPr>
          <p:cNvPr id="188" name="Google Shape;188;p8"/>
          <p:cNvSpPr txBox="1"/>
          <p:nvPr/>
        </p:nvSpPr>
        <p:spPr>
          <a:xfrm>
            <a:off x="3585178" y="916023"/>
            <a:ext cx="147027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Onderwijs aan doven </a:t>
            </a:r>
            <a:endParaRPr b="0" i="0" sz="8000" u="none" cap="none" strike="noStrike">
              <a:solidFill>
                <a:srgbClr val="FFFFFF"/>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8000"/>
              <a:buFont typeface="Arial"/>
              <a:buNone/>
            </a:pPr>
            <a:r>
              <a:rPr b="0" i="0" lang="en-US" sz="4800" u="none" cap="none" strike="noStrike">
                <a:solidFill>
                  <a:srgbClr val="FFFFFF"/>
                </a:solidFill>
                <a:latin typeface="Anton"/>
                <a:ea typeface="Anton"/>
                <a:cs typeface="Anton"/>
                <a:sym typeface="Anton"/>
              </a:rPr>
              <a:t>– Didactiek voor doven </a:t>
            </a:r>
            <a:endParaRPr b="0" i="0" sz="4800" u="none" cap="none" strike="noStrike">
              <a:solidFill>
                <a:srgbClr val="FFFFFF"/>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89" name="Google Shape;189;p8"/>
          <p:cNvSpPr txBox="1"/>
          <p:nvPr/>
        </p:nvSpPr>
        <p:spPr>
          <a:xfrm>
            <a:off x="3757669" y="3253315"/>
            <a:ext cx="14530200" cy="41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Quicksand"/>
                <a:ea typeface="Quicksand"/>
                <a:cs typeface="Quicksand"/>
                <a:sym typeface="Quicksand"/>
              </a:rPr>
              <a:t>didactiek = hoe lesgeven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Quicksand"/>
                <a:ea typeface="Quicksand"/>
                <a:cs typeface="Quicksand"/>
                <a:sym typeface="Quicksand"/>
              </a:rPr>
              <a:t>Doven didactiek = hoe je dove leerlingen lesgeeft</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chemeClr val="dk1"/>
                </a:solidFill>
                <a:latin typeface="Arial Black"/>
                <a:ea typeface="Arial Black"/>
                <a:cs typeface="Arial Black"/>
                <a:sym typeface="Arial Black"/>
              </a:rPr>
              <a:t>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pic>
        <p:nvPicPr>
          <p:cNvPr id="190" name="Google Shape;190;p8"/>
          <p:cNvPicPr preferRelativeResize="0"/>
          <p:nvPr/>
        </p:nvPicPr>
        <p:blipFill rotWithShape="1">
          <a:blip r:embed="rId4">
            <a:alphaModFix/>
          </a:blip>
          <a:srcRect b="0" l="0" r="0" t="0"/>
          <a:stretch/>
        </p:blipFill>
        <p:spPr>
          <a:xfrm>
            <a:off x="4055704" y="5390278"/>
            <a:ext cx="4758100" cy="301527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191" name="Google Shape;191;p8"/>
          <p:cNvPicPr preferRelativeResize="0"/>
          <p:nvPr/>
        </p:nvPicPr>
        <p:blipFill rotWithShape="1">
          <a:blip r:embed="rId5">
            <a:alphaModFix/>
          </a:blip>
          <a:srcRect b="0" l="0" r="0" t="0"/>
          <a:stretch/>
        </p:blipFill>
        <p:spPr>
          <a:xfrm>
            <a:off x="10605042" y="5462947"/>
            <a:ext cx="5149557" cy="2942604"/>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grpSp>
        <p:nvGrpSpPr>
          <p:cNvPr id="192" name="Google Shape;192;p8"/>
          <p:cNvGrpSpPr/>
          <p:nvPr/>
        </p:nvGrpSpPr>
        <p:grpSpPr>
          <a:xfrm>
            <a:off x="0" y="-216992"/>
            <a:ext cx="2922084" cy="10503992"/>
            <a:chOff x="0" y="-57150"/>
            <a:chExt cx="769602" cy="2766483"/>
          </a:xfrm>
        </p:grpSpPr>
        <p:sp>
          <p:nvSpPr>
            <p:cNvPr id="193" name="Google Shape;193;p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4" name="Google Shape;194;p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5" name="Google Shape;195;p8"/>
          <p:cNvSpPr/>
          <p:nvPr/>
        </p:nvSpPr>
        <p:spPr>
          <a:xfrm>
            <a:off x="-306850"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96" name="Google Shape;196;p8"/>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9"/>
          <p:cNvPicPr preferRelativeResize="0"/>
          <p:nvPr/>
        </p:nvPicPr>
        <p:blipFill rotWithShape="1">
          <a:blip r:embed="rId3">
            <a:alphaModFix/>
          </a:blip>
          <a:srcRect b="0" l="0" r="0" t="0"/>
          <a:stretch/>
        </p:blipFill>
        <p:spPr>
          <a:xfrm>
            <a:off x="2922084" y="-1"/>
            <a:ext cx="15365916" cy="2258896"/>
          </a:xfrm>
          <a:prstGeom prst="rect">
            <a:avLst/>
          </a:prstGeom>
          <a:noFill/>
          <a:ln>
            <a:noFill/>
          </a:ln>
        </p:spPr>
      </p:pic>
      <p:sp>
        <p:nvSpPr>
          <p:cNvPr id="202" name="Google Shape;202;p9"/>
          <p:cNvSpPr txBox="1"/>
          <p:nvPr/>
        </p:nvSpPr>
        <p:spPr>
          <a:xfrm>
            <a:off x="3585178" y="352298"/>
            <a:ext cx="14702821"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600"/>
              <a:buFont typeface="Arial"/>
              <a:buNone/>
            </a:pPr>
            <a:r>
              <a:rPr b="0" i="0" lang="en-US" sz="6600" u="none" cap="none" strike="noStrike">
                <a:solidFill>
                  <a:srgbClr val="FFFFFF"/>
                </a:solidFill>
                <a:latin typeface="Anton"/>
                <a:ea typeface="Anton"/>
                <a:cs typeface="Anton"/>
                <a:sym typeface="Anton"/>
              </a:rPr>
              <a:t>Brainstormen – Didactiek voor doven</a:t>
            </a:r>
            <a:endParaRPr b="0" i="0" sz="6600" u="none" cap="none" strike="noStrike">
              <a:solidFill>
                <a:srgbClr val="FFFFFF"/>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203" name="Google Shape;203;p9"/>
          <p:cNvSpPr txBox="1"/>
          <p:nvPr/>
        </p:nvSpPr>
        <p:spPr>
          <a:xfrm>
            <a:off x="3529409" y="2475888"/>
            <a:ext cx="14530306" cy="41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0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chemeClr val="dk1"/>
                </a:solidFill>
                <a:latin typeface="Arial Black"/>
                <a:ea typeface="Arial Black"/>
                <a:cs typeface="Arial Black"/>
                <a:sym typeface="Arial Black"/>
              </a:rPr>
              <a:t>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grpSp>
        <p:nvGrpSpPr>
          <p:cNvPr id="204" name="Google Shape;204;p9"/>
          <p:cNvGrpSpPr/>
          <p:nvPr/>
        </p:nvGrpSpPr>
        <p:grpSpPr>
          <a:xfrm>
            <a:off x="0" y="-216992"/>
            <a:ext cx="2922084" cy="10503992"/>
            <a:chOff x="0" y="-57150"/>
            <a:chExt cx="769602" cy="2766483"/>
          </a:xfrm>
        </p:grpSpPr>
        <p:sp>
          <p:nvSpPr>
            <p:cNvPr id="205" name="Google Shape;205;p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6" name="Google Shape;206;p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7" name="Google Shape;207;p9"/>
          <p:cNvSpPr/>
          <p:nvPr/>
        </p:nvSpPr>
        <p:spPr>
          <a:xfrm>
            <a:off x="-306850"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08" name="Google Shape;208;p9"/>
          <p:cNvPicPr preferRelativeResize="0"/>
          <p:nvPr/>
        </p:nvPicPr>
        <p:blipFill rotWithShape="1">
          <a:blip r:embed="rId5">
            <a:alphaModFix/>
          </a:blip>
          <a:srcRect b="0" l="0" r="0" t="0"/>
          <a:stretch/>
        </p:blipFill>
        <p:spPr>
          <a:xfrm>
            <a:off x="10532809" y="4098375"/>
            <a:ext cx="5433056" cy="3768368"/>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209" name="Google Shape;209;p9"/>
          <p:cNvPicPr preferRelativeResize="0"/>
          <p:nvPr/>
        </p:nvPicPr>
        <p:blipFill rotWithShape="1">
          <a:blip r:embed="rId6">
            <a:alphaModFix/>
          </a:blip>
          <a:srcRect b="0" l="0" r="0" t="0"/>
          <a:stretch/>
        </p:blipFill>
        <p:spPr>
          <a:xfrm>
            <a:off x="3860950" y="3490462"/>
            <a:ext cx="5732993" cy="5873968"/>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210" name="Google Shape;210;p9"/>
          <p:cNvSpPr txBox="1"/>
          <p:nvPr/>
        </p:nvSpPr>
        <p:spPr>
          <a:xfrm>
            <a:off x="4151482" y="4535825"/>
            <a:ext cx="5151900" cy="2247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Stel je voor dat je </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een leraar bent. </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Hoe zou je lesgeven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in een klas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met dove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leerlingen?</a:t>
            </a:r>
            <a:endParaRPr b="0" i="0" sz="2000" u="none" cap="none" strike="noStrike">
              <a:solidFill>
                <a:srgbClr val="000000"/>
              </a:solidFill>
              <a:latin typeface="Arial"/>
              <a:ea typeface="Arial"/>
              <a:cs typeface="Arial"/>
              <a:sym typeface="Arial"/>
            </a:endParaRPr>
          </a:p>
        </p:txBody>
      </p:sp>
      <p:pic>
        <p:nvPicPr>
          <p:cNvPr id="211" name="Google Shape;211;p9"/>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p10"/>
          <p:cNvPicPr preferRelativeResize="0"/>
          <p:nvPr/>
        </p:nvPicPr>
        <p:blipFill rotWithShape="1">
          <a:blip r:embed="rId3">
            <a:alphaModFix/>
          </a:blip>
          <a:srcRect b="0" l="0" r="0" t="0"/>
          <a:stretch/>
        </p:blipFill>
        <p:spPr>
          <a:xfrm>
            <a:off x="2922084" y="-1"/>
            <a:ext cx="15365916" cy="2258896"/>
          </a:xfrm>
          <a:prstGeom prst="rect">
            <a:avLst/>
          </a:prstGeom>
          <a:noFill/>
          <a:ln>
            <a:noFill/>
          </a:ln>
        </p:spPr>
      </p:pic>
      <p:grpSp>
        <p:nvGrpSpPr>
          <p:cNvPr id="217" name="Google Shape;217;p10"/>
          <p:cNvGrpSpPr/>
          <p:nvPr/>
        </p:nvGrpSpPr>
        <p:grpSpPr>
          <a:xfrm>
            <a:off x="0" y="-216991"/>
            <a:ext cx="2922084" cy="10503991"/>
            <a:chOff x="0" y="-57150"/>
            <a:chExt cx="769602" cy="2766483"/>
          </a:xfrm>
        </p:grpSpPr>
        <p:sp>
          <p:nvSpPr>
            <p:cNvPr id="218" name="Google Shape;218;p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9" name="Google Shape;219;p10"/>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0" name="Google Shape;220;p10"/>
          <p:cNvSpPr txBox="1"/>
          <p:nvPr/>
        </p:nvSpPr>
        <p:spPr>
          <a:xfrm>
            <a:off x="3449104" y="637515"/>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500" u="none" cap="none" strike="noStrike">
                <a:solidFill>
                  <a:srgbClr val="FFFFFF"/>
                </a:solidFill>
                <a:latin typeface="Anton"/>
                <a:ea typeface="Anton"/>
                <a:cs typeface="Anton"/>
                <a:sym typeface="Anton"/>
              </a:rPr>
              <a:t>Info: Didactiek voor doven</a:t>
            </a:r>
            <a:r>
              <a:rPr b="0" i="0" lang="en-US" sz="6000" u="none" cap="none" strike="noStrike">
                <a:solidFill>
                  <a:srgbClr val="FFFFFF"/>
                </a:solidFill>
                <a:latin typeface="Anton"/>
                <a:ea typeface="Anton"/>
                <a:cs typeface="Anton"/>
                <a:sym typeface="Anton"/>
              </a:rPr>
              <a:t> </a:t>
            </a:r>
            <a:endParaRPr b="0" i="0" sz="6000" u="none" cap="none" strike="noStrike">
              <a:solidFill>
                <a:srgbClr val="FFFFFF"/>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221" name="Google Shape;221;p10"/>
          <p:cNvSpPr txBox="1"/>
          <p:nvPr/>
        </p:nvSpPr>
        <p:spPr>
          <a:xfrm>
            <a:off x="7212925" y="2250688"/>
            <a:ext cx="54243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rPr b="1" lang="en-US" sz="4800">
                <a:solidFill>
                  <a:schemeClr val="lt1"/>
                </a:solidFill>
                <a:latin typeface="Anton"/>
                <a:ea typeface="Anton"/>
                <a:cs typeface="Anton"/>
                <a:sym typeface="Anton"/>
              </a:rPr>
              <a:t>T</a:t>
            </a:r>
            <a:r>
              <a:rPr b="1" i="0" lang="en-US" sz="4800" u="none" cap="none" strike="noStrike">
                <a:solidFill>
                  <a:schemeClr val="lt1"/>
                </a:solidFill>
                <a:latin typeface="Anton"/>
                <a:ea typeface="Anton"/>
                <a:cs typeface="Anton"/>
                <a:sym typeface="Anton"/>
              </a:rPr>
              <a:t>weetalig &amp; bimodaal</a:t>
            </a:r>
            <a:endParaRPr b="1" i="0" sz="4800" u="none" cap="none" strike="noStrike">
              <a:solidFill>
                <a:schemeClr val="lt1"/>
              </a:solidFill>
              <a:latin typeface="Anton"/>
              <a:ea typeface="Anton"/>
              <a:cs typeface="Anton"/>
              <a:sym typeface="Anton"/>
            </a:endParaRPr>
          </a:p>
        </p:txBody>
      </p:sp>
      <p:sp>
        <p:nvSpPr>
          <p:cNvPr id="222" name="Google Shape;222;p10"/>
          <p:cNvSpPr/>
          <p:nvPr/>
        </p:nvSpPr>
        <p:spPr>
          <a:xfrm>
            <a:off x="3312829" y="3361007"/>
            <a:ext cx="7224885" cy="6716767"/>
          </a:xfrm>
          <a:prstGeom prst="ellipse">
            <a:avLst/>
          </a:prstGeom>
          <a:solidFill>
            <a:schemeClr val="dk2"/>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F243E"/>
              </a:solidFill>
              <a:latin typeface="Arial"/>
              <a:ea typeface="Arial"/>
              <a:cs typeface="Arial"/>
              <a:sym typeface="Arial"/>
            </a:endParaRPr>
          </a:p>
        </p:txBody>
      </p:sp>
      <p:sp>
        <p:nvSpPr>
          <p:cNvPr id="223" name="Google Shape;223;p10"/>
          <p:cNvSpPr/>
          <p:nvPr/>
        </p:nvSpPr>
        <p:spPr>
          <a:xfrm>
            <a:off x="9257716" y="3395368"/>
            <a:ext cx="6504798" cy="6460999"/>
          </a:xfrm>
          <a:prstGeom prst="ellipse">
            <a:avLst/>
          </a:prstGeom>
          <a:solidFill>
            <a:schemeClr val="accent5"/>
          </a:solidFill>
          <a:ln cap="flat" cmpd="sng" w="25400">
            <a:solidFill>
              <a:srgbClr val="367D9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4" name="Google Shape;224;p10"/>
          <p:cNvSpPr txBox="1"/>
          <p:nvPr/>
        </p:nvSpPr>
        <p:spPr>
          <a:xfrm>
            <a:off x="5076905" y="3849424"/>
            <a:ext cx="4203600" cy="4032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lang="en-US" sz="2000">
                <a:solidFill>
                  <a:schemeClr val="lt1"/>
                </a:solidFill>
              </a:rPr>
              <a:t>I</a:t>
            </a:r>
            <a:r>
              <a:rPr b="0" i="0" lang="en-US" sz="2000" u="none" cap="none" strike="noStrike">
                <a:solidFill>
                  <a:schemeClr val="lt1"/>
                </a:solidFill>
                <a:latin typeface="Arial"/>
                <a:ea typeface="Arial"/>
                <a:cs typeface="Arial"/>
                <a:sym typeface="Arial"/>
              </a:rPr>
              <a:t>nclusie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Arial"/>
                <a:ea typeface="Arial"/>
                <a:cs typeface="Arial"/>
                <a:sym typeface="Arial"/>
              </a:rPr>
              <a:t>Gebarentaal</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Arial"/>
                <a:ea typeface="Arial"/>
                <a:cs typeface="Arial"/>
                <a:sym typeface="Arial"/>
              </a:rPr>
              <a:t>Dove docenten </a:t>
            </a:r>
            <a:br>
              <a:rPr b="0" i="0" lang="en-US" sz="2000" u="none" cap="none" strike="noStrike">
                <a:solidFill>
                  <a:schemeClr val="lt1"/>
                </a:solidFill>
                <a:latin typeface="Arial"/>
                <a:ea typeface="Arial"/>
                <a:cs typeface="Arial"/>
                <a:sym typeface="Arial"/>
              </a:rPr>
            </a:br>
            <a:r>
              <a:rPr b="0" i="0" lang="en-US" sz="2000" u="none" cap="none" strike="noStrike">
                <a:solidFill>
                  <a:schemeClr val="lt1"/>
                </a:solidFill>
                <a:latin typeface="Arial"/>
                <a:ea typeface="Arial"/>
                <a:cs typeface="Arial"/>
                <a:sym typeface="Arial"/>
              </a:rPr>
              <a:t>(moedertaalsprekers)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Arial"/>
                <a:ea typeface="Arial"/>
                <a:cs typeface="Arial"/>
                <a:sym typeface="Arial"/>
              </a:rPr>
              <a:t>horende docenten</a:t>
            </a:r>
            <a:endParaRPr b="0" i="0" sz="20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Arial"/>
                <a:ea typeface="Arial"/>
                <a:cs typeface="Arial"/>
                <a:sym typeface="Arial"/>
              </a:rPr>
              <a:t>kunnen gebarentaal gebruiken</a:t>
            </a:r>
            <a:endParaRPr b="0" i="0"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Black"/>
              <a:ea typeface="Arial Black"/>
              <a:cs typeface="Arial Black"/>
              <a:sym typeface="Arial Black"/>
            </a:endParaRPr>
          </a:p>
        </p:txBody>
      </p:sp>
      <p:sp>
        <p:nvSpPr>
          <p:cNvPr id="225" name="Google Shape;225;p10"/>
          <p:cNvSpPr txBox="1"/>
          <p:nvPr/>
        </p:nvSpPr>
        <p:spPr>
          <a:xfrm>
            <a:off x="11373867" y="3736936"/>
            <a:ext cx="3953436" cy="25545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Arial"/>
                <a:ea typeface="Arial"/>
                <a:cs typeface="Arial"/>
                <a:sym typeface="Arial"/>
              </a:rPr>
              <a:t>visuele leermiddelen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Arial"/>
                <a:ea typeface="Arial"/>
                <a:cs typeface="Arial"/>
                <a:sym typeface="Arial"/>
              </a:rPr>
              <a:t>(materialen, video's)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Black"/>
              <a:ea typeface="Arial Black"/>
              <a:cs typeface="Arial Black"/>
              <a:sym typeface="Arial Black"/>
            </a:endParaRPr>
          </a:p>
        </p:txBody>
      </p:sp>
      <p:sp>
        <p:nvSpPr>
          <p:cNvPr id="226" name="Google Shape;226;p10"/>
          <p:cNvSpPr txBox="1"/>
          <p:nvPr/>
        </p:nvSpPr>
        <p:spPr>
          <a:xfrm>
            <a:off x="7398656" y="6695240"/>
            <a:ext cx="8410742"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Arial"/>
                <a:ea typeface="Arial"/>
                <a:cs typeface="Arial"/>
                <a:sym typeface="Arial"/>
              </a:rPr>
              <a:t>Het curriculum omvat ook </a:t>
            </a:r>
            <a:br>
              <a:rPr b="0" i="0" lang="en-US" sz="2000" u="none" cap="none" strike="noStrike">
                <a:solidFill>
                  <a:schemeClr val="dk1"/>
                </a:solidFill>
                <a:latin typeface="Arial"/>
                <a:ea typeface="Arial"/>
                <a:cs typeface="Arial"/>
                <a:sym typeface="Arial"/>
              </a:rPr>
            </a:br>
            <a:r>
              <a:rPr b="0" i="0" lang="en-US" sz="2000" u="none" cap="none" strike="noStrike">
                <a:solidFill>
                  <a:schemeClr val="dk1"/>
                </a:solidFill>
                <a:latin typeface="Arial"/>
                <a:ea typeface="Arial"/>
                <a:cs typeface="Arial"/>
                <a:sym typeface="Arial"/>
              </a:rPr>
              <a:t>Dovencultuur</a:t>
            </a:r>
            <a:br>
              <a:rPr b="0" i="0" lang="en-US" sz="2000" u="none" cap="none" strike="noStrike">
                <a:solidFill>
                  <a:schemeClr val="dk1"/>
                </a:solidFill>
                <a:latin typeface="Arial"/>
                <a:ea typeface="Arial"/>
                <a:cs typeface="Arial"/>
                <a:sym typeface="Arial"/>
              </a:rPr>
            </a:br>
            <a:r>
              <a:rPr b="0" i="0" lang="en-US" sz="2000" u="none" cap="none" strike="noStrike">
                <a:solidFill>
                  <a:schemeClr val="dk1"/>
                </a:solidFill>
                <a:latin typeface="Arial"/>
                <a:ea typeface="Arial"/>
                <a:cs typeface="Arial"/>
                <a:sym typeface="Arial"/>
              </a:rPr>
              <a:t>(geschiedenis, kunst, films …)</a:t>
            </a:r>
            <a:endParaRPr b="0" i="0" sz="2000" u="none" cap="none" strike="noStrike">
              <a:solidFill>
                <a:schemeClr val="dk1"/>
              </a:solidFill>
              <a:latin typeface="Arial"/>
              <a:ea typeface="Arial"/>
              <a:cs typeface="Arial"/>
              <a:sym typeface="Arial"/>
            </a:endParaRPr>
          </a:p>
        </p:txBody>
      </p:sp>
      <p:sp>
        <p:nvSpPr>
          <p:cNvPr id="227" name="Google Shape;227;p10"/>
          <p:cNvSpPr txBox="1"/>
          <p:nvPr/>
        </p:nvSpPr>
        <p:spPr>
          <a:xfrm>
            <a:off x="10414106" y="8067240"/>
            <a:ext cx="3532520"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Arial"/>
                <a:ea typeface="Arial"/>
                <a:cs typeface="Arial"/>
                <a:sym typeface="Arial"/>
              </a:rPr>
              <a:t>Dove</a:t>
            </a:r>
            <a:r>
              <a:rPr lang="en-US" sz="2000">
                <a:solidFill>
                  <a:schemeClr val="dk1"/>
                </a:solidFill>
              </a:rPr>
              <a:t>n</a:t>
            </a:r>
            <a:r>
              <a:rPr b="0" i="0" lang="en-US" sz="2000" u="none" cap="none" strike="noStrike">
                <a:solidFill>
                  <a:schemeClr val="dk1"/>
                </a:solidFill>
                <a:latin typeface="Arial"/>
                <a:ea typeface="Arial"/>
                <a:cs typeface="Arial"/>
                <a:sym typeface="Arial"/>
              </a:rPr>
              <a:t>gemeenschap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Arial"/>
                <a:ea typeface="Arial"/>
                <a:cs typeface="Arial"/>
                <a:sym typeface="Arial"/>
              </a:rPr>
              <a:t>Workshops, evenementen met dove gasten</a:t>
            </a:r>
            <a:endParaRPr b="0" i="0" sz="2000" u="none" cap="none" strike="noStrike">
              <a:solidFill>
                <a:schemeClr val="dk1"/>
              </a:solidFill>
              <a:latin typeface="Arial"/>
              <a:ea typeface="Arial"/>
              <a:cs typeface="Arial"/>
              <a:sym typeface="Arial"/>
            </a:endParaRPr>
          </a:p>
        </p:txBody>
      </p:sp>
      <p:sp>
        <p:nvSpPr>
          <p:cNvPr id="228" name="Google Shape;228;p10"/>
          <p:cNvSpPr txBox="1"/>
          <p:nvPr/>
        </p:nvSpPr>
        <p:spPr>
          <a:xfrm>
            <a:off x="5147919" y="7578840"/>
            <a:ext cx="44283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Arial"/>
                <a:ea typeface="Arial"/>
                <a:cs typeface="Arial"/>
                <a:sym typeface="Arial"/>
              </a:rPr>
              <a:t>Groepswerk, projecten</a:t>
            </a:r>
            <a:endParaRPr b="0" i="0" sz="1400" u="none" cap="none" strike="noStrike">
              <a:solidFill>
                <a:srgbClr val="000000"/>
              </a:solidFill>
              <a:latin typeface="Arial"/>
              <a:ea typeface="Arial"/>
              <a:cs typeface="Arial"/>
              <a:sym typeface="Arial"/>
            </a:endParaRPr>
          </a:p>
        </p:txBody>
      </p:sp>
      <p:pic>
        <p:nvPicPr>
          <p:cNvPr descr="Ein Bild, das Design enthält.&#10;&#10;KI-generierte Inhalte können fehlerhaft sein." id="229" name="Google Shape;229;p10"/>
          <p:cNvPicPr preferRelativeResize="0"/>
          <p:nvPr/>
        </p:nvPicPr>
        <p:blipFill rotWithShape="1">
          <a:blip r:embed="rId4">
            <a:alphaModFix/>
          </a:blip>
          <a:srcRect b="0" l="0" r="0" t="0"/>
          <a:stretch/>
        </p:blipFill>
        <p:spPr>
          <a:xfrm>
            <a:off x="8610488" y="5657153"/>
            <a:ext cx="1573118" cy="1565333"/>
          </a:xfrm>
          <a:prstGeom prst="ellipse">
            <a:avLst/>
          </a:prstGeom>
          <a:noFill/>
          <a:ln>
            <a:noFill/>
          </a:ln>
          <a:effectLst>
            <a:outerShdw blurRad="381000" sx="-80000" rotWithShape="0" dir="5400000" dist="292100" sy="-18000">
              <a:srgbClr val="000000">
                <a:alpha val="21960"/>
              </a:srgbClr>
            </a:outerShdw>
          </a:effectLst>
        </p:spPr>
      </p:pic>
      <p:pic>
        <p:nvPicPr>
          <p:cNvPr id="230" name="Google Shape;230;p10"/>
          <p:cNvPicPr preferRelativeResize="0"/>
          <p:nvPr/>
        </p:nvPicPr>
        <p:blipFill rotWithShape="1">
          <a:blip r:embed="rId5">
            <a:alphaModFix/>
          </a:blip>
          <a:srcRect b="0" l="0" r="0" t="0"/>
          <a:stretch/>
        </p:blipFill>
        <p:spPr>
          <a:xfrm>
            <a:off x="12045276" y="4715145"/>
            <a:ext cx="1152686" cy="82879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231" name="Google Shape;231;p10"/>
          <p:cNvPicPr preferRelativeResize="0"/>
          <p:nvPr/>
        </p:nvPicPr>
        <p:blipFill rotWithShape="1">
          <a:blip r:embed="rId6">
            <a:alphaModFix/>
          </a:blip>
          <a:srcRect b="0" l="0" r="0" t="0"/>
          <a:stretch/>
        </p:blipFill>
        <p:spPr>
          <a:xfrm>
            <a:off x="10627163" y="4544499"/>
            <a:ext cx="1115557" cy="939417"/>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232" name="Google Shape;232;p10"/>
          <p:cNvPicPr preferRelativeResize="0"/>
          <p:nvPr/>
        </p:nvPicPr>
        <p:blipFill rotWithShape="1">
          <a:blip r:embed="rId7">
            <a:alphaModFix/>
          </a:blip>
          <a:srcRect b="0" l="0" r="0" t="0"/>
          <a:stretch/>
        </p:blipFill>
        <p:spPr>
          <a:xfrm>
            <a:off x="0" y="1"/>
            <a:ext cx="2922084" cy="10287000"/>
          </a:xfrm>
          <a:prstGeom prst="rect">
            <a:avLst/>
          </a:prstGeom>
          <a:noFill/>
          <a:ln>
            <a:noFill/>
          </a:ln>
        </p:spPr>
      </p:pic>
      <p:sp>
        <p:nvSpPr>
          <p:cNvPr id="233" name="Google Shape;233;p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p10"/>
          <p:cNvSpPr txBox="1"/>
          <p:nvPr/>
        </p:nvSpPr>
        <p:spPr>
          <a:xfrm>
            <a:off x="3581258" y="6283713"/>
            <a:ext cx="2321751"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Arial"/>
                <a:ea typeface="Arial"/>
                <a:cs typeface="Arial"/>
                <a:sym typeface="Arial"/>
              </a:rPr>
              <a:t>Gebarentaal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Arial"/>
                <a:ea typeface="Arial"/>
                <a:cs typeface="Arial"/>
                <a:sym typeface="Arial"/>
              </a:rPr>
              <a:t>Tolk</a:t>
            </a:r>
            <a:endParaRPr b="0" i="0" sz="2000" u="none" cap="none" strike="noStrike">
              <a:solidFill>
                <a:schemeClr val="lt1"/>
              </a:solidFill>
              <a:latin typeface="Arial"/>
              <a:ea typeface="Arial"/>
              <a:cs typeface="Arial"/>
              <a:sym typeface="Arial"/>
            </a:endParaRPr>
          </a:p>
        </p:txBody>
      </p:sp>
      <p:sp>
        <p:nvSpPr>
          <p:cNvPr id="235" name="Google Shape;235;p10"/>
          <p:cNvSpPr txBox="1"/>
          <p:nvPr/>
        </p:nvSpPr>
        <p:spPr>
          <a:xfrm>
            <a:off x="12859465" y="5543936"/>
            <a:ext cx="3953436" cy="255454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Arial"/>
                <a:ea typeface="Arial"/>
                <a:cs typeface="Arial"/>
                <a:sym typeface="Arial"/>
              </a:rPr>
              <a:t>omgeving: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Arial"/>
                <a:ea typeface="Arial"/>
                <a:cs typeface="Arial"/>
                <a:sym typeface="Arial"/>
              </a:rPr>
              <a:t>opstelling van de stoelen,</a:t>
            </a:r>
            <a:br>
              <a:rPr b="0" i="0" lang="en-US" sz="2000" u="none" cap="none" strike="noStrike">
                <a:solidFill>
                  <a:schemeClr val="dk1"/>
                </a:solidFill>
                <a:latin typeface="Arial"/>
                <a:ea typeface="Arial"/>
                <a:cs typeface="Arial"/>
                <a:sym typeface="Arial"/>
              </a:rPr>
            </a:br>
            <a:r>
              <a:rPr b="0" i="0" lang="en-US" sz="2000" u="none" cap="none" strike="noStrike">
                <a:solidFill>
                  <a:schemeClr val="dk1"/>
                </a:solidFill>
                <a:latin typeface="Arial"/>
                <a:ea typeface="Arial"/>
                <a:cs typeface="Arial"/>
                <a:sym typeface="Arial"/>
              </a:rPr>
              <a:t> verlichting</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Black"/>
              <a:ea typeface="Arial Black"/>
              <a:cs typeface="Arial Black"/>
              <a:sym typeface="Arial Black"/>
            </a:endParaRPr>
          </a:p>
        </p:txBody>
      </p:sp>
      <p:pic>
        <p:nvPicPr>
          <p:cNvPr id="236" name="Google Shape;236;p10"/>
          <p:cNvPicPr preferRelativeResize="0"/>
          <p:nvPr/>
        </p:nvPicPr>
        <p:blipFill>
          <a:blip r:embed="rId9">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id="241" name="Google Shape;241;p11"/>
          <p:cNvPicPr preferRelativeResize="0"/>
          <p:nvPr/>
        </p:nvPicPr>
        <p:blipFill rotWithShape="1">
          <a:blip r:embed="rId3">
            <a:alphaModFix/>
          </a:blip>
          <a:srcRect b="0" l="0" r="0" t="0"/>
          <a:stretch/>
        </p:blipFill>
        <p:spPr>
          <a:xfrm>
            <a:off x="2922084" y="-1"/>
            <a:ext cx="15365916" cy="2258896"/>
          </a:xfrm>
          <a:prstGeom prst="rect">
            <a:avLst/>
          </a:prstGeom>
          <a:noFill/>
          <a:ln>
            <a:noFill/>
          </a:ln>
        </p:spPr>
      </p:pic>
      <p:grpSp>
        <p:nvGrpSpPr>
          <p:cNvPr id="242" name="Google Shape;242;p11"/>
          <p:cNvGrpSpPr/>
          <p:nvPr/>
        </p:nvGrpSpPr>
        <p:grpSpPr>
          <a:xfrm>
            <a:off x="0" y="-216991"/>
            <a:ext cx="2922084" cy="10503991"/>
            <a:chOff x="0" y="-57150"/>
            <a:chExt cx="769602" cy="2766483"/>
          </a:xfrm>
        </p:grpSpPr>
        <p:sp>
          <p:nvSpPr>
            <p:cNvPr id="243" name="Google Shape;243;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4" name="Google Shape;244;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5" name="Google Shape;245;p11"/>
          <p:cNvSpPr txBox="1"/>
          <p:nvPr/>
        </p:nvSpPr>
        <p:spPr>
          <a:xfrm>
            <a:off x="3702820" y="460869"/>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rgbClr val="FFFFFF"/>
                </a:solidFill>
                <a:latin typeface="Anton"/>
                <a:ea typeface="Anton"/>
                <a:cs typeface="Anton"/>
                <a:sym typeface="Anton"/>
              </a:rPr>
              <a:t>Organiseer een projectweek</a:t>
            </a:r>
            <a:endParaRPr b="0" i="0" sz="6000" u="none" cap="none" strike="noStrike">
              <a:solidFill>
                <a:srgbClr val="FFFFFF"/>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pic>
        <p:nvPicPr>
          <p:cNvPr id="246" name="Google Shape;246;p11"/>
          <p:cNvPicPr preferRelativeResize="0"/>
          <p:nvPr/>
        </p:nvPicPr>
        <p:blipFill rotWithShape="1">
          <a:blip r:embed="rId4">
            <a:alphaModFix/>
          </a:blip>
          <a:srcRect b="0" l="0" r="0" t="0"/>
          <a:stretch/>
        </p:blipFill>
        <p:spPr>
          <a:xfrm>
            <a:off x="0" y="1"/>
            <a:ext cx="2922084" cy="10287000"/>
          </a:xfrm>
          <a:prstGeom prst="rect">
            <a:avLst/>
          </a:prstGeom>
          <a:noFill/>
          <a:ln>
            <a:noFill/>
          </a:ln>
        </p:spPr>
      </p:pic>
      <p:sp>
        <p:nvSpPr>
          <p:cNvPr id="247" name="Google Shape;247;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48" name="Google Shape;248;p11"/>
          <p:cNvPicPr preferRelativeResize="0"/>
          <p:nvPr/>
        </p:nvPicPr>
        <p:blipFill rotWithShape="1">
          <a:blip r:embed="rId6">
            <a:alphaModFix/>
          </a:blip>
          <a:srcRect b="0" l="0" r="0" t="0"/>
          <a:stretch/>
        </p:blipFill>
        <p:spPr>
          <a:xfrm>
            <a:off x="3585179" y="3214784"/>
            <a:ext cx="7950961" cy="5359436"/>
          </a:xfrm>
          <a:prstGeom prst="rect">
            <a:avLst/>
          </a:prstGeom>
          <a:noFill/>
          <a:ln>
            <a:noFill/>
          </a:ln>
        </p:spPr>
      </p:pic>
      <p:pic>
        <p:nvPicPr>
          <p:cNvPr id="249" name="Google Shape;249;p11"/>
          <p:cNvPicPr preferRelativeResize="0"/>
          <p:nvPr/>
        </p:nvPicPr>
        <p:blipFill rotWithShape="1">
          <a:blip r:embed="rId7">
            <a:alphaModFix/>
          </a:blip>
          <a:srcRect b="0" l="0" r="0" t="0"/>
          <a:stretch/>
        </p:blipFill>
        <p:spPr>
          <a:xfrm>
            <a:off x="11867688" y="2641586"/>
            <a:ext cx="6063037" cy="6212128"/>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250" name="Google Shape;250;p11"/>
          <p:cNvSpPr txBox="1"/>
          <p:nvPr/>
        </p:nvSpPr>
        <p:spPr>
          <a:xfrm>
            <a:off x="12944177" y="3603548"/>
            <a:ext cx="3715800" cy="2862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In de klas zitten </a:t>
            </a:r>
            <a:br>
              <a:rPr b="0" i="0" lang="en-US" sz="2000" u="none" cap="none" strike="noStrike">
                <a:solidFill>
                  <a:srgbClr val="000000"/>
                </a:solidFill>
                <a:latin typeface="Arial"/>
                <a:ea typeface="Arial"/>
                <a:cs typeface="Arial"/>
                <a:sym typeface="Arial"/>
              </a:rPr>
            </a:br>
            <a:r>
              <a:rPr b="0" i="0" lang="en-US" sz="2000" u="none" cap="none" strike="noStrike">
                <a:solidFill>
                  <a:srgbClr val="000000"/>
                </a:solidFill>
                <a:latin typeface="Arial"/>
                <a:ea typeface="Arial"/>
                <a:cs typeface="Arial"/>
                <a:sym typeface="Arial"/>
              </a:rPr>
              <a:t>dove</a:t>
            </a:r>
            <a:r>
              <a:rPr lang="en-US" sz="2000"/>
              <a:t> en horende </a:t>
            </a:r>
            <a:r>
              <a:rPr b="0" i="0" lang="en-US" sz="2000" u="none" cap="none" strike="noStrike">
                <a:solidFill>
                  <a:srgbClr val="000000"/>
                </a:solidFill>
                <a:latin typeface="Arial"/>
                <a:ea typeface="Arial"/>
                <a:cs typeface="Arial"/>
                <a:sym typeface="Arial"/>
              </a:rPr>
              <a:t>leerlingen.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De docent vraagt de dove leerlingen om een projectweek te organiseren met als thema dovencultuur en de dovengemeenschap.</a:t>
            </a:r>
            <a:endParaRPr b="0" i="0" sz="1400" u="none" cap="none" strike="noStrike">
              <a:solidFill>
                <a:srgbClr val="000000"/>
              </a:solidFill>
              <a:latin typeface="Arial"/>
              <a:ea typeface="Arial"/>
              <a:cs typeface="Arial"/>
              <a:sym typeface="Arial"/>
            </a:endParaRPr>
          </a:p>
        </p:txBody>
      </p:sp>
      <p:pic>
        <p:nvPicPr>
          <p:cNvPr id="251" name="Google Shape;251;p11"/>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id="256" name="Google Shape;256;p34"/>
          <p:cNvPicPr preferRelativeResize="0"/>
          <p:nvPr/>
        </p:nvPicPr>
        <p:blipFill rotWithShape="1">
          <a:blip r:embed="rId3">
            <a:alphaModFix/>
          </a:blip>
          <a:srcRect b="0" l="0" r="0" t="0"/>
          <a:stretch/>
        </p:blipFill>
        <p:spPr>
          <a:xfrm>
            <a:off x="2922084" y="-1"/>
            <a:ext cx="15365916" cy="2258896"/>
          </a:xfrm>
          <a:prstGeom prst="rect">
            <a:avLst/>
          </a:prstGeom>
          <a:noFill/>
          <a:ln>
            <a:noFill/>
          </a:ln>
        </p:spPr>
      </p:pic>
      <p:grpSp>
        <p:nvGrpSpPr>
          <p:cNvPr id="257" name="Google Shape;257;p34"/>
          <p:cNvGrpSpPr/>
          <p:nvPr/>
        </p:nvGrpSpPr>
        <p:grpSpPr>
          <a:xfrm>
            <a:off x="0" y="-216991"/>
            <a:ext cx="2922084" cy="10503991"/>
            <a:chOff x="0" y="-57150"/>
            <a:chExt cx="769602" cy="2766483"/>
          </a:xfrm>
        </p:grpSpPr>
        <p:sp>
          <p:nvSpPr>
            <p:cNvPr id="258" name="Google Shape;258;p3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9" name="Google Shape;259;p3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0" name="Google Shape;260;p34"/>
          <p:cNvSpPr txBox="1"/>
          <p:nvPr/>
        </p:nvSpPr>
        <p:spPr>
          <a:xfrm>
            <a:off x="3585179" y="382690"/>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rgbClr val="FFFFFF"/>
                </a:solidFill>
                <a:latin typeface="Anton"/>
                <a:ea typeface="Anton"/>
                <a:cs typeface="Anton"/>
                <a:sym typeface="Anton"/>
              </a:rPr>
              <a:t>Organiseer een projectweek – ideeën, tips</a:t>
            </a:r>
            <a:endParaRPr b="0" i="0" sz="6000" u="none" cap="none" strike="noStrike">
              <a:solidFill>
                <a:srgbClr val="FFFFFF"/>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pic>
        <p:nvPicPr>
          <p:cNvPr id="261" name="Google Shape;261;p34"/>
          <p:cNvPicPr preferRelativeResize="0"/>
          <p:nvPr/>
        </p:nvPicPr>
        <p:blipFill rotWithShape="1">
          <a:blip r:embed="rId4">
            <a:alphaModFix/>
          </a:blip>
          <a:srcRect b="0" l="0" r="0" t="0"/>
          <a:stretch/>
        </p:blipFill>
        <p:spPr>
          <a:xfrm>
            <a:off x="0" y="1"/>
            <a:ext cx="2922084" cy="10287000"/>
          </a:xfrm>
          <a:prstGeom prst="rect">
            <a:avLst/>
          </a:prstGeom>
          <a:noFill/>
          <a:ln>
            <a:noFill/>
          </a:ln>
        </p:spPr>
      </p:pic>
      <p:sp>
        <p:nvSpPr>
          <p:cNvPr id="262" name="Google Shape;262;p3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3" name="Google Shape;263;p34"/>
          <p:cNvSpPr txBox="1"/>
          <p:nvPr/>
        </p:nvSpPr>
        <p:spPr>
          <a:xfrm>
            <a:off x="6576323" y="3505490"/>
            <a:ext cx="3764695" cy="28961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Black"/>
              <a:ea typeface="Arial Black"/>
              <a:cs typeface="Arial Black"/>
              <a:sym typeface="Arial Black"/>
            </a:endParaRPr>
          </a:p>
        </p:txBody>
      </p:sp>
      <p:sp>
        <p:nvSpPr>
          <p:cNvPr id="264" name="Google Shape;264;p34"/>
          <p:cNvSpPr/>
          <p:nvPr/>
        </p:nvSpPr>
        <p:spPr>
          <a:xfrm>
            <a:off x="3113196" y="2669324"/>
            <a:ext cx="3549660" cy="2740065"/>
          </a:xfrm>
          <a:prstGeom prst="roundRect">
            <a:avLst>
              <a:gd fmla="val 16667" name="adj"/>
            </a:avLst>
          </a:prstGeom>
          <a:solidFill>
            <a:schemeClr val="l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65" name="Google Shape;265;p34"/>
          <p:cNvSpPr/>
          <p:nvPr/>
        </p:nvSpPr>
        <p:spPr>
          <a:xfrm>
            <a:off x="6889015" y="2684103"/>
            <a:ext cx="3549660" cy="2740065"/>
          </a:xfrm>
          <a:prstGeom prst="roundRect">
            <a:avLst>
              <a:gd fmla="val 16667" name="adj"/>
            </a:avLst>
          </a:prstGeom>
          <a:solidFill>
            <a:schemeClr val="l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66" name="Google Shape;266;p34"/>
          <p:cNvSpPr/>
          <p:nvPr/>
        </p:nvSpPr>
        <p:spPr>
          <a:xfrm>
            <a:off x="3064291" y="5847687"/>
            <a:ext cx="3549660" cy="2740065"/>
          </a:xfrm>
          <a:prstGeom prst="roundRect">
            <a:avLst>
              <a:gd fmla="val 16667" name="adj"/>
            </a:avLst>
          </a:prstGeom>
          <a:solidFill>
            <a:schemeClr val="l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67" name="Google Shape;267;p34"/>
          <p:cNvSpPr/>
          <p:nvPr/>
        </p:nvSpPr>
        <p:spPr>
          <a:xfrm>
            <a:off x="6907252" y="5847687"/>
            <a:ext cx="3549660" cy="2740065"/>
          </a:xfrm>
          <a:prstGeom prst="roundRect">
            <a:avLst>
              <a:gd fmla="val 16667" name="adj"/>
            </a:avLst>
          </a:prstGeom>
          <a:solidFill>
            <a:schemeClr val="l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68" name="Google Shape;268;p34"/>
          <p:cNvSpPr/>
          <p:nvPr/>
        </p:nvSpPr>
        <p:spPr>
          <a:xfrm>
            <a:off x="10700989" y="2625973"/>
            <a:ext cx="3549660" cy="2740065"/>
          </a:xfrm>
          <a:prstGeom prst="roundRect">
            <a:avLst>
              <a:gd fmla="val 16667" name="adj"/>
            </a:avLst>
          </a:prstGeom>
          <a:solidFill>
            <a:schemeClr val="l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Black"/>
                <a:ea typeface="Arial Black"/>
                <a:cs typeface="Arial Black"/>
                <a:sym typeface="Arial Black"/>
              </a:rPr>
              <a:t>Gebarentaal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Black"/>
                <a:ea typeface="Arial Black"/>
                <a:cs typeface="Arial Black"/>
                <a:sym typeface="Arial Black"/>
              </a:rPr>
              <a:t>Waarom is dit belangrijk voor ons?</a:t>
            </a:r>
            <a:endParaRPr b="0" i="0" sz="1400" u="none" cap="none" strike="noStrike">
              <a:solidFill>
                <a:srgbClr val="000000"/>
              </a:solidFill>
              <a:latin typeface="Arial"/>
              <a:ea typeface="Arial"/>
              <a:cs typeface="Arial"/>
              <a:sym typeface="Arial"/>
            </a:endParaRPr>
          </a:p>
        </p:txBody>
      </p:sp>
      <p:sp>
        <p:nvSpPr>
          <p:cNvPr id="269" name="Google Shape;269;p34"/>
          <p:cNvSpPr/>
          <p:nvPr/>
        </p:nvSpPr>
        <p:spPr>
          <a:xfrm>
            <a:off x="10734772" y="5833337"/>
            <a:ext cx="3549660" cy="2740065"/>
          </a:xfrm>
          <a:prstGeom prst="roundRect">
            <a:avLst>
              <a:gd fmla="val 16667" name="adj"/>
            </a:avLst>
          </a:prstGeom>
          <a:solidFill>
            <a:schemeClr val="l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70" name="Google Shape;270;p34"/>
          <p:cNvSpPr txBox="1"/>
          <p:nvPr/>
        </p:nvSpPr>
        <p:spPr>
          <a:xfrm>
            <a:off x="3435374" y="2992817"/>
            <a:ext cx="3043200" cy="2154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000" u="none" cap="none" strike="noStrike">
                <a:solidFill>
                  <a:srgbClr val="000000"/>
                </a:solidFill>
                <a:latin typeface="Arial Black"/>
                <a:ea typeface="Arial Black"/>
                <a:cs typeface="Arial Black"/>
                <a:sym typeface="Arial Black"/>
              </a:rPr>
              <a:t>Uitstapjes naar de</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000" u="none" cap="none" strike="noStrike">
                <a:solidFill>
                  <a:srgbClr val="000000"/>
                </a:solidFill>
                <a:latin typeface="Arial Black"/>
                <a:ea typeface="Arial Black"/>
                <a:cs typeface="Arial Black"/>
                <a:sym typeface="Arial Black"/>
              </a:rPr>
              <a:t>dovengemeenschap</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800"/>
              <a:buFont typeface="Arial"/>
              <a:buNone/>
            </a:pPr>
            <a:r>
              <a:t/>
            </a:r>
            <a:endParaRPr>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800"/>
              <a:buFont typeface="Arial"/>
              <a:buNone/>
            </a:pPr>
            <a:r>
              <a:t/>
            </a:r>
            <a:endParaRPr>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800"/>
              <a:buFont typeface="Arial"/>
              <a:buNone/>
            </a:pPr>
            <a:r>
              <a:t/>
            </a:r>
            <a:endParaRPr>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800"/>
              <a:buFont typeface="Arial"/>
              <a:buNone/>
            </a:pPr>
            <a:r>
              <a:t/>
            </a:r>
            <a:endParaRPr b="0" i="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800"/>
              <a:buFont typeface="Arial"/>
              <a:buNone/>
            </a:pPr>
            <a:r>
              <a:rPr b="0" i="0" lang="en-US" u="none" cap="none" strike="noStrike">
                <a:solidFill>
                  <a:srgbClr val="000000"/>
                </a:solidFill>
                <a:latin typeface="Arial Black"/>
                <a:ea typeface="Arial Black"/>
                <a:cs typeface="Arial Black"/>
                <a:sym typeface="Arial Black"/>
              </a:rPr>
              <a:t>Wat ga je laten zien</a:t>
            </a:r>
            <a:r>
              <a:rPr b="0" i="0" lang="en-US" sz="1000" u="none" cap="none" strike="noStrike">
                <a:solidFill>
                  <a:srgbClr val="000000"/>
                </a:solidFill>
                <a:latin typeface="Arial Black"/>
                <a:ea typeface="Arial Black"/>
                <a:cs typeface="Arial Black"/>
                <a:sym typeface="Arial Black"/>
              </a:rPr>
              <a:t>?</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000" u="none" cap="none" strike="noStrike">
              <a:solidFill>
                <a:srgbClr val="000000"/>
              </a:solidFill>
              <a:latin typeface="Arial"/>
              <a:ea typeface="Arial"/>
              <a:cs typeface="Arial"/>
              <a:sym typeface="Arial"/>
            </a:endParaRPr>
          </a:p>
        </p:txBody>
      </p:sp>
      <p:sp>
        <p:nvSpPr>
          <p:cNvPr id="271" name="Google Shape;271;p34"/>
          <p:cNvSpPr txBox="1"/>
          <p:nvPr/>
        </p:nvSpPr>
        <p:spPr>
          <a:xfrm>
            <a:off x="3634090" y="6531793"/>
            <a:ext cx="3043292" cy="172354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Black"/>
                <a:ea typeface="Arial Black"/>
                <a:cs typeface="Arial Black"/>
                <a:sym typeface="Arial Black"/>
              </a:rPr>
              <a:t>Tolken</a:t>
            </a:r>
            <a:endParaRPr b="0" i="0" sz="2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Black"/>
                <a:ea typeface="Arial Black"/>
                <a:cs typeface="Arial Black"/>
                <a:sym typeface="Arial Black"/>
              </a:rPr>
              <a:t>Hoe werkt het</a:t>
            </a:r>
            <a:r>
              <a:rPr b="0" i="0" lang="en-US" sz="1400" u="none" cap="none" strike="noStrike">
                <a:solidFill>
                  <a:srgbClr val="000000"/>
                </a:solidFill>
                <a:latin typeface="Arial Black"/>
                <a:ea typeface="Arial Black"/>
                <a:cs typeface="Arial Black"/>
                <a:sym typeface="Arial Black"/>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34"/>
          <p:cNvSpPr txBox="1"/>
          <p:nvPr/>
        </p:nvSpPr>
        <p:spPr>
          <a:xfrm>
            <a:off x="7070758" y="2935548"/>
            <a:ext cx="3043200" cy="307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Black"/>
                <a:ea typeface="Arial Black"/>
                <a:cs typeface="Arial Black"/>
                <a:sym typeface="Arial Black"/>
              </a:rPr>
              <a:t>Geschiedenis van de doven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Black"/>
              <a:ea typeface="Arial Black"/>
              <a:cs typeface="Arial Black"/>
              <a:sym typeface="Arial Black"/>
            </a:endParaRPr>
          </a:p>
          <a:p>
            <a:pPr indent="0" lvl="0" marL="0" marR="0" rtl="0" algn="ctr">
              <a:lnSpc>
                <a:spcPct val="100000"/>
              </a:lnSpc>
              <a:spcBef>
                <a:spcPts val="0"/>
              </a:spcBef>
              <a:spcAft>
                <a:spcPts val="0"/>
              </a:spcAft>
              <a:buClr>
                <a:srgbClr val="000000"/>
              </a:buClr>
              <a:buSzPts val="2400"/>
              <a:buFont typeface="Arial"/>
              <a:buNone/>
            </a:pPr>
            <a:r>
              <a:rPr lang="en-US" sz="1900">
                <a:latin typeface="Arial Black"/>
                <a:ea typeface="Arial Black"/>
                <a:cs typeface="Arial Black"/>
                <a:sym typeface="Arial Black"/>
              </a:rPr>
              <a:t>Welke b</a:t>
            </a:r>
            <a:r>
              <a:rPr b="0" i="0" lang="en-US" sz="1900" u="none" cap="none" strike="noStrike">
                <a:solidFill>
                  <a:srgbClr val="000000"/>
                </a:solidFill>
                <a:latin typeface="Arial Black"/>
                <a:ea typeface="Arial Black"/>
                <a:cs typeface="Arial Black"/>
                <a:sym typeface="Arial Black"/>
              </a:rPr>
              <a:t>elangrijke voorbeelden</a:t>
            </a:r>
            <a:endParaRPr b="0" i="0" sz="19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p34"/>
          <p:cNvSpPr txBox="1"/>
          <p:nvPr/>
        </p:nvSpPr>
        <p:spPr>
          <a:xfrm>
            <a:off x="7130796" y="6152327"/>
            <a:ext cx="3326116" cy="32316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Black"/>
                <a:ea typeface="Arial Black"/>
                <a:cs typeface="Arial Black"/>
                <a:sym typeface="Arial Black"/>
              </a:rPr>
              <a:t>Gebarentaal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Black"/>
              <a:ea typeface="Arial Black"/>
              <a:cs typeface="Arial Black"/>
              <a:sym typeface="Arial Black"/>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Black"/>
                <a:ea typeface="Arial Black"/>
                <a:cs typeface="Arial Black"/>
                <a:sym typeface="Arial Black"/>
              </a:rPr>
              <a:t>Waarom is het belangrijk voor 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34"/>
          <p:cNvSpPr txBox="1"/>
          <p:nvPr/>
        </p:nvSpPr>
        <p:spPr>
          <a:xfrm>
            <a:off x="11059572" y="6383073"/>
            <a:ext cx="3043200" cy="1754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1800" u="none" cap="none" strike="noStrike">
                <a:solidFill>
                  <a:srgbClr val="000000"/>
                </a:solidFill>
                <a:latin typeface="Arial Black"/>
                <a:ea typeface="Arial Black"/>
                <a:cs typeface="Arial Black"/>
                <a:sym typeface="Arial Black"/>
              </a:rPr>
              <a:t>Communicatieregels </a:t>
            </a:r>
            <a:endParaRPr b="0" i="0" sz="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sz="1800">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400"/>
              <a:buFont typeface="Arial"/>
              <a:buNone/>
            </a:pPr>
            <a:r>
              <a:t/>
            </a:r>
            <a:endParaRPr sz="1800">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400"/>
              <a:buFont typeface="Arial"/>
              <a:buNone/>
            </a:pPr>
            <a:r>
              <a:t/>
            </a:r>
            <a:endParaRPr sz="1800">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400"/>
              <a:buFont typeface="Arial"/>
              <a:buNone/>
            </a:pPr>
            <a:r>
              <a:t/>
            </a:r>
            <a:endParaRPr sz="1800">
              <a:latin typeface="Arial Black"/>
              <a:ea typeface="Arial Black"/>
              <a:cs typeface="Arial Black"/>
              <a:sym typeface="Arial Black"/>
            </a:endParaRPr>
          </a:p>
          <a:p>
            <a:pPr indent="0" lvl="0" marL="0" marR="0" rtl="0" algn="ctr">
              <a:lnSpc>
                <a:spcPct val="100000"/>
              </a:lnSpc>
              <a:spcBef>
                <a:spcPts val="0"/>
              </a:spcBef>
              <a:spcAft>
                <a:spcPts val="0"/>
              </a:spcAft>
              <a:buClr>
                <a:srgbClr val="000000"/>
              </a:buClr>
              <a:buSzPts val="2400"/>
              <a:buFont typeface="Arial"/>
              <a:buNone/>
            </a:pPr>
            <a:r>
              <a:rPr b="0" i="0" lang="en-US" sz="1800" u="none" cap="none" strike="noStrike">
                <a:solidFill>
                  <a:srgbClr val="000000"/>
                </a:solidFill>
                <a:latin typeface="Arial Black"/>
                <a:ea typeface="Arial Black"/>
                <a:cs typeface="Arial Black"/>
                <a:sym typeface="Arial Black"/>
              </a:rPr>
              <a:t>Voorbeelden</a:t>
            </a:r>
            <a:endParaRPr b="0" i="0" sz="800" u="none" cap="none" strike="noStrike">
              <a:solidFill>
                <a:srgbClr val="000000"/>
              </a:solidFill>
              <a:latin typeface="Arial"/>
              <a:ea typeface="Arial"/>
              <a:cs typeface="Arial"/>
              <a:sym typeface="Arial"/>
            </a:endParaRPr>
          </a:p>
        </p:txBody>
      </p:sp>
      <p:sp>
        <p:nvSpPr>
          <p:cNvPr id="275" name="Google Shape;275;p34"/>
          <p:cNvSpPr txBox="1"/>
          <p:nvPr/>
        </p:nvSpPr>
        <p:spPr>
          <a:xfrm>
            <a:off x="10806388" y="3023595"/>
            <a:ext cx="3043200" cy="249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Black"/>
                <a:ea typeface="Arial Black"/>
                <a:cs typeface="Arial Black"/>
                <a:sym typeface="Arial Black"/>
              </a:rPr>
              <a:t>Gasten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sz="2400">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400"/>
              <a:buFont typeface="Arial"/>
              <a:buNone/>
            </a:pPr>
            <a:r>
              <a:t/>
            </a:r>
            <a:endParaRPr sz="2400">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400"/>
              <a:buFont typeface="Arial"/>
              <a:buNone/>
            </a:pPr>
            <a:r>
              <a:t/>
            </a:r>
            <a:endParaRPr sz="2400">
              <a:latin typeface="Arial Black"/>
              <a:ea typeface="Arial Black"/>
              <a:cs typeface="Arial Black"/>
              <a:sym typeface="Arial Black"/>
            </a:endParaRPr>
          </a:p>
          <a:p>
            <a:pPr indent="0" lvl="0" marL="0" marR="0" rtl="0" algn="ctr">
              <a:lnSpc>
                <a:spcPct val="100000"/>
              </a:lnSpc>
              <a:spcBef>
                <a:spcPts val="0"/>
              </a:spcBef>
              <a:spcAft>
                <a:spcPts val="0"/>
              </a:spcAft>
              <a:buClr>
                <a:srgbClr val="000000"/>
              </a:buClr>
              <a:buSzPts val="2400"/>
              <a:buFont typeface="Arial"/>
              <a:buNone/>
            </a:pPr>
            <a:r>
              <a:rPr b="0" i="0" lang="en-US" sz="1800" u="none" cap="none" strike="noStrike">
                <a:solidFill>
                  <a:srgbClr val="000000"/>
                </a:solidFill>
                <a:latin typeface="Arial Black"/>
                <a:ea typeface="Arial Black"/>
                <a:cs typeface="Arial Black"/>
                <a:sym typeface="Arial Black"/>
              </a:rPr>
              <a:t>Voorbeelden</a:t>
            </a:r>
            <a:endParaRPr b="0" i="0" sz="12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34"/>
          <p:cNvSpPr/>
          <p:nvPr/>
        </p:nvSpPr>
        <p:spPr>
          <a:xfrm>
            <a:off x="14490149" y="2625974"/>
            <a:ext cx="3549660" cy="2740065"/>
          </a:xfrm>
          <a:prstGeom prst="roundRect">
            <a:avLst>
              <a:gd fmla="val 16667" name="adj"/>
            </a:avLst>
          </a:prstGeom>
          <a:solidFill>
            <a:schemeClr val="l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Black"/>
                <a:ea typeface="Arial Black"/>
                <a:cs typeface="Arial Black"/>
                <a:sym typeface="Arial Black"/>
              </a:rPr>
              <a:t>Gasten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Black"/>
              <a:ea typeface="Arial Black"/>
              <a:cs typeface="Arial Black"/>
              <a:sym typeface="Arial Black"/>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Black"/>
                <a:ea typeface="Arial Black"/>
                <a:cs typeface="Arial Black"/>
                <a:sym typeface="Arial Black"/>
              </a:rPr>
              <a:t>Taube-rolmodellen</a:t>
            </a:r>
            <a:endParaRPr b="0" i="0" sz="1100" u="none" cap="none" strike="noStrike">
              <a:solidFill>
                <a:schemeClr val="lt1"/>
              </a:solidFill>
              <a:latin typeface="Arial Black"/>
              <a:ea typeface="Arial Black"/>
              <a:cs typeface="Arial Black"/>
              <a:sym typeface="Arial Black"/>
            </a:endParaRPr>
          </a:p>
        </p:txBody>
      </p:sp>
      <p:sp>
        <p:nvSpPr>
          <p:cNvPr id="277" name="Google Shape;277;p34"/>
          <p:cNvSpPr/>
          <p:nvPr/>
        </p:nvSpPr>
        <p:spPr>
          <a:xfrm>
            <a:off x="14442080" y="5797870"/>
            <a:ext cx="3549660" cy="2740065"/>
          </a:xfrm>
          <a:prstGeom prst="roundRect">
            <a:avLst>
              <a:gd fmla="val 16667" name="adj"/>
            </a:avLst>
          </a:prstGeom>
          <a:solidFill>
            <a:schemeClr val="l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Black"/>
                <a:ea typeface="Arial Black"/>
                <a:cs typeface="Arial Black"/>
                <a:sym typeface="Arial Black"/>
              </a:rPr>
              <a:t>Gebarentaal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Black"/>
                <a:ea typeface="Arial Black"/>
                <a:cs typeface="Arial Black"/>
                <a:sym typeface="Arial Black"/>
              </a:rPr>
              <a:t>Waarom is het belangrijk voor ons? Wat </a:t>
            </a:r>
            <a:endParaRPr b="0" i="0" sz="1400" u="none" cap="none" strike="noStrike">
              <a:solidFill>
                <a:schemeClr val="lt1"/>
              </a:solidFill>
              <a:latin typeface="Arial Black"/>
              <a:ea typeface="Arial Black"/>
              <a:cs typeface="Arial Black"/>
              <a:sym typeface="Arial Black"/>
            </a:endParaRPr>
          </a:p>
        </p:txBody>
      </p:sp>
      <p:sp>
        <p:nvSpPr>
          <p:cNvPr id="278" name="Google Shape;278;p34"/>
          <p:cNvSpPr txBox="1"/>
          <p:nvPr/>
        </p:nvSpPr>
        <p:spPr>
          <a:xfrm>
            <a:off x="14623583" y="3097615"/>
            <a:ext cx="3043200" cy="221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Black"/>
                <a:ea typeface="Arial Black"/>
                <a:cs typeface="Arial Black"/>
                <a:sym typeface="Arial Black"/>
              </a:rPr>
              <a:t>Dovencultuur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sz="2400">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400"/>
              <a:buFont typeface="Arial"/>
              <a:buNone/>
            </a:pPr>
            <a:r>
              <a:t/>
            </a:r>
            <a:endParaRPr sz="2400">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Black"/>
                <a:ea typeface="Arial Black"/>
                <a:cs typeface="Arial Black"/>
                <a:sym typeface="Arial Black"/>
              </a:rPr>
              <a:t>Kunst, films …</a:t>
            </a:r>
            <a:endParaRPr b="0" i="0" sz="18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34"/>
          <p:cNvSpPr txBox="1"/>
          <p:nvPr/>
        </p:nvSpPr>
        <p:spPr>
          <a:xfrm>
            <a:off x="14562292" y="6152327"/>
            <a:ext cx="3043292" cy="273921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Black"/>
                <a:ea typeface="Arial Black"/>
                <a:cs typeface="Arial Black"/>
                <a:sym typeface="Arial Black"/>
              </a:rPr>
              <a:t>Wat is er nog meer belangrijk voor jou</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Arial Black"/>
                <a:ea typeface="Arial Black"/>
                <a:cs typeface="Arial Black"/>
                <a:sym typeface="Arial Black"/>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80" name="Google Shape;280;p34"/>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grpSp>
        <p:nvGrpSpPr>
          <p:cNvPr id="285" name="Google Shape;285;p35"/>
          <p:cNvGrpSpPr/>
          <p:nvPr/>
        </p:nvGrpSpPr>
        <p:grpSpPr>
          <a:xfrm>
            <a:off x="0" y="-216991"/>
            <a:ext cx="2922084" cy="10503991"/>
            <a:chOff x="0" y="-57150"/>
            <a:chExt cx="769602" cy="2766483"/>
          </a:xfrm>
        </p:grpSpPr>
        <p:sp>
          <p:nvSpPr>
            <p:cNvPr id="286" name="Google Shape;286;p3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7" name="Google Shape;287;p35"/>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8" name="Google Shape;288;p3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9" name="Google Shape;289;p35"/>
          <p:cNvSpPr txBox="1"/>
          <p:nvPr/>
        </p:nvSpPr>
        <p:spPr>
          <a:xfrm>
            <a:off x="-800106" y="1510569"/>
            <a:ext cx="12464100" cy="15543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Conclusie</a:t>
            </a:r>
            <a:endParaRPr b="1" i="0" sz="8000" u="none" cap="none" strike="noStrike">
              <a:solidFill>
                <a:schemeClr val="lt1"/>
              </a:solidFill>
              <a:latin typeface="Anton"/>
              <a:ea typeface="Anton"/>
              <a:cs typeface="Anton"/>
              <a:sym typeface="Anton"/>
            </a:endParaRPr>
          </a:p>
        </p:txBody>
      </p:sp>
      <p:sp>
        <p:nvSpPr>
          <p:cNvPr id="290" name="Google Shape;290;p35"/>
          <p:cNvSpPr txBox="1"/>
          <p:nvPr/>
        </p:nvSpPr>
        <p:spPr>
          <a:xfrm>
            <a:off x="2309501" y="2629010"/>
            <a:ext cx="13668900" cy="41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3500" u="none" cap="none" strike="noStrike">
              <a:solidFill>
                <a:schemeClr val="lt1"/>
              </a:solidFill>
              <a:latin typeface="Arial"/>
              <a:ea typeface="Arial"/>
              <a:cs typeface="Arial"/>
              <a:sym typeface="Arial"/>
            </a:endParaRPr>
          </a:p>
          <a:p>
            <a:pPr indent="-342900" lvl="0" marL="457200" rtl="0" algn="l">
              <a:lnSpc>
                <a:spcPct val="115000"/>
              </a:lnSpc>
              <a:spcBef>
                <a:spcPts val="1200"/>
              </a:spcBef>
              <a:spcAft>
                <a:spcPts val="0"/>
              </a:spcAft>
              <a:buClr>
                <a:schemeClr val="lt1"/>
              </a:buClr>
              <a:buSzPts val="1800"/>
              <a:buChar char="●"/>
            </a:pPr>
            <a:r>
              <a:rPr lang="en-US" sz="3500">
                <a:solidFill>
                  <a:schemeClr val="lt1"/>
                </a:solidFill>
                <a:latin typeface="Quicksand"/>
                <a:ea typeface="Quicksand"/>
                <a:cs typeface="Quicksand"/>
                <a:sym typeface="Quicksand"/>
              </a:rPr>
              <a:t>Gebarentaal is nodig in het onderwijs</a:t>
            </a:r>
            <a:endParaRPr sz="3500">
              <a:solidFill>
                <a:schemeClr val="lt1"/>
              </a:solidFill>
              <a:latin typeface="Quicksand"/>
              <a:ea typeface="Quicksand"/>
              <a:cs typeface="Quicksand"/>
              <a:sym typeface="Quicksand"/>
            </a:endParaRPr>
          </a:p>
          <a:p>
            <a:pPr indent="-342900" lvl="0" marL="457200" rtl="0" algn="l">
              <a:lnSpc>
                <a:spcPct val="115000"/>
              </a:lnSpc>
              <a:spcBef>
                <a:spcPts val="0"/>
              </a:spcBef>
              <a:spcAft>
                <a:spcPts val="0"/>
              </a:spcAft>
              <a:buClr>
                <a:schemeClr val="lt1"/>
              </a:buClr>
              <a:buSzPts val="1800"/>
              <a:buChar char="●"/>
            </a:pPr>
            <a:r>
              <a:rPr lang="en-US" sz="3500">
                <a:solidFill>
                  <a:schemeClr val="lt1"/>
                </a:solidFill>
                <a:latin typeface="Quicksand"/>
                <a:ea typeface="Quicksand"/>
                <a:cs typeface="Quicksand"/>
                <a:sym typeface="Quicksand"/>
              </a:rPr>
              <a:t>Tweetalig leren: Geschreven Nederlands én NGT</a:t>
            </a:r>
            <a:endParaRPr sz="3500">
              <a:solidFill>
                <a:schemeClr val="lt1"/>
              </a:solidFill>
              <a:latin typeface="Quicksand"/>
              <a:ea typeface="Quicksand"/>
              <a:cs typeface="Quicksand"/>
              <a:sym typeface="Quicksand"/>
            </a:endParaRPr>
          </a:p>
          <a:p>
            <a:pPr indent="-342900" lvl="0" marL="457200" rtl="0" algn="l">
              <a:lnSpc>
                <a:spcPct val="115000"/>
              </a:lnSpc>
              <a:spcBef>
                <a:spcPts val="0"/>
              </a:spcBef>
              <a:spcAft>
                <a:spcPts val="0"/>
              </a:spcAft>
              <a:buClr>
                <a:schemeClr val="lt1"/>
              </a:buClr>
              <a:buSzPts val="1800"/>
              <a:buChar char="●"/>
            </a:pPr>
            <a:r>
              <a:rPr lang="en-US" sz="3500">
                <a:solidFill>
                  <a:schemeClr val="lt1"/>
                </a:solidFill>
                <a:latin typeface="Quicksand"/>
                <a:ea typeface="Quicksand"/>
                <a:cs typeface="Quicksand"/>
                <a:sym typeface="Quicksand"/>
              </a:rPr>
              <a:t>Bimodaal leren: geschreven taal én gebarentaal</a:t>
            </a:r>
            <a:endParaRPr sz="3500">
              <a:solidFill>
                <a:schemeClr val="lt1"/>
              </a:solidFill>
              <a:latin typeface="Quicksand"/>
              <a:ea typeface="Quicksand"/>
              <a:cs typeface="Quicksand"/>
              <a:sym typeface="Quicksand"/>
            </a:endParaRPr>
          </a:p>
          <a:p>
            <a:pPr indent="-342900" lvl="0" marL="457200" rtl="0" algn="l">
              <a:lnSpc>
                <a:spcPct val="115000"/>
              </a:lnSpc>
              <a:spcBef>
                <a:spcPts val="0"/>
              </a:spcBef>
              <a:spcAft>
                <a:spcPts val="0"/>
              </a:spcAft>
              <a:buClr>
                <a:schemeClr val="lt1"/>
              </a:buClr>
              <a:buSzPts val="1800"/>
              <a:buChar char="●"/>
            </a:pPr>
            <a:r>
              <a:rPr lang="en-US" sz="3500">
                <a:solidFill>
                  <a:schemeClr val="lt1"/>
                </a:solidFill>
                <a:latin typeface="Quicksand"/>
                <a:ea typeface="Quicksand"/>
                <a:cs typeface="Quicksand"/>
                <a:sym typeface="Quicksand"/>
              </a:rPr>
              <a:t>Lesgeven op een manier die past bij dove leerlingen</a:t>
            </a:r>
            <a:endParaRPr sz="3500">
              <a:solidFill>
                <a:schemeClr val="lt1"/>
              </a:solidFill>
              <a:latin typeface="Quicksand"/>
              <a:ea typeface="Quicksand"/>
              <a:cs typeface="Quicksand"/>
              <a:sym typeface="Quicksand"/>
            </a:endParaRPr>
          </a:p>
          <a:p>
            <a:pPr indent="-342900" lvl="0" marL="457200" rtl="0" algn="l">
              <a:lnSpc>
                <a:spcPct val="115000"/>
              </a:lnSpc>
              <a:spcBef>
                <a:spcPts val="0"/>
              </a:spcBef>
              <a:spcAft>
                <a:spcPts val="0"/>
              </a:spcAft>
              <a:buClr>
                <a:schemeClr val="lt1"/>
              </a:buClr>
              <a:buSzPts val="1800"/>
              <a:buChar char="●"/>
            </a:pPr>
            <a:r>
              <a:rPr lang="en-US" sz="3500">
                <a:solidFill>
                  <a:schemeClr val="lt1"/>
                </a:solidFill>
                <a:latin typeface="Quicksand"/>
                <a:ea typeface="Quicksand"/>
                <a:cs typeface="Quicksand"/>
                <a:sym typeface="Quicksand"/>
              </a:rPr>
              <a:t>Lokaal goed inrichten: elkaar kunnen zien, goede verlichting</a:t>
            </a:r>
            <a:endParaRPr sz="3500">
              <a:solidFill>
                <a:schemeClr val="lt1"/>
              </a:solidFill>
              <a:latin typeface="Quicksand"/>
              <a:ea typeface="Quicksand"/>
              <a:cs typeface="Quicksand"/>
              <a:sym typeface="Quicksand"/>
            </a:endParaRPr>
          </a:p>
          <a:p>
            <a:pPr indent="-342900" lvl="0" marL="457200" rtl="0" algn="l">
              <a:lnSpc>
                <a:spcPct val="115000"/>
              </a:lnSpc>
              <a:spcBef>
                <a:spcPts val="0"/>
              </a:spcBef>
              <a:spcAft>
                <a:spcPts val="0"/>
              </a:spcAft>
              <a:buClr>
                <a:schemeClr val="lt1"/>
              </a:buClr>
              <a:buSzPts val="1800"/>
              <a:buChar char="●"/>
            </a:pPr>
            <a:r>
              <a:rPr lang="en-US" sz="3500">
                <a:solidFill>
                  <a:schemeClr val="lt1"/>
                </a:solidFill>
                <a:latin typeface="Quicksand"/>
                <a:ea typeface="Quicksand"/>
                <a:cs typeface="Quicksand"/>
                <a:sym typeface="Quicksand"/>
              </a:rPr>
              <a:t>Visuele signalen, zoals een lichtalarm</a:t>
            </a:r>
            <a:endParaRPr sz="3500">
              <a:solidFill>
                <a:schemeClr val="lt1"/>
              </a:solidFill>
              <a:latin typeface="Quicksand"/>
              <a:ea typeface="Quicksand"/>
              <a:cs typeface="Quicksand"/>
              <a:sym typeface="Quicksand"/>
            </a:endParaRPr>
          </a:p>
          <a:p>
            <a:pPr indent="-342900" lvl="0" marL="457200" rtl="0" algn="l">
              <a:lnSpc>
                <a:spcPct val="115000"/>
              </a:lnSpc>
              <a:spcBef>
                <a:spcPts val="0"/>
              </a:spcBef>
              <a:spcAft>
                <a:spcPts val="0"/>
              </a:spcAft>
              <a:buClr>
                <a:schemeClr val="lt1"/>
              </a:buClr>
              <a:buSzPts val="1800"/>
              <a:buChar char="●"/>
            </a:pPr>
            <a:r>
              <a:rPr lang="en-US" sz="3500">
                <a:solidFill>
                  <a:schemeClr val="lt1"/>
                </a:solidFill>
                <a:latin typeface="Quicksand"/>
                <a:ea typeface="Quicksand"/>
                <a:cs typeface="Quicksand"/>
                <a:sym typeface="Quicksand"/>
              </a:rPr>
              <a:t>Dovencultuur een plek geven op school</a:t>
            </a:r>
            <a:endParaRPr sz="3500">
              <a:solidFill>
                <a:schemeClr val="lt1"/>
              </a:solidFill>
              <a:latin typeface="Quicksand"/>
              <a:ea typeface="Quicksand"/>
              <a:cs typeface="Quicksand"/>
              <a:sym typeface="Quicksand"/>
            </a:endParaRPr>
          </a:p>
          <a:p>
            <a:pPr indent="-342900" lvl="0" marL="457200" rtl="0" algn="l">
              <a:lnSpc>
                <a:spcPct val="115000"/>
              </a:lnSpc>
              <a:spcBef>
                <a:spcPts val="0"/>
              </a:spcBef>
              <a:spcAft>
                <a:spcPts val="0"/>
              </a:spcAft>
              <a:buClr>
                <a:schemeClr val="lt1"/>
              </a:buClr>
              <a:buSzPts val="1800"/>
              <a:buChar char="●"/>
            </a:pPr>
            <a:r>
              <a:rPr lang="en-US" sz="3500">
                <a:solidFill>
                  <a:schemeClr val="lt1"/>
                </a:solidFill>
                <a:latin typeface="Quicksand"/>
                <a:ea typeface="Quicksand"/>
                <a:cs typeface="Quicksand"/>
                <a:sym typeface="Quicksand"/>
              </a:rPr>
              <a:t>Contact met de dovengemeenschap stimuleren</a:t>
            </a:r>
            <a:endParaRPr sz="3500">
              <a:solidFill>
                <a:schemeClr val="lt1"/>
              </a:solidFill>
              <a:latin typeface="Quicksand"/>
              <a:ea typeface="Quicksand"/>
              <a:cs typeface="Quicksand"/>
              <a:sym typeface="Quicksand"/>
            </a:endParaRPr>
          </a:p>
          <a:p>
            <a:pPr indent="0" lvl="0" marL="0" marR="0" rtl="0" algn="l">
              <a:lnSpc>
                <a:spcPct val="100000"/>
              </a:lnSpc>
              <a:spcBef>
                <a:spcPts val="120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p:txBody>
      </p:sp>
      <p:pic>
        <p:nvPicPr>
          <p:cNvPr id="291" name="Google Shape;291;p35"/>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p36"/>
          <p:cNvPicPr preferRelativeResize="0"/>
          <p:nvPr/>
        </p:nvPicPr>
        <p:blipFill rotWithShape="1">
          <a:blip r:embed="rId3">
            <a:alphaModFix/>
          </a:blip>
          <a:srcRect b="0" l="0" r="0" t="0"/>
          <a:stretch/>
        </p:blipFill>
        <p:spPr>
          <a:xfrm>
            <a:off x="2922084" y="-1"/>
            <a:ext cx="15365916" cy="2258896"/>
          </a:xfrm>
          <a:prstGeom prst="rect">
            <a:avLst/>
          </a:prstGeom>
          <a:noFill/>
          <a:ln>
            <a:noFill/>
          </a:ln>
        </p:spPr>
      </p:pic>
      <p:grpSp>
        <p:nvGrpSpPr>
          <p:cNvPr id="297" name="Google Shape;297;p36"/>
          <p:cNvGrpSpPr/>
          <p:nvPr/>
        </p:nvGrpSpPr>
        <p:grpSpPr>
          <a:xfrm>
            <a:off x="0" y="-216991"/>
            <a:ext cx="2922084" cy="10503991"/>
            <a:chOff x="0" y="-57150"/>
            <a:chExt cx="769602" cy="2766483"/>
          </a:xfrm>
        </p:grpSpPr>
        <p:sp>
          <p:nvSpPr>
            <p:cNvPr id="298" name="Google Shape;298;p3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9" name="Google Shape;299;p3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300" name="Google Shape;300;p36"/>
          <p:cNvPicPr preferRelativeResize="0"/>
          <p:nvPr/>
        </p:nvPicPr>
        <p:blipFill rotWithShape="1">
          <a:blip r:embed="rId4">
            <a:alphaModFix/>
          </a:blip>
          <a:srcRect b="0" l="0" r="0" t="0"/>
          <a:stretch/>
        </p:blipFill>
        <p:spPr>
          <a:xfrm>
            <a:off x="0" y="1"/>
            <a:ext cx="2922084" cy="10287000"/>
          </a:xfrm>
          <a:prstGeom prst="rect">
            <a:avLst/>
          </a:prstGeom>
          <a:noFill/>
          <a:ln>
            <a:noFill/>
          </a:ln>
        </p:spPr>
      </p:pic>
      <p:sp>
        <p:nvSpPr>
          <p:cNvPr id="301" name="Google Shape;301;p3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2" name="Google Shape;302;p36"/>
          <p:cNvSpPr txBox="1"/>
          <p:nvPr/>
        </p:nvSpPr>
        <p:spPr>
          <a:xfrm>
            <a:off x="5889796" y="4041947"/>
            <a:ext cx="6141000" cy="3232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t/>
            </a:r>
            <a:endParaRPr b="0" i="0" sz="1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Bedankt voor uw aandacht!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pic>
        <p:nvPicPr>
          <p:cNvPr id="303" name="Google Shape;303;p36"/>
          <p:cNvPicPr preferRelativeResize="0"/>
          <p:nvPr/>
        </p:nvPicPr>
        <p:blipFill rotWithShape="1">
          <a:blip r:embed="rId6">
            <a:alphaModFix/>
          </a:blip>
          <a:srcRect b="0" l="0" r="0" t="0"/>
          <a:stretch/>
        </p:blipFill>
        <p:spPr>
          <a:xfrm>
            <a:off x="8209154" y="7734869"/>
            <a:ext cx="2395887" cy="159739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304" name="Google Shape;304;p36"/>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0" name="Google Shape;310;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1" name="Google Shape;311;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2" name="Google Shape;312;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13" name="Google Shape;313;p3"/>
          <p:cNvGrpSpPr/>
          <p:nvPr/>
        </p:nvGrpSpPr>
        <p:grpSpPr>
          <a:xfrm>
            <a:off x="-228300" y="6944209"/>
            <a:ext cx="18940740" cy="4430740"/>
            <a:chOff x="0" y="-57150"/>
            <a:chExt cx="4988508" cy="1166944"/>
          </a:xfrm>
        </p:grpSpPr>
        <p:sp>
          <p:nvSpPr>
            <p:cNvPr id="314" name="Google Shape;314;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5" name="Google Shape;315;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16" name="Google Shape;316;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7" name="Google Shape;317;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8" name="Google Shape;318;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9" name="Google Shape;319;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0" name="Google Shape;320;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1" name="Google Shape;321;p3"/>
          <p:cNvSpPr txBox="1"/>
          <p:nvPr/>
        </p:nvSpPr>
        <p:spPr>
          <a:xfrm>
            <a:off x="2157052" y="1867850"/>
            <a:ext cx="3771900"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22" name="Google Shape;322;p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Arial"/>
                <a:ea typeface="Arial"/>
                <a:cs typeface="Arial"/>
                <a:sym typeface="Arial"/>
                <a:hlinkClick r:id="rId12">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323" name="Google Shape;323;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lang="en-US" sz="2461">
                <a:solidFill>
                  <a:srgbClr val="FFFFFF"/>
                </a:solidFill>
              </a:rPr>
              <a:t>Deaf Culture, Heritage and Diversity</a:t>
            </a:r>
            <a:endParaRPr b="0" i="0" sz="1400" u="none" cap="none" strike="noStrike">
              <a:solidFill>
                <a:srgbClr val="000000"/>
              </a:solidFill>
              <a:latin typeface="Arial"/>
              <a:ea typeface="Arial"/>
              <a:cs typeface="Arial"/>
              <a:sym typeface="Arial"/>
            </a:endParaRPr>
          </a:p>
        </p:txBody>
      </p:sp>
      <p:sp>
        <p:nvSpPr>
          <p:cNvPr id="324" name="Google Shape;324;p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pic>
        <p:nvPicPr>
          <p:cNvPr id="325" name="Google Shape;325;p3"/>
          <p:cNvPicPr preferRelativeResize="0"/>
          <p:nvPr/>
        </p:nvPicPr>
        <p:blipFill>
          <a:blip r:embed="rId13">
            <a:alphaModFix/>
          </a:blip>
          <a:stretch>
            <a:fillRect/>
          </a:stretch>
        </p:blipFill>
        <p:spPr>
          <a:xfrm>
            <a:off x="14294750" y="524125"/>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2006-08-16T00:00:00.0000000Z</dcterms:created>
  <dc:creator>Manuela Hofer</dc:creator>
</cp:coreProperties>
</file>