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Anton"/>
      <p:regular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Quicksand"/>
      <p:regular r:id="rId26"/>
      <p:bold r:id="rId27"/>
    </p:embeddedFont>
    <p:embeddedFont>
      <p:font typeface="Quicksand SemiBold"/>
      <p:regular r:id="rId28"/>
      <p:bold r:id="rId29"/>
    </p:embeddedFont>
    <p:embeddedFont>
      <p:font typeface="Quicksand Medium"/>
      <p:regular r:id="rId30"/>
      <p:bold r:id="rId31"/>
    </p:embeddedFont>
    <p:embeddedFont>
      <p:font typeface="Comfortaa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gPv1P8aEpMluO04Fq7o/kBF9hx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font" Target="fonts/Anton-regular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QuicksandSemiBold-regular.fntdata"/><Relationship Id="rId27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6.xml"/><Relationship Id="rId33" Type="http://schemas.openxmlformats.org/officeDocument/2006/relationships/font" Target="fonts/Comfortaa-bold.fntdata"/><Relationship Id="rId10" Type="http://schemas.openxmlformats.org/officeDocument/2006/relationships/slide" Target="slides/slide5.xml"/><Relationship Id="rId32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It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represents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the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of young deaf people worldwide and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advocates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for their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rights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education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and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 inclusion.</a:t>
            </a:r>
            <a:endParaRPr b="1" sz="1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18" name="Google Shape;118;g32567902cf3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277" name="Google Shape;27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Questions:</a:t>
            </a: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Who makes up the organizations? Are they composed of hearing or Deaf individuals? What are the differences?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What does Deaf leadership look like? How is it different from hearing leadership?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Distinction between organizations 'of,' 'for,' and 'by' the Deaf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00" name="Google Shape;300;g34267876ad7_0_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8.jpg"/><Relationship Id="rId11" Type="http://schemas.openxmlformats.org/officeDocument/2006/relationships/image" Target="../media/image7.png"/><Relationship Id="rId10" Type="http://schemas.openxmlformats.org/officeDocument/2006/relationships/image" Target="../media/image3.jpg"/><Relationship Id="rId9" Type="http://schemas.openxmlformats.org/officeDocument/2006/relationships/image" Target="../media/image9.jpg"/><Relationship Id="rId5" Type="http://schemas.openxmlformats.org/officeDocument/2006/relationships/image" Target="../media/image1.jpg"/><Relationship Id="rId6" Type="http://schemas.openxmlformats.org/officeDocument/2006/relationships/image" Target="../media/image10.jpg"/><Relationship Id="rId7" Type="http://schemas.openxmlformats.org/officeDocument/2006/relationships/image" Target="../media/image4.jpg"/><Relationship Id="rId8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5" Type="http://schemas.openxmlformats.org/officeDocument/2006/relationships/image" Target="../media/image13.jpg"/><Relationship Id="rId6" Type="http://schemas.openxmlformats.org/officeDocument/2006/relationships/image" Target="../media/image8.jpg"/><Relationship Id="rId7" Type="http://schemas.openxmlformats.org/officeDocument/2006/relationships/image" Target="../media/image19.png"/><Relationship Id="rId8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8.jpg"/><Relationship Id="rId10" Type="http://schemas.openxmlformats.org/officeDocument/2006/relationships/image" Target="../media/image7.png"/><Relationship Id="rId9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1.jpg"/><Relationship Id="rId7" Type="http://schemas.openxmlformats.org/officeDocument/2006/relationships/image" Target="../media/image17.png"/><Relationship Id="rId8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1.jpg"/><Relationship Id="rId7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5.jp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35.jpg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2.jpg"/><Relationship Id="rId10" Type="http://schemas.openxmlformats.org/officeDocument/2006/relationships/image" Target="../media/image7.png"/><Relationship Id="rId9" Type="http://schemas.openxmlformats.org/officeDocument/2006/relationships/image" Target="../media/image28.jpg"/><Relationship Id="rId5" Type="http://schemas.openxmlformats.org/officeDocument/2006/relationships/image" Target="../media/image15.jpg"/><Relationship Id="rId6" Type="http://schemas.openxmlformats.org/officeDocument/2006/relationships/image" Target="../media/image14.jpg"/><Relationship Id="rId7" Type="http://schemas.openxmlformats.org/officeDocument/2006/relationships/image" Target="../media/image32.jpg"/><Relationship Id="rId8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7.png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image" Target="../media/image27.png"/><Relationship Id="rId13" Type="http://schemas.openxmlformats.org/officeDocument/2006/relationships/image" Target="../media/image7.png"/><Relationship Id="rId12" Type="http://schemas.openxmlformats.org/officeDocument/2006/relationships/hyperlink" Target="https://www.deafstudies.eu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9" Type="http://schemas.openxmlformats.org/officeDocument/2006/relationships/image" Target="../media/image29.png"/><Relationship Id="rId5" Type="http://schemas.openxmlformats.org/officeDocument/2006/relationships/image" Target="../media/image22.png"/><Relationship Id="rId6" Type="http://schemas.openxmlformats.org/officeDocument/2006/relationships/image" Target="../media/image36.png"/><Relationship Id="rId7" Type="http://schemas.openxmlformats.org/officeDocument/2006/relationships/image" Target="../media/image30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0" y="6477700"/>
            <a:ext cx="1352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WFD Youth Section &amp; EUDY (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organizzazioni internazionali</a:t>
            </a:r>
            <a:r>
              <a:rPr b="0" i="0" lang="en-US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b="0" i="0" sz="36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2676894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47" y="3301706"/>
            <a:ext cx="117063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Eventi e organizzazioni </a:t>
            </a:r>
            <a:b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della Comunità Sorda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645567" y="3242888"/>
            <a:ext cx="113592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della WFD - Youth Section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dell'EUDY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dei Frontrunners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Presentazione del lavoro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Discussione finale di gruppo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03" name="Google Shape;103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09" name="Google Shape;109;p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13" name="Google Shape;11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46888" y="2518079"/>
            <a:ext cx="5250841" cy="525084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3561052" y="1256460"/>
            <a:ext cx="8678400" cy="7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World Federation of the Deaf Youth Section (WFDYS)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la sezione giovanile della Federazione Mondiale dei Sordi (WFD). 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71500" lvl="0" marL="5715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rappresenta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gli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interessi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sordi di tutto il mondo</a:t>
            </a:r>
            <a:endParaRPr b="0" i="0" sz="4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71500" lvl="0" marL="5715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promuove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loro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l'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b="0" i="0" lang="en-US" sz="4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la </a:t>
            </a:r>
            <a:r>
              <a:rPr b="1" i="0" lang="en-US" sz="4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 sociale</a:t>
            </a:r>
            <a:endParaRPr b="1" i="0" sz="3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p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1" name="Google Shape;121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2567902cf3_0_6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25" name="Google Shape;125;g32567902cf3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2567902cf3_0_6"/>
          <p:cNvSpPr txBox="1"/>
          <p:nvPr/>
        </p:nvSpPr>
        <p:spPr>
          <a:xfrm>
            <a:off x="3589675" y="691075"/>
            <a:ext cx="14140500" cy="71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Obiettivi principali della WFDYS: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 lingue dei segni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promuove il riconoscimento e la tutela delle lingue dei segni nazionali come diritto umano.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Rafforzare la partecipazione giovanile 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L'organizzazione incoraggia i giovani sordi a impegnarsi nelle loro comunità e a livello internazionale.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Formazione ed empowerment 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Attraverso formazione, conferenze e campi estivi per giovani, la WFDYS contribuisce a rafforzare le competenze e la fiducia in se stessi dei giovani sordi.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Cooperazione internazionale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mette in contatto i giovani sordi di tutto il mondo per discutere delle sfide comuni e sviluppare soluzioni.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 umani e inclusione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La WFDYS collabora con organizzazioni internazionali per promuovere i diritti dei giovani sordi in tutto il mondo.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27" name="Google Shape;127;g32567902cf3_0_6"/>
          <p:cNvSpPr txBox="1"/>
          <p:nvPr/>
        </p:nvSpPr>
        <p:spPr>
          <a:xfrm>
            <a:off x="3589676" y="8119625"/>
            <a:ext cx="138492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WFDYS lavora a stretto contatto con la 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Federazione Mondiale dei Sordi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WFD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), le 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Nazioni Unite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</a:t>
            </a:r>
            <a:r>
              <a:rPr b="1" i="0" lang="en-US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ONU</a:t>
            </a: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 e altre organizzazioni internazionali per rappresentare gli interessi dei giovani sordi a livello globale.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28" name="Google Shape;128;g32567902cf3_0_6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98045" y="23746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"/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134" name="Google Shape;134;p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5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Keine Fotobeschreibung verfügbar." id="138" name="Google Shape;1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9387" y="6088453"/>
            <a:ext cx="3664072" cy="2748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39" name="Google Shape;13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38377" y="2232702"/>
            <a:ext cx="4125238" cy="27480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0" name="Google Shape;14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2870" y="2232702"/>
            <a:ext cx="4885406" cy="27480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1" name="Google Shape;141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088452"/>
            <a:ext cx="3664074" cy="2748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2" name="Google Shape;142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624554" y="2160182"/>
            <a:ext cx="3685580" cy="28931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143" name="Google Shape;143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167" y="6150440"/>
            <a:ext cx="3460229" cy="259517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Scoure: www.facebook.com/wfdys and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3528670" y="62295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4231137" y="5053263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Incontri presso la sede delle Nazioni Unite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13624550" y="5143500"/>
            <a:ext cx="3685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Riunioni online </a:t>
            </a:r>
            <a:b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del Consiglio di WFDYS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3949325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Incontri dell’Unicef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8640720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Laboratori con i bambini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13015385" y="8758154"/>
            <a:ext cx="4087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con i giovani tunisini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Clipart, Grafiken, Kreis, Logo enthält.&#10;&#10;KI-generierte Inhalte können fehlerhaft sein." id="151" name="Google Shape;151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 title="IT_Co-fundedbytheEU_RGB_WHITE Outline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8" name="Google Shape;158;p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3423036" y="5901847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13258234" y="5900980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8304620" y="5900980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63.jpg" id="166" name="Google Shape;16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3035" y="2162786"/>
            <a:ext cx="4569444" cy="3005148"/>
          </a:xfrm>
          <a:prstGeom prst="rect">
            <a:avLst/>
          </a:prstGeom>
          <a:noFill/>
          <a:ln>
            <a:noFill/>
          </a:ln>
          <a:effectLst>
            <a:outerShdw blurRad="76200" rotWithShape="0" dir="10500000" dist="95250">
              <a:srgbClr val="000000">
                <a:alpha val="20000"/>
              </a:srgbClr>
            </a:outerShdw>
          </a:effectLst>
        </p:spPr>
      </p:pic>
      <p:pic>
        <p:nvPicPr>
          <p:cNvPr descr="image64.jpg" id="167" name="Google Shape;16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58234" y="2162786"/>
            <a:ext cx="4576461" cy="3005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oppedImage.tiff" id="168" name="Google Shape;168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52777" y="2162787"/>
            <a:ext cx="4528304" cy="30051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www.facebook.com/wfdys e www.instagram.com/wfdys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Camp internazionali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 txBox="1"/>
          <p:nvPr/>
        </p:nvSpPr>
        <p:spPr>
          <a:xfrm>
            <a:off x="3423036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9 ai 12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8304620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13 ai 17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6"/>
          <p:cNvSpPr txBox="1"/>
          <p:nvPr/>
        </p:nvSpPr>
        <p:spPr>
          <a:xfrm>
            <a:off x="13258234" y="6640082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18 ai 30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"/>
          <p:cNvSpPr txBox="1"/>
          <p:nvPr/>
        </p:nvSpPr>
        <p:spPr>
          <a:xfrm>
            <a:off x="3423025" y="7450994"/>
            <a:ext cx="144117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 è l’esperienza più preziosa per rafforzare i partecipanti,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dai bambini e ai giovani, così come il COC (Comitato Organizzatore del Camp) che cresce e fa esperienza imparando a gestire.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Ein Bild, das Clipart, Grafiken, Kreis, Logo enthält.&#10;&#10;KI-generierte Inhalte können fehlerhaft sein." id="175" name="Google Shape;17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3712" y="2822701"/>
            <a:ext cx="2167799" cy="216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6" title="IT_Co-fundedbytheEU_RGB_WHITE Outlin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2" name="Google Shape;182;p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3370987" y="1724122"/>
            <a:ext cx="8678400" cy="74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European Union of the Deaf Youth (EUDY)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è un'organizzazione che rappresenta gli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interessi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sordi in Europa.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promuove i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diritti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l'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educazione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l'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inclusione sociale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sordi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promuove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lo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scambio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la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collaborazione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tra diversi paesi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sostiene la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 attiva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l’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empowerment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dei giovani nella comunità Sorda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187" name="Google Shape;18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04285" y="2362797"/>
            <a:ext cx="5561405" cy="5561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4" name="Google Shape;194;p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383712" y="20225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Keine Fotobeschreibung verfügbar." id="199" name="Google Shape;19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150" y="2958950"/>
            <a:ext cx="2167800" cy="216782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 txBox="1"/>
          <p:nvPr/>
        </p:nvSpPr>
        <p:spPr>
          <a:xfrm>
            <a:off x="3589650" y="833899"/>
            <a:ext cx="13994700" cy="72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Obiettivi principali dell’EUDY: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 lingue dei segni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– L’EUDY promuove il riconoscimento e l’uso delle lingue dei segni nazionali in tutta Europa.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Partecipazione giovanile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L'organizzazione incoraggia i giovani sordi a essere attivamente coinvolti nella vita sociale e politica.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Formazione ed empowerment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Attraverso formazione, conferenze e campi estivi per giovani, l’EUDY rafforza l'autostima e le competenze dei giovani sordi.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Networking internazionale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– L’EUDY riunisce giovani sordi provenienti da diversi paesi europei per favorire lo scambio e la collaborazione.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Diversità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 con l'obiettivo di sensibilizzare, educare, responsabilizzare e difendere chi si identifica come LGBTQIA+, donne sorde, persone sordocieche, persone sorde appartenenti alle minoranze etniche (BIPOC), vari gruppi religiosi, ecc.</a:t>
            </a:r>
            <a:endParaRPr b="0" i="0" sz="28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3771600" y="8391625"/>
            <a:ext cx="10635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L'organizzazione collabora con le associazioni nazionali dei giovani sordi e con l'European Union of the Deaf (EUD) per rafforzare i diritti dei giovani sordi a livello europeo.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8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8" name="Google Shape;208;p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Youth Forum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12539650" y="4818850"/>
            <a:ext cx="5033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Deaf Youth Capital (EDYC)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14" name="Google Shape;21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9644" y="1817749"/>
            <a:ext cx="8073659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17837" y="1793337"/>
            <a:ext cx="4484664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16" name="Google Shape;216;p9"/>
          <p:cNvPicPr preferRelativeResize="0"/>
          <p:nvPr/>
        </p:nvPicPr>
        <p:blipFill rotWithShape="1">
          <a:blip r:embed="rId6">
            <a:alphaModFix/>
          </a:blip>
          <a:srcRect b="423" l="-834" r="9" t="-423"/>
          <a:stretch/>
        </p:blipFill>
        <p:spPr>
          <a:xfrm>
            <a:off x="3684800" y="5811226"/>
            <a:ext cx="4484664" cy="2964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9"/>
          <p:cNvPicPr preferRelativeResize="0"/>
          <p:nvPr/>
        </p:nvPicPr>
        <p:blipFill rotWithShape="1">
          <a:blip r:embed="rId7">
            <a:alphaModFix/>
          </a:blip>
          <a:srcRect b="11323" l="378" r="-378" t="22028"/>
          <a:stretch/>
        </p:blipFill>
        <p:spPr>
          <a:xfrm>
            <a:off x="8401595" y="5807925"/>
            <a:ext cx="4448207" cy="29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9"/>
          <p:cNvSpPr txBox="1"/>
          <p:nvPr/>
        </p:nvSpPr>
        <p:spPr>
          <a:xfrm>
            <a:off x="3684775" y="9586216"/>
            <a:ext cx="33297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www.instagram.com/eudy_ofc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9" name="Google Shape;219;p9"/>
          <p:cNvPicPr preferRelativeResize="0"/>
          <p:nvPr/>
        </p:nvPicPr>
        <p:blipFill rotWithShape="1">
          <a:blip r:embed="rId8">
            <a:alphaModFix/>
          </a:blip>
          <a:srcRect b="324" l="0" r="0" t="33490"/>
          <a:stretch/>
        </p:blipFill>
        <p:spPr>
          <a:xfrm>
            <a:off x="13081931" y="5836439"/>
            <a:ext cx="4457470" cy="295022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21" name="Google Shape;221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7150" y="2958950"/>
            <a:ext cx="2167800" cy="216782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4231137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Attività dell’EUDY Camp</a:t>
            </a:r>
            <a:endParaRPr b="0" i="0" sz="22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3629008" y="4825474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Assemblea generale dell'EUDY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13081925" y="8774525"/>
            <a:ext cx="4135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Presentazione/Intervista</a:t>
            </a:r>
            <a:b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b="0" i="0" lang="en-US" sz="22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 diretta su Instagram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9" title="IT_Co-fundedbytheEU_RGB_WHITE Outlin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386845" y="1993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1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1" name="Google Shape;231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377149" y="1953375"/>
            <a:ext cx="216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4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3598334" y="117286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Camp Internazionali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39" name="Google Shape;239;p10"/>
          <p:cNvPicPr preferRelativeResize="0"/>
          <p:nvPr/>
        </p:nvPicPr>
        <p:blipFill rotWithShape="1">
          <a:blip r:embed="rId4">
            <a:alphaModFix/>
          </a:blip>
          <a:srcRect b="0" l="8369" r="11876" t="0"/>
          <a:stretch/>
        </p:blipFill>
        <p:spPr>
          <a:xfrm>
            <a:off x="3312888" y="2804500"/>
            <a:ext cx="4650602" cy="3018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40" name="Google Shape;240;p10"/>
          <p:cNvPicPr preferRelativeResize="0"/>
          <p:nvPr/>
        </p:nvPicPr>
        <p:blipFill rotWithShape="1">
          <a:blip r:embed="rId5">
            <a:alphaModFix/>
          </a:blip>
          <a:srcRect b="-50" l="8025" r="7122" t="50"/>
          <a:stretch/>
        </p:blipFill>
        <p:spPr>
          <a:xfrm>
            <a:off x="13609948" y="2814206"/>
            <a:ext cx="4528304" cy="30018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41" name="Google Shape;241;p10"/>
          <p:cNvPicPr preferRelativeResize="0"/>
          <p:nvPr/>
        </p:nvPicPr>
        <p:blipFill rotWithShape="1">
          <a:blip r:embed="rId6">
            <a:alphaModFix/>
          </a:blip>
          <a:srcRect b="0" l="4162" r="8922" t="0"/>
          <a:stretch/>
        </p:blipFill>
        <p:spPr>
          <a:xfrm>
            <a:off x="8608177" y="2880648"/>
            <a:ext cx="4650603" cy="300186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 txBox="1"/>
          <p:nvPr/>
        </p:nvSpPr>
        <p:spPr>
          <a:xfrm>
            <a:off x="3387029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9 ai 12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>
            <a:off x="8608177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13 ai 17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13561791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Dai 18 ai 30 anni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0"/>
          <p:cNvSpPr txBox="1"/>
          <p:nvPr/>
        </p:nvSpPr>
        <p:spPr>
          <a:xfrm>
            <a:off x="3336575" y="8023044"/>
            <a:ext cx="144117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 è l’esperienza più preziosa per rafforzare i partecipanti, </a:t>
            </a:r>
            <a:b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dai bambini e ai giovani, così come il COC (Comitato Organizzatore del Camp) che cresce e fa esperienza imparando a gestire.</a:t>
            </a:r>
            <a:endParaRPr b="0" i="0" sz="30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6" name="Google Shape;246;p10" title="IT_Co-fundedbytheEU_RGB_WHITE Outlin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416145" y="2879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52" name="Google Shape;252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3424988" y="1107625"/>
            <a:ext cx="9428400" cy="76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Frontrunners è un programma internazionale di educazione e leadership per giovani adulti Sordi con sede in Danimarca.</a:t>
            </a:r>
            <a:endParaRPr b="0" i="0" sz="3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b="0" i="0" sz="36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Offre una formazione intensiva su temi come: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diritti delle persone Sorde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leadership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media e comunicazione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lingue dei segni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●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gestione e progettazione di progetti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257" name="Google Shape;257;p11"/>
          <p:cNvPicPr preferRelativeResize="0"/>
          <p:nvPr/>
        </p:nvPicPr>
        <p:blipFill rotWithShape="1">
          <a:blip r:embed="rId4">
            <a:alphaModFix/>
          </a:blip>
          <a:srcRect b="0" l="6516" r="0" t="0"/>
          <a:stretch/>
        </p:blipFill>
        <p:spPr>
          <a:xfrm>
            <a:off x="13024750" y="2441650"/>
            <a:ext cx="4802673" cy="4155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www.frontrunners.dk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9" name="Google Shape;259;p11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2"/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265" name="Google Shape;265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7" name="Google Shape;267;p12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 txBox="1"/>
          <p:nvPr/>
        </p:nvSpPr>
        <p:spPr>
          <a:xfrm>
            <a:off x="3299234" y="742309"/>
            <a:ext cx="9515100" cy="55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Fatti chiave su Frontrunners:</a:t>
            </a:r>
            <a:endParaRPr b="1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 Medium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è stato fondato nel 2005 e si svolge presso Castberggård, un centro educativo per persone Sorde in Danimarca.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È pensato per giovani Sordi di tutto il mondo che sono appassionati di cambiamento sociale e del rafforzamento della comunità Sorda.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corsi sono tenuti in International Sign (IS) per permettere la comunicazione tra partecipanti provenienti da diversi Paesi.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Keine Fotobeschreibung verfügbar." id="270" name="Google Shape;270;p12"/>
          <p:cNvPicPr preferRelativeResize="0"/>
          <p:nvPr/>
        </p:nvPicPr>
        <p:blipFill rotWithShape="1">
          <a:blip r:embed="rId5">
            <a:alphaModFix/>
          </a:blip>
          <a:srcRect b="0" l="6454" r="-26515" t="0"/>
          <a:stretch/>
        </p:blipFill>
        <p:spPr>
          <a:xfrm>
            <a:off x="12846776" y="1544231"/>
            <a:ext cx="6167844" cy="448111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2"/>
          <p:cNvSpPr txBox="1"/>
          <p:nvPr/>
        </p:nvSpPr>
        <p:spPr>
          <a:xfrm>
            <a:off x="3781775" y="9586200"/>
            <a:ext cx="458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Fonte: www.frontrunners.dk</a:t>
            </a:r>
            <a:endParaRPr b="0" i="0" sz="1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3" name="Google Shape;273;p12"/>
          <p:cNvSpPr txBox="1"/>
          <p:nvPr/>
        </p:nvSpPr>
        <p:spPr>
          <a:xfrm>
            <a:off x="3299225" y="6308924"/>
            <a:ext cx="145524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programma include diversi moduli, come: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64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modulo 1 (Leadership e costruzione della comunità)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64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○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modulo 2 (Specializzazione avanzata e lavoro di progetto)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800"/>
              <a:buFont typeface="Quicksand Medium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Molti diplomati vanno poi a lavorare in organizzazioni nazionali e internazionali delle persone Sorde.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4" name="Google Shape;274;p12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80" name="Google Shape;280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1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 txBox="1"/>
          <p:nvPr/>
        </p:nvSpPr>
        <p:spPr>
          <a:xfrm>
            <a:off x="13518283" y="5123712"/>
            <a:ext cx="37527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13753181" y="8842674"/>
            <a:ext cx="3555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Discussioni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85" name="Google Shape;2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8148" y="6121069"/>
            <a:ext cx="4064378" cy="2706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6" name="Google Shape;2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57512" y="1893170"/>
            <a:ext cx="4015462" cy="3028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7" name="Google Shape;28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16285" y="6121069"/>
            <a:ext cx="4037898" cy="268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8" name="Google Shape;28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16285" y="1893169"/>
            <a:ext cx="4037897" cy="30284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9" name="Google Shape;28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51776" y="1857275"/>
            <a:ext cx="4557123" cy="3028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90" name="Google Shape;290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760709" y="6092572"/>
            <a:ext cx="3609068" cy="2706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3"/>
          <p:cNvSpPr txBox="1"/>
          <p:nvPr/>
        </p:nvSpPr>
        <p:spPr>
          <a:xfrm>
            <a:off x="214597" y="2015175"/>
            <a:ext cx="2589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8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38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92" name="Google Shape;292;p13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 txBox="1"/>
          <p:nvPr/>
        </p:nvSpPr>
        <p:spPr>
          <a:xfrm>
            <a:off x="3551775" y="5123711"/>
            <a:ext cx="4557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Insegnanti Sordi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3"/>
          <p:cNvSpPr txBox="1"/>
          <p:nvPr/>
        </p:nvSpPr>
        <p:spPr>
          <a:xfrm>
            <a:off x="8876184" y="5123711"/>
            <a:ext cx="37530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Attività sportive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3"/>
          <p:cNvSpPr txBox="1"/>
          <p:nvPr/>
        </p:nvSpPr>
        <p:spPr>
          <a:xfrm>
            <a:off x="3798143" y="8919931"/>
            <a:ext cx="40152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Lavori di gruppo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 txBox="1"/>
          <p:nvPr/>
        </p:nvSpPr>
        <p:spPr>
          <a:xfrm>
            <a:off x="8716291" y="8919931"/>
            <a:ext cx="40152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50" lIns="93650" spcFirstLastPara="1" rIns="93650" wrap="square" tIns="93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Arial"/>
              <a:buNone/>
            </a:pPr>
            <a:r>
              <a:rPr b="0" i="0" lang="en-US" sz="2458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Lezioni</a:t>
            </a:r>
            <a:endParaRPr b="0" i="0" sz="14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13" title="IT_Co-fundedbytheEU_RGB_WHITE Outlin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416145" y="2879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03" name="Google Shape;303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5" name="Google Shape;305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g34267876ad7_0_44" title="communic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4267876ad7_0_44"/>
          <p:cNvSpPr txBox="1"/>
          <p:nvPr/>
        </p:nvSpPr>
        <p:spPr>
          <a:xfrm>
            <a:off x="6746295" y="1011282"/>
            <a:ext cx="7437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Discussione finale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g34267876ad7_0_44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7" name="Google Shape;31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18" name="Google Shape;31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"/>
          <p:cNvSpPr txBox="1"/>
          <p:nvPr/>
        </p:nvSpPr>
        <p:spPr>
          <a:xfrm>
            <a:off x="4863627" y="3711204"/>
            <a:ext cx="4753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7" name="Google Shape;32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28" name="Google Shape;32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29" name="Google Shape;329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416145" y="2879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