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10287000" cx="18288000"/>
  <p:notesSz cx="6858000" cy="9144000"/>
  <p:embeddedFontLst>
    <p:embeddedFont>
      <p:font typeface="Anton"/>
      <p:regular r:id="rId22"/>
    </p:embeddedFont>
    <p:embeddedFont>
      <p:font typeface="Roboto"/>
      <p:regular r:id="rId23"/>
      <p:bold r:id="rId24"/>
      <p:italic r:id="rId25"/>
      <p:boldItalic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
      <p:font typeface="Comfortaa"/>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hCOU3Ut04OJpLniK3k8BJyN5AN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Anton-regular.fntdata"/><Relationship Id="rId21" Type="http://schemas.openxmlformats.org/officeDocument/2006/relationships/slide" Target="slides/slide15.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Quicksand-bold.fntdata"/><Relationship Id="rId27" Type="http://schemas.openxmlformats.org/officeDocument/2006/relationships/font" Target="fonts/Quicksand-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QuicksandSemiBold-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QuicksandMedium-regular.fntdata"/><Relationship Id="rId30" Type="http://schemas.openxmlformats.org/officeDocument/2006/relationships/font" Target="fonts/QuicksandSemiBold-bold.fntdata"/><Relationship Id="rId11" Type="http://schemas.openxmlformats.org/officeDocument/2006/relationships/slide" Target="slides/slide5.xml"/><Relationship Id="rId33" Type="http://schemas.openxmlformats.org/officeDocument/2006/relationships/font" Target="fonts/Comfortaa-regular.fntdata"/><Relationship Id="rId10" Type="http://schemas.openxmlformats.org/officeDocument/2006/relationships/slide" Target="slides/slide4.xml"/><Relationship Id="rId32" Type="http://schemas.openxmlformats.org/officeDocument/2006/relationships/font" Target="fonts/QuicksandMedium-bold.fntdata"/><Relationship Id="rId13" Type="http://schemas.openxmlformats.org/officeDocument/2006/relationships/slide" Target="slides/slide7.xml"/><Relationship Id="rId35" Type="http://customschemas.google.com/relationships/presentationmetadata" Target="metadata"/><Relationship Id="rId12" Type="http://schemas.openxmlformats.org/officeDocument/2006/relationships/slide" Target="slides/slide6.xml"/><Relationship Id="rId34" Type="http://schemas.openxmlformats.org/officeDocument/2006/relationships/font" Target="fonts/Comfortaa-bold.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c519f2ba7_1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7" name="Google Shape;157;g3dc519f2ba7_1_3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dc519f2ba7_1_3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g3dc519f2ba7_1_3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dc519f2ba7_1_3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sz="1100">
                <a:solidFill>
                  <a:schemeClr val="lt1"/>
                </a:solidFill>
                <a:latin typeface="Quicksand"/>
                <a:ea typeface="Quicksand"/>
                <a:cs typeface="Quicksand"/>
                <a:sym typeface="Quicksand"/>
              </a:rPr>
              <a:t>De organisatie </a:t>
            </a:r>
            <a:r>
              <a:rPr b="1" lang="en-US" sz="1100">
                <a:solidFill>
                  <a:schemeClr val="lt1"/>
                </a:solidFill>
                <a:latin typeface="Quicksand"/>
                <a:ea typeface="Quicksand"/>
                <a:cs typeface="Quicksand"/>
                <a:sym typeface="Quicksand"/>
              </a:rPr>
              <a:t>behartigt </a:t>
            </a:r>
            <a:r>
              <a:rPr lang="en-US" sz="1100">
                <a:solidFill>
                  <a:schemeClr val="lt1"/>
                </a:solidFill>
                <a:latin typeface="Quicksand"/>
                <a:ea typeface="Quicksand"/>
                <a:cs typeface="Quicksand"/>
                <a:sym typeface="Quicksand"/>
              </a:rPr>
              <a:t>de </a:t>
            </a:r>
            <a:r>
              <a:rPr b="1" lang="en-US" sz="1100">
                <a:solidFill>
                  <a:schemeClr val="lt1"/>
                </a:solidFill>
                <a:latin typeface="Quicksand"/>
                <a:ea typeface="Quicksand"/>
                <a:cs typeface="Quicksand"/>
                <a:sym typeface="Quicksand"/>
              </a:rPr>
              <a:t>belangen </a:t>
            </a:r>
            <a:r>
              <a:rPr lang="en-US" sz="1100">
                <a:solidFill>
                  <a:schemeClr val="lt1"/>
                </a:solidFill>
                <a:latin typeface="Quicksand"/>
                <a:ea typeface="Quicksand"/>
                <a:cs typeface="Quicksand"/>
                <a:sym typeface="Quicksand"/>
              </a:rPr>
              <a:t>van jonge dove mensen wereldwijd en </a:t>
            </a:r>
            <a:r>
              <a:rPr b="1" lang="en-US" sz="1100">
                <a:solidFill>
                  <a:schemeClr val="lt1"/>
                </a:solidFill>
                <a:latin typeface="Quicksand"/>
                <a:ea typeface="Quicksand"/>
                <a:cs typeface="Quicksand"/>
                <a:sym typeface="Quicksand"/>
              </a:rPr>
              <a:t>zet zich in </a:t>
            </a:r>
            <a:r>
              <a:rPr lang="en-US" sz="1100">
                <a:solidFill>
                  <a:schemeClr val="lt1"/>
                </a:solidFill>
                <a:latin typeface="Quicksand"/>
                <a:ea typeface="Quicksand"/>
                <a:cs typeface="Quicksand"/>
                <a:sym typeface="Quicksand"/>
              </a:rPr>
              <a:t>voor hun </a:t>
            </a:r>
            <a:r>
              <a:rPr b="1" lang="en-US" sz="1100">
                <a:solidFill>
                  <a:schemeClr val="lt1"/>
                </a:solidFill>
                <a:latin typeface="Quicksand"/>
                <a:ea typeface="Quicksand"/>
                <a:cs typeface="Quicksand"/>
                <a:sym typeface="Quicksand"/>
              </a:rPr>
              <a:t>rechten</a:t>
            </a:r>
            <a:r>
              <a:rPr lang="en-US" sz="1100">
                <a:solidFill>
                  <a:schemeClr val="lt1"/>
                </a:solidFill>
                <a:latin typeface="Quicksand"/>
                <a:ea typeface="Quicksand"/>
                <a:cs typeface="Quicksand"/>
                <a:sym typeface="Quicksand"/>
              </a:rPr>
              <a:t>, </a:t>
            </a:r>
            <a:r>
              <a:rPr b="1" lang="en-US" sz="1100">
                <a:solidFill>
                  <a:schemeClr val="lt1"/>
                </a:solidFill>
                <a:latin typeface="Quicksand"/>
                <a:ea typeface="Quicksand"/>
                <a:cs typeface="Quicksand"/>
                <a:sym typeface="Quicksand"/>
              </a:rPr>
              <a:t>onderwijs </a:t>
            </a:r>
            <a:r>
              <a:rPr lang="en-US" sz="1100">
                <a:solidFill>
                  <a:schemeClr val="lt1"/>
                </a:solidFill>
                <a:latin typeface="Quicksand"/>
                <a:ea typeface="Quicksand"/>
                <a:cs typeface="Quicksand"/>
                <a:sym typeface="Quicksand"/>
              </a:rPr>
              <a:t>en </a:t>
            </a:r>
            <a:r>
              <a:rPr b="1" lang="en-US" sz="1100">
                <a:solidFill>
                  <a:schemeClr val="lt1"/>
                </a:solidFill>
                <a:latin typeface="Quicksand"/>
                <a:ea typeface="Quicksand"/>
                <a:cs typeface="Quicksand"/>
                <a:sym typeface="Quicksand"/>
              </a:rPr>
              <a:t>maatschappelijke integratie.</a:t>
            </a:r>
            <a:endParaRPr b="1" sz="10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100"/>
              <a:buNone/>
            </a:pPr>
            <a:r>
              <a:t/>
            </a:r>
            <a:endParaRPr/>
          </a:p>
        </p:txBody>
      </p:sp>
      <p:sp>
        <p:nvSpPr>
          <p:cNvPr id="181" name="Google Shape;181;g3dc519f2ba7_1_3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dc519f2ba7_1_3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Wie vormen de kern van deze organisaties? Horenden of doven? Wat is het verschil? Hoe ziet leiderschap door doven eruit, en waarin verschilt het van leiderschap door horenden?</a:t>
            </a:r>
            <a:endParaRPr/>
          </a:p>
        </p:txBody>
      </p:sp>
      <p:sp>
        <p:nvSpPr>
          <p:cNvPr id="193" name="Google Shape;193;g3dc519f2ba7_1_3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dc519f2ba7_1_3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Uit wie bestaan deze organisaties? Horenden of doven? Wat is het verschil? Hoe ziet leiderschap door doven eruit, en waarin verschilt het van leiderschap door horenden?</a:t>
            </a:r>
            <a:endParaRPr/>
          </a:p>
        </p:txBody>
      </p:sp>
      <p:sp>
        <p:nvSpPr>
          <p:cNvPr id="205" name="Google Shape;205;g3dc519f2ba7_1_3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dc519f2ba7_1_3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Uit wie bestaan deze organisaties? Horenden of doven? Wat is het verschil? Hoe ziet leiderschap door doven eruit, en waarin verschilt het van leiderschap door horenden?</a:t>
            </a:r>
            <a:endParaRPr/>
          </a:p>
        </p:txBody>
      </p:sp>
      <p:sp>
        <p:nvSpPr>
          <p:cNvPr id="227" name="Google Shape;227;g3dc519f2ba7_1_3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dc519f2ba7_1_3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g3dc519f2ba7_1_3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dc519f2ba7_1_4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Wie vormen de kern van deze organisaties? Horenden of doven? Wat is het verschil? Hoe ziet leiderschap door doven eruit, en waarin verschilt het van leiderschap door horenden?</a:t>
            </a:r>
            <a:endParaRPr/>
          </a:p>
        </p:txBody>
      </p:sp>
      <p:sp>
        <p:nvSpPr>
          <p:cNvPr id="261" name="Google Shape;261;g3dc519f2ba7_1_4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dc519f2ba7_1_4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Uit wie bestaan deze organisaties? Horenden of doven? Wat is het verschil? Hoe ziet leiderschap door doven eruit, en waarin verschilt het van leiderschap door horenden?</a:t>
            </a:r>
            <a:endParaRPr/>
          </a:p>
        </p:txBody>
      </p:sp>
      <p:sp>
        <p:nvSpPr>
          <p:cNvPr id="272" name="Google Shape;272;g3dc519f2ba7_1_4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dc519f2ba7_1_4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Uit wie bestaan deze organisaties? Horenden of doven? Wat is het verschil? Hoe ziet leiderschap door doven eruit, en waarin verschilt het van leiderschap door horenden?</a:t>
            </a:r>
            <a:endParaRPr/>
          </a:p>
        </p:txBody>
      </p:sp>
      <p:sp>
        <p:nvSpPr>
          <p:cNvPr id="293" name="Google Shape;293;g3dc519f2ba7_1_4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dc519f2ba7_1_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g3dc519f2ba7_1_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dc519f2ba7_1_4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Wie vormen de kern van deze organisaties? Horenden of doven? Wat is het verschil? Hoe ziet leiderschap door doven eruit, en waarin verschilt het van leiderschap door horenden?</a:t>
            </a:r>
            <a:endParaRPr/>
          </a:p>
        </p:txBody>
      </p:sp>
      <p:sp>
        <p:nvSpPr>
          <p:cNvPr id="327" name="Google Shape;327;g3dc519f2ba7_1_4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dc519f2ba7_1_4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Uit wie bestaan deze organisaties? Horenden of doven? Wat is het verschil? Hoe ziet leiderschap door doven eruit, en waarin verschilt het van leiderschap door horenden?</a:t>
            </a:r>
            <a:endParaRPr/>
          </a:p>
        </p:txBody>
      </p:sp>
      <p:sp>
        <p:nvSpPr>
          <p:cNvPr id="339" name="Google Shape;339;g3dc519f2ba7_1_4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dc519f2ba7_1_5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a:solidFill>
                  <a:schemeClr val="dk1"/>
                </a:solidFill>
                <a:latin typeface="Comfortaa"/>
                <a:ea typeface="Comfortaa"/>
                <a:cs typeface="Comfortaa"/>
                <a:sym typeface="Comfortaa"/>
              </a:rPr>
              <a:t>Vragen:</a:t>
            </a:r>
            <a:br>
              <a:rPr b="1" lang="en-US">
                <a:solidFill>
                  <a:schemeClr val="dk1"/>
                </a:solidFill>
                <a:latin typeface="Comfortaa"/>
                <a:ea typeface="Comfortaa"/>
                <a:cs typeface="Comfortaa"/>
                <a:sym typeface="Comfortaa"/>
              </a:rPr>
            </a:br>
            <a:br>
              <a:rPr b="1" lang="en-US">
                <a:solidFill>
                  <a:schemeClr val="dk1"/>
                </a:solidFill>
                <a:latin typeface="Comfortaa"/>
                <a:ea typeface="Comfortaa"/>
                <a:cs typeface="Comfortaa"/>
                <a:sym typeface="Comfortaa"/>
              </a:rPr>
            </a:br>
            <a:r>
              <a:rPr b="1" lang="en-US">
                <a:solidFill>
                  <a:schemeClr val="dk1"/>
                </a:solidFill>
                <a:latin typeface="Comfortaa"/>
                <a:ea typeface="Comfortaa"/>
                <a:cs typeface="Comfortaa"/>
                <a:sym typeface="Comfortaa"/>
              </a:rPr>
              <a:t>Wie vormen de organisaties? Bestaan ze uit horende of dove personen? Wat zijn de verschillen?</a:t>
            </a:r>
            <a:endParaRPr b="1">
              <a:solidFill>
                <a:schemeClr val="dk1"/>
              </a:solidFill>
              <a:latin typeface="Comfortaa"/>
              <a:ea typeface="Comfortaa"/>
              <a:cs typeface="Comfortaa"/>
              <a:sym typeface="Comfortaa"/>
            </a:endParaRPr>
          </a:p>
          <a:p>
            <a:pPr indent="0" lvl="0" marL="0" rtl="0" algn="l">
              <a:lnSpc>
                <a:spcPct val="100000"/>
              </a:lnSpc>
              <a:spcBef>
                <a:spcPts val="0"/>
              </a:spcBef>
              <a:spcAft>
                <a:spcPts val="0"/>
              </a:spcAft>
              <a:buSzPts val="1100"/>
              <a:buNone/>
            </a:pPr>
            <a:r>
              <a:rPr b="1" lang="en-US">
                <a:solidFill>
                  <a:schemeClr val="dk1"/>
                </a:solidFill>
                <a:latin typeface="Comfortaa"/>
                <a:ea typeface="Comfortaa"/>
                <a:cs typeface="Comfortaa"/>
                <a:sym typeface="Comfortaa"/>
              </a:rPr>
              <a:t>Hoe ziet doof leiderschap eruit? Waarin verschilt het van horend leiderschap?</a:t>
            </a:r>
            <a:endParaRPr b="1">
              <a:solidFill>
                <a:schemeClr val="dk1"/>
              </a:solidFill>
              <a:latin typeface="Comfortaa"/>
              <a:ea typeface="Comfortaa"/>
              <a:cs typeface="Comfortaa"/>
              <a:sym typeface="Comfortaa"/>
            </a:endParaRPr>
          </a:p>
          <a:p>
            <a:pPr indent="0" lvl="0" marL="0" rtl="0" algn="l">
              <a:lnSpc>
                <a:spcPct val="100000"/>
              </a:lnSpc>
              <a:spcBef>
                <a:spcPts val="0"/>
              </a:spcBef>
              <a:spcAft>
                <a:spcPts val="0"/>
              </a:spcAft>
              <a:buSzPts val="1100"/>
              <a:buNone/>
            </a:pPr>
            <a:r>
              <a:t/>
            </a:r>
            <a:endParaRPr b="1">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US" sz="1200">
                <a:solidFill>
                  <a:schemeClr val="dk1"/>
                </a:solidFill>
                <a:latin typeface="Quicksand Medium"/>
                <a:ea typeface="Quicksand Medium"/>
                <a:cs typeface="Quicksand Medium"/>
                <a:sym typeface="Quicksand Medium"/>
              </a:rPr>
              <a:t>Onderscheid tussen organisaties 'van', 'voor' en 'door' doven</a:t>
            </a:r>
            <a:endParaRPr b="1">
              <a:solidFill>
                <a:schemeClr val="dk1"/>
              </a:solidFill>
            </a:endParaRPr>
          </a:p>
        </p:txBody>
      </p:sp>
      <p:sp>
        <p:nvSpPr>
          <p:cNvPr id="361" name="Google Shape;361;g3dc519f2ba7_1_5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dc519f2ba7_1_5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2" name="Google Shape;372;g3dc519f2ba7_1_5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6" name="Shape 86"/>
        <p:cNvGrpSpPr/>
        <p:nvPr/>
      </p:nvGrpSpPr>
      <p:grpSpPr>
        <a:xfrm>
          <a:off x="0" y="0"/>
          <a:ext cx="0" cy="0"/>
          <a:chOff x="0" y="0"/>
          <a:chExt cx="0" cy="0"/>
        </a:xfrm>
      </p:grpSpPr>
      <p:sp>
        <p:nvSpPr>
          <p:cNvPr id="87" name="Google Shape;87;g3dc519f2ba7_1_54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g3dc519f2ba7_1_54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g3dc519f2ba7_1_54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0" name="Shape 90"/>
        <p:cNvGrpSpPr/>
        <p:nvPr/>
      </p:nvGrpSpPr>
      <p:grpSpPr>
        <a:xfrm>
          <a:off x="0" y="0"/>
          <a:ext cx="0" cy="0"/>
          <a:chOff x="0" y="0"/>
          <a:chExt cx="0" cy="0"/>
        </a:xfrm>
      </p:grpSpPr>
      <p:sp>
        <p:nvSpPr>
          <p:cNvPr id="91" name="Google Shape;91;g3dc519f2ba7_1_549"/>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g3dc519f2ba7_1_54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93" name="Google Shape;93;g3dc519f2ba7_1_54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g3dc519f2ba7_1_54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g3dc519f2ba7_1_54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6" name="Shape 96"/>
        <p:cNvGrpSpPr/>
        <p:nvPr/>
      </p:nvGrpSpPr>
      <p:grpSpPr>
        <a:xfrm>
          <a:off x="0" y="0"/>
          <a:ext cx="0" cy="0"/>
          <a:chOff x="0" y="0"/>
          <a:chExt cx="0" cy="0"/>
        </a:xfrm>
      </p:grpSpPr>
      <p:sp>
        <p:nvSpPr>
          <p:cNvPr id="97" name="Google Shape;97;g3dc519f2ba7_1_5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g3dc519f2ba7_1_555"/>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9" name="Google Shape;99;g3dc519f2ba7_1_55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g3dc519f2ba7_1_55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g3dc519f2ba7_1_55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g3dc519f2ba7_1_561"/>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g3dc519f2ba7_1_561"/>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05" name="Google Shape;105;g3dc519f2ba7_1_56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g3dc519f2ba7_1_56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g3dc519f2ba7_1_56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g3dc519f2ba7_1_56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g3dc519f2ba7_1_567"/>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11" name="Google Shape;111;g3dc519f2ba7_1_567"/>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12" name="Google Shape;112;g3dc519f2ba7_1_56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g3dc519f2ba7_1_56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dc519f2ba7_1_56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g3dc519f2ba7_1_57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g3dc519f2ba7_1_574"/>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18" name="Google Shape;118;g3dc519f2ba7_1_574"/>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19" name="Google Shape;119;g3dc519f2ba7_1_574"/>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20" name="Google Shape;120;g3dc519f2ba7_1_574"/>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21" name="Google Shape;121;g3dc519f2ba7_1_57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g3dc519f2ba7_1_57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g3dc519f2ba7_1_57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g3dc519f2ba7_1_58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g3dc519f2ba7_1_58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g3dc519f2ba7_1_58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g3dc519f2ba7_1_58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g3dc519f2ba7_1_588"/>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g3dc519f2ba7_1_588"/>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132" name="Google Shape;132;g3dc519f2ba7_1_588"/>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33" name="Google Shape;133;g3dc519f2ba7_1_58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g3dc519f2ba7_1_58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g3dc519f2ba7_1_58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g3dc519f2ba7_1_595"/>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3dc519f2ba7_1_595"/>
          <p:cNvSpPr/>
          <p:nvPr>
            <p:ph idx="2" type="pic"/>
          </p:nvPr>
        </p:nvSpPr>
        <p:spPr>
          <a:xfrm>
            <a:off x="1792288" y="612775"/>
            <a:ext cx="5486400" cy="4114800"/>
          </a:xfrm>
          <a:prstGeom prst="rect">
            <a:avLst/>
          </a:prstGeom>
          <a:noFill/>
          <a:ln>
            <a:noFill/>
          </a:ln>
        </p:spPr>
      </p:sp>
      <p:sp>
        <p:nvSpPr>
          <p:cNvPr id="139" name="Google Shape;139;g3dc519f2ba7_1_595"/>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40" name="Google Shape;140;g3dc519f2ba7_1_59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g3dc519f2ba7_1_59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3dc519f2ba7_1_59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g3dc519f2ba7_1_60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3dc519f2ba7_1_602"/>
          <p:cNvSpPr txBox="1"/>
          <p:nvPr>
            <p:ph idx="1" type="body"/>
          </p:nvPr>
        </p:nvSpPr>
        <p:spPr>
          <a:xfrm rot="5400000">
            <a:off x="2308951" y="-251550"/>
            <a:ext cx="45261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6" name="Google Shape;146;g3dc519f2ba7_1_60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g3dc519f2ba7_1_60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3dc519f2ba7_1_60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g3dc519f2ba7_1_608"/>
          <p:cNvSpPr txBox="1"/>
          <p:nvPr>
            <p:ph type="title"/>
          </p:nvPr>
        </p:nvSpPr>
        <p:spPr>
          <a:xfrm rot="5400000">
            <a:off x="4732351" y="2171689"/>
            <a:ext cx="5851500"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3dc519f2ba7_1_608"/>
          <p:cNvSpPr txBox="1"/>
          <p:nvPr>
            <p:ph idx="1" type="body"/>
          </p:nvPr>
        </p:nvSpPr>
        <p:spPr>
          <a:xfrm rot="5400000">
            <a:off x="541350" y="190487"/>
            <a:ext cx="58515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2" name="Google Shape;152;g3dc519f2ba7_1_60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g3dc519f2ba7_1_60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g3dc519f2ba7_1_60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80" name="Shape 80"/>
        <p:cNvGrpSpPr/>
        <p:nvPr/>
      </p:nvGrpSpPr>
      <p:grpSpPr>
        <a:xfrm>
          <a:off x="0" y="0"/>
          <a:ext cx="0" cy="0"/>
          <a:chOff x="0" y="0"/>
          <a:chExt cx="0" cy="0"/>
        </a:xfrm>
      </p:grpSpPr>
      <p:sp>
        <p:nvSpPr>
          <p:cNvPr id="81" name="Google Shape;81;g3dc519f2ba7_1_5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2" name="Google Shape;82;g3dc519f2ba7_1_539"/>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3" name="Google Shape;83;g3dc519f2ba7_1_53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4" name="Google Shape;84;g3dc519f2ba7_1_53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5" name="Google Shape;85;g3dc519f2ba7_1_53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8.jp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4.jpg"/><Relationship Id="rId10" Type="http://schemas.openxmlformats.org/officeDocument/2006/relationships/image" Target="../media/image2.png"/><Relationship Id="rId9" Type="http://schemas.openxmlformats.org/officeDocument/2006/relationships/image" Target="../media/image9.jpg"/><Relationship Id="rId5" Type="http://schemas.openxmlformats.org/officeDocument/2006/relationships/image" Target="../media/image10.jpg"/><Relationship Id="rId6" Type="http://schemas.openxmlformats.org/officeDocument/2006/relationships/image" Target="../media/image7.jpg"/><Relationship Id="rId7" Type="http://schemas.openxmlformats.org/officeDocument/2006/relationships/image" Target="../media/image5.jpg"/><Relationship Id="rId8"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2.jpg"/><Relationship Id="rId6" Type="http://schemas.openxmlformats.org/officeDocument/2006/relationships/image" Target="../media/image14.jpg"/><Relationship Id="rId7" Type="http://schemas.openxmlformats.org/officeDocument/2006/relationships/image" Target="../media/image16.png"/><Relationship Id="rId8"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7.jpg"/><Relationship Id="rId9" Type="http://schemas.openxmlformats.org/officeDocument/2006/relationships/image" Target="../media/image2.png"/><Relationship Id="rId5" Type="http://schemas.openxmlformats.org/officeDocument/2006/relationships/image" Target="../media/image34.png"/><Relationship Id="rId6" Type="http://schemas.openxmlformats.org/officeDocument/2006/relationships/image" Target="../media/image15.jpg"/><Relationship Id="rId7" Type="http://schemas.openxmlformats.org/officeDocument/2006/relationships/image" Target="../media/image21.png"/><Relationship Id="rId8"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0.jpg"/><Relationship Id="rId5" Type="http://schemas.openxmlformats.org/officeDocument/2006/relationships/image" Target="../media/image13.jpg"/><Relationship Id="rId6" Type="http://schemas.openxmlformats.org/officeDocument/2006/relationships/image" Target="../media/image23.jpg"/><Relationship Id="rId7"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9.jpg"/><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9.jp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35.jpg"/><Relationship Id="rId10" Type="http://schemas.openxmlformats.org/officeDocument/2006/relationships/image" Target="../media/image2.png"/><Relationship Id="rId9" Type="http://schemas.openxmlformats.org/officeDocument/2006/relationships/image" Target="../media/image36.jpg"/><Relationship Id="rId5" Type="http://schemas.openxmlformats.org/officeDocument/2006/relationships/image" Target="../media/image26.jpg"/><Relationship Id="rId6" Type="http://schemas.openxmlformats.org/officeDocument/2006/relationships/image" Target="../media/image30.jpg"/><Relationship Id="rId7" Type="http://schemas.openxmlformats.org/officeDocument/2006/relationships/image" Target="../media/image33.jpg"/><Relationship Id="rId8" Type="http://schemas.openxmlformats.org/officeDocument/2006/relationships/image" Target="../media/image3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7.pn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image" Target="../media/image32.png"/><Relationship Id="rId13" Type="http://schemas.openxmlformats.org/officeDocument/2006/relationships/image" Target="../media/image2.png"/><Relationship Id="rId12" Type="http://schemas.openxmlformats.org/officeDocument/2006/relationships/hyperlink" Target="https://www.deafstudies.eu/" TargetMode="External"/><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7.png"/><Relationship Id="rId9" Type="http://schemas.openxmlformats.org/officeDocument/2006/relationships/image" Target="../media/image38.png"/><Relationship Id="rId5" Type="http://schemas.openxmlformats.org/officeDocument/2006/relationships/image" Target="../media/image18.png"/><Relationship Id="rId6" Type="http://schemas.openxmlformats.org/officeDocument/2006/relationships/image" Target="../media/image22.png"/><Relationship Id="rId7" Type="http://schemas.openxmlformats.org/officeDocument/2006/relationships/image" Target="../media/image29.png"/><Relationship Id="rId8"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grpSp>
        <p:nvGrpSpPr>
          <p:cNvPr id="159" name="Google Shape;159;g3dc519f2ba7_1_307"/>
          <p:cNvGrpSpPr/>
          <p:nvPr/>
        </p:nvGrpSpPr>
        <p:grpSpPr>
          <a:xfrm>
            <a:off x="0" y="-216992"/>
            <a:ext cx="2922102" cy="10504504"/>
            <a:chOff x="0" y="-57150"/>
            <a:chExt cx="769602" cy="2766600"/>
          </a:xfrm>
        </p:grpSpPr>
        <p:sp>
          <p:nvSpPr>
            <p:cNvPr id="160" name="Google Shape;160;g3dc519f2ba7_1_30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1" name="Google Shape;161;g3dc519f2ba7_1_30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2" name="Google Shape;162;g3dc519f2ba7_1_30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g3dc519f2ba7_1_307"/>
          <p:cNvSpPr txBox="1"/>
          <p:nvPr/>
        </p:nvSpPr>
        <p:spPr>
          <a:xfrm>
            <a:off x="3457350" y="3904550"/>
            <a:ext cx="13528500" cy="1231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000"/>
              </a:spcAft>
              <a:buClr>
                <a:schemeClr val="dk1"/>
              </a:buClr>
              <a:buSzPts val="1100"/>
              <a:buFont typeface="Arial"/>
              <a:buNone/>
            </a:pPr>
            <a:r>
              <a:rPr lang="en-US" sz="8000">
                <a:solidFill>
                  <a:schemeClr val="lt1"/>
                </a:solidFill>
                <a:latin typeface="Anton"/>
                <a:ea typeface="Anton"/>
                <a:cs typeface="Anton"/>
                <a:sym typeface="Anton"/>
              </a:rPr>
              <a:t>EUDY en WFDYS</a:t>
            </a:r>
            <a:r>
              <a:rPr b="0" i="0" lang="en-US" sz="8000" u="none" cap="none" strike="noStrike">
                <a:solidFill>
                  <a:schemeClr val="lt1"/>
                </a:solidFill>
                <a:latin typeface="Anton"/>
                <a:ea typeface="Anton"/>
                <a:cs typeface="Anton"/>
                <a:sym typeface="Anton"/>
              </a:rPr>
              <a:t> </a:t>
            </a:r>
            <a:r>
              <a:rPr b="0" i="0" lang="en-US" sz="4000" u="none" cap="none" strike="noStrike">
                <a:solidFill>
                  <a:schemeClr val="lt1"/>
                </a:solidFill>
                <a:latin typeface="Anton"/>
                <a:ea typeface="Anton"/>
                <a:cs typeface="Anton"/>
                <a:sym typeface="Anton"/>
              </a:rPr>
              <a:t>(internationale organisaties)</a:t>
            </a:r>
            <a:endParaRPr b="0" i="0" sz="4000" u="none" cap="none" strike="noStrike">
              <a:solidFill>
                <a:schemeClr val="lt1"/>
              </a:solidFill>
              <a:latin typeface="Anton"/>
              <a:ea typeface="Anton"/>
              <a:cs typeface="Anton"/>
              <a:sym typeface="Anton"/>
            </a:endParaRPr>
          </a:p>
        </p:txBody>
      </p:sp>
      <p:sp>
        <p:nvSpPr>
          <p:cNvPr id="164" name="Google Shape;164;g3dc519f2ba7_1_307"/>
          <p:cNvSpPr txBox="1"/>
          <p:nvPr/>
        </p:nvSpPr>
        <p:spPr>
          <a:xfrm>
            <a:off x="3443250" y="5379874"/>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Evenementen en organisaties door en voor dove </a:t>
            </a:r>
            <a:r>
              <a:rPr lang="en-US" sz="3200">
                <a:solidFill>
                  <a:srgbClr val="FFFFFF"/>
                </a:solidFill>
                <a:latin typeface="Quicksand"/>
                <a:ea typeface="Quicksand"/>
                <a:cs typeface="Quicksand"/>
                <a:sym typeface="Quicksand"/>
              </a:rPr>
              <a:t>jongeren</a:t>
            </a:r>
            <a:endParaRPr b="0" i="0" sz="3200" u="none" cap="none" strike="noStrike">
              <a:solidFill>
                <a:srgbClr val="FFFFFF"/>
              </a:solidFill>
              <a:latin typeface="Quicksand"/>
              <a:ea typeface="Quicksand"/>
              <a:cs typeface="Quicksand"/>
              <a:sym typeface="Quicksand"/>
            </a:endParaRPr>
          </a:p>
        </p:txBody>
      </p:sp>
      <p:sp>
        <p:nvSpPr>
          <p:cNvPr id="165" name="Google Shape;165;g3dc519f2ba7_1_307"/>
          <p:cNvSpPr txBox="1"/>
          <p:nvPr/>
        </p:nvSpPr>
        <p:spPr>
          <a:xfrm>
            <a:off x="3457354" y="3428788"/>
            <a:ext cx="8667900" cy="3693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400"/>
              <a:buFont typeface="Arial"/>
              <a:buNone/>
            </a:pPr>
            <a:r>
              <a:rPr b="0" i="0" lang="en-US" sz="2400" u="none" cap="none" strike="noStrike">
                <a:solidFill>
                  <a:srgbClr val="FFFFFF"/>
                </a:solidFill>
                <a:latin typeface="Quicksand"/>
                <a:ea typeface="Quicksand"/>
                <a:cs typeface="Quicksand"/>
                <a:sym typeface="Quicksand"/>
              </a:rPr>
              <a:t>Workshop D</a:t>
            </a:r>
            <a:r>
              <a:rPr lang="en-US" sz="2400">
                <a:solidFill>
                  <a:srgbClr val="FFFFFF"/>
                </a:solidFill>
                <a:latin typeface="Quicksand"/>
                <a:ea typeface="Quicksand"/>
                <a:cs typeface="Quicksand"/>
                <a:sym typeface="Quicksand"/>
              </a:rPr>
              <a:t>eaf Studies</a:t>
            </a:r>
            <a:endParaRPr b="0" i="0" sz="2400" u="none" cap="none" strike="noStrike">
              <a:solidFill>
                <a:srgbClr val="000000"/>
              </a:solidFill>
              <a:latin typeface="Arial"/>
              <a:ea typeface="Arial"/>
              <a:cs typeface="Arial"/>
              <a:sym typeface="Arial"/>
            </a:endParaRPr>
          </a:p>
        </p:txBody>
      </p:sp>
      <p:sp>
        <p:nvSpPr>
          <p:cNvPr id="166" name="Google Shape;166;g3dc519f2ba7_1_307"/>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167" name="Google Shape;167;g3dc519f2ba7_1_307"/>
          <p:cNvPicPr preferRelativeResize="0"/>
          <p:nvPr/>
        </p:nvPicPr>
        <p:blipFill>
          <a:blip r:embed="rId4">
            <a:alphaModFix/>
          </a:blip>
          <a:stretch>
            <a:fillRect/>
          </a:stretch>
        </p:blipFill>
        <p:spPr>
          <a:xfrm>
            <a:off x="3253625" y="893432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grpSp>
        <p:nvGrpSpPr>
          <p:cNvPr id="172" name="Google Shape;172;g3dc519f2ba7_1_318"/>
          <p:cNvGrpSpPr/>
          <p:nvPr/>
        </p:nvGrpSpPr>
        <p:grpSpPr>
          <a:xfrm>
            <a:off x="0" y="-216992"/>
            <a:ext cx="2922102" cy="10504504"/>
            <a:chOff x="0" y="-57150"/>
            <a:chExt cx="769602" cy="2766600"/>
          </a:xfrm>
        </p:grpSpPr>
        <p:sp>
          <p:nvSpPr>
            <p:cNvPr id="173" name="Google Shape;173;g3dc519f2ba7_1_3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4" name="Google Shape;174;g3dc519f2ba7_1_31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5" name="Google Shape;175;g3dc519f2ba7_1_3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g3dc519f2ba7_1_318"/>
          <p:cNvSpPr txBox="1"/>
          <p:nvPr/>
        </p:nvSpPr>
        <p:spPr>
          <a:xfrm>
            <a:off x="3645567" y="3242888"/>
            <a:ext cx="11359200" cy="3879000"/>
          </a:xfrm>
          <a:prstGeom prst="rect">
            <a:avLst/>
          </a:prstGeom>
          <a:noFill/>
          <a:ln>
            <a:noFill/>
          </a:ln>
        </p:spPr>
        <p:txBody>
          <a:bodyPr anchorCtr="0" anchor="t" bIns="0" lIns="0" spcFirstLastPara="1" rIns="0" wrap="square" tIns="0">
            <a:spAutoFit/>
          </a:bodyPr>
          <a:lstStyle/>
          <a:p>
            <a:pPr indent="-457200" lvl="1" marL="914400" rtl="0" algn="l">
              <a:lnSpc>
                <a:spcPct val="150000"/>
              </a:lnSpc>
              <a:spcBef>
                <a:spcPts val="0"/>
              </a:spcBef>
              <a:spcAft>
                <a:spcPts val="0"/>
              </a:spcAft>
              <a:buClr>
                <a:schemeClr val="lt1"/>
              </a:buClr>
              <a:buSzPts val="3600"/>
              <a:buFont typeface="Quicksand Medium"/>
              <a:buChar char="•"/>
            </a:pPr>
            <a:r>
              <a:rPr lang="en-US" sz="3600">
                <a:solidFill>
                  <a:schemeClr val="lt1"/>
                </a:solidFill>
                <a:latin typeface="Quicksand Medium"/>
                <a:ea typeface="Quicksand Medium"/>
                <a:cs typeface="Quicksand Medium"/>
                <a:sym typeface="Quicksand Medium"/>
              </a:rPr>
              <a:t>Introductie van WFDYS </a:t>
            </a:r>
            <a:endParaRPr sz="3600">
              <a:solidFill>
                <a:schemeClr val="lt1"/>
              </a:solidFill>
              <a:latin typeface="Quicksand Medium"/>
              <a:ea typeface="Quicksand Medium"/>
              <a:cs typeface="Quicksand Medium"/>
              <a:sym typeface="Quicksand Medium"/>
            </a:endParaRPr>
          </a:p>
          <a:p>
            <a:pPr indent="-457200" lvl="1" marL="914400" rtl="0" algn="l">
              <a:lnSpc>
                <a:spcPct val="15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Introductie van EUDY</a:t>
            </a:r>
            <a:endParaRPr b="0" i="0" sz="1400" u="none" cap="none" strike="noStrike">
              <a:solidFill>
                <a:srgbClr val="000000"/>
              </a:solidFill>
              <a:latin typeface="Arial"/>
              <a:ea typeface="Arial"/>
              <a:cs typeface="Arial"/>
              <a:sym typeface="Arial"/>
            </a:endParaRPr>
          </a:p>
          <a:p>
            <a:pPr indent="-457200" lvl="1" marL="914400" marR="0" rtl="0" algn="l">
              <a:lnSpc>
                <a:spcPct val="15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Introductie van Frontrunners</a:t>
            </a:r>
            <a:endParaRPr b="0" i="0" sz="3600" u="none" cap="none" strike="noStrike">
              <a:solidFill>
                <a:schemeClr val="lt1"/>
              </a:solidFill>
              <a:latin typeface="Quicksand Medium"/>
              <a:ea typeface="Quicksand Medium"/>
              <a:cs typeface="Quicksand Medium"/>
              <a:sym typeface="Quicksand Medium"/>
            </a:endParaRPr>
          </a:p>
          <a:p>
            <a:pPr indent="-457200" lvl="1" marL="914400" marR="0" rtl="0" algn="l">
              <a:lnSpc>
                <a:spcPct val="15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Presentatie groepswerk</a:t>
            </a:r>
            <a:endParaRPr b="0" i="0" sz="3600" u="none" cap="none" strike="noStrike">
              <a:solidFill>
                <a:schemeClr val="lt1"/>
              </a:solidFill>
              <a:latin typeface="Quicksand Medium"/>
              <a:ea typeface="Quicksand Medium"/>
              <a:cs typeface="Quicksand Medium"/>
              <a:sym typeface="Quicksand Medium"/>
            </a:endParaRPr>
          </a:p>
          <a:p>
            <a:pPr indent="-457200" lvl="1" marL="914400" marR="0" rtl="0" algn="l">
              <a:lnSpc>
                <a:spcPct val="15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Afsluitende groepsdiscussie</a:t>
            </a:r>
            <a:endParaRPr b="0" i="0" sz="3600" u="none" cap="none" strike="noStrike">
              <a:solidFill>
                <a:schemeClr val="lt1"/>
              </a:solidFill>
              <a:latin typeface="Quicksand Medium"/>
              <a:ea typeface="Quicksand Medium"/>
              <a:cs typeface="Quicksand Medium"/>
              <a:sym typeface="Quicksand Medium"/>
            </a:endParaRPr>
          </a:p>
        </p:txBody>
      </p:sp>
      <p:sp>
        <p:nvSpPr>
          <p:cNvPr id="177" name="Google Shape;177;g3dc519f2ba7_1_318"/>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Inhoud</a:t>
            </a:r>
            <a:endParaRPr b="0" i="0" sz="1400" u="none" cap="none" strike="noStrike">
              <a:solidFill>
                <a:srgbClr val="000000"/>
              </a:solidFill>
              <a:latin typeface="Arial"/>
              <a:ea typeface="Arial"/>
              <a:cs typeface="Arial"/>
              <a:sym typeface="Arial"/>
            </a:endParaRPr>
          </a:p>
        </p:txBody>
      </p:sp>
      <p:pic>
        <p:nvPicPr>
          <p:cNvPr id="178" name="Google Shape;178;g3dc519f2ba7_1_318"/>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grpSp>
        <p:nvGrpSpPr>
          <p:cNvPr id="183" name="Google Shape;183;g3dc519f2ba7_1_328"/>
          <p:cNvGrpSpPr/>
          <p:nvPr/>
        </p:nvGrpSpPr>
        <p:grpSpPr>
          <a:xfrm>
            <a:off x="0" y="-216992"/>
            <a:ext cx="2922102" cy="10504504"/>
            <a:chOff x="0" y="-57150"/>
            <a:chExt cx="769602" cy="2766600"/>
          </a:xfrm>
        </p:grpSpPr>
        <p:sp>
          <p:nvSpPr>
            <p:cNvPr id="184" name="Google Shape;184;g3dc519f2ba7_1_32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dc519f2ba7_1_32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6" name="Google Shape;186;g3dc519f2ba7_1_32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dc519f2ba7_1_328"/>
          <p:cNvSpPr txBox="1"/>
          <p:nvPr/>
        </p:nvSpPr>
        <p:spPr>
          <a:xfrm>
            <a:off x="3677552" y="906975"/>
            <a:ext cx="61461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7200" u="none" cap="none" strike="noStrike">
                <a:solidFill>
                  <a:srgbClr val="F7F1D5"/>
                </a:solidFill>
                <a:latin typeface="Anton"/>
                <a:ea typeface="Anton"/>
                <a:cs typeface="Anton"/>
                <a:sym typeface="Anton"/>
              </a:rPr>
              <a:t>WFDYS</a:t>
            </a:r>
            <a:endParaRPr b="0" i="0" sz="7200" u="none" cap="none" strike="noStrike">
              <a:solidFill>
                <a:srgbClr val="F7F1D5"/>
              </a:solidFill>
              <a:latin typeface="Anton"/>
              <a:ea typeface="Anton"/>
              <a:cs typeface="Anton"/>
              <a:sym typeface="Anton"/>
            </a:endParaRPr>
          </a:p>
        </p:txBody>
      </p:sp>
      <p:pic>
        <p:nvPicPr>
          <p:cNvPr descr="Ein Bild, das Clipart, Grafiken, Kreis, Logo enthält.&#10;&#10;KI-generierte Inhalte können fehlerhaft sein." id="188" name="Google Shape;188;g3dc519f2ba7_1_328"/>
          <p:cNvPicPr preferRelativeResize="0"/>
          <p:nvPr/>
        </p:nvPicPr>
        <p:blipFill rotWithShape="1">
          <a:blip r:embed="rId4">
            <a:alphaModFix/>
          </a:blip>
          <a:srcRect b="0" l="0" r="0" t="0"/>
          <a:stretch/>
        </p:blipFill>
        <p:spPr>
          <a:xfrm>
            <a:off x="12546888" y="2518079"/>
            <a:ext cx="5250841" cy="5250841"/>
          </a:xfrm>
          <a:prstGeom prst="rect">
            <a:avLst/>
          </a:prstGeom>
          <a:noFill/>
          <a:ln>
            <a:noFill/>
          </a:ln>
        </p:spPr>
      </p:pic>
      <p:sp>
        <p:nvSpPr>
          <p:cNvPr id="189" name="Google Shape;189;g3dc519f2ba7_1_328"/>
          <p:cNvSpPr txBox="1"/>
          <p:nvPr/>
        </p:nvSpPr>
        <p:spPr>
          <a:xfrm>
            <a:off x="3395290" y="2457060"/>
            <a:ext cx="8678400" cy="51564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4000"/>
              <a:buFont typeface="Arial"/>
              <a:buNone/>
            </a:pPr>
            <a:r>
              <a:rPr b="0" i="0" lang="en-US" sz="3400" u="none" cap="none" strike="noStrike">
                <a:solidFill>
                  <a:schemeClr val="lt1"/>
                </a:solidFill>
                <a:latin typeface="Quicksand"/>
                <a:ea typeface="Quicksand"/>
                <a:cs typeface="Quicksand"/>
                <a:sym typeface="Quicksand"/>
              </a:rPr>
              <a:t>De </a:t>
            </a:r>
            <a:r>
              <a:rPr b="1" i="0" lang="en-US" sz="3400" u="none" cap="none" strike="noStrike">
                <a:solidFill>
                  <a:schemeClr val="lt1"/>
                </a:solidFill>
                <a:latin typeface="Quicksand"/>
                <a:ea typeface="Quicksand"/>
                <a:cs typeface="Quicksand"/>
                <a:sym typeface="Quicksand"/>
              </a:rPr>
              <a:t>World Federation of the Deaf Youth Section (WFDYS) </a:t>
            </a:r>
            <a:r>
              <a:rPr b="0" i="0" lang="en-US" sz="3400" u="none" cap="none" strike="noStrike">
                <a:solidFill>
                  <a:schemeClr val="lt1"/>
                </a:solidFill>
                <a:latin typeface="Quicksand"/>
                <a:ea typeface="Quicksand"/>
                <a:cs typeface="Quicksand"/>
                <a:sym typeface="Quicksand"/>
              </a:rPr>
              <a:t>is de jeugdafdeling van de </a:t>
            </a:r>
            <a:r>
              <a:rPr b="1" i="0" lang="en-US" sz="3400" u="none" cap="none" strike="noStrike">
                <a:solidFill>
                  <a:schemeClr val="lt1"/>
                </a:solidFill>
                <a:latin typeface="Quicksand"/>
                <a:ea typeface="Quicksand"/>
                <a:cs typeface="Quicksand"/>
                <a:sym typeface="Quicksand"/>
              </a:rPr>
              <a:t>W</a:t>
            </a:r>
            <a:r>
              <a:rPr b="1" lang="en-US" sz="3400">
                <a:solidFill>
                  <a:schemeClr val="lt1"/>
                </a:solidFill>
                <a:latin typeface="Quicksand"/>
                <a:ea typeface="Quicksand"/>
                <a:cs typeface="Quicksand"/>
                <a:sym typeface="Quicksand"/>
              </a:rPr>
              <a:t>e</a:t>
            </a:r>
            <a:r>
              <a:rPr b="1" i="0" lang="en-US" sz="3400" u="none" cap="none" strike="noStrike">
                <a:solidFill>
                  <a:schemeClr val="lt1"/>
                </a:solidFill>
                <a:latin typeface="Quicksand"/>
                <a:ea typeface="Quicksand"/>
                <a:cs typeface="Quicksand"/>
                <a:sym typeface="Quicksand"/>
              </a:rPr>
              <a:t>reld Federati</a:t>
            </a:r>
            <a:r>
              <a:rPr b="1" lang="en-US" sz="3400">
                <a:solidFill>
                  <a:schemeClr val="lt1"/>
                </a:solidFill>
                <a:latin typeface="Quicksand"/>
                <a:ea typeface="Quicksand"/>
                <a:cs typeface="Quicksand"/>
                <a:sym typeface="Quicksand"/>
              </a:rPr>
              <a:t>e van Doven</a:t>
            </a:r>
            <a:r>
              <a:rPr b="1" i="0" lang="en-US" sz="3400" u="none" cap="none" strike="noStrike">
                <a:solidFill>
                  <a:schemeClr val="lt1"/>
                </a:solidFill>
                <a:latin typeface="Quicksand"/>
                <a:ea typeface="Quicksand"/>
                <a:cs typeface="Quicksand"/>
                <a:sym typeface="Quicksand"/>
              </a:rPr>
              <a:t> (WFD)</a:t>
            </a:r>
            <a:r>
              <a:rPr b="0" i="0" lang="en-US" sz="3400" u="none" cap="none" strike="noStrike">
                <a:solidFill>
                  <a:schemeClr val="lt1"/>
                </a:solidFill>
                <a:latin typeface="Quicksand"/>
                <a:ea typeface="Quicksand"/>
                <a:cs typeface="Quicksand"/>
                <a:sym typeface="Quicksand"/>
              </a:rPr>
              <a:t>.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0"/>
              <a:buFont typeface="Arial"/>
              <a:buNone/>
            </a:pPr>
            <a:r>
              <a:t/>
            </a:r>
            <a:endParaRPr b="0" i="0" sz="3400" u="none" cap="none" strike="noStrike">
              <a:solidFill>
                <a:schemeClr val="lt1"/>
              </a:solidFill>
              <a:latin typeface="Quicksand"/>
              <a:ea typeface="Quicksand"/>
              <a:cs typeface="Quicksand"/>
              <a:sym typeface="Quicksand"/>
            </a:endParaRPr>
          </a:p>
          <a:p>
            <a:pPr indent="-533400" lvl="0" marL="571500" marR="0" rtl="0" algn="just">
              <a:lnSpc>
                <a:spcPct val="150000"/>
              </a:lnSpc>
              <a:spcBef>
                <a:spcPts val="0"/>
              </a:spcBef>
              <a:spcAft>
                <a:spcPts val="0"/>
              </a:spcAft>
              <a:buClr>
                <a:schemeClr val="lt1"/>
              </a:buClr>
              <a:buSzPts val="3400"/>
              <a:buFont typeface="Arial"/>
              <a:buChar char="•"/>
            </a:pPr>
            <a:r>
              <a:rPr b="1" i="0" lang="en-US" sz="3400" u="none" cap="none" strike="noStrike">
                <a:solidFill>
                  <a:schemeClr val="lt1"/>
                </a:solidFill>
                <a:latin typeface="Quicksand"/>
                <a:ea typeface="Quicksand"/>
                <a:cs typeface="Quicksand"/>
                <a:sym typeface="Quicksand"/>
              </a:rPr>
              <a:t>vertegenwoordigt </a:t>
            </a:r>
            <a:r>
              <a:rPr b="0" i="0" lang="en-US" sz="3400" u="none" cap="none" strike="noStrike">
                <a:solidFill>
                  <a:schemeClr val="lt1"/>
                </a:solidFill>
                <a:latin typeface="Quicksand"/>
                <a:ea typeface="Quicksand"/>
                <a:cs typeface="Quicksand"/>
                <a:sym typeface="Quicksand"/>
              </a:rPr>
              <a:t>de </a:t>
            </a:r>
            <a:r>
              <a:rPr b="1" i="0" lang="en-US" sz="3400" u="none" cap="none" strike="noStrike">
                <a:solidFill>
                  <a:schemeClr val="lt1"/>
                </a:solidFill>
                <a:latin typeface="Quicksand"/>
                <a:ea typeface="Quicksand"/>
                <a:cs typeface="Quicksand"/>
                <a:sym typeface="Quicksand"/>
              </a:rPr>
              <a:t>belangen </a:t>
            </a:r>
            <a:r>
              <a:rPr b="0" i="0" lang="en-US" sz="3400" u="none" cap="none" strike="noStrike">
                <a:solidFill>
                  <a:schemeClr val="lt1"/>
                </a:solidFill>
                <a:latin typeface="Quicksand"/>
                <a:ea typeface="Quicksand"/>
                <a:cs typeface="Quicksand"/>
                <a:sym typeface="Quicksand"/>
              </a:rPr>
              <a:t>van jonge dove mensen wereldwijd</a:t>
            </a:r>
            <a:endParaRPr b="0" i="0" sz="3400" u="none" cap="none" strike="noStrike">
              <a:solidFill>
                <a:schemeClr val="lt1"/>
              </a:solidFill>
              <a:latin typeface="Quicksand"/>
              <a:ea typeface="Quicksand"/>
              <a:cs typeface="Quicksand"/>
              <a:sym typeface="Quicksand"/>
            </a:endParaRPr>
          </a:p>
          <a:p>
            <a:pPr indent="-533400" lvl="0" marL="571500" marR="0" rtl="0" algn="just">
              <a:lnSpc>
                <a:spcPct val="150000"/>
              </a:lnSpc>
              <a:spcBef>
                <a:spcPts val="0"/>
              </a:spcBef>
              <a:spcAft>
                <a:spcPts val="0"/>
              </a:spcAft>
              <a:buClr>
                <a:schemeClr val="lt1"/>
              </a:buClr>
              <a:buSzPts val="3400"/>
              <a:buFont typeface="Arial"/>
              <a:buChar char="•"/>
            </a:pPr>
            <a:r>
              <a:rPr b="1" i="0" lang="en-US" sz="3400" u="none" cap="none" strike="noStrike">
                <a:solidFill>
                  <a:schemeClr val="lt1"/>
                </a:solidFill>
                <a:latin typeface="Quicksand"/>
                <a:ea typeface="Quicksand"/>
                <a:cs typeface="Quicksand"/>
                <a:sym typeface="Quicksand"/>
              </a:rPr>
              <a:t>zet zich in </a:t>
            </a:r>
            <a:r>
              <a:rPr b="0" i="0" lang="en-US" sz="3400" u="none" cap="none" strike="noStrike">
                <a:solidFill>
                  <a:schemeClr val="lt1"/>
                </a:solidFill>
                <a:latin typeface="Quicksand"/>
                <a:ea typeface="Quicksand"/>
                <a:cs typeface="Quicksand"/>
                <a:sym typeface="Quicksand"/>
              </a:rPr>
              <a:t>voor hun </a:t>
            </a:r>
            <a:r>
              <a:rPr b="1" i="0" lang="en-US" sz="3400" u="none" cap="none" strike="noStrike">
                <a:solidFill>
                  <a:schemeClr val="lt1"/>
                </a:solidFill>
                <a:latin typeface="Quicksand"/>
                <a:ea typeface="Quicksand"/>
                <a:cs typeface="Quicksand"/>
                <a:sym typeface="Quicksand"/>
              </a:rPr>
              <a:t>rechten</a:t>
            </a:r>
            <a:r>
              <a:rPr b="0" i="0" lang="en-US" sz="3400" u="none" cap="none" strike="noStrike">
                <a:solidFill>
                  <a:schemeClr val="lt1"/>
                </a:solidFill>
                <a:latin typeface="Quicksand"/>
                <a:ea typeface="Quicksand"/>
                <a:cs typeface="Quicksand"/>
                <a:sym typeface="Quicksand"/>
              </a:rPr>
              <a:t>, </a:t>
            </a:r>
            <a:r>
              <a:rPr b="1" i="0" lang="en-US" sz="3400" u="none" cap="none" strike="noStrike">
                <a:solidFill>
                  <a:schemeClr val="lt1"/>
                </a:solidFill>
                <a:latin typeface="Quicksand"/>
                <a:ea typeface="Quicksand"/>
                <a:cs typeface="Quicksand"/>
                <a:sym typeface="Quicksand"/>
              </a:rPr>
              <a:t>onderwijs </a:t>
            </a:r>
            <a:r>
              <a:rPr b="0" i="0" lang="en-US" sz="3400" u="none" cap="none" strike="noStrike">
                <a:solidFill>
                  <a:schemeClr val="lt1"/>
                </a:solidFill>
                <a:latin typeface="Quicksand"/>
                <a:ea typeface="Quicksand"/>
                <a:cs typeface="Quicksand"/>
                <a:sym typeface="Quicksand"/>
              </a:rPr>
              <a:t>en </a:t>
            </a:r>
            <a:r>
              <a:rPr b="1" i="0" lang="en-US" sz="3400" u="none" cap="none" strike="noStrike">
                <a:solidFill>
                  <a:schemeClr val="lt1"/>
                </a:solidFill>
                <a:latin typeface="Quicksand"/>
                <a:ea typeface="Quicksand"/>
                <a:cs typeface="Quicksand"/>
                <a:sym typeface="Quicksand"/>
              </a:rPr>
              <a:t>sociale inclusie</a:t>
            </a:r>
            <a:endParaRPr b="1" i="0" sz="2600" u="none" cap="none" strike="noStrike">
              <a:solidFill>
                <a:schemeClr val="lt1"/>
              </a:solidFill>
              <a:latin typeface="Quicksand"/>
              <a:ea typeface="Quicksand"/>
              <a:cs typeface="Quicksand"/>
              <a:sym typeface="Quicksand"/>
            </a:endParaRPr>
          </a:p>
        </p:txBody>
      </p:sp>
      <p:pic>
        <p:nvPicPr>
          <p:cNvPr id="190" name="Google Shape;190;g3dc519f2ba7_1_32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grpSp>
        <p:nvGrpSpPr>
          <p:cNvPr id="195" name="Google Shape;195;g3dc519f2ba7_1_339"/>
          <p:cNvGrpSpPr/>
          <p:nvPr/>
        </p:nvGrpSpPr>
        <p:grpSpPr>
          <a:xfrm>
            <a:off x="0" y="-216993"/>
            <a:ext cx="2922102" cy="10504504"/>
            <a:chOff x="0" y="-57150"/>
            <a:chExt cx="769602" cy="2766600"/>
          </a:xfrm>
        </p:grpSpPr>
        <p:sp>
          <p:nvSpPr>
            <p:cNvPr id="196" name="Google Shape;196;g3dc519f2ba7_1_33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g3dc519f2ba7_1_33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8" name="Google Shape;198;g3dc519f2ba7_1_339"/>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g3dc519f2ba7_1_33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Clipart, Grafiken, Kreis, Logo enthält.&#10;&#10;KI-generierte Inhalte können fehlerhaft sein." id="200" name="Google Shape;200;g3dc519f2ba7_1_339"/>
          <p:cNvPicPr preferRelativeResize="0"/>
          <p:nvPr/>
        </p:nvPicPr>
        <p:blipFill rotWithShape="1">
          <a:blip r:embed="rId5">
            <a:alphaModFix/>
          </a:blip>
          <a:srcRect b="0" l="0" r="0" t="0"/>
          <a:stretch/>
        </p:blipFill>
        <p:spPr>
          <a:xfrm>
            <a:off x="14423398" y="3186128"/>
            <a:ext cx="3354199" cy="3354199"/>
          </a:xfrm>
          <a:prstGeom prst="rect">
            <a:avLst/>
          </a:prstGeom>
          <a:noFill/>
          <a:ln>
            <a:noFill/>
          </a:ln>
        </p:spPr>
      </p:pic>
      <p:sp>
        <p:nvSpPr>
          <p:cNvPr id="201" name="Google Shape;201;g3dc519f2ba7_1_339"/>
          <p:cNvSpPr txBox="1"/>
          <p:nvPr/>
        </p:nvSpPr>
        <p:spPr>
          <a:xfrm>
            <a:off x="3402638" y="1380000"/>
            <a:ext cx="10540200" cy="826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4500" u="none" cap="none" strike="noStrike">
                <a:solidFill>
                  <a:schemeClr val="lt1"/>
                </a:solidFill>
                <a:latin typeface="Anton"/>
                <a:ea typeface="Anton"/>
                <a:cs typeface="Anton"/>
                <a:sym typeface="Anton"/>
              </a:rPr>
              <a:t>Belangrijkste doelstellingen van WFDYS:</a:t>
            </a:r>
            <a:endParaRPr i="0" sz="3500" u="none" cap="none" strike="noStrike">
              <a:solidFill>
                <a:srgbClr val="000000"/>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Bevordering van gebarentalen</a:t>
            </a:r>
            <a:br>
              <a:rPr b="0" i="0" lang="en-US" sz="2400" u="none" cap="none" strike="noStrike">
                <a:solidFill>
                  <a:schemeClr val="lt1"/>
                </a:solidFill>
                <a:latin typeface="Quicksand"/>
                <a:ea typeface="Quicksand"/>
                <a:cs typeface="Quicksand"/>
                <a:sym typeface="Quicksand"/>
              </a:rPr>
            </a:br>
            <a:endParaRPr b="0"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Versterking van de participatie van jongeren </a:t>
            </a:r>
            <a:br>
              <a:rPr lang="en-US" sz="2400">
                <a:solidFill>
                  <a:schemeClr val="lt1"/>
                </a:solidFill>
                <a:latin typeface="Quicksand"/>
                <a:ea typeface="Quicksand"/>
                <a:cs typeface="Quicksand"/>
                <a:sym typeface="Quicksand"/>
              </a:rPr>
            </a:br>
            <a:r>
              <a:rPr b="0" i="0" lang="en-US" sz="2400" u="none" cap="none" strike="noStrike">
                <a:solidFill>
                  <a:schemeClr val="lt1"/>
                </a:solidFill>
                <a:latin typeface="Quicksand"/>
                <a:ea typeface="Quicksand"/>
                <a:cs typeface="Quicksand"/>
                <a:sym typeface="Quicksand"/>
              </a:rPr>
              <a:t>De organisatie moedigt jonge dove mensen aan om actief te zijn in hun gemeenschap en op internationaal niveau.</a:t>
            </a:r>
            <a:br>
              <a:rPr b="0" i="0" lang="en-US" sz="2400" u="none" cap="none" strike="noStrike">
                <a:solidFill>
                  <a:schemeClr val="lt1"/>
                </a:solidFill>
                <a:latin typeface="Quicksand"/>
                <a:ea typeface="Quicksand"/>
                <a:cs typeface="Quicksand"/>
                <a:sym typeface="Quicksand"/>
              </a:rPr>
            </a:br>
            <a:endParaRPr b="0"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Onderwijs en empowerment </a:t>
            </a:r>
            <a:br>
              <a:rPr lang="en-US" sz="2400">
                <a:solidFill>
                  <a:schemeClr val="lt1"/>
                </a:solidFill>
                <a:latin typeface="Quicksand"/>
                <a:ea typeface="Quicksand"/>
                <a:cs typeface="Quicksand"/>
                <a:sym typeface="Quicksand"/>
              </a:rPr>
            </a:br>
            <a:r>
              <a:rPr b="0" i="0" lang="en-US" sz="2400" u="none" cap="none" strike="noStrike">
                <a:solidFill>
                  <a:schemeClr val="lt1"/>
                </a:solidFill>
                <a:latin typeface="Quicksand"/>
                <a:ea typeface="Quicksand"/>
                <a:cs typeface="Quicksand"/>
                <a:sym typeface="Quicksand"/>
              </a:rPr>
              <a:t>Door middel van trainingen, conferenties en jeugdkampen versterkt WFDYS de vaardigheden en het zelfvertrouwen van jonge dove mensen.</a:t>
            </a:r>
            <a:br>
              <a:rPr b="0" i="0" lang="en-US" sz="2400" u="none" cap="none" strike="noStrike">
                <a:solidFill>
                  <a:schemeClr val="lt1"/>
                </a:solidFill>
                <a:latin typeface="Quicksand"/>
                <a:ea typeface="Quicksand"/>
                <a:cs typeface="Quicksand"/>
                <a:sym typeface="Quicksand"/>
              </a:rPr>
            </a:br>
            <a:endParaRPr b="0"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Internationale samenwerking </a:t>
            </a:r>
            <a:endParaRPr b="1" i="0" sz="2400" u="none" cap="none" strike="noStrike">
              <a:solidFill>
                <a:schemeClr val="lt1"/>
              </a:solidFill>
              <a:latin typeface="Quicksand"/>
              <a:ea typeface="Quicksand"/>
              <a:cs typeface="Quicksand"/>
              <a:sym typeface="Quicksand"/>
            </a:endParaRPr>
          </a:p>
          <a:p>
            <a:pPr indent="0" lvl="0" marL="457200" marR="0" rtl="0" algn="l">
              <a:lnSpc>
                <a:spcPct val="100000"/>
              </a:lnSpc>
              <a:spcBef>
                <a:spcPts val="0"/>
              </a:spcBef>
              <a:spcAft>
                <a:spcPts val="0"/>
              </a:spcAft>
              <a:buNone/>
            </a:pPr>
            <a:r>
              <a:t/>
            </a:r>
            <a:endParaRPr b="1" sz="2400">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Mensenrechten en inclusie </a:t>
            </a:r>
            <a:endParaRPr sz="2400">
              <a:solidFill>
                <a:schemeClr val="lt1"/>
              </a:solidFill>
              <a:latin typeface="Quicksand"/>
              <a:ea typeface="Quicksand"/>
              <a:cs typeface="Quicksand"/>
              <a:sym typeface="Quicksand"/>
            </a:endParaRPr>
          </a:p>
          <a:p>
            <a:pPr indent="0" lvl="0" marL="457200" marR="0" rtl="0" algn="l">
              <a:lnSpc>
                <a:spcPct val="100000"/>
              </a:lnSpc>
              <a:spcBef>
                <a:spcPts val="0"/>
              </a:spcBef>
              <a:spcAft>
                <a:spcPts val="0"/>
              </a:spcAft>
              <a:buNone/>
            </a:pPr>
            <a:r>
              <a:t/>
            </a:r>
            <a:endParaRPr sz="2400">
              <a:solidFill>
                <a:schemeClr val="lt1"/>
              </a:solidFill>
              <a:latin typeface="Quicksand"/>
              <a:ea typeface="Quicksand"/>
              <a:cs typeface="Quicksand"/>
              <a:sym typeface="Quicksand"/>
            </a:endParaRPr>
          </a:p>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a:ea typeface="Quicksand"/>
                <a:cs typeface="Quicksand"/>
                <a:sym typeface="Quicksand"/>
              </a:rPr>
              <a:t>De organisatie werkt</a:t>
            </a:r>
            <a:r>
              <a:rPr lang="en-US" sz="2400">
                <a:solidFill>
                  <a:schemeClr val="lt1"/>
                </a:solidFill>
                <a:latin typeface="Quicksand"/>
                <a:ea typeface="Quicksand"/>
                <a:cs typeface="Quicksand"/>
                <a:sym typeface="Quicksand"/>
              </a:rPr>
              <a:t> </a:t>
            </a:r>
            <a:r>
              <a:rPr b="0" i="0" lang="en-US" sz="2400" u="none" cap="none" strike="noStrike">
                <a:solidFill>
                  <a:schemeClr val="lt1"/>
                </a:solidFill>
                <a:latin typeface="Quicksand"/>
                <a:ea typeface="Quicksand"/>
                <a:cs typeface="Quicksand"/>
                <a:sym typeface="Quicksand"/>
              </a:rPr>
              <a:t>samen met de </a:t>
            </a:r>
            <a:r>
              <a:rPr b="1" i="0" lang="en-US" sz="2400" u="none" cap="none" strike="noStrike">
                <a:solidFill>
                  <a:schemeClr val="lt1"/>
                </a:solidFill>
                <a:latin typeface="Quicksand"/>
                <a:ea typeface="Quicksand"/>
                <a:cs typeface="Quicksand"/>
                <a:sym typeface="Quicksand"/>
              </a:rPr>
              <a:t>World Federation of the Deaf (WFD)</a:t>
            </a:r>
            <a:r>
              <a:rPr b="0" i="0" lang="en-US" sz="2400" u="none" cap="none" strike="noStrike">
                <a:solidFill>
                  <a:schemeClr val="lt1"/>
                </a:solidFill>
                <a:latin typeface="Quicksand"/>
                <a:ea typeface="Quicksand"/>
                <a:cs typeface="Quicksand"/>
                <a:sym typeface="Quicksand"/>
              </a:rPr>
              <a:t>, de </a:t>
            </a:r>
            <a:r>
              <a:rPr b="1" i="0" lang="en-US" sz="2400" u="none" cap="none" strike="noStrike">
                <a:solidFill>
                  <a:schemeClr val="lt1"/>
                </a:solidFill>
                <a:latin typeface="Quicksand"/>
                <a:ea typeface="Quicksand"/>
                <a:cs typeface="Quicksand"/>
                <a:sym typeface="Quicksand"/>
              </a:rPr>
              <a:t>Verenigde Naties (VN) </a:t>
            </a:r>
            <a:r>
              <a:rPr b="0" i="0" lang="en-US" sz="2400" u="none" cap="none" strike="noStrike">
                <a:solidFill>
                  <a:schemeClr val="lt1"/>
                </a:solidFill>
                <a:latin typeface="Quicksand"/>
                <a:ea typeface="Quicksand"/>
                <a:cs typeface="Quicksand"/>
                <a:sym typeface="Quicksand"/>
              </a:rPr>
              <a:t>en andere mondiale organisaties om de belangen van jonge dove mensen op internationaal niveau te behartigen.</a:t>
            </a:r>
            <a:endParaRPr b="0" i="0" sz="1400" u="none" cap="none" strike="noStrike">
              <a:solidFill>
                <a:srgbClr val="000000"/>
              </a:solidFill>
              <a:latin typeface="Arial"/>
              <a:ea typeface="Arial"/>
              <a:cs typeface="Arial"/>
              <a:sym typeface="Arial"/>
            </a:endParaRPr>
          </a:p>
        </p:txBody>
      </p:sp>
      <p:pic>
        <p:nvPicPr>
          <p:cNvPr id="202" name="Google Shape;202;g3dc519f2ba7_1_339"/>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grpSp>
        <p:nvGrpSpPr>
          <p:cNvPr id="207" name="Google Shape;207;g3dc519f2ba7_1_351"/>
          <p:cNvGrpSpPr/>
          <p:nvPr/>
        </p:nvGrpSpPr>
        <p:grpSpPr>
          <a:xfrm>
            <a:off x="0" y="-198990"/>
            <a:ext cx="2922102" cy="10504504"/>
            <a:chOff x="0" y="-57150"/>
            <a:chExt cx="769602" cy="2766600"/>
          </a:xfrm>
        </p:grpSpPr>
        <p:sp>
          <p:nvSpPr>
            <p:cNvPr id="208" name="Google Shape;208;g3dc519f2ba7_1_35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g3dc519f2ba7_1_35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0" name="Google Shape;210;g3dc519f2ba7_1_35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g3dc519f2ba7_1_351"/>
          <p:cNvSpPr txBox="1"/>
          <p:nvPr/>
        </p:nvSpPr>
        <p:spPr>
          <a:xfrm>
            <a:off x="3528732" y="704708"/>
            <a:ext cx="13888200" cy="954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6200"/>
              <a:buFont typeface="Arial"/>
              <a:buNone/>
            </a:pPr>
            <a:r>
              <a:rPr lang="en-US" sz="6200">
                <a:solidFill>
                  <a:schemeClr val="lt1"/>
                </a:solidFill>
                <a:latin typeface="Anton"/>
                <a:ea typeface="Anton"/>
                <a:cs typeface="Anton"/>
                <a:sym typeface="Anton"/>
              </a:rPr>
              <a:t>A</a:t>
            </a:r>
            <a:r>
              <a:rPr b="0" i="0" lang="en-US" sz="6200" u="none" cap="none" strike="noStrike">
                <a:solidFill>
                  <a:schemeClr val="lt1"/>
                </a:solidFill>
                <a:latin typeface="Anton"/>
                <a:ea typeface="Anton"/>
                <a:cs typeface="Anton"/>
                <a:sym typeface="Anton"/>
              </a:rPr>
              <a:t>ctiviteiten W</a:t>
            </a:r>
            <a:r>
              <a:rPr lang="en-US" sz="6200">
                <a:solidFill>
                  <a:schemeClr val="lt1"/>
                </a:solidFill>
                <a:latin typeface="Anton"/>
                <a:ea typeface="Anton"/>
                <a:cs typeface="Anton"/>
                <a:sym typeface="Anton"/>
              </a:rPr>
              <a:t>FDYS</a:t>
            </a:r>
            <a:endParaRPr b="0" i="0" sz="6200" u="none" cap="none" strike="noStrike">
              <a:solidFill>
                <a:schemeClr val="lt1"/>
              </a:solidFill>
              <a:latin typeface="Arial"/>
              <a:ea typeface="Arial"/>
              <a:cs typeface="Arial"/>
              <a:sym typeface="Arial"/>
            </a:endParaRPr>
          </a:p>
        </p:txBody>
      </p:sp>
      <p:pic>
        <p:nvPicPr>
          <p:cNvPr descr="Keine Fotobeschreibung verfügbar." id="212" name="Google Shape;212;g3dc519f2ba7_1_351"/>
          <p:cNvPicPr preferRelativeResize="0"/>
          <p:nvPr/>
        </p:nvPicPr>
        <p:blipFill rotWithShape="1">
          <a:blip r:embed="rId4">
            <a:alphaModFix/>
          </a:blip>
          <a:srcRect b="0" l="0" r="0" t="0"/>
          <a:stretch/>
        </p:blipFill>
        <p:spPr>
          <a:xfrm>
            <a:off x="4231137" y="6088453"/>
            <a:ext cx="3664072" cy="2748054"/>
          </a:xfrm>
          <a:prstGeom prst="rect">
            <a:avLst/>
          </a:prstGeom>
          <a:noFill/>
          <a:ln>
            <a:noFill/>
          </a:ln>
        </p:spPr>
      </p:pic>
      <p:pic>
        <p:nvPicPr>
          <p:cNvPr descr="Keine Fotobeschreibung verfügbar." id="213" name="Google Shape;213;g3dc519f2ba7_1_351"/>
          <p:cNvPicPr preferRelativeResize="0"/>
          <p:nvPr/>
        </p:nvPicPr>
        <p:blipFill rotWithShape="1">
          <a:blip r:embed="rId5">
            <a:alphaModFix/>
          </a:blip>
          <a:srcRect b="0" l="0" r="0" t="0"/>
          <a:stretch/>
        </p:blipFill>
        <p:spPr>
          <a:xfrm>
            <a:off x="4231137" y="2612426"/>
            <a:ext cx="3664074" cy="2440837"/>
          </a:xfrm>
          <a:prstGeom prst="rect">
            <a:avLst/>
          </a:prstGeom>
          <a:noFill/>
          <a:ln>
            <a:noFill/>
          </a:ln>
        </p:spPr>
      </p:pic>
      <p:sp>
        <p:nvSpPr>
          <p:cNvPr id="214" name="Google Shape;214;g3dc519f2ba7_1_351"/>
          <p:cNvSpPr txBox="1"/>
          <p:nvPr/>
        </p:nvSpPr>
        <p:spPr>
          <a:xfrm>
            <a:off x="4231137" y="5053263"/>
            <a:ext cx="84114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Bijeenkomst in het VN-hoofdkwartier </a:t>
            </a:r>
            <a:endParaRPr b="0" i="0" sz="1400" u="none" cap="none" strike="noStrike">
              <a:solidFill>
                <a:srgbClr val="000000"/>
              </a:solidFill>
              <a:latin typeface="Arial"/>
              <a:ea typeface="Arial"/>
              <a:cs typeface="Arial"/>
              <a:sym typeface="Arial"/>
            </a:endParaRPr>
          </a:p>
        </p:txBody>
      </p:sp>
      <p:sp>
        <p:nvSpPr>
          <p:cNvPr id="215" name="Google Shape;215;g3dc519f2ba7_1_351"/>
          <p:cNvSpPr txBox="1"/>
          <p:nvPr/>
        </p:nvSpPr>
        <p:spPr>
          <a:xfrm>
            <a:off x="4231137" y="8849942"/>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UNICEF-bijeenkomst</a:t>
            </a:r>
            <a:endParaRPr b="0" i="0" sz="1400" u="none" cap="none" strike="noStrike">
              <a:solidFill>
                <a:srgbClr val="000000"/>
              </a:solidFill>
              <a:latin typeface="Arial"/>
              <a:ea typeface="Arial"/>
              <a:cs typeface="Arial"/>
              <a:sym typeface="Arial"/>
            </a:endParaRPr>
          </a:p>
        </p:txBody>
      </p:sp>
      <p:pic>
        <p:nvPicPr>
          <p:cNvPr descr="Keine Fotobeschreibung verfügbar." id="216" name="Google Shape;216;g3dc519f2ba7_1_351"/>
          <p:cNvPicPr preferRelativeResize="0"/>
          <p:nvPr/>
        </p:nvPicPr>
        <p:blipFill rotWithShape="1">
          <a:blip r:embed="rId6">
            <a:alphaModFix/>
          </a:blip>
          <a:srcRect b="0" l="0" r="0" t="0"/>
          <a:stretch/>
        </p:blipFill>
        <p:spPr>
          <a:xfrm>
            <a:off x="8303126" y="2612426"/>
            <a:ext cx="4339264" cy="2440836"/>
          </a:xfrm>
          <a:prstGeom prst="rect">
            <a:avLst/>
          </a:prstGeom>
          <a:noFill/>
          <a:ln>
            <a:noFill/>
          </a:ln>
        </p:spPr>
      </p:pic>
      <p:pic>
        <p:nvPicPr>
          <p:cNvPr descr="Keine Fotobeschreibung verfügbar." id="217" name="Google Shape;217;g3dc519f2ba7_1_351"/>
          <p:cNvPicPr preferRelativeResize="0"/>
          <p:nvPr/>
        </p:nvPicPr>
        <p:blipFill rotWithShape="1">
          <a:blip r:embed="rId7">
            <a:alphaModFix/>
          </a:blip>
          <a:srcRect b="0" l="0" r="0" t="0"/>
          <a:stretch/>
        </p:blipFill>
        <p:spPr>
          <a:xfrm>
            <a:off x="8640720" y="6088452"/>
            <a:ext cx="3664074" cy="2748056"/>
          </a:xfrm>
          <a:prstGeom prst="rect">
            <a:avLst/>
          </a:prstGeom>
          <a:noFill/>
          <a:ln>
            <a:noFill/>
          </a:ln>
        </p:spPr>
      </p:pic>
      <p:sp>
        <p:nvSpPr>
          <p:cNvPr id="218" name="Google Shape;218;g3dc519f2ba7_1_351"/>
          <p:cNvSpPr txBox="1"/>
          <p:nvPr/>
        </p:nvSpPr>
        <p:spPr>
          <a:xfrm>
            <a:off x="8640720" y="8849942"/>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Workshop met kinderen</a:t>
            </a:r>
            <a:endParaRPr b="0" i="0" sz="1400" u="none" cap="none" strike="noStrike">
              <a:solidFill>
                <a:srgbClr val="000000"/>
              </a:solidFill>
              <a:latin typeface="Arial"/>
              <a:ea typeface="Arial"/>
              <a:cs typeface="Arial"/>
              <a:sym typeface="Arial"/>
            </a:endParaRPr>
          </a:p>
        </p:txBody>
      </p:sp>
      <p:pic>
        <p:nvPicPr>
          <p:cNvPr descr="Keine Fotobeschreibung verfügbar." id="219" name="Google Shape;219;g3dc519f2ba7_1_351"/>
          <p:cNvPicPr preferRelativeResize="0"/>
          <p:nvPr/>
        </p:nvPicPr>
        <p:blipFill rotWithShape="1">
          <a:blip r:embed="rId8">
            <a:alphaModFix/>
          </a:blip>
          <a:srcRect b="0" l="0" r="0" t="0"/>
          <a:stretch/>
        </p:blipFill>
        <p:spPr>
          <a:xfrm>
            <a:off x="13329167" y="2142157"/>
            <a:ext cx="3685580" cy="2893102"/>
          </a:xfrm>
          <a:prstGeom prst="rect">
            <a:avLst/>
          </a:prstGeom>
          <a:noFill/>
          <a:ln>
            <a:noFill/>
          </a:ln>
        </p:spPr>
      </p:pic>
      <p:sp>
        <p:nvSpPr>
          <p:cNvPr id="220" name="Google Shape;220;g3dc519f2ba7_1_351"/>
          <p:cNvSpPr txBox="1"/>
          <p:nvPr/>
        </p:nvSpPr>
        <p:spPr>
          <a:xfrm>
            <a:off x="13329167" y="5143500"/>
            <a:ext cx="40878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WFDYS-bestuursvergadering online</a:t>
            </a:r>
            <a:endParaRPr b="0" i="0" sz="1400" u="none" cap="none" strike="noStrike">
              <a:solidFill>
                <a:srgbClr val="000000"/>
              </a:solidFill>
              <a:latin typeface="Arial"/>
              <a:ea typeface="Arial"/>
              <a:cs typeface="Arial"/>
              <a:sym typeface="Arial"/>
            </a:endParaRPr>
          </a:p>
        </p:txBody>
      </p:sp>
      <p:pic>
        <p:nvPicPr>
          <p:cNvPr descr="Keine Fotobeschreibung verfügbar." id="221" name="Google Shape;221;g3dc519f2ba7_1_351"/>
          <p:cNvPicPr preferRelativeResize="0"/>
          <p:nvPr/>
        </p:nvPicPr>
        <p:blipFill rotWithShape="1">
          <a:blip r:embed="rId9">
            <a:alphaModFix/>
          </a:blip>
          <a:srcRect b="0" l="0" r="0" t="0"/>
          <a:stretch/>
        </p:blipFill>
        <p:spPr>
          <a:xfrm>
            <a:off x="13329167" y="6150440"/>
            <a:ext cx="3460229" cy="2595172"/>
          </a:xfrm>
          <a:prstGeom prst="rect">
            <a:avLst/>
          </a:prstGeom>
          <a:noFill/>
          <a:ln>
            <a:noFill/>
          </a:ln>
        </p:spPr>
      </p:pic>
      <p:sp>
        <p:nvSpPr>
          <p:cNvPr id="222" name="Google Shape;222;g3dc519f2ba7_1_351"/>
          <p:cNvSpPr txBox="1"/>
          <p:nvPr/>
        </p:nvSpPr>
        <p:spPr>
          <a:xfrm>
            <a:off x="13125325" y="8760075"/>
            <a:ext cx="47238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Workshop met Tunesische jongeren</a:t>
            </a:r>
            <a:endParaRPr b="0" i="0" sz="1400" u="none" cap="none" strike="noStrike">
              <a:solidFill>
                <a:srgbClr val="000000"/>
              </a:solidFill>
              <a:latin typeface="Arial"/>
              <a:ea typeface="Arial"/>
              <a:cs typeface="Arial"/>
              <a:sym typeface="Arial"/>
            </a:endParaRPr>
          </a:p>
        </p:txBody>
      </p:sp>
      <p:sp>
        <p:nvSpPr>
          <p:cNvPr id="223" name="Google Shape;223;g3dc519f2ba7_1_351"/>
          <p:cNvSpPr txBox="1"/>
          <p:nvPr/>
        </p:nvSpPr>
        <p:spPr>
          <a:xfrm>
            <a:off x="3684775" y="9586216"/>
            <a:ext cx="5431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Bron: www.facebook.com/wfdys en www.instagram.com/wfdys</a:t>
            </a:r>
            <a:endParaRPr b="0" i="0" sz="1400" u="none" cap="none" strike="noStrike">
              <a:solidFill>
                <a:schemeClr val="lt1"/>
              </a:solidFill>
              <a:latin typeface="Arial"/>
              <a:ea typeface="Arial"/>
              <a:cs typeface="Arial"/>
              <a:sym typeface="Arial"/>
            </a:endParaRPr>
          </a:p>
        </p:txBody>
      </p:sp>
      <p:pic>
        <p:nvPicPr>
          <p:cNvPr id="224" name="Google Shape;224;g3dc519f2ba7_1_351"/>
          <p:cNvPicPr preferRelativeResize="0"/>
          <p:nvPr/>
        </p:nvPicPr>
        <p:blipFill>
          <a:blip r:embed="rId10">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grpSp>
        <p:nvGrpSpPr>
          <p:cNvPr id="229" name="Google Shape;229;g3dc519f2ba7_1_373"/>
          <p:cNvGrpSpPr/>
          <p:nvPr/>
        </p:nvGrpSpPr>
        <p:grpSpPr>
          <a:xfrm>
            <a:off x="0" y="-216993"/>
            <a:ext cx="2922102" cy="10504504"/>
            <a:chOff x="0" y="-57150"/>
            <a:chExt cx="769602" cy="2766600"/>
          </a:xfrm>
        </p:grpSpPr>
        <p:sp>
          <p:nvSpPr>
            <p:cNvPr id="230" name="Google Shape;230;g3dc519f2ba7_1_37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dc519f2ba7_1_37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2" name="Google Shape;232;g3dc519f2ba7_1_373"/>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dc519f2ba7_1_373"/>
          <p:cNvSpPr txBox="1"/>
          <p:nvPr/>
        </p:nvSpPr>
        <p:spPr>
          <a:xfrm>
            <a:off x="3684775" y="848863"/>
            <a:ext cx="13888200" cy="954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6200"/>
              <a:buFont typeface="Arial"/>
              <a:buNone/>
            </a:pPr>
            <a:r>
              <a:rPr b="0" i="0" lang="en-US" sz="6200" u="none" cap="none" strike="noStrike">
                <a:solidFill>
                  <a:schemeClr val="lt1"/>
                </a:solidFill>
                <a:latin typeface="Anton"/>
                <a:ea typeface="Anton"/>
                <a:cs typeface="Anton"/>
                <a:sym typeface="Anton"/>
              </a:rPr>
              <a:t>Internationa</a:t>
            </a:r>
            <a:r>
              <a:rPr lang="en-US" sz="6200">
                <a:solidFill>
                  <a:schemeClr val="lt1"/>
                </a:solidFill>
                <a:latin typeface="Anton"/>
                <a:ea typeface="Anton"/>
                <a:cs typeface="Anton"/>
                <a:sym typeface="Anton"/>
              </a:rPr>
              <a:t>le</a:t>
            </a:r>
            <a:r>
              <a:rPr b="0" i="0" lang="en-US" sz="6200" u="none" cap="none" strike="noStrike">
                <a:solidFill>
                  <a:schemeClr val="lt1"/>
                </a:solidFill>
                <a:latin typeface="Anton"/>
                <a:ea typeface="Anton"/>
                <a:cs typeface="Anton"/>
                <a:sym typeface="Anton"/>
              </a:rPr>
              <a:t> kampen</a:t>
            </a:r>
            <a:endParaRPr b="0" i="0" sz="6200" u="none" cap="none" strike="noStrike">
              <a:solidFill>
                <a:schemeClr val="lt1"/>
              </a:solidFill>
              <a:latin typeface="Arial"/>
              <a:ea typeface="Arial"/>
              <a:cs typeface="Arial"/>
              <a:sym typeface="Arial"/>
            </a:endParaRPr>
          </a:p>
        </p:txBody>
      </p:sp>
      <p:sp>
        <p:nvSpPr>
          <p:cNvPr id="234" name="Google Shape;234;g3dc519f2ba7_1_373"/>
          <p:cNvSpPr txBox="1"/>
          <p:nvPr/>
        </p:nvSpPr>
        <p:spPr>
          <a:xfrm>
            <a:off x="3387029" y="6556722"/>
            <a:ext cx="4576500" cy="732300"/>
          </a:xfrm>
          <a:prstGeom prst="rect">
            <a:avLst/>
          </a:prstGeom>
          <a:noFill/>
          <a:ln cap="flat" cmpd="sng" w="3810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lang="en-US" sz="3400">
                <a:solidFill>
                  <a:schemeClr val="lt1"/>
                </a:solidFill>
                <a:latin typeface="Quicksand SemiBold"/>
                <a:ea typeface="Quicksand SemiBold"/>
                <a:cs typeface="Quicksand SemiBold"/>
                <a:sym typeface="Quicksand SemiBold"/>
              </a:rPr>
              <a:t>Kinder</a:t>
            </a:r>
            <a:r>
              <a:rPr b="0" i="0" lang="en-US" sz="3400" u="none" cap="none" strike="noStrike">
                <a:solidFill>
                  <a:schemeClr val="lt1"/>
                </a:solidFill>
                <a:latin typeface="Quicksand SemiBold"/>
                <a:ea typeface="Quicksand SemiBold"/>
                <a:cs typeface="Quicksand SemiBold"/>
                <a:sym typeface="Quicksand SemiBold"/>
              </a:rPr>
              <a:t>kamp</a:t>
            </a:r>
            <a:endParaRPr b="0" i="0" sz="1400" u="none" cap="none" strike="noStrike">
              <a:solidFill>
                <a:srgbClr val="000000"/>
              </a:solidFill>
              <a:latin typeface="Arial"/>
              <a:ea typeface="Arial"/>
              <a:cs typeface="Arial"/>
              <a:sym typeface="Arial"/>
            </a:endParaRPr>
          </a:p>
        </p:txBody>
      </p:sp>
      <p:sp>
        <p:nvSpPr>
          <p:cNvPr id="235" name="Google Shape;235;g3dc519f2ba7_1_373"/>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6" name="Google Shape;236;g3dc519f2ba7_1_373"/>
          <p:cNvSpPr txBox="1"/>
          <p:nvPr/>
        </p:nvSpPr>
        <p:spPr>
          <a:xfrm>
            <a:off x="13561791" y="6555855"/>
            <a:ext cx="4576500" cy="732300"/>
          </a:xfrm>
          <a:prstGeom prst="rect">
            <a:avLst/>
          </a:prstGeom>
          <a:noFill/>
          <a:ln cap="flat" cmpd="sng" w="3810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SemiBold"/>
                <a:ea typeface="Quicksand SemiBold"/>
                <a:cs typeface="Quicksand SemiBold"/>
                <a:sym typeface="Quicksand SemiBold"/>
              </a:rPr>
              <a:t>J</a:t>
            </a:r>
            <a:r>
              <a:rPr lang="en-US" sz="3400">
                <a:solidFill>
                  <a:schemeClr val="lt1"/>
                </a:solidFill>
                <a:latin typeface="Quicksand SemiBold"/>
                <a:ea typeface="Quicksand SemiBold"/>
                <a:cs typeface="Quicksand SemiBold"/>
                <a:sym typeface="Quicksand SemiBold"/>
              </a:rPr>
              <a:t>ongeren</a:t>
            </a:r>
            <a:r>
              <a:rPr b="0" i="0" lang="en-US" sz="3400" u="none" cap="none" strike="noStrike">
                <a:solidFill>
                  <a:schemeClr val="lt1"/>
                </a:solidFill>
                <a:latin typeface="Quicksand SemiBold"/>
                <a:ea typeface="Quicksand SemiBold"/>
                <a:cs typeface="Quicksand SemiBold"/>
                <a:sym typeface="Quicksand SemiBold"/>
              </a:rPr>
              <a:t>kamp</a:t>
            </a:r>
            <a:endParaRPr b="0" i="0" sz="1400" u="none" cap="none" strike="noStrike">
              <a:solidFill>
                <a:srgbClr val="000000"/>
              </a:solidFill>
              <a:latin typeface="Arial"/>
              <a:ea typeface="Arial"/>
              <a:cs typeface="Arial"/>
              <a:sym typeface="Arial"/>
            </a:endParaRPr>
          </a:p>
        </p:txBody>
      </p:sp>
      <p:sp>
        <p:nvSpPr>
          <p:cNvPr id="237" name="Google Shape;237;g3dc519f2ba7_1_373"/>
          <p:cNvSpPr txBox="1"/>
          <p:nvPr/>
        </p:nvSpPr>
        <p:spPr>
          <a:xfrm>
            <a:off x="8608177" y="6555855"/>
            <a:ext cx="4576500" cy="732300"/>
          </a:xfrm>
          <a:prstGeom prst="rect">
            <a:avLst/>
          </a:prstGeom>
          <a:noFill/>
          <a:ln cap="flat" cmpd="sng" w="3810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SemiBold"/>
                <a:ea typeface="Quicksand SemiBold"/>
                <a:cs typeface="Quicksand SemiBold"/>
                <a:sym typeface="Quicksand SemiBold"/>
              </a:rPr>
              <a:t>Juniorenkamp</a:t>
            </a:r>
            <a:endParaRPr b="0" i="0" sz="1400" u="none" cap="none" strike="noStrike">
              <a:solidFill>
                <a:srgbClr val="000000"/>
              </a:solidFill>
              <a:latin typeface="Arial"/>
              <a:ea typeface="Arial"/>
              <a:cs typeface="Arial"/>
              <a:sym typeface="Arial"/>
            </a:endParaRPr>
          </a:p>
        </p:txBody>
      </p:sp>
      <p:sp>
        <p:nvSpPr>
          <p:cNvPr id="238" name="Google Shape;238;g3dc519f2ba7_1_373"/>
          <p:cNvSpPr txBox="1"/>
          <p:nvPr/>
        </p:nvSpPr>
        <p:spPr>
          <a:xfrm>
            <a:off x="3387029" y="8069481"/>
            <a:ext cx="14751300" cy="1335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Het kamp is van onschatbare waarde om de kinderen en jongeren in staat te stellen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en leren hoe ze leiding moeten geven!</a:t>
            </a:r>
            <a:endParaRPr b="0" i="0" sz="1400" u="none" cap="none" strike="noStrike">
              <a:solidFill>
                <a:srgbClr val="000000"/>
              </a:solidFill>
              <a:latin typeface="Arial"/>
              <a:ea typeface="Arial"/>
              <a:cs typeface="Arial"/>
              <a:sym typeface="Arial"/>
            </a:endParaRPr>
          </a:p>
        </p:txBody>
      </p:sp>
      <p:sp>
        <p:nvSpPr>
          <p:cNvPr id="239" name="Google Shape;239;g3dc519f2ba7_1_373"/>
          <p:cNvSpPr txBox="1"/>
          <p:nvPr/>
        </p:nvSpPr>
        <p:spPr>
          <a:xfrm>
            <a:off x="3387029" y="7294957"/>
            <a:ext cx="45765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SemiBold"/>
                <a:ea typeface="Quicksand SemiBold"/>
                <a:cs typeface="Quicksand SemiBold"/>
                <a:sym typeface="Quicksand SemiBold"/>
              </a:rPr>
              <a:t>9 tot 12 jaar</a:t>
            </a:r>
            <a:endParaRPr b="0" i="0" sz="1400" u="none" cap="none" strike="noStrike">
              <a:solidFill>
                <a:srgbClr val="000000"/>
              </a:solidFill>
              <a:latin typeface="Arial"/>
              <a:ea typeface="Arial"/>
              <a:cs typeface="Arial"/>
              <a:sym typeface="Arial"/>
            </a:endParaRPr>
          </a:p>
        </p:txBody>
      </p:sp>
      <p:sp>
        <p:nvSpPr>
          <p:cNvPr id="240" name="Google Shape;240;g3dc519f2ba7_1_373"/>
          <p:cNvSpPr txBox="1"/>
          <p:nvPr/>
        </p:nvSpPr>
        <p:spPr>
          <a:xfrm>
            <a:off x="8608177" y="7294957"/>
            <a:ext cx="45765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SemiBold"/>
                <a:ea typeface="Quicksand SemiBold"/>
                <a:cs typeface="Quicksand SemiBold"/>
                <a:sym typeface="Quicksand SemiBold"/>
              </a:rPr>
              <a:t>13 tot 17 jaar</a:t>
            </a:r>
            <a:endParaRPr b="0" i="0" sz="1400" u="none" cap="none" strike="noStrike">
              <a:solidFill>
                <a:srgbClr val="000000"/>
              </a:solidFill>
              <a:latin typeface="Arial"/>
              <a:ea typeface="Arial"/>
              <a:cs typeface="Arial"/>
              <a:sym typeface="Arial"/>
            </a:endParaRPr>
          </a:p>
        </p:txBody>
      </p:sp>
      <p:sp>
        <p:nvSpPr>
          <p:cNvPr id="241" name="Google Shape;241;g3dc519f2ba7_1_373"/>
          <p:cNvSpPr txBox="1"/>
          <p:nvPr/>
        </p:nvSpPr>
        <p:spPr>
          <a:xfrm>
            <a:off x="13561791" y="7294957"/>
            <a:ext cx="45765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SemiBold"/>
                <a:ea typeface="Quicksand SemiBold"/>
                <a:cs typeface="Quicksand SemiBold"/>
                <a:sym typeface="Quicksand SemiBold"/>
              </a:rPr>
              <a:t>18 tot 30 jaar</a:t>
            </a:r>
            <a:endParaRPr b="0" i="0" sz="1400" u="none" cap="none" strike="noStrike">
              <a:solidFill>
                <a:srgbClr val="000000"/>
              </a:solidFill>
              <a:latin typeface="Arial"/>
              <a:ea typeface="Arial"/>
              <a:cs typeface="Arial"/>
              <a:sym typeface="Arial"/>
            </a:endParaRPr>
          </a:p>
        </p:txBody>
      </p:sp>
      <p:pic>
        <p:nvPicPr>
          <p:cNvPr descr="image63.jpg" id="242" name="Google Shape;242;g3dc519f2ba7_1_373"/>
          <p:cNvPicPr preferRelativeResize="0"/>
          <p:nvPr/>
        </p:nvPicPr>
        <p:blipFill rotWithShape="1">
          <a:blip r:embed="rId5">
            <a:alphaModFix/>
          </a:blip>
          <a:srcRect b="0" l="0" r="0" t="0"/>
          <a:stretch/>
        </p:blipFill>
        <p:spPr>
          <a:xfrm>
            <a:off x="3387028" y="2817661"/>
            <a:ext cx="4569444" cy="3005148"/>
          </a:xfrm>
          <a:prstGeom prst="rect">
            <a:avLst/>
          </a:prstGeom>
          <a:noFill/>
          <a:ln>
            <a:noFill/>
          </a:ln>
          <a:effectLst>
            <a:outerShdw blurRad="76200" rotWithShape="0" dir="10500000" dist="95250">
              <a:srgbClr val="000000">
                <a:alpha val="20000"/>
              </a:srgbClr>
            </a:outerShdw>
          </a:effectLst>
        </p:spPr>
      </p:pic>
      <p:pic>
        <p:nvPicPr>
          <p:cNvPr descr="image64.jpg" id="243" name="Google Shape;243;g3dc519f2ba7_1_373"/>
          <p:cNvPicPr preferRelativeResize="0"/>
          <p:nvPr/>
        </p:nvPicPr>
        <p:blipFill rotWithShape="1">
          <a:blip r:embed="rId6">
            <a:alphaModFix/>
          </a:blip>
          <a:srcRect b="0" l="0" r="0" t="0"/>
          <a:stretch/>
        </p:blipFill>
        <p:spPr>
          <a:xfrm>
            <a:off x="13561791" y="2817661"/>
            <a:ext cx="4576461" cy="3005148"/>
          </a:xfrm>
          <a:prstGeom prst="rect">
            <a:avLst/>
          </a:prstGeom>
          <a:noFill/>
          <a:ln>
            <a:noFill/>
          </a:ln>
        </p:spPr>
      </p:pic>
      <p:pic>
        <p:nvPicPr>
          <p:cNvPr descr="droppedImage.tiff" id="244" name="Google Shape;244;g3dc519f2ba7_1_373"/>
          <p:cNvPicPr preferRelativeResize="0"/>
          <p:nvPr/>
        </p:nvPicPr>
        <p:blipFill rotWithShape="1">
          <a:blip r:embed="rId7">
            <a:alphaModFix/>
          </a:blip>
          <a:srcRect b="0" l="0" r="0" t="0"/>
          <a:stretch/>
        </p:blipFill>
        <p:spPr>
          <a:xfrm>
            <a:off x="8656334" y="2817662"/>
            <a:ext cx="4528304" cy="3005147"/>
          </a:xfrm>
          <a:prstGeom prst="rect">
            <a:avLst/>
          </a:prstGeom>
          <a:noFill/>
          <a:ln>
            <a:noFill/>
          </a:ln>
        </p:spPr>
      </p:pic>
      <p:sp>
        <p:nvSpPr>
          <p:cNvPr id="245" name="Google Shape;245;g3dc519f2ba7_1_373"/>
          <p:cNvSpPr txBox="1"/>
          <p:nvPr/>
        </p:nvSpPr>
        <p:spPr>
          <a:xfrm>
            <a:off x="3684775" y="9586216"/>
            <a:ext cx="5431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Bron: www.facebook.com/wfdys en www.instagram.com/wfdys</a:t>
            </a:r>
            <a:endParaRPr b="0" i="0" sz="1400" u="none" cap="none" strike="noStrike">
              <a:solidFill>
                <a:schemeClr val="lt1"/>
              </a:solidFill>
              <a:latin typeface="Arial"/>
              <a:ea typeface="Arial"/>
              <a:cs typeface="Arial"/>
              <a:sym typeface="Arial"/>
            </a:endParaRPr>
          </a:p>
        </p:txBody>
      </p:sp>
      <p:pic>
        <p:nvPicPr>
          <p:cNvPr id="246" name="Google Shape;246;g3dc519f2ba7_1_373"/>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grpSp>
        <p:nvGrpSpPr>
          <p:cNvPr id="251" name="Google Shape;251;g3dc519f2ba7_1_395"/>
          <p:cNvGrpSpPr/>
          <p:nvPr/>
        </p:nvGrpSpPr>
        <p:grpSpPr>
          <a:xfrm>
            <a:off x="0" y="-216992"/>
            <a:ext cx="2922102" cy="10504504"/>
            <a:chOff x="0" y="-57150"/>
            <a:chExt cx="769602" cy="2766600"/>
          </a:xfrm>
        </p:grpSpPr>
        <p:sp>
          <p:nvSpPr>
            <p:cNvPr id="252" name="Google Shape;252;g3dc519f2ba7_1_39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3" name="Google Shape;253;g3dc519f2ba7_1_39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4" name="Google Shape;254;g3dc519f2ba7_1_39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dc519f2ba7_1_395"/>
          <p:cNvSpPr txBox="1"/>
          <p:nvPr/>
        </p:nvSpPr>
        <p:spPr>
          <a:xfrm>
            <a:off x="3818126" y="1000775"/>
            <a:ext cx="5209500" cy="1262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8200" u="none" cap="none" strike="noStrike">
                <a:solidFill>
                  <a:schemeClr val="lt1"/>
                </a:solidFill>
                <a:latin typeface="Anton"/>
                <a:ea typeface="Anton"/>
                <a:cs typeface="Anton"/>
                <a:sym typeface="Anton"/>
              </a:rPr>
              <a:t>EUDY</a:t>
            </a:r>
            <a:endParaRPr b="0" i="0" sz="8200" u="none" cap="none" strike="noStrike">
              <a:solidFill>
                <a:schemeClr val="lt1"/>
              </a:solidFill>
              <a:latin typeface="Anton"/>
              <a:ea typeface="Anton"/>
              <a:cs typeface="Anton"/>
              <a:sym typeface="Anton"/>
            </a:endParaRPr>
          </a:p>
        </p:txBody>
      </p:sp>
      <p:sp>
        <p:nvSpPr>
          <p:cNvPr id="256" name="Google Shape;256;g3dc519f2ba7_1_395"/>
          <p:cNvSpPr txBox="1"/>
          <p:nvPr/>
        </p:nvSpPr>
        <p:spPr>
          <a:xfrm>
            <a:off x="3442899" y="2751075"/>
            <a:ext cx="9739200" cy="60030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a:ea typeface="Quicksand"/>
                <a:cs typeface="Quicksand"/>
                <a:sym typeface="Quicksand"/>
              </a:rPr>
              <a:t>De </a:t>
            </a:r>
            <a:r>
              <a:rPr b="1" i="0" lang="en-US" sz="3600" u="none" cap="none" strike="noStrike">
                <a:solidFill>
                  <a:schemeClr val="lt1"/>
                </a:solidFill>
                <a:latin typeface="Quicksand"/>
                <a:ea typeface="Quicksand"/>
                <a:cs typeface="Quicksand"/>
                <a:sym typeface="Quicksand"/>
              </a:rPr>
              <a:t>European Union of the Deaf Youth (EUDY) </a:t>
            </a:r>
            <a:r>
              <a:rPr b="0" i="0" lang="en-US" sz="3600" u="none" cap="none" strike="noStrike">
                <a:solidFill>
                  <a:schemeClr val="lt1"/>
                </a:solidFill>
                <a:latin typeface="Quicksand"/>
                <a:ea typeface="Quicksand"/>
                <a:cs typeface="Quicksand"/>
                <a:sym typeface="Quicksand"/>
              </a:rPr>
              <a:t>is een organisatie die de </a:t>
            </a:r>
            <a:r>
              <a:rPr b="1" i="0" lang="en-US" sz="3600" u="none" cap="none" strike="noStrike">
                <a:solidFill>
                  <a:schemeClr val="lt1"/>
                </a:solidFill>
                <a:latin typeface="Quicksand"/>
                <a:ea typeface="Quicksand"/>
                <a:cs typeface="Quicksand"/>
                <a:sym typeface="Quicksand"/>
              </a:rPr>
              <a:t>belangen </a:t>
            </a:r>
            <a:r>
              <a:rPr b="0" i="0" lang="en-US" sz="3600" u="none" cap="none" strike="noStrike">
                <a:solidFill>
                  <a:schemeClr val="lt1"/>
                </a:solidFill>
                <a:latin typeface="Quicksand"/>
                <a:ea typeface="Quicksand"/>
                <a:cs typeface="Quicksand"/>
                <a:sym typeface="Quicksand"/>
              </a:rPr>
              <a:t>van jonge dove mensen in Europa </a:t>
            </a:r>
            <a:r>
              <a:rPr b="1" i="0" lang="en-US" sz="3600" u="none" cap="none" strike="noStrike">
                <a:solidFill>
                  <a:schemeClr val="lt1"/>
                </a:solidFill>
                <a:latin typeface="Quicksand"/>
                <a:ea typeface="Quicksand"/>
                <a:cs typeface="Quicksand"/>
                <a:sym typeface="Quicksand"/>
              </a:rPr>
              <a:t>behartigt</a:t>
            </a:r>
            <a:r>
              <a:rPr b="0" i="0" lang="en-US" sz="36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just">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571500" lvl="0" marL="571500" marR="0" rtl="0" algn="just">
              <a:lnSpc>
                <a:spcPct val="150000"/>
              </a:lnSpc>
              <a:spcBef>
                <a:spcPts val="0"/>
              </a:spcBef>
              <a:spcAft>
                <a:spcPts val="0"/>
              </a:spcAft>
              <a:buClr>
                <a:schemeClr val="lt1"/>
              </a:buClr>
              <a:buSzPts val="3600"/>
              <a:buFont typeface="Arial"/>
              <a:buChar char="•"/>
            </a:pPr>
            <a:r>
              <a:rPr b="0" i="0" lang="en-US" sz="3600" u="none" cap="none" strike="noStrike">
                <a:solidFill>
                  <a:schemeClr val="lt1"/>
                </a:solidFill>
                <a:latin typeface="Quicksand"/>
                <a:ea typeface="Quicksand"/>
                <a:cs typeface="Quicksand"/>
                <a:sym typeface="Quicksand"/>
              </a:rPr>
              <a:t>zet zich in voor de </a:t>
            </a:r>
            <a:r>
              <a:rPr b="1" i="0" lang="en-US" sz="3600" u="none" cap="none" strike="noStrike">
                <a:solidFill>
                  <a:schemeClr val="lt1"/>
                </a:solidFill>
                <a:latin typeface="Quicksand"/>
                <a:ea typeface="Quicksand"/>
                <a:cs typeface="Quicksand"/>
                <a:sym typeface="Quicksand"/>
              </a:rPr>
              <a:t>rechten, het onderwijs </a:t>
            </a:r>
            <a:r>
              <a:rPr b="0" i="0" lang="en-US" sz="3600" u="none" cap="none" strike="noStrike">
                <a:solidFill>
                  <a:schemeClr val="lt1"/>
                </a:solidFill>
                <a:latin typeface="Quicksand"/>
                <a:ea typeface="Quicksand"/>
                <a:cs typeface="Quicksand"/>
                <a:sym typeface="Quicksand"/>
              </a:rPr>
              <a:t>en </a:t>
            </a:r>
            <a:r>
              <a:rPr b="1" i="0" lang="en-US" sz="3600" u="none" cap="none" strike="noStrike">
                <a:solidFill>
                  <a:schemeClr val="lt1"/>
                </a:solidFill>
                <a:latin typeface="Quicksand"/>
                <a:ea typeface="Quicksand"/>
                <a:cs typeface="Quicksand"/>
                <a:sym typeface="Quicksand"/>
              </a:rPr>
              <a:t>de sociale inclusie </a:t>
            </a:r>
            <a:r>
              <a:rPr b="0" i="0" lang="en-US" sz="3600" u="none" cap="none" strike="noStrike">
                <a:solidFill>
                  <a:schemeClr val="lt1"/>
                </a:solidFill>
                <a:latin typeface="Quicksand"/>
                <a:ea typeface="Quicksand"/>
                <a:cs typeface="Quicksand"/>
                <a:sym typeface="Quicksand"/>
              </a:rPr>
              <a:t>van dove jongeren</a:t>
            </a:r>
            <a:endParaRPr b="0" i="0" sz="3600" u="none" cap="none" strike="noStrike">
              <a:solidFill>
                <a:schemeClr val="lt1"/>
              </a:solidFill>
              <a:latin typeface="Quicksand"/>
              <a:ea typeface="Quicksand"/>
              <a:cs typeface="Quicksand"/>
              <a:sym typeface="Quicksand"/>
            </a:endParaRPr>
          </a:p>
          <a:p>
            <a:pPr indent="-571500" lvl="0" marL="571500" marR="0" rtl="0" algn="just">
              <a:lnSpc>
                <a:spcPct val="150000"/>
              </a:lnSpc>
              <a:spcBef>
                <a:spcPts val="0"/>
              </a:spcBef>
              <a:spcAft>
                <a:spcPts val="0"/>
              </a:spcAft>
              <a:buClr>
                <a:schemeClr val="lt1"/>
              </a:buClr>
              <a:buSzPts val="3600"/>
              <a:buFont typeface="Arial"/>
              <a:buChar char="•"/>
            </a:pPr>
            <a:r>
              <a:rPr b="1" i="0" lang="en-US" sz="3600" u="none" cap="none" strike="noStrike">
                <a:solidFill>
                  <a:schemeClr val="lt1"/>
                </a:solidFill>
                <a:latin typeface="Quicksand"/>
                <a:ea typeface="Quicksand"/>
                <a:cs typeface="Quicksand"/>
                <a:sym typeface="Quicksand"/>
              </a:rPr>
              <a:t>bevordert de uitwisseling </a:t>
            </a:r>
            <a:r>
              <a:rPr b="0" i="0" lang="en-US" sz="3600" u="none" cap="none" strike="noStrike">
                <a:solidFill>
                  <a:schemeClr val="lt1"/>
                </a:solidFill>
                <a:latin typeface="Quicksand"/>
                <a:ea typeface="Quicksand"/>
                <a:cs typeface="Quicksand"/>
                <a:sym typeface="Quicksand"/>
              </a:rPr>
              <a:t>tussen verschillende landen</a:t>
            </a:r>
            <a:endParaRPr b="0" i="0" sz="5400" u="none" cap="none" strike="noStrike">
              <a:solidFill>
                <a:schemeClr val="lt1"/>
              </a:solidFill>
              <a:latin typeface="Quicksand"/>
              <a:ea typeface="Quicksand"/>
              <a:cs typeface="Quicksand"/>
              <a:sym typeface="Quicksand"/>
            </a:endParaRPr>
          </a:p>
        </p:txBody>
      </p:sp>
      <p:pic>
        <p:nvPicPr>
          <p:cNvPr descr="Keine Fotobeschreibung verfügbar." id="257" name="Google Shape;257;g3dc519f2ba7_1_395"/>
          <p:cNvPicPr preferRelativeResize="0"/>
          <p:nvPr/>
        </p:nvPicPr>
        <p:blipFill rotWithShape="1">
          <a:blip r:embed="rId4">
            <a:alphaModFix/>
          </a:blip>
          <a:srcRect b="0" l="0" r="0" t="0"/>
          <a:stretch/>
        </p:blipFill>
        <p:spPr>
          <a:xfrm>
            <a:off x="13879950" y="2984212"/>
            <a:ext cx="4102100" cy="4102075"/>
          </a:xfrm>
          <a:prstGeom prst="rect">
            <a:avLst/>
          </a:prstGeom>
          <a:noFill/>
          <a:ln>
            <a:noFill/>
          </a:ln>
        </p:spPr>
      </p:pic>
      <p:pic>
        <p:nvPicPr>
          <p:cNvPr id="258" name="Google Shape;258;g3dc519f2ba7_1_39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grpSp>
        <p:nvGrpSpPr>
          <p:cNvPr id="263" name="Google Shape;263;g3dc519f2ba7_1_406"/>
          <p:cNvGrpSpPr/>
          <p:nvPr/>
        </p:nvGrpSpPr>
        <p:grpSpPr>
          <a:xfrm>
            <a:off x="0" y="-216993"/>
            <a:ext cx="2922102" cy="10504504"/>
            <a:chOff x="0" y="-57150"/>
            <a:chExt cx="769602" cy="2766600"/>
          </a:xfrm>
        </p:grpSpPr>
        <p:sp>
          <p:nvSpPr>
            <p:cNvPr id="264" name="Google Shape;264;g3dc519f2ba7_1_40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g3dc519f2ba7_1_40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6" name="Google Shape;266;g3dc519f2ba7_1_40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dc519f2ba7_1_406"/>
          <p:cNvSpPr txBox="1"/>
          <p:nvPr/>
        </p:nvSpPr>
        <p:spPr>
          <a:xfrm>
            <a:off x="3345074" y="635500"/>
            <a:ext cx="11406300" cy="891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3900" u="none" cap="none" strike="noStrike">
                <a:solidFill>
                  <a:schemeClr val="lt1"/>
                </a:solidFill>
                <a:latin typeface="Anton"/>
                <a:ea typeface="Anton"/>
                <a:cs typeface="Anton"/>
                <a:sym typeface="Anton"/>
              </a:rPr>
              <a:t>Belangrijkste doelstellingen van EUDY:</a:t>
            </a:r>
            <a:endParaRPr i="0" sz="2900" u="none" cap="none" strike="noStrike">
              <a:solidFill>
                <a:srgbClr val="000000"/>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Bevordering van gebarentalen</a:t>
            </a:r>
            <a:br>
              <a:rPr b="0" i="0" lang="en-US" sz="2400" u="none" cap="none" strike="noStrike">
                <a:solidFill>
                  <a:schemeClr val="lt1"/>
                </a:solidFill>
                <a:latin typeface="Quicksand"/>
                <a:ea typeface="Quicksand"/>
                <a:cs typeface="Quicksand"/>
                <a:sym typeface="Quicksand"/>
              </a:rPr>
            </a:br>
            <a:endParaRPr b="0"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Jongerenparticipatie </a:t>
            </a:r>
            <a:r>
              <a:rPr b="0" i="0" lang="en-US" sz="2400" u="none" cap="none" strike="noStrike">
                <a:solidFill>
                  <a:schemeClr val="lt1"/>
                </a:solidFill>
                <a:latin typeface="Quicksand"/>
                <a:ea typeface="Quicksand"/>
                <a:cs typeface="Quicksand"/>
                <a:sym typeface="Quicksand"/>
              </a:rPr>
              <a:t>– De organisatie ondersteunt jonge dove mensen bij hun politieke en maatschappelijke betrokkenheid.</a:t>
            </a:r>
            <a:br>
              <a:rPr b="0" i="0" lang="en-US" sz="2400" u="none" cap="none" strike="noStrike">
                <a:solidFill>
                  <a:schemeClr val="lt1"/>
                </a:solidFill>
                <a:latin typeface="Quicksand"/>
                <a:ea typeface="Quicksand"/>
                <a:cs typeface="Quicksand"/>
                <a:sym typeface="Quicksand"/>
              </a:rPr>
            </a:br>
            <a:endParaRPr b="0"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Onderwijs en empowerment </a:t>
            </a:r>
            <a:r>
              <a:rPr b="0" i="0" lang="en-US" sz="2400" u="none" cap="none" strike="noStrike">
                <a:solidFill>
                  <a:schemeClr val="lt1"/>
                </a:solidFill>
                <a:latin typeface="Quicksand"/>
                <a:ea typeface="Quicksand"/>
                <a:cs typeface="Quicksand"/>
                <a:sym typeface="Quicksand"/>
              </a:rPr>
              <a:t>– Via workshops, conferenties en jeugdkampen versterkt EUDY het zelfvertrouwen en de vaardigheden van dove jongeren.</a:t>
            </a:r>
            <a:br>
              <a:rPr b="0" i="0" lang="en-US" sz="2400" u="none" cap="none" strike="noStrike">
                <a:solidFill>
                  <a:schemeClr val="lt1"/>
                </a:solidFill>
                <a:latin typeface="Quicksand"/>
                <a:ea typeface="Quicksand"/>
                <a:cs typeface="Quicksand"/>
                <a:sym typeface="Quicksand"/>
              </a:rPr>
            </a:br>
            <a:endParaRPr b="0"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Internationale netwerken </a:t>
            </a:r>
            <a:r>
              <a:rPr b="0" i="0" lang="en-US" sz="2400" u="none" cap="none" strike="noStrike">
                <a:solidFill>
                  <a:schemeClr val="lt1"/>
                </a:solidFill>
                <a:latin typeface="Quicksand"/>
                <a:ea typeface="Quicksand"/>
                <a:cs typeface="Quicksand"/>
                <a:sym typeface="Quicksand"/>
              </a:rPr>
              <a:t>– EUDY brengt jonge dove mensen uit verschillende Europese landen samen om uitwisseling en samenwerking te bevorderen.</a:t>
            </a:r>
            <a:br>
              <a:rPr b="0" i="0" lang="en-US" sz="2400" u="none" cap="none" strike="noStrike">
                <a:solidFill>
                  <a:schemeClr val="lt1"/>
                </a:solidFill>
                <a:latin typeface="Quicksand"/>
                <a:ea typeface="Quicksand"/>
                <a:cs typeface="Quicksand"/>
                <a:sym typeface="Quicksand"/>
              </a:rPr>
            </a:br>
            <a:endParaRPr b="0"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Onderwijs en empowerment </a:t>
            </a:r>
            <a:r>
              <a:rPr b="0" i="0" lang="en-US" sz="2400" u="none" cap="none" strike="noStrike">
                <a:solidFill>
                  <a:schemeClr val="lt1"/>
                </a:solidFill>
                <a:latin typeface="Quicksand"/>
                <a:ea typeface="Quicksand"/>
                <a:cs typeface="Quicksand"/>
                <a:sym typeface="Quicksand"/>
              </a:rPr>
              <a:t>– Via trainingen, conferenties en jeugdkampen</a:t>
            </a:r>
            <a:endParaRPr b="0" i="0" sz="1400" u="none" cap="none" strike="noStrike">
              <a:solidFill>
                <a:srgbClr val="000000"/>
              </a:solidFill>
              <a:latin typeface="Arial"/>
              <a:ea typeface="Arial"/>
              <a:cs typeface="Arial"/>
              <a:sym typeface="Arial"/>
            </a:endParaRPr>
          </a:p>
          <a:p>
            <a:pPr indent="-190500" lvl="0" marL="342900" marR="0" rtl="0" algn="l">
              <a:lnSpc>
                <a:spcPct val="100000"/>
              </a:lnSpc>
              <a:spcBef>
                <a:spcPts val="0"/>
              </a:spcBef>
              <a:spcAft>
                <a:spcPts val="0"/>
              </a:spcAft>
              <a:buClr>
                <a:schemeClr val="lt1"/>
              </a:buClr>
              <a:buSzPts val="2400"/>
              <a:buFont typeface="Arial"/>
              <a:buNone/>
            </a:pPr>
            <a:r>
              <a:t/>
            </a:r>
            <a:endParaRPr b="0" i="0" sz="2400" u="none" cap="none" strike="noStrike">
              <a:solidFill>
                <a:schemeClr val="lt1"/>
              </a:solidFill>
              <a:latin typeface="Quicksand"/>
              <a:ea typeface="Quicksand"/>
              <a:cs typeface="Quicksand"/>
              <a:sym typeface="Quicksand"/>
            </a:endParaRPr>
          </a:p>
          <a:p>
            <a:pPr indent="-342900" lvl="0" marL="342900" marR="0" rtl="0" algn="l">
              <a:lnSpc>
                <a:spcPct val="100000"/>
              </a:lnSpc>
              <a:spcBef>
                <a:spcPts val="0"/>
              </a:spcBef>
              <a:spcAft>
                <a:spcPts val="0"/>
              </a:spcAft>
              <a:buClr>
                <a:schemeClr val="lt1"/>
              </a:buClr>
              <a:buSzPts val="2400"/>
              <a:buFont typeface="Arial"/>
              <a:buChar char="•"/>
            </a:pPr>
            <a:r>
              <a:rPr b="1" i="0" lang="en-US" sz="2400" u="none" cap="none" strike="noStrike">
                <a:solidFill>
                  <a:schemeClr val="lt1"/>
                </a:solidFill>
                <a:latin typeface="Quicksand"/>
                <a:ea typeface="Quicksand"/>
                <a:cs typeface="Quicksand"/>
                <a:sym typeface="Quicksand"/>
              </a:rPr>
              <a:t>Diversiteit </a:t>
            </a:r>
            <a:r>
              <a:rPr b="0" i="0" lang="en-US" sz="2400" u="none" cap="none" strike="noStrike">
                <a:solidFill>
                  <a:schemeClr val="lt1"/>
                </a:solidFill>
                <a:latin typeface="Quicksand"/>
                <a:ea typeface="Quicksand"/>
                <a:cs typeface="Quicksand"/>
                <a:sym typeface="Quicksand"/>
              </a:rPr>
              <a:t>– gericht op bewustwording, voorlichting, empowerment en het opkomen voor </a:t>
            </a:r>
            <a:r>
              <a:rPr lang="en-US" sz="2400">
                <a:solidFill>
                  <a:schemeClr val="lt1"/>
                </a:solidFill>
                <a:latin typeface="Quicksand"/>
                <a:ea typeface="Quicksand"/>
                <a:cs typeface="Quicksand"/>
                <a:sym typeface="Quicksand"/>
              </a:rPr>
              <a:t>doven</a:t>
            </a:r>
            <a:r>
              <a:rPr b="0" i="0" lang="en-US" sz="2400" u="none" cap="none" strike="noStrike">
                <a:solidFill>
                  <a:schemeClr val="lt1"/>
                </a:solidFill>
                <a:latin typeface="Quicksand"/>
                <a:ea typeface="Quicksand"/>
                <a:cs typeface="Quicksand"/>
                <a:sym typeface="Quicksand"/>
              </a:rPr>
              <a:t> die zich identificeren als LGBTQIA+, dove vrouwen, doofblinden, dove BIPOC, diverse religieuze groepen, enz.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a:ea typeface="Quicksand"/>
                <a:cs typeface="Quicksand"/>
                <a:sym typeface="Quicksand"/>
              </a:rPr>
              <a:t>De organisatie werkt samen met nationale dovenverenigingen en de </a:t>
            </a:r>
            <a:r>
              <a:rPr b="1" i="0" lang="en-US" sz="2400" u="none" cap="none" strike="noStrike">
                <a:solidFill>
                  <a:schemeClr val="lt1"/>
                </a:solidFill>
                <a:latin typeface="Quicksand"/>
                <a:ea typeface="Quicksand"/>
                <a:cs typeface="Quicksand"/>
                <a:sym typeface="Quicksand"/>
              </a:rPr>
              <a:t>Europese Unie van Doven (EUD) </a:t>
            </a:r>
            <a:r>
              <a:rPr b="0" i="0" lang="en-US" sz="2400" u="none" cap="none" strike="noStrike">
                <a:solidFill>
                  <a:schemeClr val="lt1"/>
                </a:solidFill>
                <a:latin typeface="Quicksand"/>
                <a:ea typeface="Quicksand"/>
                <a:cs typeface="Quicksand"/>
                <a:sym typeface="Quicksand"/>
              </a:rPr>
              <a:t>om de rechten van jonge dove mensen op Europees niveau te versterken.</a:t>
            </a:r>
            <a:endParaRPr b="0" i="0" sz="1400" u="none" cap="none" strike="noStrike">
              <a:solidFill>
                <a:srgbClr val="000000"/>
              </a:solidFill>
              <a:latin typeface="Arial"/>
              <a:ea typeface="Arial"/>
              <a:cs typeface="Arial"/>
              <a:sym typeface="Arial"/>
            </a:endParaRPr>
          </a:p>
        </p:txBody>
      </p:sp>
      <p:pic>
        <p:nvPicPr>
          <p:cNvPr descr="Keine Fotobeschreibung verfügbar." id="268" name="Google Shape;268;g3dc519f2ba7_1_406"/>
          <p:cNvPicPr preferRelativeResize="0"/>
          <p:nvPr/>
        </p:nvPicPr>
        <p:blipFill rotWithShape="1">
          <a:blip r:embed="rId4">
            <a:alphaModFix/>
          </a:blip>
          <a:srcRect b="0" l="0" r="0" t="0"/>
          <a:stretch/>
        </p:blipFill>
        <p:spPr>
          <a:xfrm>
            <a:off x="15119363" y="3656000"/>
            <a:ext cx="2758475" cy="2758500"/>
          </a:xfrm>
          <a:prstGeom prst="rect">
            <a:avLst/>
          </a:prstGeom>
          <a:noFill/>
          <a:ln>
            <a:noFill/>
          </a:ln>
        </p:spPr>
      </p:pic>
      <p:pic>
        <p:nvPicPr>
          <p:cNvPr id="269" name="Google Shape;269;g3dc519f2ba7_1_406"/>
          <p:cNvPicPr preferRelativeResize="0"/>
          <p:nvPr/>
        </p:nvPicPr>
        <p:blipFill>
          <a:blip r:embed="rId5">
            <a:alphaModFix/>
          </a:blip>
          <a:stretch>
            <a:fillRect/>
          </a:stretch>
        </p:blipFill>
        <p:spPr>
          <a:xfrm>
            <a:off x="14348650" y="95168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grpSp>
        <p:nvGrpSpPr>
          <p:cNvPr id="274" name="Google Shape;274;g3dc519f2ba7_1_418"/>
          <p:cNvGrpSpPr/>
          <p:nvPr/>
        </p:nvGrpSpPr>
        <p:grpSpPr>
          <a:xfrm>
            <a:off x="0" y="-216993"/>
            <a:ext cx="2922102" cy="10504504"/>
            <a:chOff x="0" y="-57150"/>
            <a:chExt cx="769602" cy="2766600"/>
          </a:xfrm>
        </p:grpSpPr>
        <p:sp>
          <p:nvSpPr>
            <p:cNvPr id="275" name="Google Shape;275;g3dc519f2ba7_1_4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g3dc519f2ba7_1_41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7" name="Google Shape;277;g3dc519f2ba7_1_418"/>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dc519f2ba7_1_418"/>
          <p:cNvSpPr txBox="1"/>
          <p:nvPr/>
        </p:nvSpPr>
        <p:spPr>
          <a:xfrm>
            <a:off x="3684775" y="421738"/>
            <a:ext cx="13888200" cy="954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6200"/>
              <a:buFont typeface="Arial"/>
              <a:buNone/>
            </a:pPr>
            <a:r>
              <a:rPr lang="en-US" sz="6200">
                <a:solidFill>
                  <a:schemeClr val="lt1"/>
                </a:solidFill>
                <a:latin typeface="Anton"/>
                <a:ea typeface="Anton"/>
                <a:cs typeface="Anton"/>
                <a:sym typeface="Anton"/>
              </a:rPr>
              <a:t>A</a:t>
            </a:r>
            <a:r>
              <a:rPr b="0" i="0" lang="en-US" sz="6200" u="none" cap="none" strike="noStrike">
                <a:solidFill>
                  <a:schemeClr val="lt1"/>
                </a:solidFill>
                <a:latin typeface="Anton"/>
                <a:ea typeface="Anton"/>
                <a:cs typeface="Anton"/>
                <a:sym typeface="Anton"/>
              </a:rPr>
              <a:t>ctiviteiten EUDY</a:t>
            </a:r>
            <a:endParaRPr b="0" i="0" sz="6200" u="none" cap="none" strike="noStrike">
              <a:solidFill>
                <a:schemeClr val="lt1"/>
              </a:solidFill>
              <a:latin typeface="Arial"/>
              <a:ea typeface="Arial"/>
              <a:cs typeface="Arial"/>
              <a:sym typeface="Arial"/>
            </a:endParaRPr>
          </a:p>
        </p:txBody>
      </p:sp>
      <p:sp>
        <p:nvSpPr>
          <p:cNvPr id="279" name="Google Shape;279;g3dc519f2ba7_1_418"/>
          <p:cNvSpPr txBox="1"/>
          <p:nvPr/>
        </p:nvSpPr>
        <p:spPr>
          <a:xfrm>
            <a:off x="3515977" y="5143499"/>
            <a:ext cx="84114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EUDY-Algemene Vergadering</a:t>
            </a:r>
            <a:endParaRPr b="0" i="0" sz="1400" u="none" cap="none" strike="noStrike">
              <a:solidFill>
                <a:srgbClr val="000000"/>
              </a:solidFill>
              <a:latin typeface="Arial"/>
              <a:ea typeface="Arial"/>
              <a:cs typeface="Arial"/>
              <a:sym typeface="Arial"/>
            </a:endParaRPr>
          </a:p>
        </p:txBody>
      </p:sp>
      <p:sp>
        <p:nvSpPr>
          <p:cNvPr id="280" name="Google Shape;280;g3dc519f2ba7_1_418"/>
          <p:cNvSpPr txBox="1"/>
          <p:nvPr/>
        </p:nvSpPr>
        <p:spPr>
          <a:xfrm>
            <a:off x="4231137" y="8849942"/>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activiteiten</a:t>
            </a:r>
            <a:endParaRPr b="0" i="0" sz="2000" u="none" cap="none" strike="noStrike">
              <a:solidFill>
                <a:schemeClr val="lt1"/>
              </a:solidFill>
              <a:latin typeface="Quicksand SemiBold"/>
              <a:ea typeface="Quicksand SemiBold"/>
              <a:cs typeface="Quicksand SemiBold"/>
              <a:sym typeface="Quicksand SemiBold"/>
            </a:endParaRPr>
          </a:p>
        </p:txBody>
      </p:sp>
      <p:sp>
        <p:nvSpPr>
          <p:cNvPr id="281" name="Google Shape;281;g3dc519f2ba7_1_418"/>
          <p:cNvSpPr txBox="1"/>
          <p:nvPr/>
        </p:nvSpPr>
        <p:spPr>
          <a:xfrm>
            <a:off x="8640720" y="8849942"/>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Europees Jeugdforum</a:t>
            </a:r>
            <a:endParaRPr b="0" i="0" sz="1400" u="none" cap="none" strike="noStrike">
              <a:solidFill>
                <a:srgbClr val="000000"/>
              </a:solidFill>
              <a:latin typeface="Arial"/>
              <a:ea typeface="Arial"/>
              <a:cs typeface="Arial"/>
              <a:sym typeface="Arial"/>
            </a:endParaRPr>
          </a:p>
        </p:txBody>
      </p:sp>
      <p:sp>
        <p:nvSpPr>
          <p:cNvPr id="282" name="Google Shape;282;g3dc519f2ba7_1_418"/>
          <p:cNvSpPr txBox="1"/>
          <p:nvPr/>
        </p:nvSpPr>
        <p:spPr>
          <a:xfrm>
            <a:off x="13012356" y="5119550"/>
            <a:ext cx="47457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European Deaf Youth Capital (EDYC)</a:t>
            </a:r>
            <a:endParaRPr b="0" i="0" sz="1400" u="none" cap="none" strike="noStrike">
              <a:solidFill>
                <a:srgbClr val="000000"/>
              </a:solidFill>
              <a:latin typeface="Arial"/>
              <a:ea typeface="Arial"/>
              <a:cs typeface="Arial"/>
              <a:sym typeface="Arial"/>
            </a:endParaRPr>
          </a:p>
        </p:txBody>
      </p:sp>
      <p:sp>
        <p:nvSpPr>
          <p:cNvPr id="283" name="Google Shape;283;g3dc519f2ba7_1_418"/>
          <p:cNvSpPr txBox="1"/>
          <p:nvPr/>
        </p:nvSpPr>
        <p:spPr>
          <a:xfrm>
            <a:off x="13553213" y="8774520"/>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SemiBold"/>
                <a:ea typeface="Quicksand SemiBold"/>
                <a:cs typeface="Quicksand SemiBold"/>
                <a:sym typeface="Quicksand SemiBold"/>
              </a:rPr>
              <a:t>Presentatie/interview op Instagram LIVE</a:t>
            </a:r>
            <a:endParaRPr b="0" i="0" sz="1400" u="none" cap="none" strike="noStrike">
              <a:solidFill>
                <a:srgbClr val="000000"/>
              </a:solidFill>
              <a:latin typeface="Arial"/>
              <a:ea typeface="Arial"/>
              <a:cs typeface="Arial"/>
              <a:sym typeface="Arial"/>
            </a:endParaRPr>
          </a:p>
        </p:txBody>
      </p:sp>
      <p:pic>
        <p:nvPicPr>
          <p:cNvPr descr="Keine Fotobeschreibung verfügbar." id="284" name="Google Shape;284;g3dc519f2ba7_1_418"/>
          <p:cNvPicPr preferRelativeResize="0"/>
          <p:nvPr/>
        </p:nvPicPr>
        <p:blipFill rotWithShape="1">
          <a:blip r:embed="rId4">
            <a:alphaModFix/>
          </a:blip>
          <a:srcRect b="0" l="0" r="0" t="0"/>
          <a:stretch/>
        </p:blipFill>
        <p:spPr>
          <a:xfrm>
            <a:off x="3684775" y="2114174"/>
            <a:ext cx="8073659" cy="2989776"/>
          </a:xfrm>
          <a:prstGeom prst="rect">
            <a:avLst/>
          </a:prstGeom>
          <a:noFill/>
          <a:ln>
            <a:noFill/>
          </a:ln>
        </p:spPr>
      </p:pic>
      <p:pic>
        <p:nvPicPr>
          <p:cNvPr id="285" name="Google Shape;285;g3dc519f2ba7_1_418"/>
          <p:cNvPicPr preferRelativeResize="0"/>
          <p:nvPr/>
        </p:nvPicPr>
        <p:blipFill rotWithShape="1">
          <a:blip r:embed="rId5">
            <a:alphaModFix/>
          </a:blip>
          <a:srcRect b="0" l="0" r="0" t="0"/>
          <a:stretch/>
        </p:blipFill>
        <p:spPr>
          <a:xfrm>
            <a:off x="13081931" y="2153724"/>
            <a:ext cx="4484664" cy="2989776"/>
          </a:xfrm>
          <a:prstGeom prst="rect">
            <a:avLst/>
          </a:prstGeom>
          <a:noFill/>
          <a:ln>
            <a:noFill/>
          </a:ln>
        </p:spPr>
      </p:pic>
      <p:pic>
        <p:nvPicPr>
          <p:cNvPr descr="Keine Fotobeschreibung verfügbar." id="286" name="Google Shape;286;g3dc519f2ba7_1_418"/>
          <p:cNvPicPr preferRelativeResize="0"/>
          <p:nvPr/>
        </p:nvPicPr>
        <p:blipFill rotWithShape="1">
          <a:blip r:embed="rId6">
            <a:alphaModFix/>
          </a:blip>
          <a:srcRect b="420" l="-837" r="10" t="-420"/>
          <a:stretch/>
        </p:blipFill>
        <p:spPr>
          <a:xfrm>
            <a:off x="3684775" y="5885263"/>
            <a:ext cx="4484664" cy="2964678"/>
          </a:xfrm>
          <a:prstGeom prst="rect">
            <a:avLst/>
          </a:prstGeom>
          <a:noFill/>
          <a:ln>
            <a:noFill/>
          </a:ln>
        </p:spPr>
      </p:pic>
      <p:pic>
        <p:nvPicPr>
          <p:cNvPr id="287" name="Google Shape;287;g3dc519f2ba7_1_418"/>
          <p:cNvPicPr preferRelativeResize="0"/>
          <p:nvPr/>
        </p:nvPicPr>
        <p:blipFill rotWithShape="1">
          <a:blip r:embed="rId7">
            <a:alphaModFix/>
          </a:blip>
          <a:srcRect b="11324" l="380" r="-380" t="22027"/>
          <a:stretch/>
        </p:blipFill>
        <p:spPr>
          <a:xfrm>
            <a:off x="8401582" y="5885262"/>
            <a:ext cx="4448207" cy="2964679"/>
          </a:xfrm>
          <a:prstGeom prst="rect">
            <a:avLst/>
          </a:prstGeom>
          <a:noFill/>
          <a:ln>
            <a:noFill/>
          </a:ln>
        </p:spPr>
      </p:pic>
      <p:sp>
        <p:nvSpPr>
          <p:cNvPr id="288" name="Google Shape;288;g3dc519f2ba7_1_418"/>
          <p:cNvSpPr txBox="1"/>
          <p:nvPr/>
        </p:nvSpPr>
        <p:spPr>
          <a:xfrm>
            <a:off x="3684775" y="9586216"/>
            <a:ext cx="3329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Bron: www.instagram.com/eudy_ofc</a:t>
            </a:r>
            <a:endParaRPr b="0" i="0" sz="1400" u="none" cap="none" strike="noStrike">
              <a:solidFill>
                <a:srgbClr val="000000"/>
              </a:solidFill>
              <a:latin typeface="Arial"/>
              <a:ea typeface="Arial"/>
              <a:cs typeface="Arial"/>
              <a:sym typeface="Arial"/>
            </a:endParaRPr>
          </a:p>
        </p:txBody>
      </p:sp>
      <p:pic>
        <p:nvPicPr>
          <p:cNvPr id="289" name="Google Shape;289;g3dc519f2ba7_1_418"/>
          <p:cNvPicPr preferRelativeResize="0"/>
          <p:nvPr/>
        </p:nvPicPr>
        <p:blipFill rotWithShape="1">
          <a:blip r:embed="rId8">
            <a:alphaModFix/>
          </a:blip>
          <a:srcRect b="324" l="0" r="0" t="33490"/>
          <a:stretch/>
        </p:blipFill>
        <p:spPr>
          <a:xfrm>
            <a:off x="13081931" y="5836439"/>
            <a:ext cx="4457470" cy="2950229"/>
          </a:xfrm>
          <a:prstGeom prst="rect">
            <a:avLst/>
          </a:prstGeom>
          <a:noFill/>
          <a:ln>
            <a:noFill/>
          </a:ln>
        </p:spPr>
      </p:pic>
      <p:pic>
        <p:nvPicPr>
          <p:cNvPr id="290" name="Google Shape;290;g3dc519f2ba7_1_418"/>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grpSp>
        <p:nvGrpSpPr>
          <p:cNvPr id="295" name="Google Shape;295;g3dc519f2ba7_1_440"/>
          <p:cNvGrpSpPr/>
          <p:nvPr/>
        </p:nvGrpSpPr>
        <p:grpSpPr>
          <a:xfrm>
            <a:off x="0" y="-216993"/>
            <a:ext cx="2922102" cy="10504504"/>
            <a:chOff x="0" y="-57150"/>
            <a:chExt cx="769602" cy="2766600"/>
          </a:xfrm>
        </p:grpSpPr>
        <p:sp>
          <p:nvSpPr>
            <p:cNvPr id="296" name="Google Shape;296;g3dc519f2ba7_1_44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3dc519f2ba7_1_44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8" name="Google Shape;298;g3dc519f2ba7_1_44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3dc519f2ba7_1_440"/>
          <p:cNvSpPr txBox="1"/>
          <p:nvPr/>
        </p:nvSpPr>
        <p:spPr>
          <a:xfrm>
            <a:off x="377149" y="1953375"/>
            <a:ext cx="21678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EUDY</a:t>
            </a:r>
            <a:endParaRPr b="0" i="0" sz="3200" u="none" cap="none" strike="noStrike">
              <a:solidFill>
                <a:srgbClr val="F7F1D5"/>
              </a:solidFill>
              <a:latin typeface="Anton"/>
              <a:ea typeface="Anton"/>
              <a:cs typeface="Anton"/>
              <a:sym typeface="Anton"/>
            </a:endParaRPr>
          </a:p>
        </p:txBody>
      </p:sp>
      <p:sp>
        <p:nvSpPr>
          <p:cNvPr id="300" name="Google Shape;300;g3dc519f2ba7_1_440"/>
          <p:cNvSpPr txBox="1"/>
          <p:nvPr/>
        </p:nvSpPr>
        <p:spPr>
          <a:xfrm>
            <a:off x="3598334" y="1172868"/>
            <a:ext cx="13888200" cy="954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6200"/>
              <a:buFont typeface="Arial"/>
              <a:buNone/>
            </a:pPr>
            <a:r>
              <a:rPr b="0" i="0" lang="en-US" sz="6200" u="none" cap="none" strike="noStrike">
                <a:solidFill>
                  <a:schemeClr val="lt1"/>
                </a:solidFill>
                <a:latin typeface="Anton"/>
                <a:ea typeface="Anton"/>
                <a:cs typeface="Anton"/>
                <a:sym typeface="Anton"/>
              </a:rPr>
              <a:t>Internationaal kamp</a:t>
            </a:r>
            <a:endParaRPr b="0" i="0" sz="6200" u="none" cap="none" strike="noStrike">
              <a:solidFill>
                <a:schemeClr val="lt1"/>
              </a:solidFill>
              <a:latin typeface="Arial"/>
              <a:ea typeface="Arial"/>
              <a:cs typeface="Arial"/>
              <a:sym typeface="Arial"/>
            </a:endParaRPr>
          </a:p>
        </p:txBody>
      </p:sp>
      <p:sp>
        <p:nvSpPr>
          <p:cNvPr id="301" name="Google Shape;301;g3dc519f2ba7_1_440"/>
          <p:cNvSpPr txBox="1"/>
          <p:nvPr/>
        </p:nvSpPr>
        <p:spPr>
          <a:xfrm>
            <a:off x="3387029" y="6556722"/>
            <a:ext cx="4576500" cy="732300"/>
          </a:xfrm>
          <a:prstGeom prst="rect">
            <a:avLst/>
          </a:prstGeom>
          <a:noFill/>
          <a:ln cap="flat" cmpd="sng" w="3810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lang="en-US" sz="3400">
                <a:solidFill>
                  <a:schemeClr val="lt1"/>
                </a:solidFill>
                <a:latin typeface="Quicksand SemiBold"/>
                <a:ea typeface="Quicksand SemiBold"/>
                <a:cs typeface="Quicksand SemiBold"/>
                <a:sym typeface="Quicksand SemiBold"/>
              </a:rPr>
              <a:t>Kinder</a:t>
            </a:r>
            <a:r>
              <a:rPr b="0" i="0" lang="en-US" sz="3400" u="none" cap="none" strike="noStrike">
                <a:solidFill>
                  <a:schemeClr val="lt1"/>
                </a:solidFill>
                <a:latin typeface="Quicksand SemiBold"/>
                <a:ea typeface="Quicksand SemiBold"/>
                <a:cs typeface="Quicksand SemiBold"/>
                <a:sym typeface="Quicksand SemiBold"/>
              </a:rPr>
              <a:t>kamp</a:t>
            </a:r>
            <a:endParaRPr b="0" i="0" sz="1400" u="none" cap="none" strike="noStrike">
              <a:solidFill>
                <a:srgbClr val="000000"/>
              </a:solidFill>
              <a:latin typeface="Arial"/>
              <a:ea typeface="Arial"/>
              <a:cs typeface="Arial"/>
              <a:sym typeface="Arial"/>
            </a:endParaRPr>
          </a:p>
        </p:txBody>
      </p:sp>
      <p:sp>
        <p:nvSpPr>
          <p:cNvPr id="302" name="Google Shape;302;g3dc519f2ba7_1_440"/>
          <p:cNvSpPr txBox="1"/>
          <p:nvPr/>
        </p:nvSpPr>
        <p:spPr>
          <a:xfrm>
            <a:off x="13561791" y="6555855"/>
            <a:ext cx="4576500" cy="732300"/>
          </a:xfrm>
          <a:prstGeom prst="rect">
            <a:avLst/>
          </a:prstGeom>
          <a:noFill/>
          <a:ln cap="flat" cmpd="sng" w="3810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SemiBold"/>
                <a:ea typeface="Quicksand SemiBold"/>
                <a:cs typeface="Quicksand SemiBold"/>
                <a:sym typeface="Quicksand SemiBold"/>
              </a:rPr>
              <a:t>J</a:t>
            </a:r>
            <a:r>
              <a:rPr lang="en-US" sz="3400">
                <a:solidFill>
                  <a:schemeClr val="lt1"/>
                </a:solidFill>
                <a:latin typeface="Quicksand SemiBold"/>
                <a:ea typeface="Quicksand SemiBold"/>
                <a:cs typeface="Quicksand SemiBold"/>
                <a:sym typeface="Quicksand SemiBold"/>
              </a:rPr>
              <a:t>ongeren</a:t>
            </a:r>
            <a:r>
              <a:rPr b="0" i="0" lang="en-US" sz="3400" u="none" cap="none" strike="noStrike">
                <a:solidFill>
                  <a:schemeClr val="lt1"/>
                </a:solidFill>
                <a:latin typeface="Quicksand SemiBold"/>
                <a:ea typeface="Quicksand SemiBold"/>
                <a:cs typeface="Quicksand SemiBold"/>
                <a:sym typeface="Quicksand SemiBold"/>
              </a:rPr>
              <a:t>kamp</a:t>
            </a:r>
            <a:endParaRPr b="0" i="0" sz="1400" u="none" cap="none" strike="noStrike">
              <a:solidFill>
                <a:srgbClr val="000000"/>
              </a:solidFill>
              <a:latin typeface="Arial"/>
              <a:ea typeface="Arial"/>
              <a:cs typeface="Arial"/>
              <a:sym typeface="Arial"/>
            </a:endParaRPr>
          </a:p>
        </p:txBody>
      </p:sp>
      <p:sp>
        <p:nvSpPr>
          <p:cNvPr id="303" name="Google Shape;303;g3dc519f2ba7_1_440"/>
          <p:cNvSpPr txBox="1"/>
          <p:nvPr/>
        </p:nvSpPr>
        <p:spPr>
          <a:xfrm>
            <a:off x="8608177" y="6555855"/>
            <a:ext cx="4576500" cy="732300"/>
          </a:xfrm>
          <a:prstGeom prst="rect">
            <a:avLst/>
          </a:prstGeom>
          <a:noFill/>
          <a:ln cap="flat" cmpd="sng" w="3810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SemiBold"/>
                <a:ea typeface="Quicksand SemiBold"/>
                <a:cs typeface="Quicksand SemiBold"/>
                <a:sym typeface="Quicksand SemiBold"/>
              </a:rPr>
              <a:t>Juniorenkamp</a:t>
            </a:r>
            <a:endParaRPr b="0" i="0" sz="1400" u="none" cap="none" strike="noStrike">
              <a:solidFill>
                <a:srgbClr val="000000"/>
              </a:solidFill>
              <a:latin typeface="Arial"/>
              <a:ea typeface="Arial"/>
              <a:cs typeface="Arial"/>
              <a:sym typeface="Arial"/>
            </a:endParaRPr>
          </a:p>
        </p:txBody>
      </p:sp>
      <p:sp>
        <p:nvSpPr>
          <p:cNvPr id="304" name="Google Shape;304;g3dc519f2ba7_1_440"/>
          <p:cNvSpPr txBox="1"/>
          <p:nvPr/>
        </p:nvSpPr>
        <p:spPr>
          <a:xfrm>
            <a:off x="3066989" y="8098767"/>
            <a:ext cx="15221100" cy="1335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Het kamp is van onschatbare waarde om de kinderen en jongeren in staat te stellen en leren hoe ze leiding moeten geven!</a:t>
            </a:r>
            <a:endParaRPr b="0" i="0" sz="1400" u="none" cap="none" strike="noStrike">
              <a:solidFill>
                <a:srgbClr val="000000"/>
              </a:solidFill>
              <a:latin typeface="Arial"/>
              <a:ea typeface="Arial"/>
              <a:cs typeface="Arial"/>
              <a:sym typeface="Arial"/>
            </a:endParaRPr>
          </a:p>
        </p:txBody>
      </p:sp>
      <p:sp>
        <p:nvSpPr>
          <p:cNvPr id="305" name="Google Shape;305;g3dc519f2ba7_1_440"/>
          <p:cNvSpPr txBox="1"/>
          <p:nvPr/>
        </p:nvSpPr>
        <p:spPr>
          <a:xfrm>
            <a:off x="3387029" y="7294957"/>
            <a:ext cx="45765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SemiBold"/>
                <a:ea typeface="Quicksand SemiBold"/>
                <a:cs typeface="Quicksand SemiBold"/>
                <a:sym typeface="Quicksand SemiBold"/>
              </a:rPr>
              <a:t>9 tot 12 jaar</a:t>
            </a:r>
            <a:endParaRPr b="0" i="0" sz="1400" u="none" cap="none" strike="noStrike">
              <a:solidFill>
                <a:srgbClr val="000000"/>
              </a:solidFill>
              <a:latin typeface="Arial"/>
              <a:ea typeface="Arial"/>
              <a:cs typeface="Arial"/>
              <a:sym typeface="Arial"/>
            </a:endParaRPr>
          </a:p>
        </p:txBody>
      </p:sp>
      <p:sp>
        <p:nvSpPr>
          <p:cNvPr id="306" name="Google Shape;306;g3dc519f2ba7_1_440"/>
          <p:cNvSpPr txBox="1"/>
          <p:nvPr/>
        </p:nvSpPr>
        <p:spPr>
          <a:xfrm>
            <a:off x="8608177" y="7294957"/>
            <a:ext cx="45765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SemiBold"/>
                <a:ea typeface="Quicksand SemiBold"/>
                <a:cs typeface="Quicksand SemiBold"/>
                <a:sym typeface="Quicksand SemiBold"/>
              </a:rPr>
              <a:t>13 tot 17 jaar</a:t>
            </a:r>
            <a:endParaRPr b="0" i="0" sz="1400" u="none" cap="none" strike="noStrike">
              <a:solidFill>
                <a:srgbClr val="000000"/>
              </a:solidFill>
              <a:latin typeface="Arial"/>
              <a:ea typeface="Arial"/>
              <a:cs typeface="Arial"/>
              <a:sym typeface="Arial"/>
            </a:endParaRPr>
          </a:p>
        </p:txBody>
      </p:sp>
      <p:sp>
        <p:nvSpPr>
          <p:cNvPr id="307" name="Google Shape;307;g3dc519f2ba7_1_440"/>
          <p:cNvSpPr txBox="1"/>
          <p:nvPr/>
        </p:nvSpPr>
        <p:spPr>
          <a:xfrm>
            <a:off x="13561791" y="7294957"/>
            <a:ext cx="45765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SemiBold"/>
                <a:ea typeface="Quicksand SemiBold"/>
                <a:cs typeface="Quicksand SemiBold"/>
                <a:sym typeface="Quicksand SemiBold"/>
              </a:rPr>
              <a:t>18 tot 30 jaar</a:t>
            </a:r>
            <a:endParaRPr b="0" i="0" sz="1400" u="none" cap="none" strike="noStrike">
              <a:solidFill>
                <a:srgbClr val="000000"/>
              </a:solidFill>
              <a:latin typeface="Arial"/>
              <a:ea typeface="Arial"/>
              <a:cs typeface="Arial"/>
              <a:sym typeface="Arial"/>
            </a:endParaRPr>
          </a:p>
        </p:txBody>
      </p:sp>
      <p:pic>
        <p:nvPicPr>
          <p:cNvPr descr="Keine Fotobeschreibung verfügbar." id="308" name="Google Shape;308;g3dc519f2ba7_1_440"/>
          <p:cNvPicPr preferRelativeResize="0"/>
          <p:nvPr/>
        </p:nvPicPr>
        <p:blipFill rotWithShape="1">
          <a:blip r:embed="rId4">
            <a:alphaModFix/>
          </a:blip>
          <a:srcRect b="0" l="8367" r="11876" t="0"/>
          <a:stretch/>
        </p:blipFill>
        <p:spPr>
          <a:xfrm>
            <a:off x="3312888" y="2804500"/>
            <a:ext cx="4650604" cy="3018310"/>
          </a:xfrm>
          <a:prstGeom prst="rect">
            <a:avLst/>
          </a:prstGeom>
          <a:noFill/>
          <a:ln>
            <a:noFill/>
          </a:ln>
        </p:spPr>
      </p:pic>
      <p:pic>
        <p:nvPicPr>
          <p:cNvPr descr="Keine Fotobeschreibung verfügbar." id="309" name="Google Shape;309;g3dc519f2ba7_1_440"/>
          <p:cNvPicPr preferRelativeResize="0"/>
          <p:nvPr/>
        </p:nvPicPr>
        <p:blipFill rotWithShape="1">
          <a:blip r:embed="rId5">
            <a:alphaModFix/>
          </a:blip>
          <a:srcRect b="-50" l="8027" r="7119" t="50"/>
          <a:stretch/>
        </p:blipFill>
        <p:spPr>
          <a:xfrm>
            <a:off x="13609948" y="2814206"/>
            <a:ext cx="4528306" cy="3001868"/>
          </a:xfrm>
          <a:prstGeom prst="rect">
            <a:avLst/>
          </a:prstGeom>
          <a:noFill/>
          <a:ln>
            <a:noFill/>
          </a:ln>
        </p:spPr>
      </p:pic>
      <p:pic>
        <p:nvPicPr>
          <p:cNvPr descr="Keine Fotobeschreibung verfügbar." id="310" name="Google Shape;310;g3dc519f2ba7_1_440"/>
          <p:cNvPicPr preferRelativeResize="0"/>
          <p:nvPr/>
        </p:nvPicPr>
        <p:blipFill rotWithShape="1">
          <a:blip r:embed="rId6">
            <a:alphaModFix/>
          </a:blip>
          <a:srcRect b="0" l="4163" r="8918" t="0"/>
          <a:stretch/>
        </p:blipFill>
        <p:spPr>
          <a:xfrm>
            <a:off x="8608177" y="2880648"/>
            <a:ext cx="4650604" cy="3001866"/>
          </a:xfrm>
          <a:prstGeom prst="rect">
            <a:avLst/>
          </a:prstGeom>
          <a:noFill/>
          <a:ln>
            <a:noFill/>
          </a:ln>
        </p:spPr>
      </p:pic>
      <p:pic>
        <p:nvPicPr>
          <p:cNvPr id="311" name="Google Shape;311;g3dc519f2ba7_1_440"/>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grpSp>
        <p:nvGrpSpPr>
          <p:cNvPr id="316" name="Google Shape;316;g3dc519f2ba7_1_461"/>
          <p:cNvGrpSpPr/>
          <p:nvPr/>
        </p:nvGrpSpPr>
        <p:grpSpPr>
          <a:xfrm>
            <a:off x="0" y="-216992"/>
            <a:ext cx="2922102" cy="10504504"/>
            <a:chOff x="0" y="-57150"/>
            <a:chExt cx="769602" cy="2766600"/>
          </a:xfrm>
        </p:grpSpPr>
        <p:sp>
          <p:nvSpPr>
            <p:cNvPr id="317" name="Google Shape;317;g3dc519f2ba7_1_46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g3dc519f2ba7_1_46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9" name="Google Shape;319;g3dc519f2ba7_1_46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0" name="Google Shape;320;g3dc519f2ba7_1_461"/>
          <p:cNvSpPr txBox="1"/>
          <p:nvPr/>
        </p:nvSpPr>
        <p:spPr>
          <a:xfrm>
            <a:off x="3488102" y="982675"/>
            <a:ext cx="67626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7200" u="none" cap="none" strike="noStrike">
                <a:solidFill>
                  <a:schemeClr val="lt1"/>
                </a:solidFill>
                <a:latin typeface="Anton"/>
                <a:ea typeface="Anton"/>
                <a:cs typeface="Anton"/>
                <a:sym typeface="Anton"/>
              </a:rPr>
              <a:t>Frontrunners</a:t>
            </a:r>
            <a:endParaRPr b="0" i="0" sz="7200" u="none" cap="none" strike="noStrike">
              <a:solidFill>
                <a:schemeClr val="lt1"/>
              </a:solidFill>
              <a:latin typeface="Anton"/>
              <a:ea typeface="Anton"/>
              <a:cs typeface="Anton"/>
              <a:sym typeface="Anton"/>
            </a:endParaRPr>
          </a:p>
        </p:txBody>
      </p:sp>
      <p:sp>
        <p:nvSpPr>
          <p:cNvPr id="321" name="Google Shape;321;g3dc519f2ba7_1_461"/>
          <p:cNvSpPr txBox="1"/>
          <p:nvPr/>
        </p:nvSpPr>
        <p:spPr>
          <a:xfrm>
            <a:off x="3488100" y="2889150"/>
            <a:ext cx="10095600" cy="478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3500" u="none" cap="none" strike="noStrike">
                <a:solidFill>
                  <a:schemeClr val="lt1"/>
                </a:solidFill>
                <a:latin typeface="Quicksand"/>
                <a:ea typeface="Quicksand"/>
                <a:cs typeface="Quicksand"/>
                <a:sym typeface="Quicksand"/>
              </a:rPr>
              <a:t>Frontrunners </a:t>
            </a:r>
            <a:r>
              <a:rPr b="0" i="0" lang="en-US" sz="3500" u="none" cap="none" strike="noStrike">
                <a:solidFill>
                  <a:schemeClr val="lt1"/>
                </a:solidFill>
                <a:latin typeface="Quicksand"/>
                <a:ea typeface="Quicksand"/>
                <a:cs typeface="Quicksand"/>
                <a:sym typeface="Quicksand"/>
              </a:rPr>
              <a:t>is een internationaal onderwijs- en leiderschapsprogramma voor dove jongvolwassenen, gevestigd in Denemarken.</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3500" u="none" cap="none" strike="noStrike">
                <a:solidFill>
                  <a:schemeClr val="lt1"/>
                </a:solidFill>
                <a:latin typeface="Quicksand"/>
                <a:ea typeface="Quicksand"/>
                <a:cs typeface="Quicksand"/>
                <a:sym typeface="Quicksand"/>
              </a:rPr>
              <a:t> </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3500" u="none" cap="none" strike="noStrike">
                <a:solidFill>
                  <a:schemeClr val="lt1"/>
                </a:solidFill>
                <a:latin typeface="Quicksand"/>
                <a:ea typeface="Quicksand"/>
                <a:cs typeface="Quicksand"/>
                <a:sym typeface="Quicksand"/>
              </a:rPr>
              <a:t>Het biedt intensieve </a:t>
            </a:r>
            <a:r>
              <a:rPr b="1" i="0" lang="en-US" sz="3500" u="none" cap="none" strike="noStrike">
                <a:solidFill>
                  <a:schemeClr val="lt1"/>
                </a:solidFill>
                <a:latin typeface="Quicksand"/>
                <a:ea typeface="Quicksand"/>
                <a:cs typeface="Quicksand"/>
                <a:sym typeface="Quicksand"/>
              </a:rPr>
              <a:t>trainingen</a:t>
            </a:r>
            <a:r>
              <a:rPr b="0" i="0" lang="en-US" sz="3500" u="none" cap="none" strike="noStrike">
                <a:solidFill>
                  <a:schemeClr val="lt1"/>
                </a:solidFill>
                <a:latin typeface="Quicksand"/>
                <a:ea typeface="Quicksand"/>
                <a:cs typeface="Quicksand"/>
                <a:sym typeface="Quicksand"/>
              </a:rPr>
              <a:t> aan over onderwerpen als rechten van doven, leiderschap, media, </a:t>
            </a:r>
            <a:r>
              <a:rPr lang="en-US" sz="3500">
                <a:solidFill>
                  <a:schemeClr val="lt1"/>
                </a:solidFill>
                <a:latin typeface="Quicksand"/>
                <a:ea typeface="Quicksand"/>
                <a:cs typeface="Quicksand"/>
                <a:sym typeface="Quicksand"/>
              </a:rPr>
              <a:t>gebarentaal</a:t>
            </a:r>
            <a:r>
              <a:rPr b="0" i="0" lang="en-US" sz="3500" u="none" cap="none" strike="noStrike">
                <a:solidFill>
                  <a:schemeClr val="lt1"/>
                </a:solidFill>
                <a:latin typeface="Quicksand"/>
                <a:ea typeface="Quicksand"/>
                <a:cs typeface="Quicksand"/>
                <a:sym typeface="Quicksand"/>
              </a:rPr>
              <a:t> en projectmanagement.</a:t>
            </a:r>
            <a:endParaRPr b="0" i="0" sz="4500" u="none" cap="none" strike="noStrike">
              <a:solidFill>
                <a:schemeClr val="lt1"/>
              </a:solidFill>
              <a:latin typeface="Quicksand"/>
              <a:ea typeface="Quicksand"/>
              <a:cs typeface="Quicksand"/>
              <a:sym typeface="Quicksand"/>
            </a:endParaRPr>
          </a:p>
        </p:txBody>
      </p:sp>
      <p:pic>
        <p:nvPicPr>
          <p:cNvPr descr="Keine Fotobeschreibung verfügbar." id="322" name="Google Shape;322;g3dc519f2ba7_1_461"/>
          <p:cNvPicPr preferRelativeResize="0"/>
          <p:nvPr/>
        </p:nvPicPr>
        <p:blipFill rotWithShape="1">
          <a:blip r:embed="rId4">
            <a:alphaModFix/>
          </a:blip>
          <a:srcRect b="0" l="6459" r="-26522" t="0"/>
          <a:stretch/>
        </p:blipFill>
        <p:spPr>
          <a:xfrm>
            <a:off x="13905536" y="3343826"/>
            <a:ext cx="4954173" cy="3599349"/>
          </a:xfrm>
          <a:prstGeom prst="rect">
            <a:avLst/>
          </a:prstGeom>
          <a:noFill/>
          <a:ln>
            <a:noFill/>
          </a:ln>
        </p:spPr>
      </p:pic>
      <p:sp>
        <p:nvSpPr>
          <p:cNvPr id="323" name="Google Shape;323;g3dc519f2ba7_1_461"/>
          <p:cNvSpPr txBox="1"/>
          <p:nvPr/>
        </p:nvSpPr>
        <p:spPr>
          <a:xfrm>
            <a:off x="3684775" y="9586216"/>
            <a:ext cx="2493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Bron: www.frontrunners.dk</a:t>
            </a:r>
            <a:endParaRPr b="0" i="0" sz="1400" u="none" cap="none" strike="noStrike">
              <a:solidFill>
                <a:schemeClr val="lt1"/>
              </a:solidFill>
              <a:latin typeface="Arial"/>
              <a:ea typeface="Arial"/>
              <a:cs typeface="Arial"/>
              <a:sym typeface="Arial"/>
            </a:endParaRPr>
          </a:p>
        </p:txBody>
      </p:sp>
      <p:pic>
        <p:nvPicPr>
          <p:cNvPr id="324" name="Google Shape;324;g3dc519f2ba7_1_461"/>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grpSp>
        <p:nvGrpSpPr>
          <p:cNvPr id="329" name="Google Shape;329;g3dc519f2ba7_1_473"/>
          <p:cNvGrpSpPr/>
          <p:nvPr/>
        </p:nvGrpSpPr>
        <p:grpSpPr>
          <a:xfrm>
            <a:off x="6568" y="-217504"/>
            <a:ext cx="2922102" cy="10504504"/>
            <a:chOff x="0" y="-57150"/>
            <a:chExt cx="769602" cy="2766600"/>
          </a:xfrm>
        </p:grpSpPr>
        <p:sp>
          <p:nvSpPr>
            <p:cNvPr id="330" name="Google Shape;330;g3dc519f2ba7_1_47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g3dc519f2ba7_1_47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2" name="Google Shape;332;g3dc519f2ba7_1_473"/>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g3dc519f2ba7_1_473"/>
          <p:cNvSpPr txBox="1"/>
          <p:nvPr/>
        </p:nvSpPr>
        <p:spPr>
          <a:xfrm>
            <a:off x="3299224" y="742300"/>
            <a:ext cx="10812000" cy="929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sng" cap="none" strike="noStrike">
                <a:solidFill>
                  <a:schemeClr val="lt1"/>
                </a:solidFill>
                <a:latin typeface="Quicksand"/>
                <a:ea typeface="Quicksand"/>
                <a:cs typeface="Quicksand"/>
                <a:sym typeface="Quicksand"/>
              </a:rPr>
              <a:t>Belangrijke feiten over Frontrunners: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a:ea typeface="Quicksand"/>
                <a:cs typeface="Quicksand"/>
                <a:sym typeface="Quicksand"/>
              </a:rPr>
              <a:t>Het programma is opgericht in 2005 en vindt plaats in Castberggård, een opleidingscentrum voor dove mensen in Denemarken.</a:t>
            </a:r>
            <a:br>
              <a:rPr b="0" i="0" lang="en-US"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a:ea typeface="Quicksand"/>
                <a:cs typeface="Quicksand"/>
                <a:sym typeface="Quicksand"/>
              </a:rPr>
              <a:t>Het is bedoeld </a:t>
            </a:r>
            <a:r>
              <a:rPr b="1" i="0" lang="en-US" sz="2800" u="none" cap="none" strike="noStrike">
                <a:solidFill>
                  <a:schemeClr val="lt1"/>
                </a:solidFill>
                <a:latin typeface="Quicksand"/>
                <a:ea typeface="Quicksand"/>
                <a:cs typeface="Quicksand"/>
                <a:sym typeface="Quicksand"/>
              </a:rPr>
              <a:t>voor jonge dove mensen </a:t>
            </a:r>
            <a:r>
              <a:rPr b="0" i="0" lang="en-US" sz="2800" u="none" cap="none" strike="noStrike">
                <a:solidFill>
                  <a:schemeClr val="lt1"/>
                </a:solidFill>
                <a:latin typeface="Quicksand"/>
                <a:ea typeface="Quicksand"/>
                <a:cs typeface="Quicksand"/>
                <a:sym typeface="Quicksand"/>
              </a:rPr>
              <a:t>van over de hele wereld die gepassioneerd zijn over sociale verandering en het versterken van de dovengemeenschap.</a:t>
            </a:r>
            <a:br>
              <a:rPr b="0" i="0" lang="en-US"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a:ea typeface="Quicksand"/>
                <a:cs typeface="Quicksand"/>
                <a:sym typeface="Quicksand"/>
              </a:rPr>
              <a:t>De cursussen worden gegeven in </a:t>
            </a:r>
            <a:r>
              <a:rPr b="1" i="0" lang="en-US" sz="2800" u="none" cap="none" strike="noStrike">
                <a:solidFill>
                  <a:schemeClr val="lt1"/>
                </a:solidFill>
                <a:latin typeface="Quicksand"/>
                <a:ea typeface="Quicksand"/>
                <a:cs typeface="Quicksand"/>
                <a:sym typeface="Quicksand"/>
              </a:rPr>
              <a:t>International Sign (IS) </a:t>
            </a:r>
            <a:r>
              <a:rPr b="0" i="0" lang="en-US" sz="2800" u="none" cap="none" strike="noStrike">
                <a:solidFill>
                  <a:schemeClr val="lt1"/>
                </a:solidFill>
                <a:latin typeface="Quicksand"/>
                <a:ea typeface="Quicksand"/>
                <a:cs typeface="Quicksand"/>
                <a:sym typeface="Quicksand"/>
              </a:rPr>
              <a:t>om communicatie tussen deelnemers uit verschillende landen mogelijk te maken.</a:t>
            </a:r>
            <a:br>
              <a:rPr b="0" i="0" lang="en-US"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a:ea typeface="Quicksand"/>
                <a:cs typeface="Quicksand"/>
                <a:sym typeface="Quicksand"/>
              </a:rPr>
              <a:t>Het programma omvat verschillende modules, zoals module 1 (Leiderschap &amp; </a:t>
            </a:r>
            <a:r>
              <a:rPr lang="en-US" sz="2800">
                <a:solidFill>
                  <a:schemeClr val="lt1"/>
                </a:solidFill>
                <a:latin typeface="Quicksand"/>
                <a:ea typeface="Quicksand"/>
                <a:cs typeface="Quicksand"/>
                <a:sym typeface="Quicksand"/>
              </a:rPr>
              <a:t>Deaf Studies</a:t>
            </a:r>
            <a:r>
              <a:rPr b="0" i="0" lang="en-US" sz="2800" u="none" cap="none" strike="noStrike">
                <a:solidFill>
                  <a:schemeClr val="lt1"/>
                </a:solidFill>
                <a:latin typeface="Quicksand"/>
                <a:ea typeface="Quicksand"/>
                <a:cs typeface="Quicksand"/>
                <a:sym typeface="Quicksand"/>
              </a:rPr>
              <a:t>) en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module 2 (</a:t>
            </a:r>
            <a:r>
              <a:rPr lang="en-US" sz="2800">
                <a:solidFill>
                  <a:schemeClr val="lt1"/>
                </a:solidFill>
                <a:latin typeface="Quicksand"/>
                <a:ea typeface="Quicksand"/>
                <a:cs typeface="Quicksand"/>
                <a:sym typeface="Quicksand"/>
              </a:rPr>
              <a:t>Media</a:t>
            </a:r>
            <a:r>
              <a:rPr b="0" i="0" lang="en-US" sz="2800" u="none" cap="none" strike="noStrike">
                <a:solidFill>
                  <a:schemeClr val="lt1"/>
                </a:solidFill>
                <a:latin typeface="Quicksand"/>
                <a:ea typeface="Quicksand"/>
                <a:cs typeface="Quicksand"/>
                <a:sym typeface="Quicksand"/>
              </a:rPr>
              <a:t> &amp; </a:t>
            </a:r>
            <a:r>
              <a:rPr lang="en-US" sz="2800">
                <a:solidFill>
                  <a:schemeClr val="lt1"/>
                </a:solidFill>
                <a:latin typeface="Quicksand"/>
                <a:ea typeface="Quicksand"/>
                <a:cs typeface="Quicksand"/>
                <a:sym typeface="Quicksand"/>
              </a:rPr>
              <a:t>Adventure</a:t>
            </a:r>
            <a:r>
              <a:rPr b="0" i="0" lang="en-US" sz="2800" u="none" cap="none" strike="noStrike">
                <a:solidFill>
                  <a:schemeClr val="lt1"/>
                </a:solidFill>
                <a:latin typeface="Quicksand"/>
                <a:ea typeface="Quicksand"/>
                <a:cs typeface="Quicksand"/>
                <a:sym typeface="Quicksand"/>
              </a:rPr>
              <a:t>).</a:t>
            </a:r>
            <a:br>
              <a:rPr b="0" i="0" lang="en-US"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a:ea typeface="Quicksand"/>
                <a:cs typeface="Quicksand"/>
                <a:sym typeface="Quicksand"/>
              </a:rPr>
              <a:t>Veel afgestudeerden gaan vervolgens aan de slag bij nationale en internationale dovenorganisaties.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p:txBody>
      </p:sp>
      <p:pic>
        <p:nvPicPr>
          <p:cNvPr descr="Keine Fotobeschreibung verfügbar." id="334" name="Google Shape;334;g3dc519f2ba7_1_473"/>
          <p:cNvPicPr preferRelativeResize="0"/>
          <p:nvPr/>
        </p:nvPicPr>
        <p:blipFill rotWithShape="1">
          <a:blip r:embed="rId4">
            <a:alphaModFix/>
          </a:blip>
          <a:srcRect b="0" l="6459" r="-26522" t="0"/>
          <a:stretch/>
        </p:blipFill>
        <p:spPr>
          <a:xfrm>
            <a:off x="14459825" y="3505150"/>
            <a:ext cx="4510075" cy="3276700"/>
          </a:xfrm>
          <a:prstGeom prst="rect">
            <a:avLst/>
          </a:prstGeom>
          <a:noFill/>
          <a:ln>
            <a:noFill/>
          </a:ln>
        </p:spPr>
      </p:pic>
      <p:sp>
        <p:nvSpPr>
          <p:cNvPr id="335" name="Google Shape;335;g3dc519f2ba7_1_473"/>
          <p:cNvSpPr txBox="1"/>
          <p:nvPr/>
        </p:nvSpPr>
        <p:spPr>
          <a:xfrm>
            <a:off x="3684775" y="9586216"/>
            <a:ext cx="2493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Bron: www.frontrunners.dk</a:t>
            </a:r>
            <a:endParaRPr b="0" i="0" sz="1400" u="none" cap="none" strike="noStrike">
              <a:solidFill>
                <a:schemeClr val="lt1"/>
              </a:solidFill>
              <a:latin typeface="Arial"/>
              <a:ea typeface="Arial"/>
              <a:cs typeface="Arial"/>
              <a:sym typeface="Arial"/>
            </a:endParaRPr>
          </a:p>
        </p:txBody>
      </p:sp>
      <p:pic>
        <p:nvPicPr>
          <p:cNvPr id="336" name="Google Shape;336;g3dc519f2ba7_1_473"/>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grpSp>
        <p:nvGrpSpPr>
          <p:cNvPr id="341" name="Google Shape;341;g3dc519f2ba7_1_486"/>
          <p:cNvGrpSpPr/>
          <p:nvPr/>
        </p:nvGrpSpPr>
        <p:grpSpPr>
          <a:xfrm>
            <a:off x="0" y="-216993"/>
            <a:ext cx="2922102" cy="10504504"/>
            <a:chOff x="0" y="-57150"/>
            <a:chExt cx="769602" cy="2766600"/>
          </a:xfrm>
        </p:grpSpPr>
        <p:sp>
          <p:nvSpPr>
            <p:cNvPr id="342" name="Google Shape;342;g3dc519f2ba7_1_4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3" name="Google Shape;343;g3dc519f2ba7_1_4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4" name="Google Shape;344;g3dc519f2ba7_1_48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g3dc519f2ba7_1_486"/>
          <p:cNvSpPr txBox="1"/>
          <p:nvPr/>
        </p:nvSpPr>
        <p:spPr>
          <a:xfrm>
            <a:off x="3684775" y="421738"/>
            <a:ext cx="13888200" cy="954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6200"/>
              <a:buFont typeface="Arial"/>
              <a:buNone/>
            </a:pPr>
            <a:r>
              <a:rPr lang="en-US" sz="6200">
                <a:solidFill>
                  <a:schemeClr val="lt1"/>
                </a:solidFill>
                <a:latin typeface="Anton"/>
                <a:ea typeface="Anton"/>
                <a:cs typeface="Anton"/>
                <a:sym typeface="Anton"/>
              </a:rPr>
              <a:t>A</a:t>
            </a:r>
            <a:r>
              <a:rPr b="0" i="0" lang="en-US" sz="6200" u="none" cap="none" strike="noStrike">
                <a:solidFill>
                  <a:schemeClr val="lt1"/>
                </a:solidFill>
                <a:latin typeface="Anton"/>
                <a:ea typeface="Anton"/>
                <a:cs typeface="Anton"/>
                <a:sym typeface="Anton"/>
              </a:rPr>
              <a:t>ctiviteiten Frontrunners</a:t>
            </a:r>
            <a:endParaRPr b="0" i="0" sz="6200" u="none" cap="none" strike="noStrike">
              <a:solidFill>
                <a:schemeClr val="lt1"/>
              </a:solidFill>
              <a:latin typeface="Arial"/>
              <a:ea typeface="Arial"/>
              <a:cs typeface="Arial"/>
              <a:sym typeface="Arial"/>
            </a:endParaRPr>
          </a:p>
        </p:txBody>
      </p:sp>
      <p:sp>
        <p:nvSpPr>
          <p:cNvPr id="346" name="Google Shape;346;g3dc519f2ba7_1_486"/>
          <p:cNvSpPr txBox="1"/>
          <p:nvPr/>
        </p:nvSpPr>
        <p:spPr>
          <a:xfrm>
            <a:off x="4231137" y="8849942"/>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US" sz="2400">
                <a:solidFill>
                  <a:schemeClr val="lt1"/>
                </a:solidFill>
                <a:latin typeface="Quicksand SemiBold"/>
                <a:ea typeface="Quicksand SemiBold"/>
                <a:cs typeface="Quicksand SemiBold"/>
                <a:sym typeface="Quicksand SemiBold"/>
              </a:rPr>
              <a:t>G</a:t>
            </a:r>
            <a:r>
              <a:rPr b="0" i="0" lang="en-US" sz="2400" u="none" cap="none" strike="noStrike">
                <a:solidFill>
                  <a:schemeClr val="lt1"/>
                </a:solidFill>
                <a:latin typeface="Quicksand SemiBold"/>
                <a:ea typeface="Quicksand SemiBold"/>
                <a:cs typeface="Quicksand SemiBold"/>
                <a:sym typeface="Quicksand SemiBold"/>
              </a:rPr>
              <a:t>roepswerk</a:t>
            </a:r>
            <a:endParaRPr b="0" i="0" sz="1400" u="none" cap="none" strike="noStrike">
              <a:solidFill>
                <a:srgbClr val="000000"/>
              </a:solidFill>
              <a:latin typeface="Arial"/>
              <a:ea typeface="Arial"/>
              <a:cs typeface="Arial"/>
              <a:sym typeface="Arial"/>
            </a:endParaRPr>
          </a:p>
        </p:txBody>
      </p:sp>
      <p:sp>
        <p:nvSpPr>
          <p:cNvPr id="347" name="Google Shape;347;g3dc519f2ba7_1_486"/>
          <p:cNvSpPr txBox="1"/>
          <p:nvPr/>
        </p:nvSpPr>
        <p:spPr>
          <a:xfrm>
            <a:off x="8640720" y="8849942"/>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US" sz="2400">
                <a:solidFill>
                  <a:schemeClr val="lt1"/>
                </a:solidFill>
                <a:latin typeface="Quicksand SemiBold"/>
                <a:ea typeface="Quicksand SemiBold"/>
                <a:cs typeface="Quicksand SemiBold"/>
                <a:sym typeface="Quicksand SemiBold"/>
              </a:rPr>
              <a:t>L</a:t>
            </a:r>
            <a:r>
              <a:rPr b="0" i="0" lang="en-US" sz="2400" u="none" cap="none" strike="noStrike">
                <a:solidFill>
                  <a:schemeClr val="lt1"/>
                </a:solidFill>
                <a:latin typeface="Quicksand SemiBold"/>
                <a:ea typeface="Quicksand SemiBold"/>
                <a:cs typeface="Quicksand SemiBold"/>
                <a:sym typeface="Quicksand SemiBold"/>
              </a:rPr>
              <a:t>es</a:t>
            </a:r>
            <a:endParaRPr b="0" i="0" sz="1400" u="none" cap="none" strike="noStrike">
              <a:solidFill>
                <a:srgbClr val="000000"/>
              </a:solidFill>
              <a:latin typeface="Arial"/>
              <a:ea typeface="Arial"/>
              <a:cs typeface="Arial"/>
              <a:sym typeface="Arial"/>
            </a:endParaRPr>
          </a:p>
        </p:txBody>
      </p:sp>
      <p:sp>
        <p:nvSpPr>
          <p:cNvPr id="348" name="Google Shape;348;g3dc519f2ba7_1_486"/>
          <p:cNvSpPr txBox="1"/>
          <p:nvPr/>
        </p:nvSpPr>
        <p:spPr>
          <a:xfrm>
            <a:off x="13329167" y="5143500"/>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US" sz="2400">
                <a:solidFill>
                  <a:schemeClr val="lt1"/>
                </a:solidFill>
                <a:latin typeface="Quicksand SemiBold"/>
                <a:ea typeface="Quicksand SemiBold"/>
                <a:cs typeface="Quicksand SemiBold"/>
                <a:sym typeface="Quicksand SemiBold"/>
              </a:rPr>
              <a:t>W</a:t>
            </a:r>
            <a:r>
              <a:rPr b="0" i="0" lang="en-US" sz="2400" u="none" cap="none" strike="noStrike">
                <a:solidFill>
                  <a:schemeClr val="lt1"/>
                </a:solidFill>
                <a:latin typeface="Quicksand SemiBold"/>
                <a:ea typeface="Quicksand SemiBold"/>
                <a:cs typeface="Quicksand SemiBold"/>
                <a:sym typeface="Quicksand SemiBold"/>
              </a:rPr>
              <a:t>orkshop</a:t>
            </a:r>
            <a:r>
              <a:rPr lang="en-US" sz="2400">
                <a:solidFill>
                  <a:schemeClr val="lt1"/>
                </a:solidFill>
                <a:latin typeface="Quicksand SemiBold"/>
                <a:ea typeface="Quicksand SemiBold"/>
                <a:cs typeface="Quicksand SemiBold"/>
                <a:sym typeface="Quicksand SemiBold"/>
              </a:rPr>
              <a:t>s</a:t>
            </a:r>
            <a:endParaRPr b="0" i="0" sz="1400" u="none" cap="none" strike="noStrike">
              <a:solidFill>
                <a:srgbClr val="000000"/>
              </a:solidFill>
              <a:latin typeface="Arial"/>
              <a:ea typeface="Arial"/>
              <a:cs typeface="Arial"/>
              <a:sym typeface="Arial"/>
            </a:endParaRPr>
          </a:p>
        </p:txBody>
      </p:sp>
      <p:sp>
        <p:nvSpPr>
          <p:cNvPr id="349" name="Google Shape;349;g3dc519f2ba7_1_486"/>
          <p:cNvSpPr txBox="1"/>
          <p:nvPr/>
        </p:nvSpPr>
        <p:spPr>
          <a:xfrm>
            <a:off x="13558510" y="8774520"/>
            <a:ext cx="34716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US" sz="2400">
                <a:solidFill>
                  <a:schemeClr val="lt1"/>
                </a:solidFill>
                <a:latin typeface="Quicksand SemiBold"/>
                <a:ea typeface="Quicksand SemiBold"/>
                <a:cs typeface="Quicksand SemiBold"/>
                <a:sym typeface="Quicksand SemiBold"/>
              </a:rPr>
              <a:t>D</a:t>
            </a:r>
            <a:r>
              <a:rPr b="0" i="0" lang="en-US" sz="2400" u="none" cap="none" strike="noStrike">
                <a:solidFill>
                  <a:schemeClr val="lt1"/>
                </a:solidFill>
                <a:latin typeface="Quicksand SemiBold"/>
                <a:ea typeface="Quicksand SemiBold"/>
                <a:cs typeface="Quicksand SemiBold"/>
                <a:sym typeface="Quicksand SemiBold"/>
              </a:rPr>
              <a:t>iscussies</a:t>
            </a:r>
            <a:endParaRPr b="0" i="0" sz="1400" u="none" cap="none" strike="noStrike">
              <a:solidFill>
                <a:srgbClr val="000000"/>
              </a:solidFill>
              <a:latin typeface="Arial"/>
              <a:ea typeface="Arial"/>
              <a:cs typeface="Arial"/>
              <a:sym typeface="Arial"/>
            </a:endParaRPr>
          </a:p>
        </p:txBody>
      </p:sp>
      <p:pic>
        <p:nvPicPr>
          <p:cNvPr descr="Keine Fotobeschreibung verfügbar." id="350" name="Google Shape;350;g3dc519f2ba7_1_486"/>
          <p:cNvPicPr preferRelativeResize="0"/>
          <p:nvPr/>
        </p:nvPicPr>
        <p:blipFill rotWithShape="1">
          <a:blip r:embed="rId4">
            <a:alphaModFix/>
          </a:blip>
          <a:srcRect b="0" l="0" r="0" t="0"/>
          <a:stretch/>
        </p:blipFill>
        <p:spPr>
          <a:xfrm>
            <a:off x="3838880" y="6117272"/>
            <a:ext cx="3968269" cy="2642793"/>
          </a:xfrm>
          <a:prstGeom prst="rect">
            <a:avLst/>
          </a:prstGeom>
          <a:noFill/>
          <a:ln>
            <a:noFill/>
          </a:ln>
        </p:spPr>
      </p:pic>
      <p:pic>
        <p:nvPicPr>
          <p:cNvPr descr="Keine Fotobeschreibung verfügbar." id="351" name="Google Shape;351;g3dc519f2ba7_1_486"/>
          <p:cNvPicPr preferRelativeResize="0"/>
          <p:nvPr/>
        </p:nvPicPr>
        <p:blipFill rotWithShape="1">
          <a:blip r:embed="rId5">
            <a:alphaModFix/>
          </a:blip>
          <a:srcRect b="0" l="0" r="0" t="0"/>
          <a:stretch/>
        </p:blipFill>
        <p:spPr>
          <a:xfrm>
            <a:off x="13367468" y="1989349"/>
            <a:ext cx="3920512" cy="2956809"/>
          </a:xfrm>
          <a:prstGeom prst="rect">
            <a:avLst/>
          </a:prstGeom>
          <a:noFill/>
          <a:ln>
            <a:noFill/>
          </a:ln>
        </p:spPr>
      </p:pic>
      <p:pic>
        <p:nvPicPr>
          <p:cNvPr descr="Keine Fotobeschreibung verfügbar." id="352" name="Google Shape;352;g3dc519f2ba7_1_486"/>
          <p:cNvPicPr preferRelativeResize="0"/>
          <p:nvPr/>
        </p:nvPicPr>
        <p:blipFill rotWithShape="1">
          <a:blip r:embed="rId6">
            <a:alphaModFix/>
          </a:blip>
          <a:srcRect b="0" l="0" r="0" t="0"/>
          <a:stretch/>
        </p:blipFill>
        <p:spPr>
          <a:xfrm>
            <a:off x="8640720" y="6117272"/>
            <a:ext cx="3942415" cy="2619922"/>
          </a:xfrm>
          <a:prstGeom prst="rect">
            <a:avLst/>
          </a:prstGeom>
          <a:noFill/>
          <a:ln>
            <a:noFill/>
          </a:ln>
        </p:spPr>
      </p:pic>
      <p:pic>
        <p:nvPicPr>
          <p:cNvPr descr="Keine Fotobeschreibung verfügbar." id="353" name="Google Shape;353;g3dc519f2ba7_1_486"/>
          <p:cNvPicPr preferRelativeResize="0"/>
          <p:nvPr/>
        </p:nvPicPr>
        <p:blipFill rotWithShape="1">
          <a:blip r:embed="rId7">
            <a:alphaModFix/>
          </a:blip>
          <a:srcRect b="0" l="0" r="0" t="0"/>
          <a:stretch/>
        </p:blipFill>
        <p:spPr>
          <a:xfrm>
            <a:off x="8640720" y="1989348"/>
            <a:ext cx="3942415" cy="2956811"/>
          </a:xfrm>
          <a:prstGeom prst="rect">
            <a:avLst/>
          </a:prstGeom>
          <a:noFill/>
          <a:ln>
            <a:noFill/>
          </a:ln>
        </p:spPr>
      </p:pic>
      <p:pic>
        <p:nvPicPr>
          <p:cNvPr descr="Keine Fotobeschreibung verfügbar." id="354" name="Google Shape;354;g3dc519f2ba7_1_486"/>
          <p:cNvPicPr preferRelativeResize="0"/>
          <p:nvPr/>
        </p:nvPicPr>
        <p:blipFill rotWithShape="1">
          <a:blip r:embed="rId8">
            <a:alphaModFix/>
          </a:blip>
          <a:srcRect b="0" l="0" r="0" t="0"/>
          <a:stretch/>
        </p:blipFill>
        <p:spPr>
          <a:xfrm>
            <a:off x="3598334" y="1954303"/>
            <a:ext cx="4449362" cy="2956810"/>
          </a:xfrm>
          <a:prstGeom prst="rect">
            <a:avLst/>
          </a:prstGeom>
          <a:noFill/>
          <a:ln>
            <a:noFill/>
          </a:ln>
        </p:spPr>
      </p:pic>
      <p:sp>
        <p:nvSpPr>
          <p:cNvPr id="355" name="Google Shape;355;g3dc519f2ba7_1_486"/>
          <p:cNvSpPr txBox="1"/>
          <p:nvPr/>
        </p:nvSpPr>
        <p:spPr>
          <a:xfrm>
            <a:off x="8796838" y="5143499"/>
            <a:ext cx="36642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SemiBold"/>
                <a:ea typeface="Quicksand SemiBold"/>
                <a:cs typeface="Quicksand SemiBold"/>
                <a:sym typeface="Quicksand SemiBold"/>
              </a:rPr>
              <a:t>Sportactiviteiten</a:t>
            </a:r>
            <a:endParaRPr b="0" i="0" sz="1400" u="none" cap="none" strike="noStrike">
              <a:solidFill>
                <a:srgbClr val="000000"/>
              </a:solidFill>
              <a:latin typeface="Arial"/>
              <a:ea typeface="Arial"/>
              <a:cs typeface="Arial"/>
              <a:sym typeface="Arial"/>
            </a:endParaRPr>
          </a:p>
        </p:txBody>
      </p:sp>
      <p:sp>
        <p:nvSpPr>
          <p:cNvPr id="356" name="Google Shape;356;g3dc519f2ba7_1_486"/>
          <p:cNvSpPr txBox="1"/>
          <p:nvPr/>
        </p:nvSpPr>
        <p:spPr>
          <a:xfrm>
            <a:off x="3598333" y="5143499"/>
            <a:ext cx="4449300" cy="59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SemiBold"/>
                <a:ea typeface="Quicksand SemiBold"/>
                <a:cs typeface="Quicksand SemiBold"/>
                <a:sym typeface="Quicksand SemiBold"/>
              </a:rPr>
              <a:t>Dove docenten</a:t>
            </a:r>
            <a:endParaRPr b="0" i="0" sz="1400" u="none" cap="none" strike="noStrike">
              <a:solidFill>
                <a:srgbClr val="000000"/>
              </a:solidFill>
              <a:latin typeface="Arial"/>
              <a:ea typeface="Arial"/>
              <a:cs typeface="Arial"/>
              <a:sym typeface="Arial"/>
            </a:endParaRPr>
          </a:p>
        </p:txBody>
      </p:sp>
      <p:pic>
        <p:nvPicPr>
          <p:cNvPr descr="Keine Fotobeschreibung verfügbar." id="357" name="Google Shape;357;g3dc519f2ba7_1_486"/>
          <p:cNvPicPr preferRelativeResize="0"/>
          <p:nvPr/>
        </p:nvPicPr>
        <p:blipFill rotWithShape="1">
          <a:blip r:embed="rId9">
            <a:alphaModFix/>
          </a:blip>
          <a:srcRect b="0" l="0" r="0" t="0"/>
          <a:stretch/>
        </p:blipFill>
        <p:spPr>
          <a:xfrm>
            <a:off x="13565860" y="6089449"/>
            <a:ext cx="3523727" cy="2642795"/>
          </a:xfrm>
          <a:prstGeom prst="rect">
            <a:avLst/>
          </a:prstGeom>
          <a:noFill/>
          <a:ln>
            <a:noFill/>
          </a:ln>
        </p:spPr>
      </p:pic>
      <p:pic>
        <p:nvPicPr>
          <p:cNvPr id="358" name="Google Shape;358;g3dc519f2ba7_1_486"/>
          <p:cNvPicPr preferRelativeResize="0"/>
          <p:nvPr/>
        </p:nvPicPr>
        <p:blipFill>
          <a:blip r:embed="rId10">
            <a:alphaModFix/>
          </a:blip>
          <a:stretch>
            <a:fillRect/>
          </a:stretch>
        </p:blipFill>
        <p:spPr>
          <a:xfrm>
            <a:off x="14348650" y="95168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grpSp>
        <p:nvGrpSpPr>
          <p:cNvPr id="363" name="Google Shape;363;g3dc519f2ba7_1_509"/>
          <p:cNvGrpSpPr/>
          <p:nvPr/>
        </p:nvGrpSpPr>
        <p:grpSpPr>
          <a:xfrm>
            <a:off x="0" y="-216993"/>
            <a:ext cx="2922102" cy="10504504"/>
            <a:chOff x="0" y="-57150"/>
            <a:chExt cx="769602" cy="2766600"/>
          </a:xfrm>
        </p:grpSpPr>
        <p:sp>
          <p:nvSpPr>
            <p:cNvPr id="364" name="Google Shape;364;g3dc519f2ba7_1_50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5" name="Google Shape;365;g3dc519f2ba7_1_50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6" name="Google Shape;366;g3dc519f2ba7_1_509"/>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67" name="Google Shape;367;g3dc519f2ba7_1_509" title="communication.png"/>
          <p:cNvPicPr preferRelativeResize="0"/>
          <p:nvPr/>
        </p:nvPicPr>
        <p:blipFill rotWithShape="1">
          <a:blip r:embed="rId4">
            <a:alphaModFix/>
          </a:blip>
          <a:srcRect b="0" l="0" r="0" t="0"/>
          <a:stretch/>
        </p:blipFill>
        <p:spPr>
          <a:xfrm>
            <a:off x="7835575" y="2910450"/>
            <a:ext cx="5258350" cy="5258350"/>
          </a:xfrm>
          <a:prstGeom prst="rect">
            <a:avLst/>
          </a:prstGeom>
          <a:noFill/>
          <a:ln>
            <a:noFill/>
          </a:ln>
        </p:spPr>
      </p:pic>
      <p:sp>
        <p:nvSpPr>
          <p:cNvPr id="368" name="Google Shape;368;g3dc519f2ba7_1_509"/>
          <p:cNvSpPr txBox="1"/>
          <p:nvPr/>
        </p:nvSpPr>
        <p:spPr>
          <a:xfrm>
            <a:off x="4206927" y="1011275"/>
            <a:ext cx="9976500" cy="95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200"/>
              <a:buFont typeface="Arial"/>
              <a:buNone/>
            </a:pPr>
            <a:r>
              <a:rPr b="0" i="0" lang="en-US" sz="6200" u="none" cap="none" strike="noStrike">
                <a:solidFill>
                  <a:schemeClr val="lt1"/>
                </a:solidFill>
                <a:latin typeface="Anton"/>
                <a:ea typeface="Anton"/>
                <a:cs typeface="Anton"/>
                <a:sym typeface="Anton"/>
              </a:rPr>
              <a:t>Afsluitende groepsdiscussie</a:t>
            </a:r>
            <a:endParaRPr b="0" i="0" sz="6200" u="none" cap="none" strike="noStrike">
              <a:solidFill>
                <a:schemeClr val="lt1"/>
              </a:solidFill>
              <a:latin typeface="Arial"/>
              <a:ea typeface="Arial"/>
              <a:cs typeface="Arial"/>
              <a:sym typeface="Arial"/>
            </a:endParaRPr>
          </a:p>
        </p:txBody>
      </p:sp>
      <p:pic>
        <p:nvPicPr>
          <p:cNvPr id="369" name="Google Shape;369;g3dc519f2ba7_1_50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g3dc519f2ba7_1_51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5" name="Google Shape;375;g3dc519f2ba7_1_519"/>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6" name="Google Shape;376;g3dc519f2ba7_1_519"/>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7" name="Google Shape;377;g3dc519f2ba7_1_519"/>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78" name="Google Shape;378;g3dc519f2ba7_1_519"/>
          <p:cNvGrpSpPr/>
          <p:nvPr/>
        </p:nvGrpSpPr>
        <p:grpSpPr>
          <a:xfrm>
            <a:off x="-228300" y="6944208"/>
            <a:ext cx="18940866" cy="4430982"/>
            <a:chOff x="0" y="-57150"/>
            <a:chExt cx="4988508" cy="1167000"/>
          </a:xfrm>
        </p:grpSpPr>
        <p:sp>
          <p:nvSpPr>
            <p:cNvPr id="379" name="Google Shape;379;g3dc519f2ba7_1_519"/>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g3dc519f2ba7_1_519"/>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1" name="Google Shape;381;g3dc519f2ba7_1_519"/>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2" name="Google Shape;382;g3dc519f2ba7_1_519"/>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3" name="Google Shape;383;g3dc519f2ba7_1_519"/>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4" name="Google Shape;384;g3dc519f2ba7_1_519"/>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5" name="Google Shape;385;g3dc519f2ba7_1_519"/>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6" name="Google Shape;386;g3dc519f2ba7_1_519"/>
          <p:cNvSpPr txBox="1"/>
          <p:nvPr/>
        </p:nvSpPr>
        <p:spPr>
          <a:xfrm>
            <a:off x="2157051" y="1867850"/>
            <a:ext cx="358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87" name="Google Shape;387;g3dc519f2ba7_1_519"/>
          <p:cNvSpPr txBox="1"/>
          <p:nvPr/>
        </p:nvSpPr>
        <p:spPr>
          <a:xfrm>
            <a:off x="4863627" y="3711204"/>
            <a:ext cx="4753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https://www.deafstudies.eu/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88" name="Google Shape;388;g3dc519f2ba7_1_519"/>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89" name="Google Shape;389;g3dc519f2ba7_1_519"/>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390" name="Google Shape;390;g3dc519f2ba7_1_519"/>
          <p:cNvPicPr preferRelativeResize="0"/>
          <p:nvPr/>
        </p:nvPicPr>
        <p:blipFill>
          <a:blip r:embed="rId13">
            <a:alphaModFix/>
          </a:blip>
          <a:stretch>
            <a:fillRect/>
          </a:stretch>
        </p:blipFill>
        <p:spPr>
          <a:xfrm>
            <a:off x="14048500"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