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10287000" cx="18288000"/>
  <p:notesSz cx="6858000" cy="9144000"/>
  <p:embeddedFontLst>
    <p:embeddedFont>
      <p:font typeface="Anton"/>
      <p:regular r:id="rId30"/>
    </p:embeddedFont>
    <p:embeddedFont>
      <p:font typeface="Quicksan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ikKAo3GnSc00VnKBBioPo1Tgqg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-regular.fntdata"/><Relationship Id="rId30" Type="http://schemas.openxmlformats.org/officeDocument/2006/relationships/font" Target="fonts/Anton-regular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32" Type="http://schemas.openxmlformats.org/officeDocument/2006/relationships/font" Target="fonts/Quicksan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AT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0" name="Google Shape;32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8.jpg"/><Relationship Id="rId5" Type="http://schemas.openxmlformats.org/officeDocument/2006/relationships/hyperlink" Target="https://www.gehoerlos-archiv.at/artikel/82" TargetMode="External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hyperlink" Target="https://www.gehoerlos-archiv.at/artikel/65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1.jp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2.jp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0.jp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3.jp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4.png"/><Relationship Id="rId13" Type="http://schemas.openxmlformats.org/officeDocument/2006/relationships/image" Target="../media/image3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457354" y="2676894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99"/>
              <a:buFont typeface="Arial"/>
              <a:buNone/>
            </a:pPr>
            <a:r>
              <a:rPr b="0" i="0" lang="de-AT" sz="229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de-AT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457347" y="3301706"/>
            <a:ext cx="11706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Eventi e organizzazioni </a:t>
            </a:r>
            <a:b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della Comunità Sorda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609754" y="6474672"/>
            <a:ext cx="1170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Spazi sociali e ricreativi della comunità Sorda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457350" y="7722875"/>
            <a:ext cx="1445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de-AT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Comprendere il ruolo della comunità, della cultura e delle relazioni</a:t>
            </a:r>
            <a:endParaRPr b="0" i="1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AT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7" name="Google Shape;97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"/>
          <p:cNvGrpSpPr/>
          <p:nvPr/>
        </p:nvGrpSpPr>
        <p:grpSpPr>
          <a:xfrm>
            <a:off x="0" y="-212938"/>
            <a:ext cx="2922084" cy="10503991"/>
            <a:chOff x="0" y="-57150"/>
            <a:chExt cx="769602" cy="2766483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3734115" y="3259925"/>
            <a:ext cx="143256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0000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sono gli "eventi e le organizzazioni" nella comunità Sorda?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 di eventi nella comunità Sorda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Perché questi eventi sono importanti?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Scopo delle organizzazioni delle persone Sorde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Circoli/associazioni delle persone Sorde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08" name="Google Shape;108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3322875" y="545675"/>
            <a:ext cx="145671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de-AT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Come nacquero le associazioni delle persone sorde nel passato?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153725" y="3429000"/>
            <a:ext cx="86208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Risposta a: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esclusione sociale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mancanza di supporto da parte dello Stato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desiderio di autodeterminazione all’interno della comunità Sorda.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5120" y="2900926"/>
            <a:ext cx="6938926" cy="508386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 txBox="1"/>
          <p:nvPr/>
        </p:nvSpPr>
        <p:spPr>
          <a:xfrm>
            <a:off x="10485125" y="8141450"/>
            <a:ext cx="6939000" cy="9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Club dei Sordi di Vienna</a:t>
            </a: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"Glück auf"</a:t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1880–1900, celebrazione del 20° anniversario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3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22614" l="0" r="0" t="31790"/>
          <a:stretch/>
        </p:blipFill>
        <p:spPr>
          <a:xfrm>
            <a:off x="20" y="10"/>
            <a:ext cx="18287980" cy="556590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6" name="Google Shape;126;p4"/>
          <p:cNvSpPr txBox="1"/>
          <p:nvPr/>
        </p:nvSpPr>
        <p:spPr>
          <a:xfrm>
            <a:off x="1141450" y="6625920"/>
            <a:ext cx="16243800" cy="26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Molte persone sorde erano socialmente isolate.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Poche opportunità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 istruzione o lavoro.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Erano spesso considerate “non educabili”.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Il bisogno di entrare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contatto con altre persone simili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loro era molto forte.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1141444" y="5331325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Isolamento ed esclusione sociale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29" name="Google Shape;129;p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/>
        </p:nvSpPr>
        <p:spPr>
          <a:xfrm>
            <a:off x="1015475" y="6577075"/>
            <a:ext cx="17044500" cy="23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Spesso le prime comunità si formavano all’interno o nei dintorni alle scuole per sordi.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ex studenti rimanevano in contatto e organizzavano incontri regolari.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Questi ritrovi → diventarono il nucleo organizzativo delle associazioni dei sordi.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1015469" y="5379498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 scuole come punti di incontro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9669" y="300538"/>
            <a:ext cx="11344275" cy="482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"/>
          <p:cNvSpPr txBox="1"/>
          <p:nvPr/>
        </p:nvSpPr>
        <p:spPr>
          <a:xfrm>
            <a:off x="14717150" y="635700"/>
            <a:ext cx="3342600" cy="20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Zur Erinnerung</a:t>
            </a: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(1879)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memoria del 100° anniversario del K.k. Istituto per Sordi di Vienna</a:t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5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/>
        </p:nvSpPr>
        <p:spPr>
          <a:xfrm>
            <a:off x="1003275" y="3429000"/>
            <a:ext cx="10178100" cy="54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 permesso una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comunicazione naturale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le persone sorde.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 favorito lo sviluppo di una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Sorda unica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desiderio di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preservare e promuovere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questa lingua e cultura → ha portato alla fondazione delle associazioni.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1003269" y="1916098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Influenza della lingua dei segni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11114" y="666144"/>
            <a:ext cx="5408781" cy="594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/>
          <p:nvPr/>
        </p:nvSpPr>
        <p:spPr>
          <a:xfrm>
            <a:off x="990650" y="6591776"/>
            <a:ext cx="165456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Primi incontri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erano organizzate da singole persone sorde, spesso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ben collegate e attive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 svolgevano in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locande, sale comunitarie o case private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 tempo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 svilupparono strutture più formali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con statuti, consigli eletti e incontri regolari.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869394" y="5297173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Organizzazione e struttura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13583" l="0" r="0" t="39594"/>
          <a:stretch/>
        </p:blipFill>
        <p:spPr>
          <a:xfrm>
            <a:off x="0" y="-20616"/>
            <a:ext cx="18288000" cy="5473526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63" name="Google Shape;163;p7"/>
          <p:cNvSpPr/>
          <p:nvPr/>
        </p:nvSpPr>
        <p:spPr>
          <a:xfrm>
            <a:off x="-432635" y="-393187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10500601" y="5297175"/>
            <a:ext cx="778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Associazione delle Donne Sordomute di Vienna (1890)</a:t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14959571" y="5783137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Foto: WITAF, www.gehoerlos-archiv.at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 txBox="1"/>
          <p:nvPr/>
        </p:nvSpPr>
        <p:spPr>
          <a:xfrm>
            <a:off x="457200" y="1791500"/>
            <a:ext cx="9157800" cy="20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5"/>
              <a:buFont typeface="Arial"/>
              <a:buNone/>
            </a:pPr>
            <a:r>
              <a:rPr b="0" i="0" lang="de-AT" sz="6005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Obiettivi delle associazioni delle persone sorde:</a:t>
            </a:r>
            <a:endParaRPr b="0" i="0" sz="6005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1170095" y="4069466"/>
            <a:ext cx="5212080" cy="27432"/>
          </a:xfrm>
          <a:custGeom>
            <a:rect b="b" l="l" r="r" t="t"/>
            <a:pathLst>
              <a:path extrusionOk="0" fill="none" h="27432" w="521208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extrusionOk="0" h="27432" w="521208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526950" y="4181219"/>
            <a:ext cx="8447400" cy="53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Promozione dell’istruzione (ad esempio tramite conferenze, seminari)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Incontri sociali e sostegno reciproco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Tutela dei diritti delle persone sorde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Preservazione della lingua dei segni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Creazione di gruppi sportivi, teatrali o culturali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75" name="Google Shape;1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61245" y="1562901"/>
            <a:ext cx="7869555" cy="601789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8"/>
          <p:cNvSpPr txBox="1"/>
          <p:nvPr/>
        </p:nvSpPr>
        <p:spPr>
          <a:xfrm>
            <a:off x="13000500" y="7580800"/>
            <a:ext cx="483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Società dei sordomuti </a:t>
            </a:r>
            <a:b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presso la Dreher Bierhalle (1896)</a:t>
            </a:r>
            <a:b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© Ludwig Pollak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609600" y="9708932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Foto: WITAF, www.gehoerlos-archiv.at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8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1070820" y="3655727"/>
            <a:ext cx="5212080" cy="27432"/>
          </a:xfrm>
          <a:custGeom>
            <a:rect b="b" l="l" r="r" t="t"/>
            <a:pathLst>
              <a:path extrusionOk="0" fill="none" h="27432" w="521208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extrusionOk="0" h="27432" w="521208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1070825" y="4246825"/>
            <a:ext cx="15614400" cy="50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 tempo, molte associazioni vennero </a:t>
            </a:r>
            <a:r>
              <a:rPr b="1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ufficialmente registrate </a:t>
            </a: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(ad es. come associazioni di promozione sociale, enti di terzo settore, organizzazioni non profit o ONG).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Ciò permise loro di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raccogliere </a:t>
            </a:r>
            <a:r>
              <a:rPr b="1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donazioni</a:t>
            </a: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organizzare </a:t>
            </a:r>
            <a:r>
              <a:rPr b="1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eventi pubblici,</a:t>
            </a: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ottenere maggiore </a:t>
            </a:r>
            <a:r>
              <a:rPr b="1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</a:t>
            </a: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960120" y="2125868"/>
            <a:ext cx="9601200" cy="129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Quadro giuridico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Waage, Balance, Symbol, Gerechtigkeit" id="188" name="Google Shape;1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79675" y="554782"/>
            <a:ext cx="3243170" cy="3243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3585175" y="564489"/>
            <a:ext cx="13872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Storia delle associazioni dei sordi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3320860" y="2399032"/>
            <a:ext cx="38997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Nel </a:t>
            </a:r>
            <a:r>
              <a:rPr b="1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1900: </a:t>
            </a:r>
            <a:b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Parigi 1838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Berlino 1848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Berlino 1849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4. Lipsia 1864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5. 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Liegi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1864 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6. Vienna 1865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7. Dresda 1866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8. Copenhagen 1866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9. Stoccolma 1868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10. Praga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3320860" y="8985430"/>
            <a:ext cx="510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Fonte: Peter Niemelä, Danimarca/Finlandia</a:t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10085541" y="2352832"/>
            <a:ext cx="48816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</a:t>
            </a:r>
            <a:r>
              <a:rPr b="1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2024: </a:t>
            </a:r>
            <a:b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Berlino 1848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Lipsia  1864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Vienna 1865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4. Dresda  1866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5. Copenhagen 1866 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6. Stoccolma 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7. Praga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8. Hannover 1872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9. Milano 1874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10. Oslo 1878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200" name="Google Shape;200;p10"/>
          <p:cNvCxnSpPr/>
          <p:nvPr/>
        </p:nvCxnSpPr>
        <p:spPr>
          <a:xfrm>
            <a:off x="8426246" y="2313682"/>
            <a:ext cx="0" cy="6081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201" name="Google Shape;201;p1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 txBox="1"/>
          <p:nvPr/>
        </p:nvSpPr>
        <p:spPr>
          <a:xfrm>
            <a:off x="1226050" y="2353150"/>
            <a:ext cx="11095200" cy="6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9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Tradizionalmente: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criteri di adesione rigidi,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membri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suddivisi per lavoro, etnia o attività sportive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b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Oggi: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l’attenzione si è spostata verso l’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inclusività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possono partecipare in base ai propri interessi e bisogni,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riflette un cambiamento più ampio della società.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3320125" y="608475"/>
            <a:ext cx="14739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Evoluzione delle dinamiche associative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Kolleg*innen, die einen Kreis bilden, um den Zusammenhalt zu stärken" id="210" name="Google Shape;21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57506" y="3429005"/>
            <a:ext cx="4763084" cy="3175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1163375" y="4367425"/>
            <a:ext cx="15599100" cy="3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Quicksand Medium"/>
              <a:buChar char="●"/>
            </a:pP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Includono </a:t>
            </a:r>
            <a:r>
              <a:rPr b="1" i="0" lang="de-AT" sz="3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diverse dimensioni</a:t>
            </a: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endParaRPr b="0" i="0" sz="3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 cui i </a:t>
            </a:r>
            <a:r>
              <a:rPr b="1" i="0" lang="de-AT" sz="3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diritti civili</a:t>
            </a: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i="0" lang="de-AT" sz="3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cittadinanza</a:t>
            </a: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lo </a:t>
            </a:r>
            <a:r>
              <a:rPr b="1" i="0" lang="de-AT" sz="3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sviluppo professionale</a:t>
            </a: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Quicksand Medium"/>
              <a:buChar char="●"/>
            </a:pP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Affrontano una vasta gamma di tematiche, </a:t>
            </a:r>
            <a:endParaRPr b="0" i="0" sz="3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de-AT" sz="3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riflettendo l’evoluzione del ruolo della comunità Sorda all’interno della società.</a:t>
            </a:r>
            <a:endParaRPr b="0" i="0" sz="3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1018300" y="2025200"/>
            <a:ext cx="120063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de-AT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Dimensioni delle moderne organizzazioni delle persone sorde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Spiralförmige Treppe in Schwarzweiß" id="220" name="Google Shape;22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36799" y="342485"/>
            <a:ext cx="3974526" cy="264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2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3"/>
          <p:cNvPicPr preferRelativeResize="0"/>
          <p:nvPr/>
        </p:nvPicPr>
        <p:blipFill rotWithShape="1">
          <a:blip r:embed="rId3">
            <a:alphaModFix/>
          </a:blip>
          <a:srcRect b="22615" l="0" r="0" t="31789"/>
          <a:stretch/>
        </p:blipFill>
        <p:spPr>
          <a:xfrm>
            <a:off x="20" y="10"/>
            <a:ext cx="18288000" cy="556582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28" name="Google Shape;228;p13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1196624" y="5798363"/>
            <a:ext cx="1485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Associazioni dei sordi = Deaf Space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3"/>
          <p:cNvSpPr txBox="1"/>
          <p:nvPr/>
        </p:nvSpPr>
        <p:spPr>
          <a:xfrm>
            <a:off x="1196626" y="7116778"/>
            <a:ext cx="163152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Ambienti in cui la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comunicazione visiva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centrale, non solo quella uditiva.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le persone a vedere, segnare e interagire in modo naturale, senza barriere.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31" name="Google Shape;231;p13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/>
          <p:nvPr/>
        </p:nvSpPr>
        <p:spPr>
          <a:xfrm>
            <a:off x="1554800" y="3569825"/>
            <a:ext cx="14696100" cy="20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de-AT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Rivolti principalmente a persone sorde e ipoacusiche.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de-AT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Spesso accolgono anche chi sta imparando la lingua dei segni, gli interpreti e gli alleati udenti che rispettano la cultura Sorda.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2406925" y="1857815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Partecipazione mista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ele Hände halten den Daumen hoch" id="240" name="Google Shape;240;p14"/>
          <p:cNvPicPr preferRelativeResize="0"/>
          <p:nvPr/>
        </p:nvPicPr>
        <p:blipFill rotWithShape="1">
          <a:blip r:embed="rId4">
            <a:alphaModFix/>
          </a:blip>
          <a:srcRect b="18360" l="0" r="0" t="34922"/>
          <a:stretch/>
        </p:blipFill>
        <p:spPr>
          <a:xfrm>
            <a:off x="1554801" y="6521253"/>
            <a:ext cx="11527177" cy="315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"/>
          <p:cNvSpPr txBox="1"/>
          <p:nvPr/>
        </p:nvSpPr>
        <p:spPr>
          <a:xfrm>
            <a:off x="1293875" y="1835650"/>
            <a:ext cx="159321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gli "eventi e le organizzazioni" nella comunità Sorda?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8" name="Google Shape;248;p15"/>
          <p:cNvSpPr txBox="1"/>
          <p:nvPr/>
        </p:nvSpPr>
        <p:spPr>
          <a:xfrm>
            <a:off x="1293900" y="4959175"/>
            <a:ext cx="157002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e gruppi creati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da e per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Promuovere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lo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sport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vita sociale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i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Fornire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supporto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comunità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15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"/>
          <p:cNvSpPr txBox="1"/>
          <p:nvPr/>
        </p:nvSpPr>
        <p:spPr>
          <a:xfrm>
            <a:off x="612750" y="3720900"/>
            <a:ext cx="170625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Festival e celebrazioni culturali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Teatro e poesia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lingua dei segni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e seminari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educativi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Incontri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sociali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Convegni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Sordi 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conferenze pubbliche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0000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Eventi sportivi 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(Deaflympics, Campionati mondiali, Tornei amatoriali)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7" name="Google Shape;257;p16"/>
          <p:cNvSpPr txBox="1"/>
          <p:nvPr/>
        </p:nvSpPr>
        <p:spPr>
          <a:xfrm>
            <a:off x="763199" y="1882456"/>
            <a:ext cx="17198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 di eventi nella comunità Sorda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16"/>
          <p:cNvPicPr preferRelativeResize="0"/>
          <p:nvPr/>
        </p:nvPicPr>
        <p:blipFill rotWithShape="1">
          <a:blip r:embed="rId4">
            <a:alphaModFix/>
          </a:blip>
          <a:srcRect b="10521" l="42555" r="0" t="40592"/>
          <a:stretch/>
        </p:blipFill>
        <p:spPr>
          <a:xfrm>
            <a:off x="12438629" y="3431788"/>
            <a:ext cx="5334000" cy="340468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6"/>
          <p:cNvSpPr txBox="1"/>
          <p:nvPr/>
        </p:nvSpPr>
        <p:spPr>
          <a:xfrm>
            <a:off x="12438625" y="6898025"/>
            <a:ext cx="5334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Congresso sull’Educazione 2025 </a:t>
            </a:r>
            <a:br>
              <a:rPr b="0"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della Federazione Austriaca dei Sordi (“Gehörlosenbund”)</a:t>
            </a:r>
            <a:endParaRPr b="0" i="0" sz="20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1" name="Google Shape;261;p1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 txBox="1"/>
          <p:nvPr/>
        </p:nvSpPr>
        <p:spPr>
          <a:xfrm>
            <a:off x="1699375" y="3948982"/>
            <a:ext cx="143256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Uso della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dei segni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come comunicazione principale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Incoraggiare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connessione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l'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appartenenza alla comunità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Condividere conoscenze ed esperienze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Celebrare e preservare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cultura Sorda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8" name="Google Shape;268;p17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Perché questi eventi sono importanti?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7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17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"/>
          <p:cNvSpPr txBox="1"/>
          <p:nvPr/>
        </p:nvSpPr>
        <p:spPr>
          <a:xfrm>
            <a:off x="1486925" y="3751475"/>
            <a:ext cx="16047900" cy="46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4001" lvl="0" marL="45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Circoli/associazioni e centri di aggregazione delle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Associazioni nazionali (ad es., ENS - Ente Nazionale Sordi)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Istituti dei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Squadre sportive dei Sordi, Federazione Sportiva dei Sordi (ad es., FSSI) e ICSD Deaflympics (Europa: EDSO)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Gruppi giovanili, di donne e per la difesa dei diritti (advocacy)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Che tipo di organizzazioni esistono?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18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"/>
          <p:cNvSpPr txBox="1"/>
          <p:nvPr/>
        </p:nvSpPr>
        <p:spPr>
          <a:xfrm>
            <a:off x="1295400" y="4312560"/>
            <a:ext cx="143256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Difendere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diritti e l'accessibilità delle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Sostenere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lingua dei segni e l'identità culturale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Offerta di servizi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 interpretariato, consulenza, istruzione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Rafforzare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comunità Sorda rendendola protagonista e favorirne la crescita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6" name="Google Shape;286;p19"/>
          <p:cNvSpPr txBox="1"/>
          <p:nvPr/>
        </p:nvSpPr>
        <p:spPr>
          <a:xfrm>
            <a:off x="1295400" y="2438823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r>
              <a:rPr b="0" i="0" lang="de-AT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delle organizzazioni dei Sordi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7" name="Google Shape;287;p1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ände, die sich ausstrecken" id="288" name="Google Shape;288;p19"/>
          <p:cNvPicPr preferRelativeResize="0"/>
          <p:nvPr/>
        </p:nvPicPr>
        <p:blipFill rotWithShape="1">
          <a:blip r:embed="rId4">
            <a:alphaModFix/>
          </a:blip>
          <a:srcRect b="40192" l="0" r="0" t="35612"/>
          <a:stretch/>
        </p:blipFill>
        <p:spPr>
          <a:xfrm>
            <a:off x="5475148" y="184156"/>
            <a:ext cx="9113051" cy="166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0"/>
          <p:cNvSpPr txBox="1"/>
          <p:nvPr/>
        </p:nvSpPr>
        <p:spPr>
          <a:xfrm>
            <a:off x="1699375" y="3619500"/>
            <a:ext cx="15521700" cy="44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0000" lvl="0" marL="45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Eventi e organizzazioni aiutano le persone sorde 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connettersi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esprimersi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realizzarsi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0000" lvl="0" marL="45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Danno vita a una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comunità Sorda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forte, inclusiva e protagonista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0000" lvl="0" marL="45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Svolgono un ruolo chiave nella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preservazione della cultura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nella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dell'uguaglianza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6" name="Google Shape;296;p20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Sintesi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7" name="Google Shape;297;p2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2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1"/>
          <p:cNvSpPr txBox="1"/>
          <p:nvPr/>
        </p:nvSpPr>
        <p:spPr>
          <a:xfrm>
            <a:off x="1103550" y="2374763"/>
            <a:ext cx="16080900" cy="6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associazioni/i circoli dei Sordi rappresentavano la </a:t>
            </a:r>
            <a:r>
              <a:rPr b="1" i="0" lang="de-AT" sz="3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principale istituzione sociale</a:t>
            </a: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 le persone sorde dopo 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aver terminato le scuole per sordi</a:t>
            </a: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Attiravano anche persone sorde provenienti da scuole oraliste, </a:t>
            </a:r>
            <a:r>
              <a:rPr b="1" i="0" lang="de-AT" sz="3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desiderose di entrare in contatto con altri sordi</a:t>
            </a: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Esistevano anche associazioni/circoli </a:t>
            </a:r>
            <a:r>
              <a:rPr b="1" i="0" lang="de-AT" sz="3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esclusivamente oralisti</a:t>
            </a: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ma molti individui si sono progressivamente inseriti nella comunità segnante attraverso associazioni/circoli più grandi.</a:t>
            </a:r>
            <a:endParaRPr b="0" i="0" sz="3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imparare ad essere Sorde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”: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54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 molte persone è stato </a:t>
            </a:r>
            <a:r>
              <a:rPr b="1" i="0" lang="de-AT" sz="3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il primo momento in cui entravano in contatto con altre persone Sorde</a:t>
            </a:r>
            <a:r>
              <a:rPr b="0" i="0" lang="de-AT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6" name="Google Shape;306;p21"/>
          <p:cNvSpPr txBox="1"/>
          <p:nvPr/>
        </p:nvSpPr>
        <p:spPr>
          <a:xfrm>
            <a:off x="3347150" y="851425"/>
            <a:ext cx="14091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6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L’importanza delle associazioni dei Sordi</a:t>
            </a:r>
            <a:endParaRPr b="0" i="0" sz="6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2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2"/>
          <p:cNvPicPr preferRelativeResize="0"/>
          <p:nvPr/>
        </p:nvPicPr>
        <p:blipFill rotWithShape="1">
          <a:blip r:embed="rId3">
            <a:alphaModFix/>
          </a:blip>
          <a:srcRect b="22614" l="0" r="0" t="31790"/>
          <a:stretch/>
        </p:blipFill>
        <p:spPr>
          <a:xfrm>
            <a:off x="20" y="10"/>
            <a:ext cx="18287980" cy="556590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4" name="Google Shape;314;p22"/>
          <p:cNvSpPr txBox="1"/>
          <p:nvPr/>
        </p:nvSpPr>
        <p:spPr>
          <a:xfrm>
            <a:off x="6403784" y="5739752"/>
            <a:ext cx="114693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spesso vivono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isolamento sociale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nella vita quotidiana, perché comunicare con le persone udenti può risultare difficile a causa delle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 linguistiche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circolo dei sordi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offre uno spazio dove le persone sorde possono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comunicare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loro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nella loro lingua naturale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lingua dei segni. In questo modo si crea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 senso di comunità, comprensione e appartenenza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2"/>
          <p:cNvSpPr txBox="1"/>
          <p:nvPr/>
        </p:nvSpPr>
        <p:spPr>
          <a:xfrm>
            <a:off x="648775" y="5941995"/>
            <a:ext cx="53421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2924"/>
              <a:buFont typeface="Arial"/>
              <a:buNone/>
            </a:pPr>
            <a:r>
              <a:rPr b="0" i="0" lang="de-AT" sz="6508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Comunità sociale e senso di appartenenza</a:t>
            </a:r>
            <a:endParaRPr b="0" i="0" sz="6508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17" name="Google Shape;317;p22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62707" y="270269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"/>
          <p:cNvSpPr txBox="1"/>
          <p:nvPr/>
        </p:nvSpPr>
        <p:spPr>
          <a:xfrm>
            <a:off x="2565541" y="2628900"/>
            <a:ext cx="13156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 txBox="1"/>
          <p:nvPr/>
        </p:nvSpPr>
        <p:spPr>
          <a:xfrm>
            <a:off x="1891050" y="5234388"/>
            <a:ext cx="1315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Bibliografia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4"/>
          <p:cNvSpPr txBox="1"/>
          <p:nvPr/>
        </p:nvSpPr>
        <p:spPr>
          <a:xfrm>
            <a:off x="1752600" y="6678943"/>
            <a:ext cx="1478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Padden, C./Humphries, T. (2005): </a:t>
            </a:r>
            <a:r>
              <a:rPr b="0" i="1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Inside Deaf Culture.</a:t>
            </a:r>
            <a:r>
              <a:rPr b="0" i="0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Cambridge/London: Harvard University Press. </a:t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26" name="Google Shape;326;p2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5" name="Google Shape;335;p23"/>
          <p:cNvGrpSpPr/>
          <p:nvPr/>
        </p:nvGrpSpPr>
        <p:grpSpPr>
          <a:xfrm>
            <a:off x="-228300" y="6944208"/>
            <a:ext cx="18940866" cy="4430770"/>
            <a:chOff x="0" y="-57150"/>
            <a:chExt cx="4988508" cy="1166944"/>
          </a:xfrm>
        </p:grpSpPr>
        <p:sp>
          <p:nvSpPr>
            <p:cNvPr id="336" name="Google Shape;336;p2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2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3"/>
          <p:cNvSpPr txBox="1"/>
          <p:nvPr/>
        </p:nvSpPr>
        <p:spPr>
          <a:xfrm>
            <a:off x="2157053" y="1867850"/>
            <a:ext cx="4331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5" name="Google Shape;345;p2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6" name="Google Shape;346;p2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7" name="Google Shape;347;p23"/>
          <p:cNvSpPr txBox="1"/>
          <p:nvPr/>
        </p:nvSpPr>
        <p:spPr>
          <a:xfrm>
            <a:off x="273193" y="9789842"/>
            <a:ext cx="1343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AT" sz="12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Traduzione in italiano realizzata con supporto di AI; revisione e adattamento finale eseguiti da Susanna Ricci Bitti, Istituto dei Sordi di Torino.</a:t>
            </a:r>
            <a:endParaRPr b="0" i="0" sz="12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48" name="Google Shape;348;p2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493245" y="4121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