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Libre Franklin"/>
      <p:regular r:id="rId30"/>
      <p:bold r:id="rId31"/>
      <p:italic r:id="rId32"/>
      <p:boldItalic r:id="rId33"/>
    </p:embeddedFont>
    <p:embeddedFont>
      <p:font typeface="Quicksand"/>
      <p:regular r:id="rId34"/>
      <p:bold r:id="rId35"/>
    </p:embeddedFont>
    <p:embeddedFont>
      <p:font typeface="Quicksand Medium"/>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8" roundtripDataSignature="AMtx7miXgsSzAKqZeKWTwmPfXSKTcwsm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ibreFranklin-bold.fntdata"/><Relationship Id="rId30" Type="http://schemas.openxmlformats.org/officeDocument/2006/relationships/font" Target="fonts/LibreFranklin-regular.fntdata"/><Relationship Id="rId11" Type="http://schemas.openxmlformats.org/officeDocument/2006/relationships/slide" Target="slides/slide6.xml"/><Relationship Id="rId33" Type="http://schemas.openxmlformats.org/officeDocument/2006/relationships/font" Target="fonts/LibreFranklin-boldItalic.fntdata"/><Relationship Id="rId10" Type="http://schemas.openxmlformats.org/officeDocument/2006/relationships/slide" Target="slides/slide5.xml"/><Relationship Id="rId32" Type="http://schemas.openxmlformats.org/officeDocument/2006/relationships/font" Target="fonts/LibreFranklin-italic.fntdata"/><Relationship Id="rId13" Type="http://schemas.openxmlformats.org/officeDocument/2006/relationships/slide" Target="slides/slide8.xml"/><Relationship Id="rId35" Type="http://schemas.openxmlformats.org/officeDocument/2006/relationships/font" Target="fonts/Quicksand-bold.fntdata"/><Relationship Id="rId12" Type="http://schemas.openxmlformats.org/officeDocument/2006/relationships/slide" Target="slides/slide7.xml"/><Relationship Id="rId34" Type="http://schemas.openxmlformats.org/officeDocument/2006/relationships/font" Target="fonts/Quicksand-regular.fntdata"/><Relationship Id="rId15" Type="http://schemas.openxmlformats.org/officeDocument/2006/relationships/slide" Target="slides/slide10.xml"/><Relationship Id="rId37" Type="http://schemas.openxmlformats.org/officeDocument/2006/relationships/font" Target="fonts/QuicksandMedium-bold.fntdata"/><Relationship Id="rId14" Type="http://schemas.openxmlformats.org/officeDocument/2006/relationships/slide" Target="slides/slide9.xml"/><Relationship Id="rId36" Type="http://schemas.openxmlformats.org/officeDocument/2006/relationships/font" Target="fonts/QuicksandMedium-regular.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AT"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lt1"/>
                </a:solidFill>
                <a:latin typeface="Quicksand"/>
                <a:ea typeface="Quicksand"/>
                <a:cs typeface="Quicksand"/>
                <a:sym typeface="Quicksand"/>
              </a:rPr>
              <a:t>De opkomst van dovenverenigingen in de 19e en vroege 20e eeuw was een direct gevolg van sociale uitsluiting, een gebrek aan overheidssteun en het streven naar zelfbeschikking binnen de dovengemeenschap. Hier volgt een overzicht van hoe een dovenvereniging in die tijd doorgaans werd opgericht:</a:t>
            </a:r>
            <a:endParaRPr/>
          </a:p>
          <a:p>
            <a:pPr indent="0" lvl="0" marL="0" rtl="0" algn="l">
              <a:lnSpc>
                <a:spcPct val="100000"/>
              </a:lnSpc>
              <a:spcBef>
                <a:spcPts val="0"/>
              </a:spcBef>
              <a:spcAft>
                <a:spcPts val="0"/>
              </a:spcAft>
              <a:buSzPts val="1400"/>
              <a:buNone/>
            </a:pPr>
            <a:r>
              <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Veel dove mensen waren sociaal geïsoleerd. Er waren weinig mogelijkheden op het gebied van onderwijs of werk, en ze werden vaak beschouwd als ‘onopvoedbaar’. De behoefte om contact te leggen met gelijkgestemden was groot.</a:t>
            </a:r>
            <a:endParaRPr/>
          </a:p>
          <a:p>
            <a:pPr indent="0" lvl="0" marL="0" rtl="0" algn="l">
              <a:lnSpc>
                <a:spcPct val="100000"/>
              </a:lnSpc>
              <a:spcBef>
                <a:spcPts val="0"/>
              </a:spcBef>
              <a:spcAft>
                <a:spcPts val="0"/>
              </a:spcAft>
              <a:buSzPts val="1400"/>
              <a:buNone/>
            </a:pPr>
            <a:r>
              <a:t/>
            </a:r>
            <a:endParaRPr/>
          </a:p>
        </p:txBody>
      </p:sp>
      <p:sp>
        <p:nvSpPr>
          <p:cNvPr id="123" name="Google Shape;12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Vaak ontstonden de eerste gemeenschappen in of rond scholen voor doven. Oud-leerlingen hielden contact met elkaar en organiseerden regelmatig bijeenkomsten. Deze bijeenkomsten vormden later de organisatorische kern van dovenverenigingen.</a:t>
            </a:r>
            <a:endParaRPr/>
          </a:p>
          <a:p>
            <a:pPr indent="0" lvl="0" marL="0" rtl="0" algn="l">
              <a:lnSpc>
                <a:spcPct val="100000"/>
              </a:lnSpc>
              <a:spcBef>
                <a:spcPts val="0"/>
              </a:spcBef>
              <a:spcAft>
                <a:spcPts val="0"/>
              </a:spcAft>
              <a:buSzPts val="1400"/>
              <a:buNone/>
            </a:pPr>
            <a:r>
              <a:t/>
            </a:r>
            <a:endParaRPr/>
          </a:p>
        </p:txBody>
      </p:sp>
      <p:sp>
        <p:nvSpPr>
          <p:cNvPr id="135" name="Google Shape;13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000000"/>
                </a:solidFill>
                <a:latin typeface="Quicksand"/>
                <a:ea typeface="Quicksand"/>
                <a:cs typeface="Quicksand"/>
                <a:sym typeface="Quicksand"/>
              </a:rPr>
              <a:t>Gebarentaal maakte natuurlijke communicatie tussen dove mensen mogelijk, wat de ontwikkeling van een unieke dovencultuur bevorderde. De wens om deze taal en cultuur te behouden en te bevorderen leidde tot de oprichting van verenigingen.</a:t>
            </a:r>
            <a:endParaRPr/>
          </a:p>
          <a:p>
            <a:pPr indent="0" lvl="0" marL="0" rtl="0" algn="l">
              <a:lnSpc>
                <a:spcPct val="100000"/>
              </a:lnSpc>
              <a:spcBef>
                <a:spcPts val="0"/>
              </a:spcBef>
              <a:spcAft>
                <a:spcPts val="0"/>
              </a:spcAft>
              <a:buSzPts val="1400"/>
              <a:buNone/>
            </a:pPr>
            <a:r>
              <a:t/>
            </a:r>
            <a:endParaRPr/>
          </a:p>
        </p:txBody>
      </p:sp>
      <p:sp>
        <p:nvSpPr>
          <p:cNvPr id="151" name="Google Shape;15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de-A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De eerste bijeenkomsten werden georganiseerd door individuele dove mensen, die vaak over een groot netwerk beschikten en zeer actief waren. Deze vonden plaats in herbergen, gemeenschapscentra of privéwoningen. Na verloop van tijd ontstonden er formele structuren, met statuten, gekozen besturen en regelmatige vergaderingen.</a:t>
            </a:r>
            <a:endParaRPr/>
          </a:p>
          <a:p>
            <a:pPr indent="0" lvl="0" marL="0" rtl="0" algn="l">
              <a:lnSpc>
                <a:spcPct val="100000"/>
              </a:lnSpc>
              <a:spcBef>
                <a:spcPts val="0"/>
              </a:spcBef>
              <a:spcAft>
                <a:spcPts val="0"/>
              </a:spcAft>
              <a:buSzPts val="1400"/>
              <a:buNone/>
            </a:pPr>
            <a:r>
              <a:t/>
            </a:r>
            <a:endParaRPr/>
          </a:p>
        </p:txBody>
      </p:sp>
      <p:sp>
        <p:nvSpPr>
          <p:cNvPr id="163" name="Google Shape;16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Quicksand"/>
                <a:ea typeface="Quicksand"/>
                <a:cs typeface="Quicksand"/>
                <a:sym typeface="Quicksand"/>
              </a:rPr>
              <a:t>Vroeger hanteerden dovenverenigingen strenge toelatingscriteria, waardoor leden vaak werden ingedeeld op basis van beroep, etniciteit of sport. Tegenwoordig ligt de nadruk op inclusiviteit, waardoor mensen zich kunnen aansluiten op basis van persoonlijke interesses en behoeften, wat een weerspiegeling is van bredere maatschappelijke veranderingen</a:t>
            </a:r>
            <a:endParaRPr/>
          </a:p>
          <a:p>
            <a:pPr indent="0" lvl="0" marL="0" rtl="0" algn="l">
              <a:lnSpc>
                <a:spcPct val="100000"/>
              </a:lnSpc>
              <a:spcBef>
                <a:spcPts val="0"/>
              </a:spcBef>
              <a:spcAft>
                <a:spcPts val="0"/>
              </a:spcAft>
              <a:buSzPts val="1400"/>
              <a:buNone/>
            </a:pPr>
            <a:r>
              <a:t/>
            </a:r>
            <a:endParaRPr/>
          </a:p>
        </p:txBody>
      </p:sp>
      <p:sp>
        <p:nvSpPr>
          <p:cNvPr id="214" name="Google Shape;2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rgbClr val="FFFFFF"/>
                </a:solidFill>
                <a:latin typeface="Quicksand"/>
                <a:ea typeface="Quicksand"/>
                <a:cs typeface="Quicksand"/>
                <a:sym typeface="Quicksand"/>
              </a:rPr>
              <a:t>De huidige dovenorganisaties houden zich bezig met uiteenlopende aspecten, waaronder burgerrechten, burgerschap en professionele ontwikkeling. Ze richten zich op een breed scala aan kwesties, wat de veranderende rol van de dovengemeenschap in de samenleving weerspiegelt.</a:t>
            </a:r>
            <a:endParaRPr/>
          </a:p>
          <a:p>
            <a:pPr indent="0" lvl="0" marL="0" rtl="0" algn="l">
              <a:lnSpc>
                <a:spcPct val="100000"/>
              </a:lnSpc>
              <a:spcBef>
                <a:spcPts val="0"/>
              </a:spcBef>
              <a:spcAft>
                <a:spcPts val="0"/>
              </a:spcAft>
              <a:buSzPts val="1400"/>
              <a:buNone/>
            </a:pPr>
            <a:r>
              <a:t/>
            </a:r>
            <a:endParaRPr/>
          </a:p>
        </p:txBody>
      </p:sp>
      <p:sp>
        <p:nvSpPr>
          <p:cNvPr id="226" name="Google Shape;22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de-AT" sz="1200" u="none" cap="none" strike="noStrike">
                <a:solidFill>
                  <a:schemeClr val="dk1"/>
                </a:solidFill>
                <a:latin typeface="Calibri"/>
                <a:ea typeface="Calibri"/>
                <a:cs typeface="Calibri"/>
                <a:sym typeface="Calibri"/>
              </a:rPr>
              <a:t>DeafSpace draait om het creëren van omgevingen waarin </a:t>
            </a:r>
            <a:r>
              <a:rPr b="1" i="0" lang="de-AT" sz="1200" u="none" cap="none" strike="noStrike">
                <a:solidFill>
                  <a:schemeClr val="dk1"/>
                </a:solidFill>
                <a:latin typeface="Calibri"/>
                <a:ea typeface="Calibri"/>
                <a:cs typeface="Calibri"/>
                <a:sym typeface="Calibri"/>
              </a:rPr>
              <a:t>visuele communicatie </a:t>
            </a:r>
            <a:r>
              <a:rPr b="0" i="0" lang="de-AT" sz="1200" u="none" cap="none" strike="noStrike">
                <a:solidFill>
                  <a:schemeClr val="dk1"/>
                </a:solidFill>
                <a:latin typeface="Calibri"/>
                <a:ea typeface="Calibri"/>
                <a:cs typeface="Calibri"/>
                <a:sym typeface="Calibri"/>
              </a:rPr>
              <a:t>centraal staat, en niet alleen auditieve communicatie. Het helpt mensen om op een natuurlijke manier te zien, gebarentaal te gebruiken en met elkaar om te gaan, zonder belemmeringen.</a:t>
            </a:r>
            <a:endParaRPr b="0" i="0" sz="1200" u="none" cap="none" strike="noStrike">
              <a:solidFill>
                <a:schemeClr val="dk1"/>
              </a:solidFill>
              <a:latin typeface="Quicksand"/>
              <a:ea typeface="Quicksand"/>
              <a:cs typeface="Quicksand"/>
              <a:sym typeface="Quicksand"/>
            </a:endParaRPr>
          </a:p>
          <a:p>
            <a:pPr indent="0" lvl="0" marL="0" rtl="0" algn="l">
              <a:lnSpc>
                <a:spcPct val="100000"/>
              </a:lnSpc>
              <a:spcBef>
                <a:spcPts val="0"/>
              </a:spcBef>
              <a:spcAft>
                <a:spcPts val="0"/>
              </a:spcAft>
              <a:buSzPts val="1400"/>
              <a:buNone/>
            </a:pPr>
            <a:r>
              <a:t/>
            </a:r>
            <a:endParaRPr/>
          </a:p>
        </p:txBody>
      </p:sp>
      <p:sp>
        <p:nvSpPr>
          <p:cNvPr id="236" name="Google Shape;23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Calibri"/>
                <a:ea typeface="Calibri"/>
                <a:cs typeface="Calibri"/>
                <a:sym typeface="Calibri"/>
              </a:rPr>
              <a:t>Hoewel deze evenementen in de eerste plaats bedoeld zijn voor dove en slechthorende mensen, zijn ook gebarentaalleerders, tolken en horende bondgenoten die de dovencultuur respecteren vaak van harte welkom.</a:t>
            </a:r>
            <a:endParaRPr sz="1200">
              <a:solidFill>
                <a:schemeClr val="dk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400"/>
              <a:buNone/>
            </a:pPr>
            <a:r>
              <a:t/>
            </a:r>
            <a:endParaRPr/>
          </a:p>
        </p:txBody>
      </p:sp>
      <p:sp>
        <p:nvSpPr>
          <p:cNvPr id="246" name="Google Shape;24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Dovenclubs waren de belangrijkste sociale instelling voor dove mensen nadat ze de dovenschool hadden verlaten</a:t>
            </a:r>
            <a:endParaRPr sz="100"/>
          </a:p>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Clubs trokken ook dove mensen aan van scholen voor horenden die contact wilden leggen met andere dove mensen. Hoewel er clubs waren die uitsluitend op spraak waren gericht, raakten velen via de grotere clubs sociaal betrokken bij de gebarengemeenschap. </a:t>
            </a:r>
            <a:endParaRPr sz="100"/>
          </a:p>
          <a:p>
            <a:pPr indent="-232406" lvl="1" marL="604511" marR="0" rtl="0" algn="l">
              <a:lnSpc>
                <a:spcPct val="140014"/>
              </a:lnSpc>
              <a:spcBef>
                <a:spcPts val="0"/>
              </a:spcBef>
              <a:spcAft>
                <a:spcPts val="0"/>
              </a:spcAft>
              <a:buClr>
                <a:schemeClr val="dk1"/>
              </a:buClr>
              <a:buSzPts val="1699"/>
              <a:buFont typeface="Arial"/>
              <a:buChar char="•"/>
            </a:pPr>
            <a:r>
              <a:rPr b="0" i="0" lang="de-AT" sz="1699" u="none" cap="none" strike="noStrike">
                <a:latin typeface="Quicksand"/>
                <a:ea typeface="Quicksand"/>
                <a:cs typeface="Quicksand"/>
                <a:sym typeface="Quicksand"/>
              </a:rPr>
              <a:t>Mensen bezochten dovenclubs om “te leren doof te zijn”: voor veel mensen was het de eerste keer dat ze ooit in contact kwamen met andere dove mensen</a:t>
            </a:r>
            <a:endParaRPr sz="100"/>
          </a:p>
          <a:p>
            <a:pPr indent="0" lvl="0" marL="0" rtl="0" algn="l">
              <a:lnSpc>
                <a:spcPct val="100000"/>
              </a:lnSpc>
              <a:spcBef>
                <a:spcPts val="0"/>
              </a:spcBef>
              <a:spcAft>
                <a:spcPts val="0"/>
              </a:spcAft>
              <a:buSzPts val="1400"/>
              <a:buNone/>
            </a:pPr>
            <a:r>
              <a:t/>
            </a:r>
            <a:endParaRPr sz="100"/>
          </a:p>
        </p:txBody>
      </p:sp>
      <p:sp>
        <p:nvSpPr>
          <p:cNvPr id="322" name="Google Shape;32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de-AT" sz="1200">
                <a:solidFill>
                  <a:schemeClr val="dk1"/>
                </a:solidFill>
                <a:latin typeface="Quicksand"/>
                <a:ea typeface="Quicksand"/>
                <a:cs typeface="Quicksand"/>
                <a:sym typeface="Quicksand"/>
              </a:rPr>
              <a:t>Dove mensen hebben in het dagelijks leven vaak te maken met sociaal isolement, omdat communicatie met horende mensen door taalbarrières een uitdaging kan zijn. Een dovenclub biedt een plek waar dove mensen met elkaar kunnen communiceren in hun natuurlijke taal: gebarentaal. Dit zorgt voor een gevoel van gemeenschap, begrip en verbondenheid.</a:t>
            </a:r>
            <a:endParaRPr/>
          </a:p>
          <a:p>
            <a:pPr indent="0" lvl="0" marL="0" rtl="0" algn="l">
              <a:lnSpc>
                <a:spcPct val="100000"/>
              </a:lnSpc>
              <a:spcBef>
                <a:spcPts val="0"/>
              </a:spcBef>
              <a:spcAft>
                <a:spcPts val="0"/>
              </a:spcAft>
              <a:buSzPts val="1400"/>
              <a:buNone/>
            </a:pPr>
            <a:r>
              <a:t/>
            </a:r>
            <a:endParaRPr/>
          </a:p>
        </p:txBody>
      </p:sp>
      <p:sp>
        <p:nvSpPr>
          <p:cNvPr id="331" name="Google Shape;33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5"/>
          <p:cNvSpPr/>
          <p:nvPr>
            <p:ph idx="2" type="pic"/>
          </p:nvPr>
        </p:nvSpPr>
        <p:spPr>
          <a:xfrm>
            <a:off x="1792288" y="612775"/>
            <a:ext cx="5486400" cy="4114800"/>
          </a:xfrm>
          <a:prstGeom prst="rect">
            <a:avLst/>
          </a:prstGeom>
          <a:noFill/>
          <a:ln>
            <a:noFill/>
          </a:ln>
        </p:spPr>
      </p:sp>
      <p:sp>
        <p:nvSpPr>
          <p:cNvPr id="68" name="Google Shape;68;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7.jpg"/><Relationship Id="rId5" Type="http://schemas.openxmlformats.org/officeDocument/2006/relationships/hyperlink" Target="https://www.gehoerlos-archiv.at/artikel/82" TargetMode="External"/><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3.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hyperlink" Target="https://www.gehoerlos-archiv.at/artikel/65"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18.png"/><Relationship Id="rId5" Type="http://schemas.openxmlformats.org/officeDocument/2006/relationships/image" Target="../media/image2.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23.jpg"/><Relationship Id="rId6" Type="http://schemas.openxmlformats.org/officeDocument/2006/relationships/image" Target="../media/image2.png"/><Relationship Id="rId7"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4.jp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9.jpg"/><Relationship Id="rId5" Type="http://schemas.openxmlformats.org/officeDocument/2006/relationships/image" Target="../media/image2.png"/><Relationship Id="rId6"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2.png"/><Relationship Id="rId6"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5.png"/><Relationship Id="rId5" Type="http://schemas.openxmlformats.org/officeDocument/2006/relationships/image" Target="../media/image2.png"/><Relationship Id="rId6"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20.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7.png"/><Relationship Id="rId9"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6.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txBox="1"/>
          <p:nvPr/>
        </p:nvSpPr>
        <p:spPr>
          <a:xfrm>
            <a:off x="3457349" y="3429000"/>
            <a:ext cx="144618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Evenementen en organisaties binnen de dovengemeenschap</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3457353" y="2766670"/>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de-AT" sz="2299" u="none" cap="none" strike="noStrike">
                <a:solidFill>
                  <a:srgbClr val="FFFFFF"/>
                </a:solidFill>
                <a:latin typeface="Quicksand"/>
                <a:ea typeface="Quicksand"/>
                <a:cs typeface="Quicksand"/>
                <a:sym typeface="Quicksand"/>
              </a:rPr>
              <a:t>Workshop </a:t>
            </a:r>
            <a:r>
              <a:rPr lang="de-AT" sz="2299">
                <a:solidFill>
                  <a:srgbClr val="FFFFFF"/>
                </a:solidFill>
                <a:latin typeface="Quicksand"/>
                <a:ea typeface="Quicksand"/>
                <a:cs typeface="Quicksand"/>
                <a:sym typeface="Quicksand"/>
              </a:rPr>
              <a:t>Deaf Studies</a:t>
            </a:r>
            <a:r>
              <a:rPr b="0" i="0" lang="de-AT" sz="2299"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3457353" y="6609060"/>
            <a:ext cx="93738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de-AT" sz="3600" u="none" cap="none" strike="noStrike">
                <a:solidFill>
                  <a:schemeClr val="lt1"/>
                </a:solidFill>
                <a:latin typeface="Quicksand"/>
                <a:ea typeface="Quicksand"/>
                <a:cs typeface="Quicksand"/>
                <a:sym typeface="Quicksand"/>
              </a:rPr>
              <a:t>Clubs en sociale bijeenkomsten voor doven</a:t>
            </a:r>
            <a:endParaRPr b="0" i="0" sz="3600" u="none" cap="none" strike="noStrike">
              <a:solidFill>
                <a:schemeClr val="lt1"/>
              </a:solidFill>
              <a:latin typeface="Quicksand"/>
              <a:ea typeface="Quicksand"/>
              <a:cs typeface="Quicksand"/>
              <a:sym typeface="Quicksand"/>
            </a:endParaRPr>
          </a:p>
        </p:txBody>
      </p:sp>
      <p:sp>
        <p:nvSpPr>
          <p:cNvPr id="95" name="Google Shape;95;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de-AT"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6" name="Google Shape;96;p1"/>
          <p:cNvPicPr preferRelativeResize="0"/>
          <p:nvPr/>
        </p:nvPicPr>
        <p:blipFill>
          <a:blip r:embed="rId4">
            <a:alphaModFix/>
          </a:blip>
          <a:stretch>
            <a:fillRect/>
          </a:stretch>
        </p:blipFill>
        <p:spPr>
          <a:xfrm>
            <a:off x="318717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grpSp>
        <p:nvGrpSpPr>
          <p:cNvPr id="101" name="Google Shape;101;p2"/>
          <p:cNvGrpSpPr/>
          <p:nvPr/>
        </p:nvGrpSpPr>
        <p:grpSpPr>
          <a:xfrm>
            <a:off x="0" y="-212938"/>
            <a:ext cx="2922084" cy="10503991"/>
            <a:chOff x="0" y="-57150"/>
            <a:chExt cx="769602" cy="2766483"/>
          </a:xfrm>
        </p:grpSpPr>
        <p:sp>
          <p:nvSpPr>
            <p:cNvPr id="102" name="Google Shape;102;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3961060" y="1627650"/>
            <a:ext cx="7357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Inhoud</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3734115" y="3086100"/>
            <a:ext cx="14325600" cy="4889031"/>
          </a:xfrm>
          <a:prstGeom prst="rect">
            <a:avLst/>
          </a:prstGeom>
          <a:noFill/>
          <a:ln>
            <a:noFill/>
          </a:ln>
        </p:spPr>
        <p:txBody>
          <a:bodyPr anchorCtr="0" anchor="t" bIns="0" lIns="0" spcFirstLastPara="1" rIns="0" wrap="square" tIns="0">
            <a:spAutoFit/>
          </a:bodyPr>
          <a:lstStyle/>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Wat zijn 'evenementen en organisaties' in de dovengemeenschap?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Voorbeelden van evenementen in de dovengemeenschap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Waarom zijn deze evenementen belangrijk?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Doel van dovenorganisaties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Medium"/>
                <a:ea typeface="Quicksand Medium"/>
                <a:cs typeface="Quicksand Medium"/>
                <a:sym typeface="Quicksand Medium"/>
              </a:rPr>
              <a:t>Dovenclubs</a:t>
            </a:r>
            <a:endParaRPr b="0" i="0" sz="1400" u="none" cap="none" strike="noStrike">
              <a:solidFill>
                <a:srgbClr val="000000"/>
              </a:solidFill>
              <a:latin typeface="Arial"/>
              <a:ea typeface="Arial"/>
              <a:cs typeface="Arial"/>
              <a:sym typeface="Arial"/>
            </a:endParaRPr>
          </a:p>
          <a:p>
            <a:pPr indent="-57150" lvl="0" marL="285750" marR="0" rtl="0" algn="l">
              <a:lnSpc>
                <a:spcPct val="150000"/>
              </a:lnSpc>
              <a:spcBef>
                <a:spcPts val="0"/>
              </a:spcBef>
              <a:spcAft>
                <a:spcPts val="0"/>
              </a:spcAft>
              <a:buClr>
                <a:schemeClr val="dk1"/>
              </a:buClr>
              <a:buSzPts val="3600"/>
              <a:buFont typeface="Arial"/>
              <a:buNone/>
            </a:pPr>
            <a:r>
              <a:t/>
            </a:r>
            <a:endParaRPr b="0" i="0" sz="3600" u="none" cap="none" strike="noStrike">
              <a:solidFill>
                <a:schemeClr val="lt1"/>
              </a:solidFill>
              <a:latin typeface="Quicksand Medium"/>
              <a:ea typeface="Quicksand Medium"/>
              <a:cs typeface="Quicksand Medium"/>
              <a:sym typeface="Quicksand Medium"/>
            </a:endParaRPr>
          </a:p>
        </p:txBody>
      </p:sp>
      <p:pic>
        <p:nvPicPr>
          <p:cNvPr id="107" name="Google Shape;107;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3"/>
          <p:cNvSpPr txBox="1"/>
          <p:nvPr/>
        </p:nvSpPr>
        <p:spPr>
          <a:xfrm>
            <a:off x="1797714" y="1695517"/>
            <a:ext cx="16154400" cy="10776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Clr>
                <a:srgbClr val="000000"/>
              </a:buClr>
              <a:buSzPts val="5400"/>
              <a:buFont typeface="Arial"/>
              <a:buNone/>
            </a:pPr>
            <a:r>
              <a:rPr lang="de-AT" sz="7000">
                <a:solidFill>
                  <a:schemeClr val="lt1"/>
                </a:solidFill>
                <a:latin typeface="Anton"/>
                <a:ea typeface="Anton"/>
                <a:cs typeface="Anton"/>
                <a:sym typeface="Anton"/>
              </a:rPr>
              <a:t>Onstaan dovenclubs</a:t>
            </a:r>
            <a:endParaRPr b="0" i="0" sz="7000" u="none" cap="none" strike="noStrike">
              <a:solidFill>
                <a:schemeClr val="lt1"/>
              </a:solidFill>
              <a:latin typeface="Anton"/>
              <a:ea typeface="Anton"/>
              <a:cs typeface="Anton"/>
              <a:sym typeface="Anton"/>
            </a:endParaRPr>
          </a:p>
        </p:txBody>
      </p:sp>
      <p:sp>
        <p:nvSpPr>
          <p:cNvPr id="115" name="Google Shape;115;p3"/>
          <p:cNvSpPr txBox="1"/>
          <p:nvPr/>
        </p:nvSpPr>
        <p:spPr>
          <a:xfrm>
            <a:off x="1519274" y="2997946"/>
            <a:ext cx="8494800" cy="4062600"/>
          </a:xfrm>
          <a:prstGeom prst="rect">
            <a:avLst/>
          </a:prstGeom>
          <a:noFill/>
          <a:ln>
            <a:noFill/>
          </a:ln>
        </p:spPr>
        <p:txBody>
          <a:bodyPr anchorCtr="0" anchor="t" bIns="0" lIns="0" spcFirstLastPara="1" rIns="0" wrap="square" tIns="0">
            <a:spAutoFit/>
          </a:bodyPr>
          <a:lstStyle/>
          <a:p>
            <a:pPr indent="0" lvl="1" marL="302255" marR="0" rtl="0" algn="l">
              <a:lnSpc>
                <a:spcPct val="139964"/>
              </a:lnSpc>
              <a:spcBef>
                <a:spcPts val="0"/>
              </a:spcBef>
              <a:spcAft>
                <a:spcPts val="0"/>
              </a:spcAft>
              <a:buClr>
                <a:srgbClr val="000000"/>
              </a:buClr>
              <a:buSzPts val="4000"/>
              <a:buFont typeface="Arial"/>
              <a:buNone/>
            </a:pPr>
            <a:r>
              <a:rPr b="1" i="0" lang="de-AT" sz="4000" u="none" cap="none" strike="noStrike">
                <a:solidFill>
                  <a:schemeClr val="lt1"/>
                </a:solidFill>
                <a:latin typeface="Quicksand"/>
                <a:ea typeface="Quicksand"/>
                <a:cs typeface="Quicksand"/>
                <a:sym typeface="Quicksand"/>
              </a:rPr>
              <a:t>Reactie op</a:t>
            </a:r>
            <a:r>
              <a:rPr b="0" i="0" lang="de-AT" sz="4000" u="none" cap="none" strike="noStrike">
                <a:solidFill>
                  <a:schemeClr val="lt1"/>
                </a:solidFill>
                <a:latin typeface="Quicksand"/>
                <a:ea typeface="Quicksand"/>
                <a:cs typeface="Quicksand"/>
                <a:sym typeface="Quicksand"/>
              </a:rPr>
              <a:t>: </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sociale uitsluiting</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gebrek aan overheidssteun</a:t>
            </a:r>
            <a:br>
              <a:rPr b="0" i="0" lang="de-AT" sz="4000" u="none" cap="none" strike="noStrike">
                <a:solidFill>
                  <a:schemeClr val="lt1"/>
                </a:solidFill>
                <a:latin typeface="Quicksand"/>
                <a:ea typeface="Quicksand"/>
                <a:cs typeface="Quicksand"/>
                <a:sym typeface="Quicksand"/>
              </a:rPr>
            </a:br>
            <a:r>
              <a:rPr b="0" i="0" lang="de-AT" sz="4000" u="none" cap="none" strike="noStrike">
                <a:solidFill>
                  <a:schemeClr val="lt1"/>
                </a:solidFill>
                <a:latin typeface="Quicksand"/>
                <a:ea typeface="Quicksand"/>
                <a:cs typeface="Quicksand"/>
                <a:sym typeface="Quicksand"/>
              </a:rPr>
              <a:t>- </a:t>
            </a:r>
            <a:r>
              <a:rPr lang="de-AT" sz="4000">
                <a:solidFill>
                  <a:schemeClr val="lt1"/>
                </a:solidFill>
                <a:latin typeface="Quicksand"/>
                <a:ea typeface="Quicksand"/>
                <a:cs typeface="Quicksand"/>
                <a:sym typeface="Quicksand"/>
              </a:rPr>
              <a:t>de wens van dove mensen om zelf keuzes te maken.</a:t>
            </a:r>
            <a:endParaRPr b="0" i="0" sz="3600" u="none" cap="none" strike="noStrike">
              <a:solidFill>
                <a:schemeClr val="lt1"/>
              </a:solidFill>
              <a:latin typeface="Quicksand"/>
              <a:ea typeface="Quicksand"/>
              <a:cs typeface="Quicksand"/>
              <a:sym typeface="Quicksand"/>
            </a:endParaRPr>
          </a:p>
        </p:txBody>
      </p:sp>
      <p:pic>
        <p:nvPicPr>
          <p:cNvPr id="116" name="Google Shape;116;p3"/>
          <p:cNvPicPr preferRelativeResize="0"/>
          <p:nvPr/>
        </p:nvPicPr>
        <p:blipFill rotWithShape="1">
          <a:blip r:embed="rId4">
            <a:alphaModFix/>
          </a:blip>
          <a:srcRect b="0" l="0" r="0" t="0"/>
          <a:stretch/>
        </p:blipFill>
        <p:spPr>
          <a:xfrm>
            <a:off x="10485120" y="2997945"/>
            <a:ext cx="6938927" cy="5083867"/>
          </a:xfrm>
          <a:prstGeom prst="rect">
            <a:avLst/>
          </a:prstGeom>
          <a:noFill/>
          <a:ln>
            <a:noFill/>
          </a:ln>
        </p:spPr>
      </p:pic>
      <p:sp>
        <p:nvSpPr>
          <p:cNvPr id="117" name="Google Shape;117;p3"/>
          <p:cNvSpPr txBox="1"/>
          <p:nvPr/>
        </p:nvSpPr>
        <p:spPr>
          <a:xfrm>
            <a:off x="10485120" y="8238478"/>
            <a:ext cx="6370320" cy="9335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Wiener Taubstummen Club "Glück auf"</a:t>
            </a:r>
            <a:endParaRPr b="0" i="0" sz="2400" u="none" cap="none" strike="noStrike">
              <a:solidFill>
                <a:schemeClr val="lt1"/>
              </a:solidFill>
              <a:latin typeface="Quicksand"/>
              <a:ea typeface="Quicksand"/>
              <a:cs typeface="Quicksand"/>
              <a:sym typeface="Quicksand"/>
            </a:endParaRPr>
          </a:p>
          <a:p>
            <a:pPr indent="0" lvl="0" marL="0" marR="0" rtl="0" algn="l">
              <a:lnSpc>
                <a:spcPct val="100000"/>
              </a:lnSpc>
              <a:spcBef>
                <a:spcPts val="75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1880 - 1900, 20-jarig jubileumfeest</a:t>
            </a:r>
            <a:endParaRPr b="0" i="0" sz="1400" u="none" cap="none" strike="noStrike">
              <a:solidFill>
                <a:srgbClr val="000000"/>
              </a:solidFill>
              <a:latin typeface="Arial"/>
              <a:ea typeface="Arial"/>
              <a:cs typeface="Arial"/>
              <a:sym typeface="Arial"/>
            </a:endParaRPr>
          </a:p>
        </p:txBody>
      </p:sp>
      <p:sp>
        <p:nvSpPr>
          <p:cNvPr id="118" name="Google Shape;118;p3"/>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pic>
        <p:nvPicPr>
          <p:cNvPr id="119" name="Google Shape;119;p3"/>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nvSpPr>
        <p:spPr>
          <a:xfrm>
            <a:off x="950119" y="4450201"/>
            <a:ext cx="12156300" cy="134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Sociaal isolement en uitsluiting</a:t>
            </a:r>
            <a:endParaRPr b="1" i="0" sz="5400" u="none" cap="none" strike="noStrike">
              <a:solidFill>
                <a:schemeClr val="lt1"/>
              </a:solidFill>
              <a:latin typeface="Anton"/>
              <a:ea typeface="Anton"/>
              <a:cs typeface="Anton"/>
              <a:sym typeface="Anton"/>
            </a:endParaRPr>
          </a:p>
        </p:txBody>
      </p:sp>
      <p:pic>
        <p:nvPicPr>
          <p:cNvPr id="126" name="Google Shape;126;p4"/>
          <p:cNvPicPr preferRelativeResize="0"/>
          <p:nvPr/>
        </p:nvPicPr>
        <p:blipFill rotWithShape="1">
          <a:blip r:embed="rId3">
            <a:alphaModFix/>
          </a:blip>
          <a:srcRect b="22614" l="0" r="0" t="31790"/>
          <a:stretch/>
        </p:blipFill>
        <p:spPr>
          <a:xfrm>
            <a:off x="-12" y="-1383483"/>
            <a:ext cx="18288000" cy="556582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27" name="Google Shape;127;p4"/>
          <p:cNvSpPr txBox="1"/>
          <p:nvPr/>
        </p:nvSpPr>
        <p:spPr>
          <a:xfrm>
            <a:off x="609601" y="5579750"/>
            <a:ext cx="15392100" cy="3678900"/>
          </a:xfrm>
          <a:prstGeom prst="rect">
            <a:avLst/>
          </a:prstGeom>
          <a:noFill/>
          <a:ln>
            <a:noFill/>
          </a:ln>
        </p:spPr>
        <p:txBody>
          <a:bodyPr anchorCtr="0" anchor="ctr" bIns="45700" lIns="91425" spcFirstLastPara="1" rIns="91425" wrap="square" tIns="45700">
            <a:normAutofit/>
          </a:bodyPr>
          <a:lstStyle/>
          <a:p>
            <a:pPr indent="-457200" lvl="0" marL="457200" marR="0" rtl="0" algn="just">
              <a:lnSpc>
                <a:spcPct val="9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Veel dove mensen waren </a:t>
            </a:r>
            <a:r>
              <a:rPr b="1" i="0" lang="de-AT" sz="3200" u="none" cap="none" strike="noStrike">
                <a:solidFill>
                  <a:schemeClr val="lt1"/>
                </a:solidFill>
                <a:latin typeface="Quicksand"/>
                <a:ea typeface="Quicksand"/>
                <a:cs typeface="Quicksand"/>
                <a:sym typeface="Quicksand"/>
              </a:rPr>
              <a:t>sociaal geïsoleerd.</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Weinig kansen </a:t>
            </a:r>
            <a:r>
              <a:rPr b="0" i="0" lang="de-AT" sz="3200" u="none" cap="none" strike="noStrike">
                <a:solidFill>
                  <a:schemeClr val="lt1"/>
                </a:solidFill>
                <a:latin typeface="Quicksand"/>
                <a:ea typeface="Quicksand"/>
                <a:cs typeface="Quicksand"/>
                <a:sym typeface="Quicksand"/>
              </a:rPr>
              <a:t>op onderwijs of werk</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Ze werden vaak gezien als 'onopvoedbaar'.</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	-&gt; De behoefte </a:t>
            </a:r>
            <a:r>
              <a:rPr b="1" i="0" lang="de-AT" sz="3200" u="none" cap="none" strike="noStrike">
                <a:solidFill>
                  <a:schemeClr val="lt1"/>
                </a:solidFill>
                <a:latin typeface="Quicksand"/>
                <a:ea typeface="Quicksand"/>
                <a:cs typeface="Quicksand"/>
                <a:sym typeface="Quicksand"/>
              </a:rPr>
              <a:t>om contact te leggen met gelijkgestemden </a:t>
            </a:r>
            <a:r>
              <a:rPr b="0" i="0" lang="de-AT" sz="3200" u="none" cap="none" strike="noStrike">
                <a:solidFill>
                  <a:schemeClr val="lt1"/>
                </a:solidFill>
                <a:latin typeface="Quicksand"/>
                <a:ea typeface="Quicksand"/>
                <a:cs typeface="Quicksand"/>
                <a:sym typeface="Quicksand"/>
              </a:rPr>
              <a:t>was groot.</a:t>
            </a:r>
            <a:endParaRPr b="0" i="0" sz="3200" u="none" cap="none" strike="noStrike">
              <a:solidFill>
                <a:schemeClr val="lt1"/>
              </a:solidFill>
              <a:latin typeface="Quicksand"/>
              <a:ea typeface="Quicksand"/>
              <a:cs typeface="Quicksand"/>
              <a:sym typeface="Quicksand"/>
            </a:endParaRPr>
          </a:p>
        </p:txBody>
      </p:sp>
      <p:sp>
        <p:nvSpPr>
          <p:cNvPr id="128" name="Google Shape;128;p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4"/>
          <p:cNvSpPr/>
          <p:nvPr/>
        </p:nvSpPr>
        <p:spPr>
          <a:xfrm>
            <a:off x="-486697" y="-294967"/>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dove-club</a:t>
            </a:r>
            <a:endParaRPr b="0" i="0" sz="1400" u="none" cap="none" strike="noStrike">
              <a:solidFill>
                <a:srgbClr val="000000"/>
              </a:solidFill>
              <a:latin typeface="Arial"/>
              <a:ea typeface="Arial"/>
              <a:cs typeface="Arial"/>
              <a:sym typeface="Arial"/>
            </a:endParaRPr>
          </a:p>
        </p:txBody>
      </p:sp>
      <p:pic>
        <p:nvPicPr>
          <p:cNvPr id="131" name="Google Shape;131;p4"/>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5"/>
          <p:cNvSpPr txBox="1"/>
          <p:nvPr/>
        </p:nvSpPr>
        <p:spPr>
          <a:xfrm>
            <a:off x="1558738" y="4359385"/>
            <a:ext cx="12156300" cy="134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Scholen als ontmoetingsplaatsen</a:t>
            </a:r>
            <a:endParaRPr b="1" i="0" sz="5400" u="none" cap="none" strike="noStrike">
              <a:solidFill>
                <a:schemeClr val="lt1"/>
              </a:solidFill>
              <a:latin typeface="Anton"/>
              <a:ea typeface="Anton"/>
              <a:cs typeface="Anton"/>
              <a:sym typeface="Anton"/>
            </a:endParaRPr>
          </a:p>
        </p:txBody>
      </p:sp>
      <p:sp>
        <p:nvSpPr>
          <p:cNvPr id="138" name="Google Shape;138;p5"/>
          <p:cNvSpPr txBox="1"/>
          <p:nvPr/>
        </p:nvSpPr>
        <p:spPr>
          <a:xfrm>
            <a:off x="1797714" y="5906737"/>
            <a:ext cx="15575449" cy="3679030"/>
          </a:xfrm>
          <a:prstGeom prst="rect">
            <a:avLst/>
          </a:prstGeom>
          <a:noFill/>
          <a:ln>
            <a:noFill/>
          </a:ln>
        </p:spPr>
        <p:txBody>
          <a:bodyPr anchorCtr="0" anchor="ctr" bIns="45700" lIns="91425" spcFirstLastPara="1" rIns="91425" wrap="square" tIns="45700">
            <a:normAutofit/>
          </a:bodyPr>
          <a:lstStyle/>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Vaak </a:t>
            </a:r>
            <a:r>
              <a:rPr b="1" i="0" lang="de-AT" sz="3600" u="none" cap="none" strike="noStrike">
                <a:solidFill>
                  <a:schemeClr val="lt1"/>
                </a:solidFill>
                <a:latin typeface="Quicksand"/>
                <a:ea typeface="Quicksand"/>
                <a:cs typeface="Quicksand"/>
                <a:sym typeface="Quicksand"/>
              </a:rPr>
              <a:t>ontstonden </a:t>
            </a:r>
            <a:r>
              <a:rPr b="0" i="0" lang="de-AT" sz="3600" u="none" cap="none" strike="noStrike">
                <a:solidFill>
                  <a:schemeClr val="lt1"/>
                </a:solidFill>
                <a:latin typeface="Quicksand"/>
                <a:ea typeface="Quicksand"/>
                <a:cs typeface="Quicksand"/>
                <a:sym typeface="Quicksand"/>
              </a:rPr>
              <a:t>de eerste </a:t>
            </a:r>
            <a:r>
              <a:rPr b="1" i="0" lang="de-AT" sz="3600" u="none" cap="none" strike="noStrike">
                <a:solidFill>
                  <a:schemeClr val="lt1"/>
                </a:solidFill>
                <a:latin typeface="Quicksand"/>
                <a:ea typeface="Quicksand"/>
                <a:cs typeface="Quicksand"/>
                <a:sym typeface="Quicksand"/>
              </a:rPr>
              <a:t>gemeenschappen </a:t>
            </a:r>
            <a:r>
              <a:rPr b="0" i="0" lang="de-AT" sz="3600" u="none" cap="none" strike="noStrike">
                <a:solidFill>
                  <a:schemeClr val="lt1"/>
                </a:solidFill>
                <a:latin typeface="Quicksand"/>
                <a:ea typeface="Quicksand"/>
                <a:cs typeface="Quicksand"/>
                <a:sym typeface="Quicksand"/>
              </a:rPr>
              <a:t>in of rond scholen voor doven</a:t>
            </a:r>
            <a:r>
              <a:rPr b="1" i="0" lang="de-AT" sz="3600" u="none" cap="none" strike="noStrike">
                <a:solidFill>
                  <a:schemeClr val="lt1"/>
                </a:solidFill>
                <a:latin typeface="Quicksand"/>
                <a:ea typeface="Quicksand"/>
                <a:cs typeface="Quicksand"/>
                <a:sym typeface="Quicksand"/>
              </a:rPr>
              <a:t>.</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 Oud-leerlingen hielden contact en organiseerden </a:t>
            </a:r>
            <a:r>
              <a:rPr b="1" i="0" lang="de-AT" sz="3600" u="none" cap="none" strike="noStrike">
                <a:solidFill>
                  <a:schemeClr val="lt1"/>
                </a:solidFill>
                <a:latin typeface="Quicksand"/>
                <a:ea typeface="Quicksand"/>
                <a:cs typeface="Quicksand"/>
                <a:sym typeface="Quicksand"/>
              </a:rPr>
              <a:t>regelmatig bijeenkomsten.</a:t>
            </a:r>
            <a:endParaRPr b="0" i="0" sz="1400" u="none" cap="none" strike="noStrike">
              <a:solidFill>
                <a:srgbClr val="000000"/>
              </a:solidFill>
              <a:latin typeface="Arial"/>
              <a:ea typeface="Arial"/>
              <a:cs typeface="Arial"/>
              <a:sym typeface="Arial"/>
            </a:endParaRPr>
          </a:p>
          <a:p>
            <a:pPr indent="-228600" lvl="0" marL="457200" marR="0" rtl="0" algn="just">
              <a:lnSpc>
                <a:spcPct val="90000"/>
              </a:lnSpc>
              <a:spcBef>
                <a:spcPts val="0"/>
              </a:spcBef>
              <a:spcAft>
                <a:spcPts val="0"/>
              </a:spcAft>
              <a:buClr>
                <a:schemeClr val="lt1"/>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600"/>
              <a:buFont typeface="Arial"/>
              <a:buChar char="•"/>
            </a:pPr>
            <a:r>
              <a:rPr b="0" i="0" lang="de-AT" sz="3600" u="none" cap="none" strike="noStrike">
                <a:solidFill>
                  <a:schemeClr val="lt1"/>
                </a:solidFill>
                <a:latin typeface="Quicksand"/>
                <a:ea typeface="Quicksand"/>
                <a:cs typeface="Quicksand"/>
                <a:sym typeface="Quicksand"/>
              </a:rPr>
              <a:t> Deze bijeenkomsten -&gt; vormden de </a:t>
            </a:r>
            <a:r>
              <a:rPr b="1" i="0" lang="de-AT" sz="3600" u="none" cap="none" strike="noStrike">
                <a:solidFill>
                  <a:schemeClr val="lt1"/>
                </a:solidFill>
                <a:latin typeface="Quicksand"/>
                <a:ea typeface="Quicksand"/>
                <a:cs typeface="Quicksand"/>
                <a:sym typeface="Quicksand"/>
              </a:rPr>
              <a:t>organisatorische kern </a:t>
            </a:r>
            <a:r>
              <a:rPr b="0" i="0" lang="de-AT" sz="3600" u="none" cap="none" strike="noStrike">
                <a:solidFill>
                  <a:schemeClr val="lt1"/>
                </a:solidFill>
                <a:latin typeface="Quicksand"/>
                <a:ea typeface="Quicksand"/>
                <a:cs typeface="Quicksand"/>
                <a:sym typeface="Quicksand"/>
              </a:rPr>
              <a:t>van dovenverenigingen.</a:t>
            </a:r>
            <a:endParaRPr b="0" i="0" sz="3600" u="none" cap="none" strike="noStrike">
              <a:solidFill>
                <a:schemeClr val="lt1"/>
              </a:solidFill>
              <a:latin typeface="Quicksand"/>
              <a:ea typeface="Quicksand"/>
              <a:cs typeface="Quicksand"/>
              <a:sym typeface="Quicksand"/>
            </a:endParaRPr>
          </a:p>
        </p:txBody>
      </p:sp>
      <p:sp>
        <p:nvSpPr>
          <p:cNvPr id="139" name="Google Shape;139;p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p5"/>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5"/>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3" name="Google Shape;143;p5"/>
          <p:cNvPicPr preferRelativeResize="0"/>
          <p:nvPr/>
        </p:nvPicPr>
        <p:blipFill rotWithShape="1">
          <a:blip r:embed="rId5">
            <a:alphaModFix/>
          </a:blip>
          <a:srcRect b="0" l="0" r="0" t="0"/>
          <a:stretch/>
        </p:blipFill>
        <p:spPr>
          <a:xfrm>
            <a:off x="5063111" y="304798"/>
            <a:ext cx="9044674" cy="3850251"/>
          </a:xfrm>
          <a:prstGeom prst="rect">
            <a:avLst/>
          </a:prstGeom>
          <a:noFill/>
          <a:ln>
            <a:noFill/>
          </a:ln>
        </p:spPr>
      </p:pic>
      <p:sp>
        <p:nvSpPr>
          <p:cNvPr id="144" name="Google Shape;144;p5"/>
          <p:cNvSpPr txBox="1"/>
          <p:nvPr/>
        </p:nvSpPr>
        <p:spPr>
          <a:xfrm>
            <a:off x="14413944" y="635698"/>
            <a:ext cx="3645771" cy="20415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Zur Erinnerung </a:t>
            </a:r>
            <a:r>
              <a:rPr b="0" i="0" lang="de-AT" sz="2400" u="none" cap="none" strike="noStrike">
                <a:solidFill>
                  <a:schemeClr val="lt1"/>
                </a:solidFill>
                <a:latin typeface="Quicksand"/>
                <a:ea typeface="Quicksand"/>
                <a:cs typeface="Quicksand"/>
                <a:sym typeface="Quicksand"/>
              </a:rPr>
              <a:t>(1879)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75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Ter nagedachtenis aan het 100-jarig bestaan van het K.k. Instituut voor Doven in Wenen</a:t>
            </a:r>
            <a:endParaRPr b="0" i="0" sz="2400" u="none" cap="none" strike="noStrike">
              <a:solidFill>
                <a:schemeClr val="lt1"/>
              </a:solidFill>
              <a:latin typeface="Quicksand"/>
              <a:ea typeface="Quicksand"/>
              <a:cs typeface="Quicksand"/>
              <a:sym typeface="Quicksand"/>
            </a:endParaRPr>
          </a:p>
        </p:txBody>
      </p:sp>
      <p:sp>
        <p:nvSpPr>
          <p:cNvPr id="145" name="Google Shape;145;p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p5"/>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pic>
        <p:nvPicPr>
          <p:cNvPr id="147" name="Google Shape;147;p5"/>
          <p:cNvPicPr preferRelativeResize="0"/>
          <p:nvPr/>
        </p:nvPicPr>
        <p:blipFill>
          <a:blip r:embed="rId8">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6"/>
          <p:cNvSpPr txBox="1"/>
          <p:nvPr/>
        </p:nvSpPr>
        <p:spPr>
          <a:xfrm>
            <a:off x="1822885" y="2598031"/>
            <a:ext cx="12156281" cy="134302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1" i="0" lang="de-AT" sz="5400" u="none" cap="none" strike="noStrike">
                <a:solidFill>
                  <a:schemeClr val="lt1"/>
                </a:solidFill>
                <a:latin typeface="Anton"/>
                <a:ea typeface="Anton"/>
                <a:cs typeface="Anton"/>
                <a:sym typeface="Anton"/>
              </a:rPr>
              <a:t>De invloed van gebarentaal</a:t>
            </a:r>
            <a:endParaRPr b="0" i="0" sz="5400" u="none" cap="none" strike="noStrike">
              <a:solidFill>
                <a:schemeClr val="lt1"/>
              </a:solidFill>
              <a:latin typeface="Anton"/>
              <a:ea typeface="Anton"/>
              <a:cs typeface="Anton"/>
              <a:sym typeface="Anton"/>
            </a:endParaRPr>
          </a:p>
        </p:txBody>
      </p:sp>
      <p:sp>
        <p:nvSpPr>
          <p:cNvPr id="154" name="Google Shape;154;p6"/>
          <p:cNvSpPr txBox="1"/>
          <p:nvPr/>
        </p:nvSpPr>
        <p:spPr>
          <a:xfrm>
            <a:off x="1797714" y="4158688"/>
            <a:ext cx="8417988" cy="3679030"/>
          </a:xfrm>
          <a:prstGeom prst="rect">
            <a:avLst/>
          </a:prstGeom>
          <a:noFill/>
          <a:ln>
            <a:noFill/>
          </a:ln>
        </p:spPr>
        <p:txBody>
          <a:bodyPr anchorCtr="0" anchor="ctr" bIns="45700" lIns="91425" spcFirstLastPara="1" rIns="91425" wrap="square" tIns="45700">
            <a:normAutofit lnSpcReduction="10000"/>
          </a:bodyPr>
          <a:lstStyle/>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maakte </a:t>
            </a:r>
            <a:r>
              <a:rPr b="1" i="0" lang="de-AT" sz="3200" u="none" cap="none" strike="noStrike">
                <a:solidFill>
                  <a:schemeClr val="lt1"/>
                </a:solidFill>
                <a:latin typeface="Quicksand"/>
                <a:ea typeface="Quicksand"/>
                <a:cs typeface="Quicksand"/>
                <a:sym typeface="Quicksand"/>
              </a:rPr>
              <a:t>natuurlijke communicatie </a:t>
            </a:r>
            <a:r>
              <a:rPr b="0" i="0" lang="de-AT" sz="3200" u="none" cap="none" strike="noStrike">
                <a:solidFill>
                  <a:schemeClr val="lt1"/>
                </a:solidFill>
                <a:latin typeface="Quicksand"/>
                <a:ea typeface="Quicksand"/>
                <a:cs typeface="Quicksand"/>
                <a:sym typeface="Quicksand"/>
              </a:rPr>
              <a:t>tussen dove mensen mogelijk</a:t>
            </a:r>
            <a:endParaRPr b="0"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bevorderde de ontwikkeling van een </a:t>
            </a:r>
            <a:r>
              <a:rPr b="1" i="0" lang="de-AT" sz="3200" u="none" cap="none" strike="noStrike">
                <a:solidFill>
                  <a:schemeClr val="lt1"/>
                </a:solidFill>
                <a:latin typeface="Quicksand"/>
                <a:ea typeface="Quicksand"/>
                <a:cs typeface="Quicksand"/>
                <a:sym typeface="Quicksand"/>
              </a:rPr>
              <a:t>unieke dovencultuur</a:t>
            </a:r>
            <a:endParaRPr b="1" i="0" sz="3200" u="none" cap="none" strike="noStrike">
              <a:solidFill>
                <a:schemeClr val="lt1"/>
              </a:solidFill>
              <a:latin typeface="Quicksand"/>
              <a:ea typeface="Quicksand"/>
              <a:cs typeface="Quicksand"/>
              <a:sym typeface="Quicksand"/>
            </a:endParaRPr>
          </a:p>
          <a:p>
            <a:pPr indent="-254000" lvl="0" marL="457200" marR="0" rtl="0" algn="just">
              <a:lnSpc>
                <a:spcPct val="90000"/>
              </a:lnSpc>
              <a:spcBef>
                <a:spcPts val="0"/>
              </a:spcBef>
              <a:spcAft>
                <a:spcPts val="0"/>
              </a:spcAft>
              <a:buClr>
                <a:schemeClr val="lt1"/>
              </a:buClr>
              <a:buSzPts val="3200"/>
              <a:buFont typeface="Courier New"/>
              <a:buNone/>
            </a:pPr>
            <a:r>
              <a:t/>
            </a:r>
            <a:endParaRPr b="0" i="0" sz="3200" u="none" cap="none" strike="noStrike">
              <a:solidFill>
                <a:schemeClr val="lt1"/>
              </a:solidFill>
              <a:latin typeface="Quicksand"/>
              <a:ea typeface="Quicksand"/>
              <a:cs typeface="Quicksand"/>
              <a:sym typeface="Quicksand"/>
            </a:endParaRPr>
          </a:p>
          <a:p>
            <a:pPr indent="-457200" lvl="0" marL="457200" marR="0" rtl="0" algn="just">
              <a:lnSpc>
                <a:spcPct val="90000"/>
              </a:lnSpc>
              <a:spcBef>
                <a:spcPts val="0"/>
              </a:spcBef>
              <a:spcAft>
                <a:spcPts val="0"/>
              </a:spcAft>
              <a:buClr>
                <a:schemeClr val="lt1"/>
              </a:buClr>
              <a:buSzPts val="3200"/>
              <a:buFont typeface="Courier New"/>
              <a:buChar char="o"/>
            </a:pPr>
            <a:r>
              <a:rPr b="0" i="0" lang="de-AT" sz="3200" u="none" cap="none" strike="noStrike">
                <a:solidFill>
                  <a:schemeClr val="lt1"/>
                </a:solidFill>
                <a:latin typeface="Quicksand"/>
                <a:ea typeface="Quicksand"/>
                <a:cs typeface="Quicksand"/>
                <a:sym typeface="Quicksand"/>
              </a:rPr>
              <a:t>de wens </a:t>
            </a:r>
            <a:r>
              <a:rPr b="1" i="0" lang="de-AT" sz="3200" u="none" cap="none" strike="noStrike">
                <a:solidFill>
                  <a:schemeClr val="lt1"/>
                </a:solidFill>
                <a:latin typeface="Quicksand"/>
                <a:ea typeface="Quicksand"/>
                <a:cs typeface="Quicksand"/>
                <a:sym typeface="Quicksand"/>
              </a:rPr>
              <a:t>om </a:t>
            </a:r>
            <a:r>
              <a:rPr b="0" i="0" lang="de-AT" sz="3200" u="none" cap="none" strike="noStrike">
                <a:solidFill>
                  <a:schemeClr val="lt1"/>
                </a:solidFill>
                <a:latin typeface="Quicksand"/>
                <a:ea typeface="Quicksand"/>
                <a:cs typeface="Quicksand"/>
                <a:sym typeface="Quicksand"/>
              </a:rPr>
              <a:t>deze taal en cultuur </a:t>
            </a:r>
            <a:r>
              <a:rPr b="1" i="0" lang="de-AT" sz="3200" u="none" cap="none" strike="noStrike">
                <a:solidFill>
                  <a:schemeClr val="lt1"/>
                </a:solidFill>
                <a:latin typeface="Quicksand"/>
                <a:ea typeface="Quicksand"/>
                <a:cs typeface="Quicksand"/>
                <a:sym typeface="Quicksand"/>
              </a:rPr>
              <a:t>te behouden en te bevorderen -&gt; </a:t>
            </a:r>
            <a:r>
              <a:rPr b="0" i="0" lang="de-AT" sz="3200" u="none" cap="none" strike="noStrike">
                <a:solidFill>
                  <a:schemeClr val="lt1"/>
                </a:solidFill>
                <a:latin typeface="Quicksand"/>
                <a:ea typeface="Quicksand"/>
                <a:cs typeface="Quicksand"/>
                <a:sym typeface="Quicksand"/>
              </a:rPr>
              <a:t>oprichting van verenigingen</a:t>
            </a:r>
            <a:endParaRPr b="0" i="0" sz="3200" u="none" cap="none" strike="noStrike">
              <a:solidFill>
                <a:schemeClr val="lt1"/>
              </a:solidFill>
              <a:latin typeface="Quicksand"/>
              <a:ea typeface="Quicksand"/>
              <a:cs typeface="Quicksand"/>
              <a:sym typeface="Quicksand"/>
            </a:endParaRPr>
          </a:p>
        </p:txBody>
      </p:sp>
      <p:sp>
        <p:nvSpPr>
          <p:cNvPr id="155" name="Google Shape;155;p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 name="Google Shape;156;p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 name="Google Shape;157;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8" name="Google Shape;158;p6"/>
          <p:cNvPicPr preferRelativeResize="0"/>
          <p:nvPr/>
        </p:nvPicPr>
        <p:blipFill rotWithShape="1">
          <a:blip r:embed="rId6">
            <a:alphaModFix/>
          </a:blip>
          <a:srcRect b="0" l="0" r="0" t="0"/>
          <a:stretch/>
        </p:blipFill>
        <p:spPr>
          <a:xfrm>
            <a:off x="11471564" y="787419"/>
            <a:ext cx="5408780" cy="5941027"/>
          </a:xfrm>
          <a:prstGeom prst="rect">
            <a:avLst/>
          </a:prstGeom>
          <a:noFill/>
          <a:ln>
            <a:noFill/>
          </a:ln>
        </p:spPr>
      </p:pic>
      <p:pic>
        <p:nvPicPr>
          <p:cNvPr id="159" name="Google Shape;159;p6"/>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7"/>
          <p:cNvSpPr txBox="1"/>
          <p:nvPr/>
        </p:nvSpPr>
        <p:spPr>
          <a:xfrm>
            <a:off x="246385" y="4988200"/>
            <a:ext cx="4867200" cy="35253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600"/>
              </a:spcAft>
              <a:buClr>
                <a:srgbClr val="000000"/>
              </a:buClr>
              <a:buSzPts val="6000"/>
              <a:buFont typeface="Arial"/>
              <a:buNone/>
            </a:pPr>
            <a:r>
              <a:rPr b="1" i="0" lang="de-AT" sz="6000" u="none" cap="none" strike="noStrike">
                <a:solidFill>
                  <a:schemeClr val="lt1"/>
                </a:solidFill>
                <a:latin typeface="Anton"/>
                <a:ea typeface="Anton"/>
                <a:cs typeface="Anton"/>
                <a:sym typeface="Anton"/>
              </a:rPr>
              <a:t>Organisatie en structuur</a:t>
            </a:r>
            <a:endParaRPr b="0" i="0" sz="1400" u="none" cap="none" strike="noStrike">
              <a:solidFill>
                <a:srgbClr val="000000"/>
              </a:solidFill>
              <a:latin typeface="Arial"/>
              <a:ea typeface="Arial"/>
              <a:cs typeface="Arial"/>
              <a:sym typeface="Arial"/>
            </a:endParaRPr>
          </a:p>
        </p:txBody>
      </p:sp>
      <p:pic>
        <p:nvPicPr>
          <p:cNvPr id="166" name="Google Shape;166;p7"/>
          <p:cNvPicPr preferRelativeResize="0"/>
          <p:nvPr/>
        </p:nvPicPr>
        <p:blipFill rotWithShape="1">
          <a:blip r:embed="rId3">
            <a:alphaModFix/>
          </a:blip>
          <a:srcRect b="13583" l="0" r="0" t="39595"/>
          <a:stretch/>
        </p:blipFill>
        <p:spPr>
          <a:xfrm>
            <a:off x="13" y="-738916"/>
            <a:ext cx="18288000" cy="5473526"/>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67" name="Google Shape;167;p7"/>
          <p:cNvSpPr txBox="1"/>
          <p:nvPr/>
        </p:nvSpPr>
        <p:spPr>
          <a:xfrm>
            <a:off x="5113575" y="5258675"/>
            <a:ext cx="13271100" cy="4448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Eerste bijeenkomsten: </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werden georganiseerd door individuele dove mensen – vaak </a:t>
            </a:r>
            <a:r>
              <a:rPr b="1" i="0" lang="de-AT" sz="3200" u="none" cap="none" strike="noStrike">
                <a:solidFill>
                  <a:schemeClr val="lt1"/>
                </a:solidFill>
                <a:latin typeface="Quicksand"/>
                <a:ea typeface="Quicksand"/>
                <a:cs typeface="Quicksand"/>
                <a:sym typeface="Quicksand"/>
              </a:rPr>
              <a:t>met een groot netwerk </a:t>
            </a:r>
            <a:r>
              <a:rPr b="0" i="0" lang="de-AT" sz="3200" u="none" cap="none" strike="noStrike">
                <a:solidFill>
                  <a:schemeClr val="lt1"/>
                </a:solidFill>
                <a:latin typeface="Quicksand"/>
                <a:ea typeface="Quicksand"/>
                <a:cs typeface="Quicksand"/>
                <a:sym typeface="Quicksand"/>
              </a:rPr>
              <a:t>en </a:t>
            </a:r>
            <a:r>
              <a:rPr b="1" i="0" lang="de-AT" sz="3200" u="none" cap="none" strike="noStrike">
                <a:solidFill>
                  <a:schemeClr val="lt1"/>
                </a:solidFill>
                <a:latin typeface="Quicksand"/>
                <a:ea typeface="Quicksand"/>
                <a:cs typeface="Quicksand"/>
                <a:sym typeface="Quicksand"/>
              </a:rPr>
              <a:t>zeer betrokken</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vonden plaats in </a:t>
            </a:r>
            <a:r>
              <a:rPr b="1" i="0" lang="de-AT" sz="3200" u="none" cap="none" strike="noStrike">
                <a:solidFill>
                  <a:schemeClr val="lt1"/>
                </a:solidFill>
                <a:latin typeface="Quicksand"/>
                <a:ea typeface="Quicksand"/>
                <a:cs typeface="Quicksand"/>
                <a:sym typeface="Quicksand"/>
              </a:rPr>
              <a:t>herbergen, gemeenschapszalen of privéwoningen</a:t>
            </a:r>
            <a:endParaRPr b="0" i="0" sz="1400" u="none" cap="none" strike="noStrike">
              <a:solidFill>
                <a:srgbClr val="000000"/>
              </a:solidFill>
              <a:latin typeface="Arial"/>
              <a:ea typeface="Arial"/>
              <a:cs typeface="Arial"/>
              <a:sym typeface="Arial"/>
            </a:endParaRPr>
          </a:p>
          <a:p>
            <a:pPr indent="-25400" lvl="0" marL="457200" marR="0" rtl="0" algn="l">
              <a:lnSpc>
                <a:spcPct val="90000"/>
              </a:lnSpc>
              <a:spcBef>
                <a:spcPts val="6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90000"/>
              </a:lnSpc>
              <a:spcBef>
                <a:spcPts val="600"/>
              </a:spcBef>
              <a:spcAft>
                <a:spcPts val="60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Na verloop van tijd </a:t>
            </a:r>
            <a:r>
              <a:rPr b="1" i="0" lang="de-AT" sz="3200" u="none" cap="none" strike="noStrike">
                <a:solidFill>
                  <a:schemeClr val="lt1"/>
                </a:solidFill>
                <a:latin typeface="Quicksand"/>
                <a:ea typeface="Quicksand"/>
                <a:cs typeface="Quicksand"/>
                <a:sym typeface="Quicksand"/>
              </a:rPr>
              <a:t>ontstonden er formele structuren</a:t>
            </a:r>
            <a:r>
              <a:rPr b="0" i="0" lang="de-AT" sz="3200" u="none" cap="none" strike="noStrike">
                <a:solidFill>
                  <a:schemeClr val="lt1"/>
                </a:solidFill>
                <a:latin typeface="Quicksand"/>
                <a:ea typeface="Quicksand"/>
                <a:cs typeface="Quicksand"/>
                <a:sym typeface="Quicksand"/>
              </a:rPr>
              <a:t>, met statuten, gekozen besturen en regelmatige bijeenkomsten.</a:t>
            </a:r>
            <a:endParaRPr b="0" i="0" sz="1400" u="none" cap="none" strike="noStrike">
              <a:solidFill>
                <a:srgbClr val="000000"/>
              </a:solidFill>
              <a:latin typeface="Arial"/>
              <a:ea typeface="Arial"/>
              <a:cs typeface="Arial"/>
              <a:sym typeface="Arial"/>
            </a:endParaRPr>
          </a:p>
        </p:txBody>
      </p:sp>
      <p:sp>
        <p:nvSpPr>
          <p:cNvPr id="168" name="Google Shape;168;p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7"/>
          <p:cNvSpPr/>
          <p:nvPr/>
        </p:nvSpPr>
        <p:spPr>
          <a:xfrm>
            <a:off x="-432635" y="-393187"/>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7"/>
          <p:cNvSpPr txBox="1"/>
          <p:nvPr/>
        </p:nvSpPr>
        <p:spPr>
          <a:xfrm>
            <a:off x="11691244" y="4734590"/>
            <a:ext cx="6952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icksand"/>
                <a:ea typeface="Quicksand"/>
                <a:cs typeface="Quicksand"/>
                <a:sym typeface="Quicksand"/>
              </a:rPr>
              <a:t>Wiener Taubstummen Frauen – Verein (1890)</a:t>
            </a:r>
            <a:endParaRPr b="0" i="0" sz="1400" u="none" cap="none" strike="noStrike">
              <a:solidFill>
                <a:srgbClr val="000000"/>
              </a:solidFill>
              <a:latin typeface="Arial"/>
              <a:ea typeface="Arial"/>
              <a:cs typeface="Arial"/>
              <a:sym typeface="Arial"/>
            </a:endParaRPr>
          </a:p>
        </p:txBody>
      </p:sp>
      <p:sp>
        <p:nvSpPr>
          <p:cNvPr id="171" name="Google Shape;171;p7"/>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pic>
        <p:nvPicPr>
          <p:cNvPr id="172" name="Google Shape;172;p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8"/>
          <p:cNvSpPr/>
          <p:nvPr/>
        </p:nvSpPr>
        <p:spPr>
          <a:xfrm>
            <a:off x="0" y="0"/>
            <a:ext cx="18283428" cy="10287000"/>
          </a:xfrm>
          <a:prstGeom prst="rect">
            <a:avLst/>
          </a:prstGeom>
          <a:solidFill>
            <a:srgbClr val="16114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9" name="Google Shape;179;p8"/>
          <p:cNvSpPr txBox="1"/>
          <p:nvPr/>
        </p:nvSpPr>
        <p:spPr>
          <a:xfrm>
            <a:off x="457200" y="1562901"/>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lang="de-AT" sz="6600">
                <a:solidFill>
                  <a:schemeClr val="lt1"/>
                </a:solidFill>
                <a:latin typeface="Anton"/>
                <a:ea typeface="Anton"/>
                <a:cs typeface="Anton"/>
                <a:sym typeface="Anton"/>
              </a:rPr>
              <a:t>Doel van dovenclubs</a:t>
            </a:r>
            <a:endParaRPr b="0" i="0" sz="6600" u="none" cap="none" strike="noStrike">
              <a:solidFill>
                <a:schemeClr val="lt1"/>
              </a:solidFill>
              <a:latin typeface="Anton"/>
              <a:ea typeface="Anton"/>
              <a:cs typeface="Anton"/>
              <a:sym typeface="Anton"/>
            </a:endParaRPr>
          </a:p>
        </p:txBody>
      </p:sp>
      <p:sp>
        <p:nvSpPr>
          <p:cNvPr id="180" name="Google Shape;180;p8"/>
          <p:cNvSpPr txBox="1"/>
          <p:nvPr/>
        </p:nvSpPr>
        <p:spPr>
          <a:xfrm>
            <a:off x="457200" y="3083175"/>
            <a:ext cx="9601200" cy="4980900"/>
          </a:xfrm>
          <a:prstGeom prst="rect">
            <a:avLst/>
          </a:prstGeom>
          <a:noFill/>
          <a:ln>
            <a:noFill/>
          </a:ln>
        </p:spPr>
        <p:txBody>
          <a:bodyPr anchorCtr="0" anchor="t" bIns="45700" lIns="91425" spcFirstLastPara="1" rIns="91425" wrap="square" tIns="45700">
            <a:normAutofit fontScale="85000"/>
          </a:bodyPr>
          <a:lstStyle/>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Bevordering van </a:t>
            </a:r>
            <a:r>
              <a:rPr b="1" lang="de-AT" sz="3200">
                <a:solidFill>
                  <a:schemeClr val="lt1"/>
                </a:solidFill>
                <a:latin typeface="Quicksand"/>
                <a:ea typeface="Quicksand"/>
                <a:cs typeface="Quicksand"/>
                <a:sym typeface="Quicksand"/>
              </a:rPr>
              <a:t>kennis</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(bijv. via lezingen, workshops)</a:t>
            </a:r>
            <a:endParaRPr b="0" i="0" sz="14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Sociale </a:t>
            </a:r>
            <a:r>
              <a:rPr b="1" i="0" lang="de-AT" sz="3200" u="none" cap="none" strike="noStrike">
                <a:solidFill>
                  <a:schemeClr val="lt1"/>
                </a:solidFill>
                <a:latin typeface="Quicksand"/>
                <a:ea typeface="Quicksand"/>
                <a:cs typeface="Quicksand"/>
                <a:sym typeface="Quicksand"/>
              </a:rPr>
              <a:t>bijeenkomsten </a:t>
            </a:r>
            <a:r>
              <a:rPr b="0" i="0" lang="de-AT" sz="3200" u="none" cap="none" strike="noStrike">
                <a:solidFill>
                  <a:schemeClr val="lt1"/>
                </a:solidFill>
                <a:latin typeface="Quicksand"/>
                <a:ea typeface="Quicksand"/>
                <a:cs typeface="Quicksand"/>
                <a:sym typeface="Quicksand"/>
              </a:rPr>
              <a:t>en wederzijdse ondersteuning</a:t>
            </a:r>
            <a:endParaRPr b="0" i="0" sz="14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1" i="0" lang="de-AT" sz="3200" u="none" cap="none" strike="noStrike">
                <a:solidFill>
                  <a:schemeClr val="lt1"/>
                </a:solidFill>
                <a:latin typeface="Quicksand"/>
                <a:ea typeface="Quicksand"/>
                <a:cs typeface="Quicksand"/>
                <a:sym typeface="Quicksand"/>
              </a:rPr>
              <a:t>Belangenbehartiging </a:t>
            </a:r>
            <a:r>
              <a:rPr b="0" i="0" lang="de-AT" sz="3200" u="none" cap="none" strike="noStrike">
                <a:solidFill>
                  <a:schemeClr val="lt1"/>
                </a:solidFill>
                <a:latin typeface="Quicksand"/>
                <a:ea typeface="Quicksand"/>
                <a:cs typeface="Quicksand"/>
                <a:sym typeface="Quicksand"/>
              </a:rPr>
              <a:t>voor de rechten van dove mensen</a:t>
            </a:r>
            <a:endParaRPr b="0" i="0" sz="32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1" i="0" lang="de-AT" sz="3200" u="none" cap="none" strike="noStrike">
                <a:solidFill>
                  <a:schemeClr val="lt1"/>
                </a:solidFill>
                <a:latin typeface="Quicksand"/>
                <a:ea typeface="Quicksand"/>
                <a:cs typeface="Quicksand"/>
                <a:sym typeface="Quicksand"/>
              </a:rPr>
              <a:t>Behoud </a:t>
            </a:r>
            <a:r>
              <a:rPr b="0" i="0" lang="de-AT" sz="3200" u="none" cap="none" strike="noStrike">
                <a:solidFill>
                  <a:schemeClr val="lt1"/>
                </a:solidFill>
                <a:latin typeface="Quicksand"/>
                <a:ea typeface="Quicksand"/>
                <a:cs typeface="Quicksand"/>
                <a:sym typeface="Quicksand"/>
              </a:rPr>
              <a:t>van gebarentaal</a:t>
            </a:r>
            <a:endParaRPr b="0" i="0" sz="3200" u="none" cap="none" strike="noStrike">
              <a:solidFill>
                <a:schemeClr val="lt1"/>
              </a:solidFill>
              <a:latin typeface="Quicksand"/>
              <a:ea typeface="Quicksand"/>
              <a:cs typeface="Quicksand"/>
              <a:sym typeface="Quicksand"/>
            </a:endParaRPr>
          </a:p>
          <a:p>
            <a:pPr indent="-541020" lvl="0" marL="571500" marR="0" rtl="0" algn="l">
              <a:lnSpc>
                <a:spcPct val="150000"/>
              </a:lnSpc>
              <a:spcBef>
                <a:spcPts val="0"/>
              </a:spcBef>
              <a:spcAft>
                <a:spcPts val="0"/>
              </a:spcAft>
              <a:buClr>
                <a:schemeClr val="lt1"/>
              </a:buClr>
              <a:buSzPct val="100000"/>
              <a:buFont typeface="Arial"/>
              <a:buChar char="•"/>
            </a:pPr>
            <a:r>
              <a:rPr b="0" i="0" lang="de-AT" sz="3200" u="none" cap="none" strike="noStrike">
                <a:solidFill>
                  <a:schemeClr val="lt1"/>
                </a:solidFill>
                <a:latin typeface="Quicksand"/>
                <a:ea typeface="Quicksand"/>
                <a:cs typeface="Quicksand"/>
                <a:sym typeface="Quicksand"/>
              </a:rPr>
              <a:t>Oprichting van sport-, theater- of cultuurverenigingen</a:t>
            </a:r>
            <a:endParaRPr b="0" i="0" sz="3200" u="none" cap="none" strike="noStrike">
              <a:solidFill>
                <a:schemeClr val="lt1"/>
              </a:solidFill>
              <a:latin typeface="Quicksand"/>
              <a:ea typeface="Quicksand"/>
              <a:cs typeface="Quicksand"/>
              <a:sym typeface="Quicksand"/>
            </a:endParaRPr>
          </a:p>
        </p:txBody>
      </p:sp>
      <p:sp>
        <p:nvSpPr>
          <p:cNvPr id="181" name="Google Shape;181;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2" name="Google Shape;182;p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3" name="Google Shape;183;p8"/>
          <p:cNvSpPr/>
          <p:nvPr/>
        </p:nvSpPr>
        <p:spPr>
          <a:xfrm>
            <a:off x="19078032" y="8643996"/>
            <a:ext cx="4165516" cy="724079"/>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84" name="Google Shape;184;p8"/>
          <p:cNvPicPr preferRelativeResize="0"/>
          <p:nvPr/>
        </p:nvPicPr>
        <p:blipFill rotWithShape="1">
          <a:blip r:embed="rId6">
            <a:alphaModFix/>
          </a:blip>
          <a:srcRect b="0" l="0" r="0" t="0"/>
          <a:stretch/>
        </p:blipFill>
        <p:spPr>
          <a:xfrm>
            <a:off x="11648530" y="1562899"/>
            <a:ext cx="6182269" cy="4727625"/>
          </a:xfrm>
          <a:prstGeom prst="rect">
            <a:avLst/>
          </a:prstGeom>
          <a:noFill/>
          <a:ln>
            <a:noFill/>
          </a:ln>
        </p:spPr>
      </p:pic>
      <p:sp>
        <p:nvSpPr>
          <p:cNvPr id="185" name="Google Shape;185;p8"/>
          <p:cNvSpPr txBox="1"/>
          <p:nvPr/>
        </p:nvSpPr>
        <p:spPr>
          <a:xfrm>
            <a:off x="13915422" y="6513021"/>
            <a:ext cx="69525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de-AT" sz="1900" u="sng" cap="none" strike="noStrike">
                <a:solidFill>
                  <a:schemeClr val="lt1"/>
                </a:solidFill>
                <a:latin typeface="Quicksand"/>
                <a:ea typeface="Quicksand"/>
                <a:cs typeface="Quicksand"/>
                <a:sym typeface="Quicksand"/>
              </a:rPr>
              <a:t>Taubstummengesellschaft</a:t>
            </a:r>
            <a:br>
              <a:rPr b="0" i="0" lang="de-AT" sz="1900" u="none" cap="none" strike="noStrike">
                <a:solidFill>
                  <a:schemeClr val="lt1"/>
                </a:solidFill>
                <a:latin typeface="Quicksand"/>
                <a:ea typeface="Quicksand"/>
                <a:cs typeface="Quicksand"/>
                <a:sym typeface="Quicksand"/>
              </a:rPr>
            </a:br>
            <a:r>
              <a:rPr b="0" i="0" lang="de-AT" sz="1900" u="none" cap="none" strike="noStrike">
                <a:solidFill>
                  <a:schemeClr val="lt1"/>
                </a:solidFill>
                <a:latin typeface="Quicksand"/>
                <a:ea typeface="Quicksand"/>
                <a:cs typeface="Quicksand"/>
                <a:sym typeface="Quicksand"/>
              </a:rPr>
              <a:t>bij de Dreher Bierhalle (1896)</a:t>
            </a:r>
            <a:br>
              <a:rPr b="0" i="0" lang="de-AT" sz="1900" u="none" cap="none" strike="noStrike">
                <a:solidFill>
                  <a:schemeClr val="lt1"/>
                </a:solidFill>
                <a:latin typeface="Quicksand"/>
                <a:ea typeface="Quicksand"/>
                <a:cs typeface="Quicksand"/>
                <a:sym typeface="Quicksand"/>
              </a:rPr>
            </a:br>
            <a:r>
              <a:rPr b="0" i="0" lang="de-AT" sz="1900" u="none" cap="none" strike="noStrike">
                <a:solidFill>
                  <a:schemeClr val="lt1"/>
                </a:solidFill>
                <a:latin typeface="Quicksand"/>
                <a:ea typeface="Quicksand"/>
                <a:cs typeface="Quicksand"/>
                <a:sym typeface="Quicksand"/>
              </a:rPr>
              <a:t>© Ludwig Pollak</a:t>
            </a:r>
            <a:endParaRPr b="0" i="0" sz="900" u="none" cap="none" strike="noStrike">
              <a:solidFill>
                <a:srgbClr val="000000"/>
              </a:solidFill>
              <a:latin typeface="Arial"/>
              <a:ea typeface="Arial"/>
              <a:cs typeface="Arial"/>
              <a:sym typeface="Arial"/>
            </a:endParaRPr>
          </a:p>
        </p:txBody>
      </p:sp>
      <p:sp>
        <p:nvSpPr>
          <p:cNvPr id="186" name="Google Shape;186;p8"/>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www.gehoerlos-archiv.at</a:t>
            </a:r>
            <a:endParaRPr b="0" i="0" sz="1400" u="none" cap="none" strike="noStrike">
              <a:solidFill>
                <a:srgbClr val="000000"/>
              </a:solidFill>
              <a:latin typeface="Arial"/>
              <a:ea typeface="Arial"/>
              <a:cs typeface="Arial"/>
              <a:sym typeface="Arial"/>
            </a:endParaRPr>
          </a:p>
        </p:txBody>
      </p:sp>
      <p:pic>
        <p:nvPicPr>
          <p:cNvPr id="187" name="Google Shape;187;p8"/>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9"/>
          <p:cNvSpPr txBox="1"/>
          <p:nvPr/>
        </p:nvSpPr>
        <p:spPr>
          <a:xfrm>
            <a:off x="960120" y="2392669"/>
            <a:ext cx="9601200" cy="12902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600"/>
              <a:buFont typeface="Arial"/>
              <a:buNone/>
            </a:pPr>
            <a:r>
              <a:rPr b="0" i="0" lang="de-AT" sz="6600" u="none" cap="none" strike="noStrike">
                <a:solidFill>
                  <a:schemeClr val="lt1"/>
                </a:solidFill>
                <a:latin typeface="Anton"/>
                <a:ea typeface="Anton"/>
                <a:cs typeface="Anton"/>
                <a:sym typeface="Anton"/>
              </a:rPr>
              <a:t>Wettelijk kader</a:t>
            </a:r>
            <a:endParaRPr b="0" i="0" sz="6600" u="none" cap="none" strike="noStrike">
              <a:solidFill>
                <a:schemeClr val="lt1"/>
              </a:solidFill>
              <a:latin typeface="Anton"/>
              <a:ea typeface="Anton"/>
              <a:cs typeface="Anton"/>
              <a:sym typeface="Anton"/>
            </a:endParaRPr>
          </a:p>
        </p:txBody>
      </p:sp>
      <p:sp>
        <p:nvSpPr>
          <p:cNvPr id="194" name="Google Shape;194;p9"/>
          <p:cNvSpPr txBox="1"/>
          <p:nvPr/>
        </p:nvSpPr>
        <p:spPr>
          <a:xfrm>
            <a:off x="960120" y="4189525"/>
            <a:ext cx="16501970" cy="4981002"/>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Uiteindelijk werden veel verenigingen </a:t>
            </a:r>
            <a:r>
              <a:rPr b="1" i="0" lang="de-AT" sz="3200" u="none" cap="none" strike="noStrike">
                <a:solidFill>
                  <a:schemeClr val="lt1"/>
                </a:solidFill>
                <a:latin typeface="Quicksand"/>
                <a:ea typeface="Quicksand"/>
                <a:cs typeface="Quicksand"/>
                <a:sym typeface="Quicksand"/>
              </a:rPr>
              <a:t>officieel geregistreerd</a:t>
            </a:r>
            <a:br>
              <a:rPr b="0" i="0" lang="de-AT" sz="3200" u="none" cap="none" strike="noStrike">
                <a:solidFill>
                  <a:schemeClr val="lt1"/>
                </a:solidFill>
                <a:latin typeface="Quicksand"/>
                <a:ea typeface="Quicksand"/>
                <a:cs typeface="Quicksand"/>
                <a:sym typeface="Quicksand"/>
              </a:rPr>
            </a:br>
            <a:r>
              <a:rPr b="0" i="0" lang="de-AT" sz="3200" u="none" cap="none" strike="noStrike">
                <a:solidFill>
                  <a:schemeClr val="lt1"/>
                </a:solidFill>
                <a:latin typeface="Quicksand"/>
                <a:ea typeface="Quicksand"/>
                <a:cs typeface="Quicksand"/>
                <a:sym typeface="Quicksand"/>
              </a:rPr>
              <a:t> (bijvoorbeeld als non-profitorganisaties/ngo's). </a:t>
            </a:r>
            <a:endParaRPr b="0" i="0" sz="14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50000"/>
              </a:lnSpc>
              <a:spcBef>
                <a:spcPts val="0"/>
              </a:spcBef>
              <a:spcAft>
                <a:spcPts val="0"/>
              </a:spcAft>
              <a:buClr>
                <a:srgbClr val="000000"/>
              </a:buClr>
              <a:buSzPts val="3200"/>
              <a:buFont typeface="Arial"/>
              <a:buNone/>
            </a:pPr>
            <a:r>
              <a:rPr b="0" i="0" lang="de-AT" sz="3200" u="none" cap="none" strike="noStrike">
                <a:solidFill>
                  <a:schemeClr val="lt1"/>
                </a:solidFill>
                <a:latin typeface="Quicksand"/>
                <a:ea typeface="Quicksand"/>
                <a:cs typeface="Quicksand"/>
                <a:sym typeface="Quicksand"/>
              </a:rPr>
              <a:t>Hierdoor konden ze:</a:t>
            </a:r>
            <a:endParaRPr b="0" i="0" sz="1400" u="none" cap="none"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donaties</a:t>
            </a:r>
            <a:r>
              <a:rPr b="0" i="0" lang="de-AT" sz="3200" u="none" cap="none" strike="noStrike">
                <a:solidFill>
                  <a:schemeClr val="lt1"/>
                </a:solidFill>
                <a:latin typeface="Quicksand"/>
                <a:ea typeface="Quicksand"/>
                <a:cs typeface="Quicksand"/>
                <a:sym typeface="Quicksand"/>
              </a:rPr>
              <a:t> te verzamelen</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1" i="0" lang="de-AT" sz="3200" u="none" cap="none" strike="noStrike">
                <a:solidFill>
                  <a:schemeClr val="lt1"/>
                </a:solidFill>
                <a:latin typeface="Quicksand"/>
                <a:ea typeface="Quicksand"/>
                <a:cs typeface="Quicksand"/>
                <a:sym typeface="Quicksand"/>
              </a:rPr>
              <a:t>openbare evenementen </a:t>
            </a:r>
            <a:r>
              <a:rPr b="0" i="0" lang="de-AT" sz="3200" u="none" cap="none" strike="noStrike">
                <a:solidFill>
                  <a:schemeClr val="lt1"/>
                </a:solidFill>
                <a:latin typeface="Quicksand"/>
                <a:ea typeface="Quicksand"/>
                <a:cs typeface="Quicksand"/>
                <a:sym typeface="Quicksand"/>
              </a:rPr>
              <a:t>te organiseren</a:t>
            </a:r>
            <a:endParaRPr b="1" i="0" sz="32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meer </a:t>
            </a:r>
            <a:r>
              <a:rPr b="1" i="0" lang="de-AT" sz="3200" u="none" cap="none" strike="noStrike">
                <a:solidFill>
                  <a:schemeClr val="lt1"/>
                </a:solidFill>
                <a:latin typeface="Quicksand"/>
                <a:ea typeface="Quicksand"/>
                <a:cs typeface="Quicksand"/>
                <a:sym typeface="Quicksand"/>
              </a:rPr>
              <a:t>erkenning</a:t>
            </a:r>
            <a:r>
              <a:rPr b="0" i="0" lang="de-AT" sz="3200" u="none" cap="none" strike="noStrike">
                <a:solidFill>
                  <a:schemeClr val="lt1"/>
                </a:solidFill>
                <a:latin typeface="Quicksand"/>
                <a:ea typeface="Quicksand"/>
                <a:cs typeface="Quicksand"/>
                <a:sym typeface="Quicksand"/>
              </a:rPr>
              <a:t> te krijgen</a:t>
            </a:r>
            <a:endParaRPr b="0" i="0" sz="1400" u="none" cap="none" strike="noStrike">
              <a:solidFill>
                <a:schemeClr val="lt1"/>
              </a:solidFill>
              <a:latin typeface="Quicksand"/>
              <a:ea typeface="Quicksand"/>
              <a:cs typeface="Quicksand"/>
              <a:sym typeface="Quicksand"/>
            </a:endParaRPr>
          </a:p>
        </p:txBody>
      </p:sp>
      <p:sp>
        <p:nvSpPr>
          <p:cNvPr id="195" name="Google Shape;195;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Waage, Balance, Symbol, Gerechtigkeit" id="197" name="Google Shape;197;p9"/>
          <p:cNvPicPr preferRelativeResize="0"/>
          <p:nvPr/>
        </p:nvPicPr>
        <p:blipFill rotWithShape="1">
          <a:blip r:embed="rId5">
            <a:alphaModFix/>
          </a:blip>
          <a:srcRect b="0" l="0" r="0" t="0"/>
          <a:stretch/>
        </p:blipFill>
        <p:spPr>
          <a:xfrm>
            <a:off x="13255425" y="748807"/>
            <a:ext cx="3243170" cy="3243170"/>
          </a:xfrm>
          <a:prstGeom prst="rect">
            <a:avLst/>
          </a:prstGeom>
          <a:noFill/>
          <a:ln>
            <a:noFill/>
          </a:ln>
        </p:spPr>
      </p:pic>
      <p:sp>
        <p:nvSpPr>
          <p:cNvPr id="198" name="Google Shape;198;p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99" name="Google Shape;199;p9"/>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p10"/>
          <p:cNvSpPr txBox="1"/>
          <p:nvPr/>
        </p:nvSpPr>
        <p:spPr>
          <a:xfrm>
            <a:off x="2084475" y="1470575"/>
            <a:ext cx="14553300" cy="10158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de-AT" sz="6600" u="none" cap="none" strike="noStrike">
                <a:solidFill>
                  <a:srgbClr val="FFFFFF"/>
                </a:solidFill>
                <a:latin typeface="Anton"/>
                <a:ea typeface="Anton"/>
                <a:cs typeface="Anton"/>
                <a:sym typeface="Anton"/>
              </a:rPr>
              <a:t>Geschiedenis van dovenverenigingen</a:t>
            </a:r>
            <a:endParaRPr b="0" i="0" sz="100" u="none" cap="none" strike="noStrike">
              <a:solidFill>
                <a:srgbClr val="000000"/>
              </a:solidFill>
              <a:latin typeface="Anton"/>
              <a:ea typeface="Anton"/>
              <a:cs typeface="Anton"/>
              <a:sym typeface="Anton"/>
            </a:endParaRPr>
          </a:p>
        </p:txBody>
      </p:sp>
      <p:sp>
        <p:nvSpPr>
          <p:cNvPr id="206" name="Google Shape;206;p10"/>
          <p:cNvSpPr txBox="1"/>
          <p:nvPr/>
        </p:nvSpPr>
        <p:spPr>
          <a:xfrm>
            <a:off x="3356360" y="3035507"/>
            <a:ext cx="3899846" cy="517064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1900: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Parijs 1838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Berlijn 1848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Berlijn 1849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Leipzig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Luik 1864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Wenen 1865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Dresden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Kopenhagen 1866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Stockholm 1868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Praag 1868</a:t>
            </a:r>
            <a:endParaRPr b="0" i="0" sz="2799" u="none" cap="none" strike="noStrike">
              <a:solidFill>
                <a:schemeClr val="lt1"/>
              </a:solidFill>
              <a:latin typeface="Quicksand"/>
              <a:ea typeface="Quicksand"/>
              <a:cs typeface="Quicksand"/>
              <a:sym typeface="Quicksand"/>
            </a:endParaRPr>
          </a:p>
        </p:txBody>
      </p:sp>
      <p:sp>
        <p:nvSpPr>
          <p:cNvPr id="207" name="Google Shape;207;p10"/>
          <p:cNvSpPr txBox="1"/>
          <p:nvPr/>
        </p:nvSpPr>
        <p:spPr>
          <a:xfrm>
            <a:off x="3356360" y="9364430"/>
            <a:ext cx="5105400" cy="3738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AT" sz="1800" u="none" cap="none" strike="noStrike">
                <a:solidFill>
                  <a:schemeClr val="lt1"/>
                </a:solidFill>
                <a:latin typeface="Calibri"/>
                <a:ea typeface="Calibri"/>
                <a:cs typeface="Calibri"/>
                <a:sym typeface="Calibri"/>
              </a:rPr>
              <a:t>Bron: Peter Niemelä, Denemarken/Finland</a:t>
            </a:r>
            <a:endParaRPr b="0" i="0" sz="1800" u="none" cap="none" strike="noStrike">
              <a:solidFill>
                <a:schemeClr val="lt1"/>
              </a:solidFill>
              <a:latin typeface="Calibri"/>
              <a:ea typeface="Calibri"/>
              <a:cs typeface="Calibri"/>
              <a:sym typeface="Calibri"/>
            </a:endParaRPr>
          </a:p>
        </p:txBody>
      </p:sp>
      <p:sp>
        <p:nvSpPr>
          <p:cNvPr id="208" name="Google Shape;208;p10"/>
          <p:cNvSpPr txBox="1"/>
          <p:nvPr/>
        </p:nvSpPr>
        <p:spPr>
          <a:xfrm>
            <a:off x="10121041" y="3035507"/>
            <a:ext cx="4881600" cy="52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In</a:t>
            </a:r>
            <a:r>
              <a:rPr b="1" i="0" lang="de-AT" sz="2800" u="none" cap="none" strike="noStrike">
                <a:solidFill>
                  <a:schemeClr val="lt1"/>
                </a:solidFill>
                <a:latin typeface="Quicksand"/>
                <a:ea typeface="Quicksand"/>
                <a:cs typeface="Quicksand"/>
                <a:sym typeface="Quicksand"/>
              </a:rPr>
              <a:t> 2024: </a:t>
            </a:r>
            <a:br>
              <a:rPr b="0" i="0" lang="de-AT" sz="2800" u="none" cap="none" strike="noStrike">
                <a:solidFill>
                  <a:schemeClr val="lt1"/>
                </a:solidFill>
                <a:latin typeface="Quicksand"/>
                <a:ea typeface="Quicksand"/>
                <a:cs typeface="Quicksand"/>
                <a:sym typeface="Quicksand"/>
              </a:rPr>
            </a:b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1. Berlijn 1848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2. Leipzig  1864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3. Wenen 1865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4. Dresden  1866</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5. Kopenhagen 1866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6. Stockholm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7. Praag 1868</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8. Hannover 1872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2800"/>
              <a:buFont typeface="Quicksand"/>
              <a:buNone/>
            </a:pPr>
            <a:r>
              <a:rPr b="0" i="0" lang="de-AT" sz="2800" u="none" cap="none" strike="noStrike">
                <a:solidFill>
                  <a:schemeClr val="lt1"/>
                </a:solidFill>
                <a:latin typeface="Quicksand"/>
                <a:ea typeface="Quicksand"/>
                <a:cs typeface="Quicksand"/>
                <a:sym typeface="Quicksand"/>
              </a:rPr>
              <a:t>9. Milaan 1874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10. Oslo 1878 </a:t>
            </a:r>
            <a:endParaRPr b="0" i="0" sz="2800" u="none" cap="none" strike="noStrike">
              <a:solidFill>
                <a:schemeClr val="lt1"/>
              </a:solidFill>
              <a:latin typeface="Quicksand"/>
              <a:ea typeface="Quicksand"/>
              <a:cs typeface="Quicksand"/>
              <a:sym typeface="Quicksand"/>
            </a:endParaRPr>
          </a:p>
        </p:txBody>
      </p:sp>
      <p:cxnSp>
        <p:nvCxnSpPr>
          <p:cNvPr id="209" name="Google Shape;209;p10"/>
          <p:cNvCxnSpPr/>
          <p:nvPr/>
        </p:nvCxnSpPr>
        <p:spPr>
          <a:xfrm>
            <a:off x="8151971" y="2923082"/>
            <a:ext cx="0" cy="5375404"/>
          </a:xfrm>
          <a:prstGeom prst="straightConnector1">
            <a:avLst/>
          </a:prstGeom>
          <a:noFill/>
          <a:ln cap="flat" cmpd="sng" w="38100">
            <a:solidFill>
              <a:schemeClr val="lt1"/>
            </a:solidFill>
            <a:prstDash val="solid"/>
            <a:round/>
            <a:headEnd len="sm" w="sm" type="none"/>
            <a:tailEnd len="sm" w="sm" type="none"/>
          </a:ln>
          <a:effectLst>
            <a:outerShdw blurRad="40000" rotWithShape="0" dir="5400000" dist="23000">
              <a:srgbClr val="000000">
                <a:alpha val="34901"/>
              </a:srgbClr>
            </a:outerShdw>
          </a:effectLst>
        </p:spPr>
      </p:cxnSp>
      <p:pic>
        <p:nvPicPr>
          <p:cNvPr id="210" name="Google Shape;210;p10"/>
          <p:cNvPicPr preferRelativeResize="0"/>
          <p:nvPr/>
        </p:nvPicPr>
        <p:blipFill>
          <a:blip r:embed="rId4">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p11"/>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p11"/>
          <p:cNvSpPr txBox="1"/>
          <p:nvPr/>
        </p:nvSpPr>
        <p:spPr>
          <a:xfrm>
            <a:off x="1447800" y="1534517"/>
            <a:ext cx="15773400"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Ontwikkeling van de ledendynamiek</a:t>
            </a:r>
            <a:endParaRPr b="0" i="0" sz="8000" u="none" cap="none" strike="noStrike">
              <a:solidFill>
                <a:schemeClr val="lt1"/>
              </a:solidFill>
              <a:latin typeface="Anton"/>
              <a:ea typeface="Anton"/>
              <a:cs typeface="Anton"/>
              <a:sym typeface="Anton"/>
            </a:endParaRPr>
          </a:p>
        </p:txBody>
      </p:sp>
      <p:sp>
        <p:nvSpPr>
          <p:cNvPr id="219" name="Google Shape;219;p11"/>
          <p:cNvSpPr txBox="1"/>
          <p:nvPr/>
        </p:nvSpPr>
        <p:spPr>
          <a:xfrm>
            <a:off x="1447800" y="3258066"/>
            <a:ext cx="11851200" cy="62049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Traditioneel:</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strikte lidmaatschapscriteria</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leden vaak </a:t>
            </a:r>
            <a:r>
              <a:rPr b="1" i="0" lang="de-AT" sz="3200" u="none" cap="none" strike="noStrike">
                <a:solidFill>
                  <a:schemeClr val="lt1"/>
                </a:solidFill>
                <a:latin typeface="Quicksand"/>
                <a:ea typeface="Quicksand"/>
                <a:cs typeface="Quicksand"/>
                <a:sym typeface="Quicksand"/>
              </a:rPr>
              <a:t>ingedeeld op basis van werk, ras of sport</a:t>
            </a:r>
            <a:endParaRPr b="1"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b="0" i="0" lang="de-AT" sz="3200" u="sng" cap="none" strike="noStrike">
                <a:solidFill>
                  <a:schemeClr val="lt1"/>
                </a:solidFill>
                <a:latin typeface="Quicksand"/>
                <a:ea typeface="Quicksand"/>
                <a:cs typeface="Quicksand"/>
                <a:sym typeface="Quicksand"/>
              </a:rPr>
              <a:t>Tegenwoordig: </a:t>
            </a:r>
            <a:endParaRPr b="0" i="0" sz="1400" u="none" cap="none" strike="noStrike">
              <a:solidFill>
                <a:srgbClr val="000000"/>
              </a:solidFill>
              <a:latin typeface="Arial"/>
              <a:ea typeface="Arial"/>
              <a:cs typeface="Arial"/>
              <a:sym typeface="Arial"/>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de focus is verschoven naar </a:t>
            </a:r>
            <a:r>
              <a:rPr b="1" i="0" lang="de-AT" sz="3200" u="none" cap="none" strike="noStrike">
                <a:solidFill>
                  <a:schemeClr val="lt1"/>
                </a:solidFill>
                <a:latin typeface="Quicksand"/>
                <a:ea typeface="Quicksand"/>
                <a:cs typeface="Quicksand"/>
                <a:sym typeface="Quicksand"/>
              </a:rPr>
              <a:t>inclusiviteit</a:t>
            </a:r>
            <a:endParaRPr b="1"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 waardoor individuen kunnen deelnemen op basis van persoonlijke interesses en behoeften</a:t>
            </a:r>
            <a:endParaRPr b="0" i="0" sz="3200" u="none" cap="none" strike="noStrike">
              <a:solidFill>
                <a:schemeClr val="lt1"/>
              </a:solidFill>
              <a:latin typeface="Quicksand"/>
              <a:ea typeface="Quicksand"/>
              <a:cs typeface="Quicksand"/>
              <a:sym typeface="Quicksand"/>
            </a:endParaRPr>
          </a:p>
          <a:p>
            <a:pPr indent="-457200" lvl="1" marL="759455" marR="0" rtl="0" algn="l">
              <a:lnSpc>
                <a:spcPct val="140014"/>
              </a:lnSpc>
              <a:spcBef>
                <a:spcPts val="0"/>
              </a:spcBef>
              <a:spcAft>
                <a:spcPts val="0"/>
              </a:spcAft>
              <a:buClr>
                <a:schemeClr val="lt1"/>
              </a:buClr>
              <a:buSzPts val="3200"/>
              <a:buFont typeface="Arial"/>
              <a:buChar char="•"/>
            </a:pPr>
            <a:r>
              <a:rPr b="0" i="0" lang="de-AT" sz="3200" u="none" cap="none" strike="noStrike">
                <a:solidFill>
                  <a:schemeClr val="lt1"/>
                </a:solidFill>
                <a:latin typeface="Quicksand"/>
                <a:ea typeface="Quicksand"/>
                <a:cs typeface="Quicksand"/>
                <a:sym typeface="Quicksand"/>
              </a:rPr>
              <a:t>weerspiegelt bredere maatschappelijke veranderingen</a:t>
            </a:r>
            <a:endParaRPr b="0" i="0" sz="3200" u="none" cap="none" strike="noStrike">
              <a:solidFill>
                <a:schemeClr val="lt1"/>
              </a:solidFill>
              <a:latin typeface="Quicksand"/>
              <a:ea typeface="Quicksand"/>
              <a:cs typeface="Quicksand"/>
              <a:sym typeface="Quicksand"/>
            </a:endParaRPr>
          </a:p>
        </p:txBody>
      </p:sp>
      <p:pic>
        <p:nvPicPr>
          <p:cNvPr descr="Kolleg*innen, die einen Kreis bilden, um den Zusammenhalt zu stärken" id="220" name="Google Shape;220;p11"/>
          <p:cNvPicPr preferRelativeResize="0"/>
          <p:nvPr/>
        </p:nvPicPr>
        <p:blipFill rotWithShape="1">
          <a:blip r:embed="rId5">
            <a:alphaModFix/>
          </a:blip>
          <a:srcRect b="0" l="0" r="0" t="0"/>
          <a:stretch/>
        </p:blipFill>
        <p:spPr>
          <a:xfrm>
            <a:off x="12994106" y="3555805"/>
            <a:ext cx="4763084" cy="3175389"/>
          </a:xfrm>
          <a:prstGeom prst="rect">
            <a:avLst/>
          </a:prstGeom>
          <a:noFill/>
          <a:ln>
            <a:noFill/>
          </a:ln>
        </p:spPr>
      </p:pic>
      <p:sp>
        <p:nvSpPr>
          <p:cNvPr id="221" name="Google Shape;221;p11"/>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22" name="Google Shape;222;p11"/>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2"/>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12"/>
          <p:cNvSpPr txBox="1"/>
          <p:nvPr/>
        </p:nvSpPr>
        <p:spPr>
          <a:xfrm>
            <a:off x="1524000" y="1865038"/>
            <a:ext cx="14935200" cy="1985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6000"/>
              <a:buFont typeface="Arial"/>
              <a:buNone/>
            </a:pPr>
            <a:r>
              <a:rPr b="0" i="0" lang="de-AT" sz="6000" u="none" cap="none" strike="noStrike">
                <a:solidFill>
                  <a:srgbClr val="FFFFFF"/>
                </a:solidFill>
                <a:latin typeface="Anton"/>
                <a:ea typeface="Anton"/>
                <a:cs typeface="Anton"/>
                <a:sym typeface="Anton"/>
              </a:rPr>
              <a:t>De verschillende aspecten van moderne dovenorganisaties</a:t>
            </a:r>
            <a:endParaRPr b="0" i="0" sz="6000" u="none" cap="none" strike="noStrike">
              <a:solidFill>
                <a:srgbClr val="FFFFFF"/>
              </a:solidFill>
              <a:latin typeface="Anton"/>
              <a:ea typeface="Anton"/>
              <a:cs typeface="Anton"/>
              <a:sym typeface="Anton"/>
            </a:endParaRPr>
          </a:p>
        </p:txBody>
      </p:sp>
      <p:sp>
        <p:nvSpPr>
          <p:cNvPr id="230" name="Google Shape;230;p12"/>
          <p:cNvSpPr txBox="1"/>
          <p:nvPr/>
        </p:nvSpPr>
        <p:spPr>
          <a:xfrm>
            <a:off x="1200075" y="4240587"/>
            <a:ext cx="16859700" cy="5320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Ze gaan over verschillende onderwerpen, zoals:</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rechten</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meedoen in de samenleving</a:t>
            </a:r>
            <a:endParaRPr sz="3200">
              <a:solidFill>
                <a:srgbClr val="FFFFFF"/>
              </a:solidFill>
              <a:latin typeface="Quicksand"/>
              <a:ea typeface="Quicksand"/>
              <a:cs typeface="Quicksand"/>
              <a:sym typeface="Quicksand"/>
            </a:endParaRPr>
          </a:p>
          <a:p>
            <a:pPr indent="-431800" lvl="1" marL="759455" marR="0" rtl="0" algn="l">
              <a:lnSpc>
                <a:spcPct val="140014"/>
              </a:lnSpc>
              <a:spcBef>
                <a:spcPts val="0"/>
              </a:spcBef>
              <a:spcAft>
                <a:spcPts val="0"/>
              </a:spcAft>
              <a:buClr>
                <a:schemeClr val="lt1"/>
              </a:buClr>
              <a:buSzPts val="3200"/>
              <a:buFont typeface="Arial"/>
              <a:buChar char="•"/>
            </a:pPr>
            <a:r>
              <a:rPr lang="de-AT" sz="3200">
                <a:solidFill>
                  <a:srgbClr val="FFFFFF"/>
                </a:solidFill>
                <a:latin typeface="Quicksand"/>
                <a:ea typeface="Quicksand"/>
                <a:cs typeface="Quicksand"/>
                <a:sym typeface="Quicksand"/>
              </a:rPr>
              <a:t>werk en ontwikkeling</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Ze behandelen veel belangrijke thema’s.</a:t>
            </a:r>
            <a:endParaRPr sz="3200">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None/>
            </a:pPr>
            <a:r>
              <a:rPr lang="de-AT" sz="3200">
                <a:solidFill>
                  <a:srgbClr val="FFFFFF"/>
                </a:solidFill>
                <a:latin typeface="Quicksand"/>
                <a:ea typeface="Quicksand"/>
                <a:cs typeface="Quicksand"/>
                <a:sym typeface="Quicksand"/>
              </a:rPr>
              <a:t>Deze thema’s laten zien hoe de rol van de dovengemeenschap in de samenleving is veranderd.</a:t>
            </a:r>
            <a:endParaRPr sz="3200">
              <a:solidFill>
                <a:srgbClr val="FFFFFF"/>
              </a:solidFill>
              <a:latin typeface="Quicksand"/>
              <a:ea typeface="Quicksand"/>
              <a:cs typeface="Quicksand"/>
              <a:sym typeface="Quicksand"/>
            </a:endParaRPr>
          </a:p>
        </p:txBody>
      </p:sp>
      <p:pic>
        <p:nvPicPr>
          <p:cNvPr descr="Gebäudesteinmauer Silhouette" id="231" name="Google Shape;231;p12"/>
          <p:cNvPicPr preferRelativeResize="0"/>
          <p:nvPr/>
        </p:nvPicPr>
        <p:blipFill rotWithShape="1">
          <a:blip r:embed="rId4">
            <a:alphaModFix/>
          </a:blip>
          <a:srcRect b="0" l="0" r="0" t="0"/>
          <a:stretch/>
        </p:blipFill>
        <p:spPr>
          <a:xfrm>
            <a:off x="8686800" y="4686300"/>
            <a:ext cx="914400" cy="914400"/>
          </a:xfrm>
          <a:prstGeom prst="rect">
            <a:avLst/>
          </a:prstGeom>
          <a:noFill/>
          <a:ln>
            <a:noFill/>
          </a:ln>
        </p:spPr>
      </p:pic>
      <p:pic>
        <p:nvPicPr>
          <p:cNvPr id="232" name="Google Shape;232;p1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p13"/>
          <p:cNvSpPr txBox="1"/>
          <p:nvPr/>
        </p:nvSpPr>
        <p:spPr>
          <a:xfrm>
            <a:off x="3037980" y="205076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Dovenclub = dovenruimte</a:t>
            </a:r>
            <a:endParaRPr b="0" i="0" sz="1400" u="none" cap="none" strike="noStrike">
              <a:solidFill>
                <a:schemeClr val="lt1"/>
              </a:solidFill>
              <a:latin typeface="Arial"/>
              <a:ea typeface="Arial"/>
              <a:cs typeface="Arial"/>
              <a:sym typeface="Arial"/>
            </a:endParaRPr>
          </a:p>
        </p:txBody>
      </p:sp>
      <p:sp>
        <p:nvSpPr>
          <p:cNvPr id="240" name="Google Shape;240;p13"/>
          <p:cNvSpPr txBox="1"/>
          <p:nvPr/>
        </p:nvSpPr>
        <p:spPr>
          <a:xfrm>
            <a:off x="3433799" y="3678109"/>
            <a:ext cx="14854200" cy="4062600"/>
          </a:xfrm>
          <a:prstGeom prst="rect">
            <a:avLst/>
          </a:prstGeom>
          <a:noFill/>
          <a:ln>
            <a:noFill/>
          </a:ln>
        </p:spPr>
        <p:txBody>
          <a:bodyPr anchorCtr="0" anchor="t" bIns="0" lIns="0" spcFirstLastPara="1" rIns="0" wrap="square" tIns="0">
            <a:spAutoFit/>
          </a:bodyPr>
          <a:lstStyle/>
          <a:p>
            <a:pPr indent="-457200" lvl="1" marL="759455" marR="0" rtl="0" algn="l">
              <a:lnSpc>
                <a:spcPct val="139964"/>
              </a:lnSpc>
              <a:spcBef>
                <a:spcPts val="0"/>
              </a:spcBef>
              <a:spcAft>
                <a:spcPts val="0"/>
              </a:spcAft>
              <a:buClr>
                <a:schemeClr val="lt1"/>
              </a:buClr>
              <a:buSzPts val="4000"/>
              <a:buFont typeface="Arial"/>
              <a:buChar char="•"/>
            </a:pPr>
            <a:r>
              <a:rPr lang="de-AT" sz="4000">
                <a:solidFill>
                  <a:schemeClr val="lt1"/>
                </a:solidFill>
                <a:latin typeface="Calibri"/>
                <a:ea typeface="Calibri"/>
                <a:cs typeface="Calibri"/>
                <a:sym typeface="Calibri"/>
              </a:rPr>
              <a:t>Ruimte voor dove mensen om zichzelf te zijn</a:t>
            </a:r>
            <a:endParaRPr sz="4000">
              <a:solidFill>
                <a:schemeClr val="lt1"/>
              </a:solidFill>
              <a:latin typeface="Calibri"/>
              <a:ea typeface="Calibri"/>
              <a:cs typeface="Calibri"/>
              <a:sym typeface="Calibri"/>
            </a:endParaRPr>
          </a:p>
          <a:p>
            <a:pPr indent="-457200" lvl="1" marL="759455" marR="0" rtl="0" algn="l">
              <a:lnSpc>
                <a:spcPct val="139964"/>
              </a:lnSpc>
              <a:spcBef>
                <a:spcPts val="0"/>
              </a:spcBef>
              <a:spcAft>
                <a:spcPts val="0"/>
              </a:spcAft>
              <a:buClr>
                <a:schemeClr val="lt1"/>
              </a:buClr>
              <a:buSzPts val="4000"/>
              <a:buFont typeface="Arial"/>
              <a:buChar char="•"/>
            </a:pPr>
            <a:r>
              <a:rPr lang="de-AT" sz="4000">
                <a:solidFill>
                  <a:schemeClr val="lt1"/>
                </a:solidFill>
                <a:latin typeface="Calibri"/>
                <a:ea typeface="Calibri"/>
                <a:cs typeface="Calibri"/>
                <a:sym typeface="Calibri"/>
              </a:rPr>
              <a:t>Ruimte om jezelf te uiten als dove persoon</a:t>
            </a:r>
            <a:endParaRPr sz="4000">
              <a:solidFill>
                <a:schemeClr val="lt1"/>
              </a:solidFill>
              <a:latin typeface="Calibri"/>
              <a:ea typeface="Calibri"/>
              <a:cs typeface="Calibri"/>
              <a:sym typeface="Calibri"/>
            </a:endParaRPr>
          </a:p>
          <a:p>
            <a:pPr indent="-457200" lvl="1" marL="759455" marR="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Niet aangepast hoeven doen aan horende normen</a:t>
            </a:r>
            <a:endParaRPr sz="4000">
              <a:solidFill>
                <a:schemeClr val="lt1"/>
              </a:solidFill>
              <a:latin typeface="Calibri"/>
              <a:ea typeface="Calibri"/>
              <a:cs typeface="Calibri"/>
              <a:sym typeface="Calibri"/>
            </a:endParaRPr>
          </a:p>
          <a:p>
            <a:pPr indent="-482600" lvl="1" marL="91440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Je begrepen voelen</a:t>
            </a:r>
            <a:endParaRPr sz="4000">
              <a:solidFill>
                <a:schemeClr val="lt1"/>
              </a:solidFill>
              <a:latin typeface="Calibri"/>
              <a:ea typeface="Calibri"/>
              <a:cs typeface="Calibri"/>
              <a:sym typeface="Calibri"/>
            </a:endParaRPr>
          </a:p>
          <a:p>
            <a:pPr indent="-482600" lvl="1" marL="914400" rtl="0" algn="l">
              <a:lnSpc>
                <a:spcPct val="139964"/>
              </a:lnSpc>
              <a:spcBef>
                <a:spcPts val="0"/>
              </a:spcBef>
              <a:spcAft>
                <a:spcPts val="0"/>
              </a:spcAft>
              <a:buClr>
                <a:schemeClr val="lt1"/>
              </a:buClr>
              <a:buSzPts val="4000"/>
              <a:buFont typeface="Calibri"/>
              <a:buChar char="•"/>
            </a:pPr>
            <a:r>
              <a:rPr lang="de-AT" sz="4000">
                <a:solidFill>
                  <a:schemeClr val="lt1"/>
                </a:solidFill>
                <a:latin typeface="Calibri"/>
                <a:ea typeface="Calibri"/>
                <a:cs typeface="Calibri"/>
                <a:sym typeface="Calibri"/>
              </a:rPr>
              <a:t>Je mening kunnen geven zonder drempels</a:t>
            </a:r>
            <a:endParaRPr sz="4000">
              <a:solidFill>
                <a:schemeClr val="lt1"/>
              </a:solidFill>
              <a:latin typeface="Calibri"/>
              <a:ea typeface="Calibri"/>
              <a:cs typeface="Calibri"/>
              <a:sym typeface="Calibri"/>
            </a:endParaRPr>
          </a:p>
        </p:txBody>
      </p:sp>
      <p:sp>
        <p:nvSpPr>
          <p:cNvPr id="241" name="Google Shape;241;p13"/>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42" name="Google Shape;242;p13"/>
          <p:cNvPicPr preferRelativeResize="0"/>
          <p:nvPr/>
        </p:nvPicPr>
        <p:blipFill>
          <a:blip r:embed="rId5">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9" name="Google Shape;249;p14"/>
          <p:cNvSpPr txBox="1"/>
          <p:nvPr/>
        </p:nvSpPr>
        <p:spPr>
          <a:xfrm>
            <a:off x="2230317" y="1850388"/>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Gemengde deelname</a:t>
            </a:r>
            <a:endParaRPr b="0" i="0" sz="8000" u="none" cap="none" strike="noStrike">
              <a:solidFill>
                <a:schemeClr val="lt1"/>
              </a:solidFill>
              <a:latin typeface="Anton"/>
              <a:ea typeface="Anton"/>
              <a:cs typeface="Anton"/>
              <a:sym typeface="Anton"/>
            </a:endParaRPr>
          </a:p>
        </p:txBody>
      </p:sp>
      <p:sp>
        <p:nvSpPr>
          <p:cNvPr id="250" name="Google Shape;250;p14"/>
          <p:cNvSpPr txBox="1"/>
          <p:nvPr/>
        </p:nvSpPr>
        <p:spPr>
          <a:xfrm>
            <a:off x="1699375" y="3575250"/>
            <a:ext cx="14006700" cy="2462700"/>
          </a:xfrm>
          <a:prstGeom prst="rect">
            <a:avLst/>
          </a:prstGeom>
          <a:noFill/>
          <a:ln>
            <a:noFill/>
          </a:ln>
        </p:spPr>
        <p:txBody>
          <a:bodyPr anchorCtr="0" anchor="t" bIns="0" lIns="0" spcFirstLastPara="1" rIns="0" wrap="square" tIns="0">
            <a:spAutoFit/>
          </a:bodyPr>
          <a:lstStyle/>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voornamelijk voor dove en slechthorende mensen</a:t>
            </a:r>
            <a:endParaRPr b="0" i="0" sz="4000" u="none" cap="none" strike="noStrike">
              <a:solidFill>
                <a:schemeClr val="lt1"/>
              </a:solidFill>
              <a:latin typeface="Calibri"/>
              <a:ea typeface="Calibri"/>
              <a:cs typeface="Calibri"/>
              <a:sym typeface="Calibri"/>
            </a:endParaRPr>
          </a:p>
          <a:p>
            <a:pPr indent="-317500" lvl="0" marL="571500" marR="0" rtl="0" algn="l">
              <a:lnSpc>
                <a:spcPct val="100000"/>
              </a:lnSpc>
              <a:spcBef>
                <a:spcPts val="0"/>
              </a:spcBef>
              <a:spcAft>
                <a:spcPts val="0"/>
              </a:spcAft>
              <a:buClr>
                <a:schemeClr val="lt1"/>
              </a:buClr>
              <a:buSzPts val="4000"/>
              <a:buFont typeface="Arial"/>
              <a:buNone/>
            </a:pPr>
            <a:r>
              <a:t/>
            </a:r>
            <a:endParaRPr b="0" i="0" sz="4000" u="none" cap="none" strike="noStrike">
              <a:solidFill>
                <a:schemeClr val="lt1"/>
              </a:solidFill>
              <a:latin typeface="Calibri"/>
              <a:ea typeface="Calibri"/>
              <a:cs typeface="Calibri"/>
              <a:sym typeface="Calibri"/>
            </a:endParaRPr>
          </a:p>
          <a:p>
            <a:pPr indent="-571500" lvl="0" marL="57150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Calibri"/>
                <a:ea typeface="Calibri"/>
                <a:cs typeface="Calibri"/>
                <a:sym typeface="Calibri"/>
              </a:rPr>
              <a:t>vaak ook open voor gebarentaalleerders, tolken en horende bondgenoten die de dovencultuur respecteren</a:t>
            </a:r>
            <a:endParaRPr b="0" i="0" sz="4000" u="none" cap="none" strike="noStrike">
              <a:solidFill>
                <a:schemeClr val="lt1"/>
              </a:solidFill>
              <a:latin typeface="Quicksand Medium"/>
              <a:ea typeface="Quicksand Medium"/>
              <a:cs typeface="Quicksand Medium"/>
              <a:sym typeface="Quicksand Medium"/>
            </a:endParaRPr>
          </a:p>
        </p:txBody>
      </p:sp>
      <p:sp>
        <p:nvSpPr>
          <p:cNvPr id="251" name="Google Shape;251;p14"/>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Viele Hände halten den Daumen hoch" id="252" name="Google Shape;252;p14"/>
          <p:cNvPicPr preferRelativeResize="0"/>
          <p:nvPr/>
        </p:nvPicPr>
        <p:blipFill rotWithShape="1">
          <a:blip r:embed="rId5">
            <a:alphaModFix/>
          </a:blip>
          <a:srcRect b="18358" l="0" r="0" t="34924"/>
          <a:stretch/>
        </p:blipFill>
        <p:spPr>
          <a:xfrm>
            <a:off x="2832167" y="6395081"/>
            <a:ext cx="10851650" cy="2973002"/>
          </a:xfrm>
          <a:prstGeom prst="rect">
            <a:avLst/>
          </a:prstGeom>
          <a:noFill/>
          <a:ln>
            <a:noFill/>
          </a:ln>
        </p:spPr>
      </p:pic>
      <p:pic>
        <p:nvPicPr>
          <p:cNvPr id="253" name="Google Shape;253;p14"/>
          <p:cNvPicPr preferRelativeResize="0"/>
          <p:nvPr/>
        </p:nvPicPr>
        <p:blipFill>
          <a:blip r:embed="rId6">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15"/>
          <p:cNvSpPr txBox="1"/>
          <p:nvPr/>
        </p:nvSpPr>
        <p:spPr>
          <a:xfrm>
            <a:off x="1699375" y="1835640"/>
            <a:ext cx="15293100" cy="25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6900" u="none" cap="none" strike="noStrike">
                <a:solidFill>
                  <a:schemeClr val="lt1"/>
                </a:solidFill>
                <a:latin typeface="Anton"/>
                <a:ea typeface="Anton"/>
                <a:cs typeface="Anton"/>
                <a:sym typeface="Anton"/>
              </a:rPr>
              <a:t>Wat zijn evenementen en organisatie</a:t>
            </a:r>
            <a:r>
              <a:rPr lang="de-AT" sz="6900">
                <a:solidFill>
                  <a:schemeClr val="lt1"/>
                </a:solidFill>
                <a:latin typeface="Anton"/>
                <a:ea typeface="Anton"/>
                <a:cs typeface="Anton"/>
                <a:sym typeface="Anton"/>
              </a:rPr>
              <a:t>s </a:t>
            </a:r>
            <a:r>
              <a:rPr b="0" i="0" lang="de-AT" sz="6900" u="none" cap="none" strike="noStrike">
                <a:solidFill>
                  <a:schemeClr val="lt1"/>
                </a:solidFill>
                <a:latin typeface="Anton"/>
                <a:ea typeface="Anton"/>
                <a:cs typeface="Anton"/>
                <a:sym typeface="Anton"/>
              </a:rPr>
              <a:t>binnen de dovengemeenschap?</a:t>
            </a:r>
            <a:endParaRPr b="0" i="0" sz="6900" u="none" cap="none" strike="noStrike">
              <a:solidFill>
                <a:schemeClr val="lt1"/>
              </a:solidFill>
              <a:latin typeface="Anton"/>
              <a:ea typeface="Anton"/>
              <a:cs typeface="Anton"/>
              <a:sym typeface="Anton"/>
            </a:endParaRPr>
          </a:p>
        </p:txBody>
      </p:sp>
      <p:sp>
        <p:nvSpPr>
          <p:cNvPr id="261" name="Google Shape;261;p15"/>
          <p:cNvSpPr txBox="1"/>
          <p:nvPr/>
        </p:nvSpPr>
        <p:spPr>
          <a:xfrm>
            <a:off x="1699375" y="4753980"/>
            <a:ext cx="14325600" cy="33864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4000"/>
              <a:buFont typeface="Arial"/>
              <a:buNone/>
            </a:pPr>
            <a:r>
              <a:rPr b="0" i="0" lang="de-AT" sz="4000" u="none" cap="none" strike="noStrike">
                <a:solidFill>
                  <a:schemeClr val="lt1"/>
                </a:solidFill>
                <a:latin typeface="Quicksand Medium"/>
                <a:ea typeface="Quicksand Medium"/>
                <a:cs typeface="Quicksand Medium"/>
                <a:sym typeface="Quicksand Medium"/>
              </a:rPr>
              <a:t>Activiteiten en groepen opgezet </a:t>
            </a:r>
            <a:r>
              <a:rPr b="1" i="0" lang="de-AT" sz="4000" u="none" cap="none" strike="noStrike">
                <a:solidFill>
                  <a:schemeClr val="lt1"/>
                </a:solidFill>
                <a:latin typeface="Quicksand Medium"/>
                <a:ea typeface="Quicksand Medium"/>
                <a:cs typeface="Quicksand Medium"/>
                <a:sym typeface="Quicksand Medium"/>
              </a:rPr>
              <a:t>door en voor </a:t>
            </a:r>
            <a:r>
              <a:rPr b="0" i="0" lang="de-AT" sz="4000" u="none" cap="none" strike="noStrike">
                <a:solidFill>
                  <a:schemeClr val="lt1"/>
                </a:solidFill>
                <a:latin typeface="Quicksand Medium"/>
                <a:ea typeface="Quicksand Medium"/>
                <a:cs typeface="Quicksand Medium"/>
                <a:sym typeface="Quicksand Medium"/>
              </a:rPr>
              <a:t>dove mensen</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bevorderen </a:t>
            </a:r>
            <a:r>
              <a:rPr b="1" i="0" lang="de-AT" sz="4000" u="none" cap="none" strike="noStrike">
                <a:solidFill>
                  <a:schemeClr val="lt1"/>
                </a:solidFill>
                <a:latin typeface="Quicksand Medium"/>
                <a:ea typeface="Quicksand Medium"/>
                <a:cs typeface="Quicksand Medium"/>
                <a:sym typeface="Quicksand Medium"/>
              </a:rPr>
              <a:t>cultuur, taal, sport, het sociale leven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rechten</a:t>
            </a:r>
            <a:endParaRPr b="1"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5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bieden </a:t>
            </a:r>
            <a:r>
              <a:rPr b="1" i="0" lang="de-AT" sz="4000" u="none" cap="none" strike="noStrike">
                <a:solidFill>
                  <a:schemeClr val="lt1"/>
                </a:solidFill>
                <a:latin typeface="Quicksand Medium"/>
                <a:ea typeface="Quicksand Medium"/>
                <a:cs typeface="Quicksand Medium"/>
                <a:sym typeface="Quicksand Medium"/>
              </a:rPr>
              <a:t>ondersteuning, onderwijs en een gemeenschap</a:t>
            </a:r>
            <a:endParaRPr b="1" i="0" sz="4000" u="none" cap="none" strike="noStrike">
              <a:solidFill>
                <a:schemeClr val="lt1"/>
              </a:solidFill>
              <a:latin typeface="Quicksand Medium"/>
              <a:ea typeface="Quicksand Medium"/>
              <a:cs typeface="Quicksand Medium"/>
              <a:sym typeface="Quicksand Medium"/>
            </a:endParaRPr>
          </a:p>
        </p:txBody>
      </p:sp>
      <p:sp>
        <p:nvSpPr>
          <p:cNvPr id="262" name="Google Shape;262;p1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3" name="Google Shape;263;p15"/>
          <p:cNvPicPr preferRelativeResize="0"/>
          <p:nvPr/>
        </p:nvPicPr>
        <p:blipFill>
          <a:blip r:embed="rId5">
            <a:alphaModFix/>
          </a:blip>
          <a:stretch>
            <a:fillRect/>
          </a:stretch>
        </p:blipFill>
        <p:spPr>
          <a:xfrm>
            <a:off x="14220875" y="9348000"/>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p16"/>
          <p:cNvSpPr txBox="1"/>
          <p:nvPr/>
        </p:nvSpPr>
        <p:spPr>
          <a:xfrm>
            <a:off x="1567425" y="1854250"/>
            <a:ext cx="17210700" cy="815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de-AT" sz="5300" u="none" cap="none" strike="noStrike">
                <a:solidFill>
                  <a:schemeClr val="lt1"/>
                </a:solidFill>
                <a:latin typeface="Anton"/>
                <a:ea typeface="Anton"/>
                <a:cs typeface="Anton"/>
                <a:sym typeface="Anton"/>
              </a:rPr>
              <a:t>Voorbeelden van evenementen in de dovengemeenschap</a:t>
            </a:r>
            <a:endParaRPr b="0" i="0" sz="5300" u="none" cap="none" strike="noStrike">
              <a:solidFill>
                <a:schemeClr val="lt1"/>
              </a:solidFill>
              <a:latin typeface="Anton"/>
              <a:ea typeface="Anton"/>
              <a:cs typeface="Anton"/>
              <a:sym typeface="Anton"/>
            </a:endParaRPr>
          </a:p>
        </p:txBody>
      </p:sp>
      <p:sp>
        <p:nvSpPr>
          <p:cNvPr id="271" name="Google Shape;271;p16"/>
          <p:cNvSpPr txBox="1"/>
          <p:nvPr/>
        </p:nvSpPr>
        <p:spPr>
          <a:xfrm>
            <a:off x="979424" y="3383279"/>
            <a:ext cx="17540700" cy="5325900"/>
          </a:xfrm>
          <a:prstGeom prst="rect">
            <a:avLst/>
          </a:prstGeom>
          <a:noFill/>
          <a:ln>
            <a:noFill/>
          </a:ln>
        </p:spPr>
        <p:txBody>
          <a:bodyPr anchorCtr="0" anchor="t" bIns="0" lIns="0" spcFirstLastPara="1" rIns="0" wrap="square" tIns="0">
            <a:spAutoFit/>
          </a:bodyPr>
          <a:lstStyle/>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Dove </a:t>
            </a:r>
            <a:r>
              <a:rPr b="1" i="0" lang="de-AT" sz="3100" u="none" cap="none" strike="noStrike">
                <a:solidFill>
                  <a:schemeClr val="lt1"/>
                </a:solidFill>
                <a:latin typeface="Quicksand Medium"/>
                <a:ea typeface="Quicksand Medium"/>
                <a:cs typeface="Quicksand Medium"/>
                <a:sym typeface="Quicksand Medium"/>
              </a:rPr>
              <a:t>festivals </a:t>
            </a:r>
            <a:r>
              <a:rPr b="0" i="0" lang="de-AT" sz="3100" u="none" cap="none" strike="noStrike">
                <a:solidFill>
                  <a:schemeClr val="lt1"/>
                </a:solidFill>
                <a:latin typeface="Quicksand Medium"/>
                <a:ea typeface="Quicksand Medium"/>
                <a:cs typeface="Quicksand Medium"/>
                <a:sym typeface="Quicksand Medium"/>
              </a:rPr>
              <a:t>en culturele </a:t>
            </a:r>
            <a:r>
              <a:rPr b="1" i="0" lang="de-AT" sz="3100" u="none" cap="none" strike="noStrike">
                <a:solidFill>
                  <a:schemeClr val="lt1"/>
                </a:solidFill>
                <a:latin typeface="Quicksand Medium"/>
                <a:ea typeface="Quicksand Medium"/>
                <a:cs typeface="Quicksand Medium"/>
                <a:sym typeface="Quicksand Medium"/>
              </a:rPr>
              <a:t>vieringen</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1" i="0" lang="de-AT" sz="3100" u="none" cap="none" strike="noStrike">
                <a:solidFill>
                  <a:schemeClr val="lt1"/>
                </a:solidFill>
                <a:latin typeface="Quicksand Medium"/>
                <a:ea typeface="Quicksand Medium"/>
                <a:cs typeface="Quicksand Medium"/>
                <a:sym typeface="Quicksand Medium"/>
              </a:rPr>
              <a:t>Gebarentaal-theater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-poëzie</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Educatieve </a:t>
            </a:r>
            <a:r>
              <a:rPr b="1" i="0" lang="de-AT" sz="3100" u="none" cap="none" strike="noStrike">
                <a:solidFill>
                  <a:schemeClr val="lt1"/>
                </a:solidFill>
                <a:latin typeface="Quicksand Medium"/>
                <a:ea typeface="Quicksand Medium"/>
                <a:cs typeface="Quicksand Medium"/>
                <a:sym typeface="Quicksand Medium"/>
              </a:rPr>
              <a:t>workshops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seminars</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Sociale </a:t>
            </a:r>
            <a:r>
              <a:rPr b="1" i="0" lang="de-AT" sz="3100" u="none" cap="none" strike="noStrike">
                <a:solidFill>
                  <a:schemeClr val="lt1"/>
                </a:solidFill>
                <a:latin typeface="Quicksand Medium"/>
                <a:ea typeface="Quicksand Medium"/>
                <a:cs typeface="Quicksand Medium"/>
                <a:sym typeface="Quicksand Medium"/>
              </a:rPr>
              <a:t>bijeenkomsten</a:t>
            </a:r>
            <a:r>
              <a:rPr b="0" i="0" lang="de-AT" sz="3100" u="none" cap="none" strike="noStrike">
                <a:solidFill>
                  <a:schemeClr val="lt1"/>
                </a:solidFill>
                <a:latin typeface="Quicksand Medium"/>
                <a:ea typeface="Quicksand Medium"/>
                <a:cs typeface="Quicksand Medium"/>
                <a:sym typeface="Quicksand Medium"/>
              </a:rPr>
              <a:t> </a:t>
            </a:r>
            <a:endParaRPr b="0" i="0" sz="900" u="none" cap="none" strike="noStrike">
              <a:solidFill>
                <a:srgbClr val="000000"/>
              </a:solidFill>
              <a:latin typeface="Arial"/>
              <a:ea typeface="Arial"/>
              <a:cs typeface="Arial"/>
              <a:sym typeface="Arial"/>
            </a:endParaRPr>
          </a:p>
          <a:p>
            <a:pPr indent="-254000" lvl="0" marL="285750" marR="0" rtl="0" algn="l">
              <a:lnSpc>
                <a:spcPct val="150000"/>
              </a:lnSpc>
              <a:spcBef>
                <a:spcPts val="0"/>
              </a:spcBef>
              <a:spcAft>
                <a:spcPts val="0"/>
              </a:spcAft>
              <a:buClr>
                <a:schemeClr val="lt1"/>
              </a:buClr>
              <a:buSzPts val="3500"/>
              <a:buFont typeface="Arial"/>
              <a:buChar char="•"/>
            </a:pPr>
            <a:r>
              <a:rPr b="0" i="0" lang="de-AT" sz="3100" u="none" cap="none" strike="noStrike">
                <a:solidFill>
                  <a:schemeClr val="lt1"/>
                </a:solidFill>
                <a:latin typeface="Quicksand Medium"/>
                <a:ea typeface="Quicksand Medium"/>
                <a:cs typeface="Quicksand Medium"/>
                <a:sym typeface="Quicksand Medium"/>
              </a:rPr>
              <a:t>Dove </a:t>
            </a:r>
            <a:r>
              <a:rPr b="1" i="0" lang="de-AT" sz="3100" u="none" cap="none" strike="noStrike">
                <a:solidFill>
                  <a:schemeClr val="lt1"/>
                </a:solidFill>
                <a:latin typeface="Quicksand Medium"/>
                <a:ea typeface="Quicksand Medium"/>
                <a:cs typeface="Quicksand Medium"/>
                <a:sym typeface="Quicksand Medium"/>
              </a:rPr>
              <a:t>conferenties </a:t>
            </a:r>
            <a:r>
              <a:rPr b="0" i="0" lang="de-AT" sz="3100" u="none" cap="none" strike="noStrike">
                <a:solidFill>
                  <a:schemeClr val="lt1"/>
                </a:solidFill>
                <a:latin typeface="Quicksand Medium"/>
                <a:ea typeface="Quicksand Medium"/>
                <a:cs typeface="Quicksand Medium"/>
                <a:sym typeface="Quicksand Medium"/>
              </a:rPr>
              <a:t>en </a:t>
            </a:r>
            <a:r>
              <a:rPr b="1" i="0" lang="de-AT" sz="3100" u="none" cap="none" strike="noStrike">
                <a:solidFill>
                  <a:schemeClr val="lt1"/>
                </a:solidFill>
                <a:latin typeface="Quicksand Medium"/>
                <a:ea typeface="Quicksand Medium"/>
                <a:cs typeface="Quicksand Medium"/>
                <a:sym typeface="Quicksand Medium"/>
              </a:rPr>
              <a:t>openbare lezingen</a:t>
            </a:r>
            <a:endParaRPr b="1" i="0" sz="3100" u="none" cap="none" strike="noStrike">
              <a:solidFill>
                <a:schemeClr val="lt1"/>
              </a:solidFill>
              <a:latin typeface="Quicksand Medium"/>
              <a:ea typeface="Quicksand Medium"/>
              <a:cs typeface="Quicksand Medium"/>
              <a:sym typeface="Quicksand Medium"/>
            </a:endParaRPr>
          </a:p>
          <a:p>
            <a:pPr indent="-254000" lvl="0" marL="285750" marR="0" rtl="0" algn="l">
              <a:lnSpc>
                <a:spcPct val="150000"/>
              </a:lnSpc>
              <a:spcBef>
                <a:spcPts val="0"/>
              </a:spcBef>
              <a:spcAft>
                <a:spcPts val="0"/>
              </a:spcAft>
              <a:buClr>
                <a:schemeClr val="lt1"/>
              </a:buClr>
              <a:buSzPts val="3500"/>
              <a:buFont typeface="Arial"/>
              <a:buChar char="•"/>
            </a:pPr>
            <a:r>
              <a:rPr b="1" i="0" lang="de-AT" sz="3100" u="none" cap="none" strike="noStrike">
                <a:solidFill>
                  <a:schemeClr val="lt1"/>
                </a:solidFill>
                <a:latin typeface="Quicksand Medium"/>
                <a:ea typeface="Quicksand Medium"/>
                <a:cs typeface="Quicksand Medium"/>
                <a:sym typeface="Quicksand Medium"/>
              </a:rPr>
              <a:t>Sportevenementen </a:t>
            </a:r>
            <a:r>
              <a:rPr b="0" i="0" lang="de-AT" sz="3100" u="none" cap="none" strike="noStrike">
                <a:solidFill>
                  <a:schemeClr val="lt1"/>
                </a:solidFill>
                <a:latin typeface="Quicksand Medium"/>
                <a:ea typeface="Quicksand Medium"/>
                <a:cs typeface="Quicksand Medium"/>
                <a:sym typeface="Quicksand Medium"/>
              </a:rPr>
              <a:t>(Deaflympics, wereldkampioenschappen, </a:t>
            </a:r>
            <a:br>
              <a:rPr lang="de-AT" sz="3100">
                <a:solidFill>
                  <a:schemeClr val="lt1"/>
                </a:solidFill>
                <a:latin typeface="Quicksand Medium"/>
                <a:ea typeface="Quicksand Medium"/>
                <a:cs typeface="Quicksand Medium"/>
                <a:sym typeface="Quicksand Medium"/>
              </a:rPr>
            </a:br>
            <a:r>
              <a:rPr b="0" i="0" lang="de-AT" sz="3100" u="none" cap="none" strike="noStrike">
                <a:solidFill>
                  <a:schemeClr val="lt1"/>
                </a:solidFill>
                <a:latin typeface="Quicksand Medium"/>
                <a:ea typeface="Quicksand Medium"/>
                <a:cs typeface="Quicksand Medium"/>
                <a:sym typeface="Quicksand Medium"/>
              </a:rPr>
              <a:t>vriendschappelijke toernooien)</a:t>
            </a:r>
            <a:endParaRPr b="0" i="0" sz="700" u="none" cap="none" strike="noStrike">
              <a:solidFill>
                <a:schemeClr val="lt1"/>
              </a:solidFill>
              <a:latin typeface="Arial"/>
              <a:ea typeface="Arial"/>
              <a:cs typeface="Arial"/>
              <a:sym typeface="Arial"/>
            </a:endParaRPr>
          </a:p>
        </p:txBody>
      </p:sp>
      <p:pic>
        <p:nvPicPr>
          <p:cNvPr id="272" name="Google Shape;272;p16"/>
          <p:cNvPicPr preferRelativeResize="0"/>
          <p:nvPr/>
        </p:nvPicPr>
        <p:blipFill rotWithShape="1">
          <a:blip r:embed="rId4">
            <a:alphaModFix/>
          </a:blip>
          <a:srcRect b="10518" l="42556" r="-1" t="40593"/>
          <a:stretch/>
        </p:blipFill>
        <p:spPr>
          <a:xfrm>
            <a:off x="12390120" y="3383279"/>
            <a:ext cx="5334000" cy="3404681"/>
          </a:xfrm>
          <a:prstGeom prst="rect">
            <a:avLst/>
          </a:prstGeom>
          <a:noFill/>
          <a:ln>
            <a:noFill/>
          </a:ln>
        </p:spPr>
      </p:pic>
      <p:sp>
        <p:nvSpPr>
          <p:cNvPr id="273" name="Google Shape;273;p16"/>
          <p:cNvSpPr txBox="1"/>
          <p:nvPr/>
        </p:nvSpPr>
        <p:spPr>
          <a:xfrm>
            <a:off x="12390120" y="6849507"/>
            <a:ext cx="565723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de-AT" sz="2400" u="none" cap="none" strike="noStrike">
                <a:solidFill>
                  <a:schemeClr val="lt1"/>
                </a:solidFill>
                <a:latin typeface="Libre Franklin"/>
                <a:ea typeface="Libre Franklin"/>
                <a:cs typeface="Libre Franklin"/>
                <a:sym typeface="Libre Franklin"/>
              </a:rPr>
              <a:t>Educatief congres 2025 van de Oostenrijkse </a:t>
            </a:r>
            <a:r>
              <a:rPr b="0" i="0" lang="de-AT" sz="2400" u="none" cap="none" strike="noStrike">
                <a:solidFill>
                  <a:schemeClr val="lt1"/>
                </a:solidFill>
                <a:latin typeface="Libre Franklin"/>
                <a:ea typeface="Libre Franklin"/>
                <a:cs typeface="Libre Franklin"/>
                <a:sym typeface="Libre Franklin"/>
              </a:rPr>
              <a:t>„Gehörlosenbund“</a:t>
            </a:r>
            <a:endParaRPr b="0" i="0" sz="2400" u="none" cap="none" strike="noStrike">
              <a:solidFill>
                <a:schemeClr val="lt1"/>
              </a:solidFill>
              <a:latin typeface="Arial"/>
              <a:ea typeface="Arial"/>
              <a:cs typeface="Arial"/>
              <a:sym typeface="Arial"/>
            </a:endParaRPr>
          </a:p>
        </p:txBody>
      </p:sp>
      <p:sp>
        <p:nvSpPr>
          <p:cNvPr id="274" name="Google Shape;274;p1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p16"/>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17"/>
          <p:cNvSpPr txBox="1"/>
          <p:nvPr/>
        </p:nvSpPr>
        <p:spPr>
          <a:xfrm>
            <a:off x="754494" y="1812818"/>
            <a:ext cx="164544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7400" u="none" cap="none" strike="noStrike">
                <a:solidFill>
                  <a:schemeClr val="lt1"/>
                </a:solidFill>
                <a:latin typeface="Anton"/>
                <a:ea typeface="Anton"/>
                <a:cs typeface="Anton"/>
                <a:sym typeface="Anton"/>
              </a:rPr>
              <a:t>Waarom zijn deze evenementen belangrijk?</a:t>
            </a:r>
            <a:endParaRPr b="0" i="0" sz="800" u="none" cap="none" strike="noStrike">
              <a:solidFill>
                <a:schemeClr val="lt1"/>
              </a:solidFill>
              <a:latin typeface="Arial"/>
              <a:ea typeface="Arial"/>
              <a:cs typeface="Arial"/>
              <a:sym typeface="Arial"/>
            </a:endParaRPr>
          </a:p>
        </p:txBody>
      </p:sp>
      <p:sp>
        <p:nvSpPr>
          <p:cNvPr id="283" name="Google Shape;283;p17"/>
          <p:cNvSpPr txBox="1"/>
          <p:nvPr/>
        </p:nvSpPr>
        <p:spPr>
          <a:xfrm>
            <a:off x="906894" y="3564360"/>
            <a:ext cx="14325600" cy="4925700"/>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lang="de-AT" sz="4000">
                <a:solidFill>
                  <a:schemeClr val="lt1"/>
                </a:solidFill>
                <a:latin typeface="Quicksand Medium"/>
                <a:ea typeface="Quicksand Medium"/>
                <a:cs typeface="Quicksand Medium"/>
                <a:sym typeface="Quicksand Medium"/>
              </a:rPr>
              <a:t>Voertaal = g</a:t>
            </a:r>
            <a:r>
              <a:rPr b="1" i="0" lang="de-AT" sz="4000" u="none" cap="none" strike="noStrike">
                <a:solidFill>
                  <a:schemeClr val="lt1"/>
                </a:solidFill>
                <a:latin typeface="Quicksand Medium"/>
                <a:ea typeface="Quicksand Medium"/>
                <a:cs typeface="Quicksand Medium"/>
                <a:sym typeface="Quicksand Medium"/>
              </a:rPr>
              <a:t>ebarentaal </a:t>
            </a:r>
            <a:endParaRPr sz="4000">
              <a:solidFill>
                <a:schemeClr val="lt1"/>
              </a:solidFill>
              <a:latin typeface="Quicksand Medium"/>
              <a:ea typeface="Quicksand Medium"/>
              <a:cs typeface="Quicksand Medium"/>
              <a:sym typeface="Quicksand Medium"/>
            </a:endParaRPr>
          </a:p>
          <a:p>
            <a:pPr indent="0" lvl="0" marL="457200" marR="0" rtl="0" algn="l">
              <a:lnSpc>
                <a:spcPct val="100000"/>
              </a:lnSpc>
              <a:spcBef>
                <a:spcPts val="0"/>
              </a:spcBef>
              <a:spcAft>
                <a:spcPts val="0"/>
              </a:spcAft>
              <a:buNone/>
            </a:pPr>
            <a:r>
              <a:t/>
            </a:r>
            <a:endParaRPr sz="4000">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Bevordering van </a:t>
            </a:r>
            <a:r>
              <a:rPr b="1" i="0" lang="de-AT" sz="4000" u="none" cap="none" strike="noStrike">
                <a:solidFill>
                  <a:schemeClr val="lt1"/>
                </a:solidFill>
                <a:latin typeface="Quicksand Medium"/>
                <a:ea typeface="Quicksand Medium"/>
                <a:cs typeface="Quicksand Medium"/>
                <a:sym typeface="Quicksand Medium"/>
              </a:rPr>
              <a:t>gemeenschapsbanden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het gevoel van verbondenheid</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Kennis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ervaringen</a:t>
            </a:r>
            <a:r>
              <a:rPr b="0" i="0" lang="de-AT" sz="4000" u="none" cap="none" strike="noStrike">
                <a:solidFill>
                  <a:schemeClr val="lt1"/>
                </a:solidFill>
                <a:latin typeface="Quicksand Medium"/>
                <a:ea typeface="Quicksand Medium"/>
                <a:cs typeface="Quicksand Medium"/>
                <a:sym typeface="Quicksand Medium"/>
              </a:rPr>
              <a:t> van doven </a:t>
            </a:r>
            <a:r>
              <a:rPr b="1" i="0" lang="de-AT" sz="4000" u="none" cap="none" strike="noStrike">
                <a:solidFill>
                  <a:schemeClr val="lt1"/>
                </a:solidFill>
                <a:latin typeface="Quicksand Medium"/>
                <a:ea typeface="Quicksand Medium"/>
                <a:cs typeface="Quicksand Medium"/>
                <a:sym typeface="Quicksand Medium"/>
              </a:rPr>
              <a:t>delen</a:t>
            </a:r>
            <a:endParaRPr b="1"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De dovencultuur </a:t>
            </a:r>
            <a:r>
              <a:rPr b="1" i="0" lang="de-AT" sz="4000" u="none" cap="none" strike="noStrike">
                <a:solidFill>
                  <a:schemeClr val="lt1"/>
                </a:solidFill>
                <a:latin typeface="Quicksand Medium"/>
                <a:ea typeface="Quicksand Medium"/>
                <a:cs typeface="Quicksand Medium"/>
                <a:sym typeface="Quicksand Medium"/>
              </a:rPr>
              <a:t>vieren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in stand houden</a:t>
            </a:r>
            <a:endParaRPr b="0" i="0" sz="4000" u="none" cap="none" strike="noStrike">
              <a:solidFill>
                <a:schemeClr val="lt1"/>
              </a:solidFill>
              <a:latin typeface="Quicksand Medium"/>
              <a:ea typeface="Quicksand Medium"/>
              <a:cs typeface="Quicksand Medium"/>
              <a:sym typeface="Quicksand Medium"/>
            </a:endParaRPr>
          </a:p>
        </p:txBody>
      </p:sp>
      <p:pic>
        <p:nvPicPr>
          <p:cNvPr id="284" name="Google Shape;284;p17"/>
          <p:cNvPicPr preferRelativeResize="0"/>
          <p:nvPr/>
        </p:nvPicPr>
        <p:blipFill rotWithShape="1">
          <a:blip r:embed="rId4">
            <a:alphaModFix/>
          </a:blip>
          <a:srcRect b="23498" l="0" r="0" t="0"/>
          <a:stretch/>
        </p:blipFill>
        <p:spPr>
          <a:xfrm>
            <a:off x="11714403" y="5912895"/>
            <a:ext cx="6230545" cy="3179223"/>
          </a:xfrm>
          <a:prstGeom prst="rect">
            <a:avLst/>
          </a:prstGeom>
          <a:noFill/>
          <a:ln>
            <a:noFill/>
          </a:ln>
        </p:spPr>
      </p:pic>
      <p:sp>
        <p:nvSpPr>
          <p:cNvPr id="285" name="Google Shape;285;p17"/>
          <p:cNvSpPr txBox="1"/>
          <p:nvPr/>
        </p:nvSpPr>
        <p:spPr>
          <a:xfrm>
            <a:off x="13700760" y="5564907"/>
            <a:ext cx="4271095" cy="369332"/>
          </a:xfrm>
          <a:prstGeom prst="rect">
            <a:avLst/>
          </a:prstGeom>
          <a:noFill/>
          <a:ln cap="flat" cmpd="sng" w="9525">
            <a:solidFill>
              <a:srgbClr val="FFFFF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AT" sz="1800" u="none" cap="none" strike="noStrike">
                <a:solidFill>
                  <a:srgbClr val="E41B20"/>
                </a:solidFill>
                <a:latin typeface="Libre Franklin"/>
                <a:ea typeface="Libre Franklin"/>
                <a:cs typeface="Libre Franklin"/>
                <a:sym typeface="Libre Franklin"/>
              </a:rPr>
              <a:t>Kultursommer Wien x WITAF 2025</a:t>
            </a:r>
            <a:endParaRPr b="0" i="0" sz="1400" u="none" cap="none" strike="noStrike">
              <a:solidFill>
                <a:srgbClr val="000000"/>
              </a:solidFill>
              <a:latin typeface="Arial"/>
              <a:ea typeface="Arial"/>
              <a:cs typeface="Arial"/>
              <a:sym typeface="Arial"/>
            </a:endParaRPr>
          </a:p>
        </p:txBody>
      </p:sp>
      <p:sp>
        <p:nvSpPr>
          <p:cNvPr id="286" name="Google Shape;286;p1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7" name="Google Shape;287;p17"/>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18"/>
          <p:cNvSpPr txBox="1"/>
          <p:nvPr/>
        </p:nvSpPr>
        <p:spPr>
          <a:xfrm>
            <a:off x="1699375" y="1934765"/>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Welke soorten organisaties zijn er?</a:t>
            </a:r>
            <a:endParaRPr b="0" i="0" sz="8000" u="none" cap="none" strike="noStrike">
              <a:solidFill>
                <a:schemeClr val="lt1"/>
              </a:solidFill>
              <a:latin typeface="Anton"/>
              <a:ea typeface="Anton"/>
              <a:cs typeface="Anton"/>
              <a:sym typeface="Anton"/>
            </a:endParaRPr>
          </a:p>
        </p:txBody>
      </p:sp>
      <p:sp>
        <p:nvSpPr>
          <p:cNvPr id="295" name="Google Shape;295;p18"/>
          <p:cNvSpPr txBox="1"/>
          <p:nvPr/>
        </p:nvSpPr>
        <p:spPr>
          <a:xfrm>
            <a:off x="1699375" y="3519719"/>
            <a:ext cx="16454400" cy="5233500"/>
          </a:xfrm>
          <a:prstGeom prst="rect">
            <a:avLst/>
          </a:prstGeom>
          <a:noFill/>
          <a:ln>
            <a:noFill/>
          </a:ln>
        </p:spPr>
        <p:txBody>
          <a:bodyPr anchorCtr="0" anchor="t" bIns="0" lIns="0" spcFirstLastPara="1" rIns="0" wrap="square" tIns="0">
            <a:spAutoFit/>
          </a:bodyPr>
          <a:lstStyle/>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Clubs en gemeenschapscentra voor doven (SWDA</a:t>
            </a:r>
            <a:r>
              <a:rPr lang="de-AT" sz="3400">
                <a:solidFill>
                  <a:schemeClr val="lt1"/>
                </a:solidFill>
                <a:latin typeface="Quicksand Medium"/>
                <a:ea typeface="Quicksand Medium"/>
                <a:cs typeface="Quicksand Medium"/>
                <a:sym typeface="Quicksand Medium"/>
              </a:rPr>
              <a:t>, SweDoRo, Clubhuis voor Doven Groningen)</a:t>
            </a:r>
            <a:endParaRPr b="0" i="0" sz="34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Landelijke verenigingen (bijv. </a:t>
            </a:r>
            <a:r>
              <a:rPr lang="de-AT" sz="3400">
                <a:solidFill>
                  <a:schemeClr val="lt1"/>
                </a:solidFill>
                <a:latin typeface="Quicksand Medium"/>
                <a:ea typeface="Quicksand Medium"/>
                <a:cs typeface="Quicksand Medium"/>
                <a:sym typeface="Quicksand Medium"/>
              </a:rPr>
              <a:t>Dovenschap</a:t>
            </a:r>
            <a:r>
              <a:rPr b="0" i="0" lang="de-AT" sz="3400" u="none" cap="none" strike="noStrike">
                <a:solidFill>
                  <a:schemeClr val="lt1"/>
                </a:solidFill>
                <a:latin typeface="Quicksand Medium"/>
                <a:ea typeface="Quicksand Medium"/>
                <a:cs typeface="Quicksand Medium"/>
                <a:sym typeface="Quicksand Medium"/>
              </a:rPr>
              <a:t>)</a:t>
            </a:r>
            <a:endParaRPr b="0" i="0" sz="8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Onderwijsinstellingen voor doven (Kentalis, Auris)</a:t>
            </a:r>
            <a:endParaRPr b="0" i="0" sz="34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Sportteams voor doven en Deaflympics-comités (Martinist</a:t>
            </a:r>
            <a:r>
              <a:rPr lang="de-AT" sz="3400">
                <a:solidFill>
                  <a:schemeClr val="lt1"/>
                </a:solidFill>
                <a:latin typeface="Quicksand Medium"/>
                <a:ea typeface="Quicksand Medium"/>
                <a:cs typeface="Quicksand Medium"/>
                <a:sym typeface="Quicksand Medium"/>
              </a:rPr>
              <a:t>ad, ZBSD, </a:t>
            </a:r>
            <a:r>
              <a:rPr b="0" i="0" lang="de-AT" sz="3400" u="none" cap="none" strike="noStrike">
                <a:solidFill>
                  <a:schemeClr val="lt1"/>
                </a:solidFill>
                <a:latin typeface="Quicksand Medium"/>
                <a:ea typeface="Quicksand Medium"/>
                <a:cs typeface="Quicksand Medium"/>
                <a:sym typeface="Quicksand Medium"/>
              </a:rPr>
              <a:t>EDSO)</a:t>
            </a:r>
            <a:endParaRPr b="0" i="0" sz="800" u="none" cap="none" strike="noStrike">
              <a:solidFill>
                <a:schemeClr val="lt1"/>
              </a:solidFill>
              <a:latin typeface="Arial"/>
              <a:ea typeface="Arial"/>
              <a:cs typeface="Arial"/>
              <a:sym typeface="Arial"/>
            </a:endParaRPr>
          </a:p>
          <a:p>
            <a:pPr indent="-31750" lvl="0" marL="285750" marR="0" rtl="0" algn="l">
              <a:lnSpc>
                <a:spcPct val="100000"/>
              </a:lnSpc>
              <a:spcBef>
                <a:spcPts val="0"/>
              </a:spcBef>
              <a:spcAft>
                <a:spcPts val="0"/>
              </a:spcAft>
              <a:buClr>
                <a:schemeClr val="dk1"/>
              </a:buClr>
              <a:buSzPts val="40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247650" lvl="0" marL="285750" marR="0" rtl="0" algn="l">
              <a:lnSpc>
                <a:spcPct val="100000"/>
              </a:lnSpc>
              <a:spcBef>
                <a:spcPts val="0"/>
              </a:spcBef>
              <a:spcAft>
                <a:spcPts val="0"/>
              </a:spcAft>
              <a:buClr>
                <a:schemeClr val="lt1"/>
              </a:buClr>
              <a:buSzPts val="3400"/>
              <a:buFont typeface="Arial"/>
              <a:buChar char="•"/>
            </a:pPr>
            <a:r>
              <a:rPr b="0" i="0" lang="de-AT" sz="3400" u="none" cap="none" strike="noStrike">
                <a:solidFill>
                  <a:schemeClr val="lt1"/>
                </a:solidFill>
                <a:latin typeface="Quicksand Medium"/>
                <a:ea typeface="Quicksand Medium"/>
                <a:cs typeface="Quicksand Medium"/>
                <a:sym typeface="Quicksand Medium"/>
              </a:rPr>
              <a:t>Jeugd-, en belangenorganisaties (NDJ, Roze Gebaa</a:t>
            </a:r>
            <a:r>
              <a:rPr lang="de-AT" sz="3400">
                <a:solidFill>
                  <a:schemeClr val="lt1"/>
                </a:solidFill>
                <a:latin typeface="Quicksand Medium"/>
                <a:ea typeface="Quicksand Medium"/>
                <a:cs typeface="Quicksand Medium"/>
                <a:sym typeface="Quicksand Medium"/>
              </a:rPr>
              <a:t>r)</a:t>
            </a:r>
            <a:endParaRPr b="0" i="0" sz="3400" u="none" cap="none" strike="noStrike">
              <a:solidFill>
                <a:schemeClr val="lt1"/>
              </a:solidFill>
              <a:latin typeface="Quicksand Medium"/>
              <a:ea typeface="Quicksand Medium"/>
              <a:cs typeface="Quicksand Medium"/>
              <a:sym typeface="Quicksand Medium"/>
            </a:endParaRPr>
          </a:p>
        </p:txBody>
      </p:sp>
      <p:sp>
        <p:nvSpPr>
          <p:cNvPr id="296" name="Google Shape;296;p1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97" name="Google Shape;297;p1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p19"/>
          <p:cNvSpPr txBox="1"/>
          <p:nvPr/>
        </p:nvSpPr>
        <p:spPr>
          <a:xfrm>
            <a:off x="1999370" y="2216355"/>
            <a:ext cx="164544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7400" u="none" cap="none" strike="noStrike">
                <a:solidFill>
                  <a:schemeClr val="lt1"/>
                </a:solidFill>
                <a:latin typeface="Anton"/>
                <a:ea typeface="Anton"/>
                <a:cs typeface="Anton"/>
                <a:sym typeface="Anton"/>
              </a:rPr>
              <a:t>Doel van organisaties voor doven</a:t>
            </a:r>
            <a:endParaRPr b="0" i="0" sz="7400" u="none" cap="none" strike="noStrike">
              <a:solidFill>
                <a:schemeClr val="lt1"/>
              </a:solidFill>
              <a:latin typeface="Anton"/>
              <a:ea typeface="Anton"/>
              <a:cs typeface="Anton"/>
              <a:sym typeface="Anton"/>
            </a:endParaRPr>
          </a:p>
        </p:txBody>
      </p:sp>
      <p:sp>
        <p:nvSpPr>
          <p:cNvPr id="305" name="Google Shape;305;p19"/>
          <p:cNvSpPr txBox="1"/>
          <p:nvPr/>
        </p:nvSpPr>
        <p:spPr>
          <a:xfrm>
            <a:off x="1822885" y="3715856"/>
            <a:ext cx="14325600" cy="4308872"/>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Opkomen </a:t>
            </a:r>
            <a:r>
              <a:rPr b="0" i="0" lang="de-AT" sz="4000" u="none" cap="none" strike="noStrike">
                <a:solidFill>
                  <a:schemeClr val="lt1"/>
                </a:solidFill>
                <a:latin typeface="Quicksand Medium"/>
                <a:ea typeface="Quicksand Medium"/>
                <a:cs typeface="Quicksand Medium"/>
                <a:sym typeface="Quicksand Medium"/>
              </a:rPr>
              <a:t>voor de rechten van doven en toegankelijkheid</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Ondersteuning </a:t>
            </a:r>
            <a:r>
              <a:rPr b="0" i="0" lang="de-AT" sz="4000" u="none" cap="none" strike="noStrike">
                <a:solidFill>
                  <a:schemeClr val="lt1"/>
                </a:solidFill>
                <a:latin typeface="Quicksand Medium"/>
                <a:ea typeface="Quicksand Medium"/>
                <a:cs typeface="Quicksand Medium"/>
                <a:sym typeface="Quicksand Medium"/>
              </a:rPr>
              <a:t>van gebarentaal en culturele identiteit</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1" i="0" lang="de-AT" sz="4000" u="none" cap="none" strike="noStrike">
                <a:solidFill>
                  <a:schemeClr val="lt1"/>
                </a:solidFill>
                <a:latin typeface="Quicksand Medium"/>
                <a:ea typeface="Quicksand Medium"/>
                <a:cs typeface="Quicksand Medium"/>
                <a:sym typeface="Quicksand Medium"/>
              </a:rPr>
              <a:t>Diensten aanbieden</a:t>
            </a:r>
            <a:r>
              <a:rPr b="0" i="0" lang="de-AT" sz="4000" u="none" cap="none" strike="noStrike">
                <a:solidFill>
                  <a:schemeClr val="lt1"/>
                </a:solidFill>
                <a:latin typeface="Quicksand Medium"/>
                <a:ea typeface="Quicksand Medium"/>
                <a:cs typeface="Quicksand Medium"/>
                <a:sym typeface="Quicksand Medium"/>
              </a:rPr>
              <a:t>: tolken, begeleiding, onderwijs</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De dovengemeenschap </a:t>
            </a:r>
            <a:r>
              <a:rPr b="1" i="0" lang="de-AT" sz="4000" u="none" cap="none" strike="noStrike">
                <a:solidFill>
                  <a:schemeClr val="lt1"/>
                </a:solidFill>
                <a:latin typeface="Quicksand Medium"/>
                <a:ea typeface="Quicksand Medium"/>
                <a:cs typeface="Quicksand Medium"/>
                <a:sym typeface="Quicksand Medium"/>
              </a:rPr>
              <a:t>in staat stellen </a:t>
            </a:r>
            <a:r>
              <a:rPr b="0" i="0" lang="de-AT" sz="4000" u="none" cap="none" strike="noStrike">
                <a:solidFill>
                  <a:schemeClr val="lt1"/>
                </a:solidFill>
                <a:latin typeface="Quicksand Medium"/>
                <a:ea typeface="Quicksand Medium"/>
                <a:cs typeface="Quicksand Medium"/>
                <a:sym typeface="Quicksand Medium"/>
              </a:rPr>
              <a:t>om leiding te geven en te groeien</a:t>
            </a:r>
            <a:endParaRPr b="0" i="0" sz="4000" u="none" cap="none" strike="noStrike">
              <a:solidFill>
                <a:schemeClr val="lt1"/>
              </a:solidFill>
              <a:latin typeface="Quicksand Medium"/>
              <a:ea typeface="Quicksand Medium"/>
              <a:cs typeface="Quicksand Medium"/>
              <a:sym typeface="Quicksand Medium"/>
            </a:endParaRPr>
          </a:p>
        </p:txBody>
      </p:sp>
      <p:pic>
        <p:nvPicPr>
          <p:cNvPr descr="Hände, die sich ausstrecken" id="306" name="Google Shape;306;p19"/>
          <p:cNvPicPr preferRelativeResize="0"/>
          <p:nvPr/>
        </p:nvPicPr>
        <p:blipFill rotWithShape="1">
          <a:blip r:embed="rId4">
            <a:alphaModFix/>
          </a:blip>
          <a:srcRect b="40193" l="0" r="0" t="35611"/>
          <a:stretch/>
        </p:blipFill>
        <p:spPr>
          <a:xfrm>
            <a:off x="4587473" y="194793"/>
            <a:ext cx="9113050" cy="1661159"/>
          </a:xfrm>
          <a:prstGeom prst="rect">
            <a:avLst/>
          </a:prstGeom>
          <a:noFill/>
          <a:ln>
            <a:noFill/>
          </a:ln>
        </p:spPr>
      </p:pic>
      <p:sp>
        <p:nvSpPr>
          <p:cNvPr id="307" name="Google Shape;307;p19"/>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8" name="Google Shape;308;p19"/>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20"/>
          <p:cNvSpPr txBox="1"/>
          <p:nvPr/>
        </p:nvSpPr>
        <p:spPr>
          <a:xfrm>
            <a:off x="1094691" y="1754102"/>
            <a:ext cx="16454284" cy="17235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chemeClr val="lt1"/>
                </a:solidFill>
                <a:latin typeface="Anton"/>
                <a:ea typeface="Anton"/>
                <a:cs typeface="Anton"/>
                <a:sym typeface="Anton"/>
              </a:rPr>
              <a:t>Samenvatting</a:t>
            </a:r>
            <a:endParaRPr b="0" i="0" sz="8000" u="none" cap="none" strike="noStrike">
              <a:solidFill>
                <a:schemeClr val="lt1"/>
              </a:solidFill>
              <a:latin typeface="Anton"/>
              <a:ea typeface="Anton"/>
              <a:cs typeface="Anton"/>
              <a:sym typeface="Anton"/>
            </a:endParaRPr>
          </a:p>
        </p:txBody>
      </p:sp>
      <p:sp>
        <p:nvSpPr>
          <p:cNvPr id="316" name="Google Shape;316;p20"/>
          <p:cNvSpPr txBox="1"/>
          <p:nvPr/>
        </p:nvSpPr>
        <p:spPr>
          <a:xfrm>
            <a:off x="784975" y="3575255"/>
            <a:ext cx="16454284" cy="3693319"/>
          </a:xfrm>
          <a:prstGeom prst="rect">
            <a:avLst/>
          </a:prstGeom>
          <a:noFill/>
          <a:ln>
            <a:noFill/>
          </a:ln>
        </p:spPr>
        <p:txBody>
          <a:bodyPr anchorCtr="0" anchor="t" bIns="0" lIns="0" spcFirstLastPara="1" rIns="0" wrap="square" tIns="0">
            <a:spAutoFit/>
          </a:bodyPr>
          <a:lstStyle/>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Evenementen en organisaties helpen dove mensen </a:t>
            </a:r>
            <a:r>
              <a:rPr b="1" i="0" lang="de-AT" sz="4000" u="none" cap="none" strike="noStrike">
                <a:solidFill>
                  <a:schemeClr val="lt1"/>
                </a:solidFill>
                <a:latin typeface="Quicksand Medium"/>
                <a:ea typeface="Quicksand Medium"/>
                <a:cs typeface="Quicksand Medium"/>
                <a:sym typeface="Quicksand Medium"/>
              </a:rPr>
              <a:t>contact te leggen, zich te uiten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zich te ontplooien</a:t>
            </a:r>
            <a:r>
              <a:rPr b="0" i="0" lang="de-AT" sz="4000" u="none" cap="none" strike="noStrike">
                <a:solidFill>
                  <a:schemeClr val="lt1"/>
                </a:solidFill>
                <a:latin typeface="Quicksand Medium"/>
                <a:ea typeface="Quicksand Medium"/>
                <a:cs typeface="Quicksand Medium"/>
                <a:sym typeface="Quicksand Medium"/>
              </a:rPr>
              <a:t>.</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Ze bouwen aan een </a:t>
            </a:r>
            <a:r>
              <a:rPr b="1" i="0" lang="de-AT" sz="4000" u="none" cap="none" strike="noStrike">
                <a:solidFill>
                  <a:schemeClr val="lt1"/>
                </a:solidFill>
                <a:latin typeface="Quicksand Medium"/>
                <a:ea typeface="Quicksand Medium"/>
                <a:cs typeface="Quicksand Medium"/>
                <a:sym typeface="Quicksand Medium"/>
              </a:rPr>
              <a:t>sterke</a:t>
            </a:r>
            <a:r>
              <a:rPr b="0" i="0" lang="de-AT" sz="4000" u="none" cap="none" strike="noStrike">
                <a:solidFill>
                  <a:schemeClr val="lt1"/>
                </a:solidFill>
                <a:latin typeface="Quicksand Medium"/>
                <a:ea typeface="Quicksand Medium"/>
                <a:cs typeface="Quicksand Medium"/>
                <a:sym typeface="Quicksand Medium"/>
              </a:rPr>
              <a:t>, </a:t>
            </a:r>
            <a:r>
              <a:rPr b="1" i="0" lang="de-AT" sz="4000" u="none" cap="none" strike="noStrike">
                <a:solidFill>
                  <a:schemeClr val="lt1"/>
                </a:solidFill>
                <a:latin typeface="Quicksand Medium"/>
                <a:ea typeface="Quicksand Medium"/>
                <a:cs typeface="Quicksand Medium"/>
                <a:sym typeface="Quicksand Medium"/>
              </a:rPr>
              <a:t>inclusieve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mondige </a:t>
            </a:r>
            <a:r>
              <a:rPr b="0" i="0" lang="de-AT" sz="4000" u="none" cap="none" strike="noStrike">
                <a:solidFill>
                  <a:schemeClr val="lt1"/>
                </a:solidFill>
                <a:latin typeface="Quicksand Medium"/>
                <a:ea typeface="Quicksand Medium"/>
                <a:cs typeface="Quicksand Medium"/>
                <a:sym typeface="Quicksand Medium"/>
              </a:rPr>
              <a:t>dove gemeenschap.</a:t>
            </a:r>
            <a:endParaRPr b="0" i="0" sz="4000" u="none" cap="none" strike="noStrike">
              <a:solidFill>
                <a:schemeClr val="lt1"/>
              </a:solidFill>
              <a:latin typeface="Quicksand Medium"/>
              <a:ea typeface="Quicksand Medium"/>
              <a:cs typeface="Quicksand Medium"/>
              <a:sym typeface="Quicksand Medium"/>
            </a:endParaRPr>
          </a:p>
          <a:p>
            <a:pPr indent="-31750" lvl="0" marL="285750" marR="0" rtl="0" algn="l">
              <a:lnSpc>
                <a:spcPct val="100000"/>
              </a:lnSpc>
              <a:spcBef>
                <a:spcPts val="0"/>
              </a:spcBef>
              <a:spcAft>
                <a:spcPts val="0"/>
              </a:spcAft>
              <a:buClr>
                <a:schemeClr val="dk1"/>
              </a:buClr>
              <a:buSzPts val="4000"/>
              <a:buFont typeface="Arial"/>
              <a:buNone/>
            </a:pPr>
            <a:r>
              <a:t/>
            </a:r>
            <a:endParaRPr b="0" i="0" sz="40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00000"/>
              </a:lnSpc>
              <a:spcBef>
                <a:spcPts val="0"/>
              </a:spcBef>
              <a:spcAft>
                <a:spcPts val="0"/>
              </a:spcAft>
              <a:buClr>
                <a:schemeClr val="lt1"/>
              </a:buClr>
              <a:buSzPts val="4000"/>
              <a:buFont typeface="Arial"/>
              <a:buChar char="•"/>
            </a:pPr>
            <a:r>
              <a:rPr b="0" i="0" lang="de-AT" sz="4000" u="none" cap="none" strike="noStrike">
                <a:solidFill>
                  <a:schemeClr val="lt1"/>
                </a:solidFill>
                <a:latin typeface="Quicksand Medium"/>
                <a:ea typeface="Quicksand Medium"/>
                <a:cs typeface="Quicksand Medium"/>
                <a:sym typeface="Quicksand Medium"/>
              </a:rPr>
              <a:t>Ze spelen een sleutelrol bij </a:t>
            </a:r>
            <a:r>
              <a:rPr b="1" i="0" lang="de-AT" sz="4000" u="none" cap="none" strike="noStrike">
                <a:solidFill>
                  <a:schemeClr val="lt1"/>
                </a:solidFill>
                <a:latin typeface="Quicksand Medium"/>
                <a:ea typeface="Quicksand Medium"/>
                <a:cs typeface="Quicksand Medium"/>
                <a:sym typeface="Quicksand Medium"/>
              </a:rPr>
              <a:t>het behoud van de cultuur </a:t>
            </a:r>
            <a:r>
              <a:rPr b="0" i="0" lang="de-AT" sz="4000" u="none" cap="none" strike="noStrike">
                <a:solidFill>
                  <a:schemeClr val="lt1"/>
                </a:solidFill>
                <a:latin typeface="Quicksand Medium"/>
                <a:ea typeface="Quicksand Medium"/>
                <a:cs typeface="Quicksand Medium"/>
                <a:sym typeface="Quicksand Medium"/>
              </a:rPr>
              <a:t>en </a:t>
            </a:r>
            <a:r>
              <a:rPr b="1" i="0" lang="de-AT" sz="4000" u="none" cap="none" strike="noStrike">
                <a:solidFill>
                  <a:schemeClr val="lt1"/>
                </a:solidFill>
                <a:latin typeface="Quicksand Medium"/>
                <a:ea typeface="Quicksand Medium"/>
                <a:cs typeface="Quicksand Medium"/>
                <a:sym typeface="Quicksand Medium"/>
              </a:rPr>
              <a:t>het bevorderen van gelijkheid.</a:t>
            </a:r>
            <a:endParaRPr b="1" i="0" sz="4000" u="none" cap="none" strike="noStrike">
              <a:solidFill>
                <a:schemeClr val="lt1"/>
              </a:solidFill>
              <a:latin typeface="Quicksand Medium"/>
              <a:ea typeface="Quicksand Medium"/>
              <a:cs typeface="Quicksand Medium"/>
              <a:sym typeface="Quicksand Medium"/>
            </a:endParaRPr>
          </a:p>
        </p:txBody>
      </p:sp>
      <p:sp>
        <p:nvSpPr>
          <p:cNvPr id="317" name="Google Shape;317;p2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18" name="Google Shape;318;p2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21"/>
          <p:cNvSpPr txBox="1"/>
          <p:nvPr/>
        </p:nvSpPr>
        <p:spPr>
          <a:xfrm>
            <a:off x="1274924" y="1830775"/>
            <a:ext cx="16003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Het belang van dovenverenigingen</a:t>
            </a:r>
            <a:endParaRPr b="0" i="0" sz="1400" u="none" cap="none" strike="noStrike">
              <a:solidFill>
                <a:srgbClr val="000000"/>
              </a:solidFill>
              <a:latin typeface="Arial"/>
              <a:ea typeface="Arial"/>
              <a:cs typeface="Arial"/>
              <a:sym typeface="Arial"/>
            </a:endParaRPr>
          </a:p>
        </p:txBody>
      </p:sp>
      <p:sp>
        <p:nvSpPr>
          <p:cNvPr id="326" name="Google Shape;326;p21"/>
          <p:cNvSpPr txBox="1"/>
          <p:nvPr/>
        </p:nvSpPr>
        <p:spPr>
          <a:xfrm>
            <a:off x="855407" y="3478869"/>
            <a:ext cx="16783800" cy="6009600"/>
          </a:xfrm>
          <a:prstGeom prst="rect">
            <a:avLst/>
          </a:prstGeom>
          <a:noFill/>
          <a:ln>
            <a:noFill/>
          </a:ln>
        </p:spPr>
        <p:txBody>
          <a:bodyPr anchorCtr="0" anchor="t" bIns="0" lIns="0" spcFirstLastPara="1" rIns="0" wrap="square" tIns="0">
            <a:spAutoFit/>
          </a:bodyPr>
          <a:lstStyle/>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Na de dovenschool waren dovenclubs vaak de belangrijkste plek voor contact</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Ook dove mensen van horende scholen kwamen hiernaartoe</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Zij zochten contact met andere dove mensen</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Sommige clubs waren vooral gericht op spreken</a:t>
            </a:r>
            <a:endParaRPr sz="3200">
              <a:solidFill>
                <a:srgbClr val="FFFFFF"/>
              </a:solidFill>
              <a:latin typeface="Quicksand"/>
              <a:ea typeface="Quicksand"/>
              <a:cs typeface="Quicksand"/>
              <a:sym typeface="Quicksand"/>
            </a:endParaRPr>
          </a:p>
          <a:p>
            <a:pPr indent="-431800" lvl="0" marL="457200" marR="0" rtl="0" algn="l">
              <a:lnSpc>
                <a:spcPct val="140014"/>
              </a:lnSpc>
              <a:spcBef>
                <a:spcPts val="0"/>
              </a:spcBef>
              <a:spcAft>
                <a:spcPts val="0"/>
              </a:spcAft>
              <a:buClr>
                <a:srgbClr val="FFFFFF"/>
              </a:buClr>
              <a:buSzPts val="3200"/>
              <a:buFont typeface="Quicksand"/>
              <a:buChar char="●"/>
            </a:pPr>
            <a:r>
              <a:rPr lang="de-AT" sz="3200">
                <a:solidFill>
                  <a:srgbClr val="FFFFFF"/>
                </a:solidFill>
                <a:latin typeface="Quicksand"/>
                <a:ea typeface="Quicksand"/>
                <a:cs typeface="Quicksand"/>
                <a:sym typeface="Quicksand"/>
              </a:rPr>
              <a:t>Maar via grotere clubs kwamen veel mensen toch in de gebarengemeenschap terecht</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“Leren doof te zijn”</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Voor veel mensen was dit de eerste plek waar zij andere dove mensen ontmoetten</a:t>
            </a:r>
            <a:endParaRPr sz="3200">
              <a:solidFill>
                <a:srgbClr val="FFFFFF"/>
              </a:solidFill>
              <a:latin typeface="Quicksand"/>
              <a:ea typeface="Quicksand"/>
              <a:cs typeface="Quicksand"/>
              <a:sym typeface="Quicksand"/>
            </a:endParaRPr>
          </a:p>
          <a:p>
            <a:pPr indent="0" lvl="1" marL="302255" marR="0" rtl="0" algn="l">
              <a:lnSpc>
                <a:spcPct val="140014"/>
              </a:lnSpc>
              <a:spcBef>
                <a:spcPts val="0"/>
              </a:spcBef>
              <a:spcAft>
                <a:spcPts val="0"/>
              </a:spcAft>
              <a:buClr>
                <a:srgbClr val="000000"/>
              </a:buClr>
              <a:buSzPts val="3200"/>
              <a:buFont typeface="Arial"/>
              <a:buNone/>
            </a:pPr>
            <a:r>
              <a:rPr lang="de-AT" sz="3200">
                <a:solidFill>
                  <a:srgbClr val="FFFFFF"/>
                </a:solidFill>
                <a:latin typeface="Quicksand"/>
                <a:ea typeface="Quicksand"/>
                <a:cs typeface="Quicksand"/>
                <a:sym typeface="Quicksand"/>
              </a:rPr>
              <a:t>Ze leerden daar over gebarentaal, dovencultuur en identiteit</a:t>
            </a:r>
            <a:endParaRPr sz="3200">
              <a:solidFill>
                <a:srgbClr val="FFFFFF"/>
              </a:solidFill>
              <a:latin typeface="Quicksand"/>
              <a:ea typeface="Quicksand"/>
              <a:cs typeface="Quicksand"/>
              <a:sym typeface="Quicksand"/>
            </a:endParaRPr>
          </a:p>
        </p:txBody>
      </p:sp>
      <p:pic>
        <p:nvPicPr>
          <p:cNvPr id="327" name="Google Shape;327;p2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2"/>
          <p:cNvSpPr txBox="1"/>
          <p:nvPr/>
        </p:nvSpPr>
        <p:spPr>
          <a:xfrm>
            <a:off x="609601" y="5632575"/>
            <a:ext cx="4346700" cy="36789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0" i="0" lang="de-AT" sz="4800" u="none" cap="none" strike="noStrike">
                <a:solidFill>
                  <a:schemeClr val="lt1"/>
                </a:solidFill>
                <a:latin typeface="Anton"/>
                <a:ea typeface="Anton"/>
                <a:cs typeface="Anton"/>
                <a:sym typeface="Anton"/>
              </a:rPr>
              <a:t>Sociale gemeenschap en gevoel van verbondenheid</a:t>
            </a:r>
            <a:r>
              <a:rPr b="0" i="0" lang="de-AT" sz="5400" u="none" cap="none" strike="noStrike">
                <a:solidFill>
                  <a:schemeClr val="lt1"/>
                </a:solidFill>
                <a:latin typeface="Anton"/>
                <a:ea typeface="Anton"/>
                <a:cs typeface="Anton"/>
                <a:sym typeface="Anton"/>
              </a:rPr>
              <a:t> </a:t>
            </a:r>
            <a:endParaRPr b="0" i="0" sz="5400" u="none" cap="none" strike="noStrike">
              <a:solidFill>
                <a:schemeClr val="lt1"/>
              </a:solidFill>
              <a:latin typeface="Anton"/>
              <a:ea typeface="Anton"/>
              <a:cs typeface="Anton"/>
              <a:sym typeface="Anton"/>
            </a:endParaRPr>
          </a:p>
        </p:txBody>
      </p:sp>
      <p:pic>
        <p:nvPicPr>
          <p:cNvPr id="334" name="Google Shape;334;p22"/>
          <p:cNvPicPr preferRelativeResize="0"/>
          <p:nvPr/>
        </p:nvPicPr>
        <p:blipFill rotWithShape="1">
          <a:blip r:embed="rId3">
            <a:alphaModFix/>
          </a:blip>
          <a:srcRect b="22614" l="0" r="0" t="31790"/>
          <a:stretch/>
        </p:blipFill>
        <p:spPr>
          <a:xfrm>
            <a:off x="7" y="-465915"/>
            <a:ext cx="18288000" cy="5565829"/>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335" name="Google Shape;335;p22"/>
          <p:cNvSpPr txBox="1"/>
          <p:nvPr/>
        </p:nvSpPr>
        <p:spPr>
          <a:xfrm>
            <a:off x="4956300" y="5632525"/>
            <a:ext cx="12710400" cy="3678900"/>
          </a:xfrm>
          <a:prstGeom prst="rect">
            <a:avLst/>
          </a:prstGeom>
          <a:noFill/>
          <a:ln>
            <a:noFill/>
          </a:ln>
        </p:spPr>
        <p:txBody>
          <a:bodyPr anchorCtr="0" anchor="ctr" bIns="45700" lIns="91425" spcFirstLastPara="1" rIns="91425" wrap="square" tIns="45700">
            <a:normAutofit/>
          </a:bodyPr>
          <a:lstStyle/>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Dove mensen ervaren in het dagelijks leven vaak sociaal isolement, omdat communicatie met horende mensen door </a:t>
            </a:r>
            <a:r>
              <a:rPr b="1" i="0" lang="de-AT" sz="2800" u="none" cap="none" strike="noStrike">
                <a:solidFill>
                  <a:schemeClr val="lt1"/>
                </a:solidFill>
                <a:latin typeface="Quicksand"/>
                <a:ea typeface="Quicksand"/>
                <a:cs typeface="Quicksand"/>
                <a:sym typeface="Quicksand"/>
              </a:rPr>
              <a:t>taalbarrières</a:t>
            </a:r>
            <a:r>
              <a:rPr b="0" i="0" lang="de-AT" sz="2800" u="none" cap="none" strike="noStrike">
                <a:solidFill>
                  <a:schemeClr val="lt1"/>
                </a:solidFill>
                <a:latin typeface="Quicksand"/>
                <a:ea typeface="Quicksand"/>
                <a:cs typeface="Quicksand"/>
                <a:sym typeface="Quicksand"/>
              </a:rPr>
              <a:t> een uitdaging kan zijn</a:t>
            </a:r>
            <a:r>
              <a:rPr b="1" i="0" lang="de-AT" sz="2800" u="none" cap="none" strike="noStrike">
                <a:solidFill>
                  <a:schemeClr val="lt1"/>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Een dovenclub biedt een plek waar dove mensen met elkaar kunnen communiceren in hun </a:t>
            </a:r>
            <a:r>
              <a:rPr b="1" i="0" lang="de-AT" sz="2800" u="none" cap="none" strike="noStrike">
                <a:solidFill>
                  <a:schemeClr val="lt1"/>
                </a:solidFill>
                <a:latin typeface="Quicksand"/>
                <a:ea typeface="Quicksand"/>
                <a:cs typeface="Quicksand"/>
                <a:sym typeface="Quicksand"/>
              </a:rPr>
              <a:t>natuurlijke taal</a:t>
            </a:r>
            <a:r>
              <a:rPr b="0" i="0" lang="de-AT" sz="2800" u="none" cap="none" strike="noStrike">
                <a:solidFill>
                  <a:schemeClr val="lt1"/>
                </a:solidFill>
                <a:latin typeface="Quicksand"/>
                <a:ea typeface="Quicksand"/>
                <a:cs typeface="Quicksand"/>
                <a:sym typeface="Quicksand"/>
              </a:rPr>
              <a:t>: gebarentaal.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just">
              <a:lnSpc>
                <a:spcPct val="90000"/>
              </a:lnSpc>
              <a:spcBef>
                <a:spcPts val="0"/>
              </a:spcBef>
              <a:spcAft>
                <a:spcPts val="0"/>
              </a:spcAft>
              <a:buClr>
                <a:srgbClr val="000000"/>
              </a:buClr>
              <a:buSzPts val="2800"/>
              <a:buFont typeface="Arial"/>
              <a:buNone/>
            </a:pPr>
            <a:r>
              <a:rPr b="0" i="0" lang="de-AT" sz="2800" u="none" cap="none" strike="noStrike">
                <a:solidFill>
                  <a:schemeClr val="lt1"/>
                </a:solidFill>
                <a:latin typeface="Quicksand"/>
                <a:ea typeface="Quicksand"/>
                <a:cs typeface="Quicksand"/>
                <a:sym typeface="Quicksand"/>
              </a:rPr>
              <a:t>Dit zorgt voor een gevoel van </a:t>
            </a:r>
            <a:r>
              <a:rPr b="1" i="0" lang="de-AT" sz="2800" u="none" cap="none" strike="noStrike">
                <a:solidFill>
                  <a:schemeClr val="lt1"/>
                </a:solidFill>
                <a:latin typeface="Quicksand"/>
                <a:ea typeface="Quicksand"/>
                <a:cs typeface="Quicksand"/>
                <a:sym typeface="Quicksand"/>
              </a:rPr>
              <a:t>gemeenschap, begrip </a:t>
            </a:r>
            <a:r>
              <a:rPr b="0" i="0" lang="de-AT" sz="2800" u="none" cap="none" strike="noStrike">
                <a:solidFill>
                  <a:schemeClr val="lt1"/>
                </a:solidFill>
                <a:latin typeface="Quicksand"/>
                <a:ea typeface="Quicksand"/>
                <a:cs typeface="Quicksand"/>
                <a:sym typeface="Quicksand"/>
              </a:rPr>
              <a:t>en </a:t>
            </a:r>
            <a:r>
              <a:rPr b="1" i="0" lang="de-AT" sz="2800" u="none" cap="none" strike="noStrike">
                <a:solidFill>
                  <a:schemeClr val="lt1"/>
                </a:solidFill>
                <a:latin typeface="Quicksand"/>
                <a:ea typeface="Quicksand"/>
                <a:cs typeface="Quicksand"/>
                <a:sym typeface="Quicksand"/>
              </a:rPr>
              <a:t>verbondenheid</a:t>
            </a:r>
            <a:r>
              <a:rPr b="0" i="0" lang="de-AT" sz="2800" u="none" cap="none" strike="noStrike">
                <a:solidFill>
                  <a:schemeClr val="lt1"/>
                </a:solidFill>
                <a:latin typeface="Quicksand"/>
                <a:ea typeface="Quicksand"/>
                <a:cs typeface="Quicksand"/>
                <a:sym typeface="Quicksand"/>
              </a:rPr>
              <a:t>.</a:t>
            </a:r>
            <a:endParaRPr b="0" i="0" sz="1400" u="none" cap="none" strike="noStrike">
              <a:solidFill>
                <a:schemeClr val="lt1"/>
              </a:solidFill>
              <a:latin typeface="Arial"/>
              <a:ea typeface="Arial"/>
              <a:cs typeface="Arial"/>
              <a:sym typeface="Arial"/>
            </a:endParaRPr>
          </a:p>
        </p:txBody>
      </p:sp>
      <p:sp>
        <p:nvSpPr>
          <p:cNvPr id="336" name="Google Shape;336;p2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22"/>
          <p:cNvSpPr txBox="1"/>
          <p:nvPr/>
        </p:nvSpPr>
        <p:spPr>
          <a:xfrm>
            <a:off x="609600" y="9708932"/>
            <a:ext cx="91578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AT" sz="1400" u="none" cap="none" strike="noStrike">
                <a:solidFill>
                  <a:schemeClr val="lt1"/>
                </a:solidFill>
                <a:latin typeface="Quicksand"/>
                <a:ea typeface="Quicksand"/>
                <a:cs typeface="Quicksand"/>
                <a:sym typeface="Quicksand"/>
              </a:rPr>
              <a:t>Foto: WITAF, dove club</a:t>
            </a:r>
            <a:endParaRPr b="0" i="0" sz="1400" u="none" cap="none" strike="noStrike">
              <a:solidFill>
                <a:srgbClr val="000000"/>
              </a:solidFill>
              <a:latin typeface="Arial"/>
              <a:ea typeface="Arial"/>
              <a:cs typeface="Arial"/>
              <a:sym typeface="Arial"/>
            </a:endParaRPr>
          </a:p>
        </p:txBody>
      </p:sp>
      <p:pic>
        <p:nvPicPr>
          <p:cNvPr id="338" name="Google Shape;338;p2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2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2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2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7" name="Google Shape;347;p23"/>
          <p:cNvGrpSpPr/>
          <p:nvPr/>
        </p:nvGrpSpPr>
        <p:grpSpPr>
          <a:xfrm>
            <a:off x="-228300" y="6944209"/>
            <a:ext cx="18940740" cy="4430740"/>
            <a:chOff x="0" y="-57150"/>
            <a:chExt cx="4988508" cy="1166944"/>
          </a:xfrm>
        </p:grpSpPr>
        <p:sp>
          <p:nvSpPr>
            <p:cNvPr id="348" name="Google Shape;348;p2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2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0" name="Google Shape;350;p2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1" name="Google Shape;351;p2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2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2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4" name="Google Shape;354;p2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5" name="Google Shape;355;p23"/>
          <p:cNvSpPr txBox="1"/>
          <p:nvPr/>
        </p:nvSpPr>
        <p:spPr>
          <a:xfrm>
            <a:off x="2157051" y="1867850"/>
            <a:ext cx="358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de-AT"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56" name="Google Shape;356;p2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57" name="Google Shape;357;p2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de-AT"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58" name="Google Shape;358;p2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de-AT"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59" name="Google Shape;359;p23"/>
          <p:cNvPicPr preferRelativeResize="0"/>
          <p:nvPr/>
        </p:nvPicPr>
        <p:blipFill>
          <a:blip r:embed="rId13">
            <a:alphaModFix/>
          </a:blip>
          <a:stretch>
            <a:fillRect/>
          </a:stretch>
        </p:blipFill>
        <p:spPr>
          <a:xfrm>
            <a:off x="14073125" y="548750"/>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