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Anton" pitchFamily="2" charset="0"/>
      <p:regular r:id="rId20"/>
    </p:embeddedFont>
    <p:embeddedFont>
      <p:font typeface="Quicksand" panose="020B0604020202020204"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A5hO10Dws4m/YnoLiUUzPrLiO2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6" name="Google Shape;11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9" name="Google Shape;14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60" name="Google Shape;1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 name="Google Shape;18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3" name="Google Shape;19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7cfd09208e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g37cfd09208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37" name="Google Shape;23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7cf28894ad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g37cf28894a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830650" y="8448583"/>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457350" y="3904550"/>
            <a:ext cx="14209800" cy="15296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7100"/>
              <a:buFont typeface="Arial"/>
              <a:buNone/>
            </a:pPr>
            <a:r>
              <a:rPr lang="en-US" sz="7100" dirty="0" err="1">
                <a:solidFill>
                  <a:srgbClr val="FFFFFF"/>
                </a:solidFill>
                <a:latin typeface="Anton"/>
                <a:ea typeface="Anton"/>
                <a:cs typeface="Anton"/>
                <a:sym typeface="Anton"/>
              </a:rPr>
              <a:t>Dolmetsch-Dienste</a:t>
            </a:r>
            <a:r>
              <a:rPr lang="en-US" sz="7100" dirty="0">
                <a:solidFill>
                  <a:srgbClr val="FFFFFF"/>
                </a:solidFill>
                <a:latin typeface="Anton"/>
                <a:ea typeface="Anton"/>
                <a:cs typeface="Anton"/>
                <a:sym typeface="Anton"/>
              </a:rPr>
              <a:t> und </a:t>
            </a:r>
            <a:r>
              <a:rPr lang="en-US" sz="7100" dirty="0" err="1">
                <a:solidFill>
                  <a:srgbClr val="FFFFFF"/>
                </a:solidFill>
                <a:latin typeface="Anton"/>
                <a:ea typeface="Anton"/>
                <a:cs typeface="Anton"/>
                <a:sym typeface="Anton"/>
              </a:rPr>
              <a:t>Technologie</a:t>
            </a:r>
            <a:endParaRPr sz="71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552220" y="5434200"/>
            <a:ext cx="114015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200"/>
              <a:buFont typeface="Arial"/>
              <a:buNone/>
            </a:pPr>
            <a:r>
              <a:rPr lang="en-US" sz="3200" b="0" i="0" u="none" strike="noStrike" cap="none" dirty="0" err="1">
                <a:solidFill>
                  <a:srgbClr val="FFFFFF"/>
                </a:solidFill>
                <a:latin typeface="Quicksand"/>
                <a:ea typeface="Quicksand"/>
                <a:cs typeface="Quicksand"/>
                <a:sym typeface="Quicksand"/>
              </a:rPr>
              <a:t>Barrierefreie</a:t>
            </a:r>
            <a:r>
              <a:rPr lang="en-US" sz="3200" b="0" i="0" u="none" strike="noStrike" cap="none" dirty="0">
                <a:solidFill>
                  <a:srgbClr val="FFFFFF"/>
                </a:solidFill>
                <a:latin typeface="Quicksand"/>
                <a:ea typeface="Quicksand"/>
                <a:cs typeface="Quicksand"/>
                <a:sym typeface="Quicksand"/>
              </a:rPr>
              <a:t> </a:t>
            </a:r>
            <a:r>
              <a:rPr lang="en-US" sz="3200" b="0" i="0" u="none" strike="noStrike" cap="none" dirty="0" err="1">
                <a:solidFill>
                  <a:srgbClr val="FFFFFF"/>
                </a:solidFill>
                <a:latin typeface="Quicksand"/>
                <a:ea typeface="Quicksand"/>
                <a:cs typeface="Quicksand"/>
                <a:sym typeface="Quicksand"/>
              </a:rPr>
              <a:t>Techologie</a:t>
            </a:r>
            <a:r>
              <a:rPr lang="en-US" sz="3200" b="0" i="0" u="none" strike="noStrike" cap="none" dirty="0">
                <a:solidFill>
                  <a:srgbClr val="FFFFFF"/>
                </a:solidFill>
                <a:latin typeface="Quicksand"/>
                <a:ea typeface="Quicksand"/>
                <a:cs typeface="Quicksand"/>
                <a:sym typeface="Quicksand"/>
              </a:rPr>
              <a:t> </a:t>
            </a:r>
            <a:r>
              <a:rPr lang="en-US" sz="3200" b="0" i="0" u="none" strike="noStrike" cap="none" dirty="0" err="1">
                <a:solidFill>
                  <a:srgbClr val="FFFFFF"/>
                </a:solidFill>
                <a:latin typeface="Quicksand"/>
                <a:ea typeface="Quicksand"/>
                <a:cs typeface="Quicksand"/>
                <a:sym typeface="Quicksand"/>
              </a:rPr>
              <a:t>für</a:t>
            </a:r>
            <a:r>
              <a:rPr lang="en-US" sz="3200" b="0" i="0" u="none" strike="noStrike" cap="none" dirty="0">
                <a:solidFill>
                  <a:srgbClr val="FFFFFF"/>
                </a:solidFill>
                <a:latin typeface="Quicksand"/>
                <a:ea typeface="Quicksand"/>
                <a:cs typeface="Quicksand"/>
                <a:sym typeface="Quicksand"/>
              </a:rPr>
              <a:t> </a:t>
            </a:r>
            <a:r>
              <a:rPr lang="en-US" sz="3200" b="0" i="0" u="none" strike="noStrike" cap="none" dirty="0" err="1">
                <a:solidFill>
                  <a:srgbClr val="FFFFFF"/>
                </a:solidFill>
                <a:latin typeface="Quicksand"/>
                <a:ea typeface="Quicksand"/>
                <a:cs typeface="Quicksand"/>
                <a:sym typeface="Quicksand"/>
              </a:rPr>
              <a:t>Gehörlose</a:t>
            </a:r>
            <a:endParaRPr sz="3200" b="0" i="0" u="none" strike="noStrike" cap="none"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495328"/>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Clr>
                <a:srgbClr val="000000"/>
              </a:buClr>
              <a:buSzPts val="2299"/>
              <a:buFont typeface="Arial"/>
              <a:buNone/>
            </a:pPr>
            <a:r>
              <a:rPr lang="en-US" sz="2299" b="0" i="0" u="none" strike="noStrike" cap="none" dirty="0">
                <a:solidFill>
                  <a:srgbClr val="FFFFFF"/>
                </a:solidFill>
                <a:latin typeface="Quicksand"/>
                <a:ea typeface="Quicksand"/>
                <a:cs typeface="Quicksand"/>
                <a:sym typeface="Quicksand"/>
              </a:rPr>
              <a:t>Deaf Studies | Workshop</a:t>
            </a:r>
            <a:endParaRPr sz="1400" b="0" i="0" u="none" strike="noStrike" cap="none" dirty="0">
              <a:solidFill>
                <a:srgbClr val="000000"/>
              </a:solidFill>
              <a:latin typeface="Arial"/>
              <a:ea typeface="Arial"/>
              <a:cs typeface="Arial"/>
              <a:sym typeface="Arial"/>
            </a:endParaRPr>
          </a:p>
        </p:txBody>
      </p:sp>
      <p:sp>
        <p:nvSpPr>
          <p:cNvPr id="2" name="Textfeld 1">
            <a:extLst>
              <a:ext uri="{FF2B5EF4-FFF2-40B4-BE49-F238E27FC236}">
                <a16:creationId xmlns:a16="http://schemas.microsoft.com/office/drawing/2014/main" id="{D2E6AF53-7AED-B73A-EB7E-9BC19E02FB54}"/>
              </a:ext>
            </a:extLst>
          </p:cNvPr>
          <p:cNvSpPr txBox="1"/>
          <p:nvPr/>
        </p:nvSpPr>
        <p:spPr>
          <a:xfrm>
            <a:off x="3457350" y="8448583"/>
            <a:ext cx="11145754"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2"/>
          <p:cNvSpPr txBox="1"/>
          <p:nvPr/>
        </p:nvSpPr>
        <p:spPr>
          <a:xfrm>
            <a:off x="4100987" y="2811053"/>
            <a:ext cx="13559995" cy="527682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Unterschiedliche Angebote verstehen</a:t>
            </a:r>
            <a:endParaRPr sz="3499" dirty="0">
              <a:solidFill>
                <a:srgbClr val="FFFFFF"/>
              </a:solidFill>
              <a:latin typeface="Anton"/>
              <a:ea typeface="Anton"/>
              <a:cs typeface="Anton"/>
              <a:sym typeface="Anton"/>
            </a:endParaRPr>
          </a:p>
          <a:p>
            <a:pPr marL="457200" lvl="0">
              <a:lnSpc>
                <a:spcPct val="140014"/>
              </a:lnSpc>
              <a:buClr>
                <a:schemeClr val="dk1"/>
              </a:buClr>
              <a:buSzPts val="1100"/>
            </a:pPr>
            <a:r>
              <a:rPr lang="de-DE" sz="2799" dirty="0">
                <a:solidFill>
                  <a:srgbClr val="FFFFFF"/>
                </a:solidFill>
                <a:latin typeface="Quicksand"/>
                <a:ea typeface="Quicksand"/>
                <a:cs typeface="Quicksand"/>
                <a:sym typeface="Quicksand"/>
              </a:rPr>
              <a:t>Erfahre mehr über verschiedene Dolmetsch-Dienstleister und Technologien.</a:t>
            </a:r>
          </a:p>
          <a:p>
            <a:pPr marL="457200" lvl="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Kenne deine Rechte</a:t>
            </a:r>
            <a:endParaRPr sz="3499" dirty="0">
              <a:solidFill>
                <a:srgbClr val="FFFFFF"/>
              </a:solidFill>
              <a:latin typeface="Anton"/>
              <a:ea typeface="Anton"/>
              <a:cs typeface="Anton"/>
              <a:sym typeface="Anton"/>
            </a:endParaRPr>
          </a:p>
          <a:p>
            <a:pPr marL="457200" lvl="0">
              <a:lnSpc>
                <a:spcPct val="140014"/>
              </a:lnSpc>
              <a:buClr>
                <a:schemeClr val="dk1"/>
              </a:buClr>
              <a:buSzPts val="1100"/>
            </a:pPr>
            <a:r>
              <a:rPr lang="de-DE" sz="2799" dirty="0">
                <a:solidFill>
                  <a:srgbClr val="FFFFFF"/>
                </a:solidFill>
                <a:latin typeface="Quicksand"/>
                <a:ea typeface="Quicksand"/>
                <a:cs typeface="Quicksand"/>
                <a:sym typeface="Quicksand"/>
              </a:rPr>
              <a:t>Kontrolle über Dolmetsch-situationen </a:t>
            </a:r>
          </a:p>
          <a:p>
            <a:pPr marL="457200" lvl="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Europäische Angebote kennen</a:t>
            </a:r>
            <a:endParaRPr sz="3499" dirty="0">
              <a:solidFill>
                <a:srgbClr val="FFFFFF"/>
              </a:solidFill>
              <a:latin typeface="Anton"/>
              <a:ea typeface="Anton"/>
              <a:cs typeface="Anton"/>
              <a:sym typeface="Anton"/>
            </a:endParaRPr>
          </a:p>
          <a:p>
            <a:pPr marL="457200" lvl="0">
              <a:lnSpc>
                <a:spcPct val="140014"/>
              </a:lnSpc>
              <a:buClr>
                <a:schemeClr val="dk1"/>
              </a:buClr>
              <a:buSzPts val="1100"/>
            </a:pPr>
            <a:r>
              <a:rPr lang="de-DE" sz="2799" dirty="0">
                <a:solidFill>
                  <a:srgbClr val="FFFFFF"/>
                </a:solidFill>
                <a:latin typeface="Quicksand"/>
                <a:ea typeface="Quicksand"/>
                <a:cs typeface="Quicksand"/>
                <a:sym typeface="Quicksand"/>
              </a:rPr>
              <a:t>Nutzung von Dolmetsch-Diensten in ganz Europa</a:t>
            </a:r>
            <a:endParaRPr sz="2799" b="0" i="0" u="none" strike="noStrike" cap="none" dirty="0">
              <a:solidFill>
                <a:srgbClr val="FFFFFF"/>
              </a:solidFill>
              <a:latin typeface="Quicksand"/>
              <a:ea typeface="Quicksand"/>
              <a:cs typeface="Quicksand"/>
              <a:sym typeface="Quicksand"/>
            </a:endParaRPr>
          </a:p>
        </p:txBody>
      </p:sp>
      <p:sp>
        <p:nvSpPr>
          <p:cNvPr id="102" name="Google Shape;102;p2"/>
          <p:cNvSpPr txBox="1"/>
          <p:nvPr/>
        </p:nvSpPr>
        <p:spPr>
          <a:xfrm>
            <a:off x="4100988" y="875219"/>
            <a:ext cx="13103100" cy="170200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7900"/>
              <a:buFont typeface="Arial"/>
              <a:buNone/>
            </a:pPr>
            <a:r>
              <a:rPr lang="en-US" sz="7900" b="0" i="0" u="none" strike="noStrike" cap="none" dirty="0">
                <a:solidFill>
                  <a:srgbClr val="FFFFFF"/>
                </a:solidFill>
                <a:latin typeface="Anton"/>
                <a:ea typeface="Anton"/>
                <a:cs typeface="Anton"/>
                <a:sym typeface="Anton"/>
              </a:rPr>
              <a:t>Was </a:t>
            </a:r>
            <a:r>
              <a:rPr lang="en-US" sz="7900" b="0" i="0" u="none" strike="noStrike" cap="none" dirty="0" err="1">
                <a:solidFill>
                  <a:srgbClr val="FFFFFF"/>
                </a:solidFill>
                <a:latin typeface="Anton"/>
                <a:ea typeface="Anton"/>
                <a:cs typeface="Anton"/>
                <a:sym typeface="Anton"/>
              </a:rPr>
              <a:t>machen</a:t>
            </a:r>
            <a:r>
              <a:rPr lang="en-US" sz="7900" b="0" i="0" u="none" strike="noStrike" cap="none" dirty="0">
                <a:solidFill>
                  <a:srgbClr val="FFFFFF"/>
                </a:solidFill>
                <a:latin typeface="Anton"/>
                <a:ea typeface="Anton"/>
                <a:cs typeface="Anton"/>
                <a:sym typeface="Anton"/>
              </a:rPr>
              <a:t> </a:t>
            </a:r>
            <a:r>
              <a:rPr lang="en-US" sz="7900" b="0" i="0" u="none" strike="noStrike" cap="none" dirty="0" err="1">
                <a:solidFill>
                  <a:srgbClr val="FFFFFF"/>
                </a:solidFill>
                <a:latin typeface="Anton"/>
                <a:ea typeface="Anton"/>
                <a:cs typeface="Anton"/>
                <a:sym typeface="Anton"/>
              </a:rPr>
              <a:t>wir</a:t>
            </a:r>
            <a:r>
              <a:rPr lang="en-US" sz="7900" b="0" i="0" u="none" strike="noStrike" cap="none" dirty="0">
                <a:solidFill>
                  <a:srgbClr val="FFFFFF"/>
                </a:solidFill>
                <a:latin typeface="Anton"/>
                <a:ea typeface="Anton"/>
                <a:cs typeface="Anton"/>
                <a:sym typeface="Anton"/>
              </a:rPr>
              <a:t>?</a:t>
            </a:r>
            <a:endParaRPr sz="13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06"/>
        <p:cNvGrpSpPr/>
        <p:nvPr/>
      </p:nvGrpSpPr>
      <p:grpSpPr>
        <a:xfrm>
          <a:off x="0" y="0"/>
          <a:ext cx="0" cy="0"/>
          <a:chOff x="0" y="0"/>
          <a:chExt cx="0" cy="0"/>
        </a:xfrm>
      </p:grpSpPr>
      <p:grpSp>
        <p:nvGrpSpPr>
          <p:cNvPr id="107" name="Google Shape;107;p16"/>
          <p:cNvGrpSpPr/>
          <p:nvPr/>
        </p:nvGrpSpPr>
        <p:grpSpPr>
          <a:xfrm>
            <a:off x="0" y="-216991"/>
            <a:ext cx="2922084" cy="10503991"/>
            <a:chOff x="0" y="-57150"/>
            <a:chExt cx="769602" cy="2766483"/>
          </a:xfrm>
        </p:grpSpPr>
        <p:sp>
          <p:nvSpPr>
            <p:cNvPr id="108" name="Google Shape;108;p1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p1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0" name="Google Shape;110;p1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 name="Google Shape;111;p16"/>
          <p:cNvSpPr txBox="1"/>
          <p:nvPr/>
        </p:nvSpPr>
        <p:spPr>
          <a:xfrm>
            <a:off x="4535252" y="2654126"/>
            <a:ext cx="12632100" cy="7085979"/>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Professionelle Dienste</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Qualifizierte Dolmetscher unterstützen die Kommunikation zwischen    </a:t>
            </a: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 gehörlosen und hörenden Menschen.</a:t>
            </a: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Unterschiedliche Anbieter*innen</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Unternehmen, Organisationen und Behörden bieten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a:t>
            </a:r>
            <a:r>
              <a:rPr lang="de-DE" sz="2799" dirty="0" err="1">
                <a:solidFill>
                  <a:srgbClr val="161140"/>
                </a:solidFill>
                <a:latin typeface="Quicksand"/>
                <a:ea typeface="Quicksand"/>
                <a:cs typeface="Quicksand"/>
                <a:sym typeface="Quicksand"/>
              </a:rPr>
              <a:t>Dolmetschdienste</a:t>
            </a:r>
            <a:r>
              <a:rPr lang="de-DE" sz="2799" dirty="0">
                <a:solidFill>
                  <a:srgbClr val="161140"/>
                </a:solidFill>
                <a:latin typeface="Quicksand"/>
                <a:ea typeface="Quicksand"/>
                <a:cs typeface="Quicksand"/>
                <a:sym typeface="Quicksand"/>
              </a:rPr>
              <a:t> an.</a:t>
            </a: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Technische Lösungen</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Apps, Videoplattformen und digitale Tools unterstützen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die Kommunikation.</a:t>
            </a:r>
            <a:endParaRPr sz="2799" dirty="0">
              <a:solidFill>
                <a:srgbClr val="161140"/>
              </a:solidFill>
              <a:latin typeface="Quicksand"/>
              <a:ea typeface="Quicksand"/>
              <a:cs typeface="Quicksand"/>
              <a:sym typeface="Quicksand"/>
            </a:endParaRPr>
          </a:p>
        </p:txBody>
      </p:sp>
      <p:sp>
        <p:nvSpPr>
          <p:cNvPr id="112" name="Google Shape;112;p16"/>
          <p:cNvSpPr txBox="1"/>
          <p:nvPr/>
        </p:nvSpPr>
        <p:spPr>
          <a:xfrm>
            <a:off x="4064252" y="1011282"/>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a:solidFill>
                  <a:srgbClr val="161140"/>
                </a:solidFill>
                <a:latin typeface="Anton"/>
                <a:ea typeface="Anton"/>
                <a:cs typeface="Anton"/>
                <a:sym typeface="Anton"/>
              </a:rPr>
              <a:t>Was </a:t>
            </a:r>
            <a:r>
              <a:rPr lang="en-US" sz="5400" dirty="0" err="1">
                <a:solidFill>
                  <a:srgbClr val="161140"/>
                </a:solidFill>
                <a:latin typeface="Anton"/>
                <a:ea typeface="Anton"/>
                <a:cs typeface="Anton"/>
                <a:sym typeface="Anton"/>
              </a:rPr>
              <a:t>sind</a:t>
            </a:r>
            <a:r>
              <a:rPr lang="en-US" sz="5400" dirty="0">
                <a:solidFill>
                  <a:srgbClr val="161140"/>
                </a:solidFill>
                <a:latin typeface="Anton"/>
                <a:ea typeface="Anton"/>
                <a:cs typeface="Anton"/>
                <a:sym typeface="Anton"/>
              </a:rPr>
              <a:t> </a:t>
            </a:r>
            <a:r>
              <a:rPr lang="en-US" sz="5400" dirty="0" err="1">
                <a:solidFill>
                  <a:srgbClr val="161140"/>
                </a:solidFill>
                <a:latin typeface="Anton"/>
                <a:ea typeface="Anton"/>
                <a:cs typeface="Anton"/>
                <a:sym typeface="Anton"/>
              </a:rPr>
              <a:t>Dolmetsch-Dienste</a:t>
            </a:r>
            <a:r>
              <a:rPr lang="en-US" sz="5400" dirty="0">
                <a:solidFill>
                  <a:srgbClr val="161140"/>
                </a:solidFill>
                <a:latin typeface="Anton"/>
                <a:ea typeface="Anton"/>
                <a:cs typeface="Anton"/>
                <a:sym typeface="Anton"/>
              </a:rPr>
              <a:t>?</a:t>
            </a:r>
            <a:endParaRPr sz="5100" b="0" i="0" u="none" strike="noStrike" cap="none" dirty="0">
              <a:solidFill>
                <a:srgbClr val="161140"/>
              </a:solidFill>
              <a:latin typeface="Arial"/>
              <a:ea typeface="Arial"/>
              <a:cs typeface="Arial"/>
              <a:sym typeface="Arial"/>
            </a:endParaRPr>
          </a:p>
        </p:txBody>
      </p:sp>
      <p:sp>
        <p:nvSpPr>
          <p:cNvPr id="113" name="Google Shape;113;p1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17"/>
        <p:cNvGrpSpPr/>
        <p:nvPr/>
      </p:nvGrpSpPr>
      <p:grpSpPr>
        <a:xfrm>
          <a:off x="0" y="0"/>
          <a:ext cx="0" cy="0"/>
          <a:chOff x="0" y="0"/>
          <a:chExt cx="0" cy="0"/>
        </a:xfrm>
      </p:grpSpPr>
      <p:grpSp>
        <p:nvGrpSpPr>
          <p:cNvPr id="118" name="Google Shape;118;p12"/>
          <p:cNvGrpSpPr/>
          <p:nvPr/>
        </p:nvGrpSpPr>
        <p:grpSpPr>
          <a:xfrm>
            <a:off x="0" y="-216991"/>
            <a:ext cx="2922084" cy="10503991"/>
            <a:chOff x="0" y="-57150"/>
            <a:chExt cx="769602" cy="2766483"/>
          </a:xfrm>
        </p:grpSpPr>
        <p:sp>
          <p:nvSpPr>
            <p:cNvPr id="119" name="Google Shape;119;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1" name="Google Shape;121;p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p12"/>
          <p:cNvSpPr txBox="1"/>
          <p:nvPr/>
        </p:nvSpPr>
        <p:spPr>
          <a:xfrm>
            <a:off x="4336488" y="2405190"/>
            <a:ext cx="12632100" cy="7387600"/>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Private Firmen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en-US" sz="2799" dirty="0" err="1">
                <a:solidFill>
                  <a:srgbClr val="FFFFFF"/>
                </a:solidFill>
                <a:latin typeface="Quicksand"/>
                <a:ea typeface="Quicksand"/>
                <a:cs typeface="Quicksand"/>
                <a:sym typeface="Quicksand"/>
              </a:rPr>
              <a:t>Unabhängige</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Unternehmen</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mit</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Dolmetscher</a:t>
            </a:r>
            <a:r>
              <a:rPr lang="en-US" sz="2799" dirty="0">
                <a:solidFill>
                  <a:srgbClr val="FFFFFF"/>
                </a:solidFill>
                <a:latin typeface="Quicksand"/>
                <a:ea typeface="Quicksand"/>
                <a:cs typeface="Quicksand"/>
                <a:sym typeface="Quicksand"/>
              </a:rPr>
              <a:t>*</a:t>
            </a:r>
            <a:r>
              <a:rPr lang="en-US" sz="2799" dirty="0" err="1">
                <a:solidFill>
                  <a:srgbClr val="FFFFFF"/>
                </a:solidFill>
                <a:latin typeface="Quicksand"/>
                <a:ea typeface="Quicksand"/>
                <a:cs typeface="Quicksand"/>
                <a:sym typeface="Quicksand"/>
              </a:rPr>
              <a:t>innen</a:t>
            </a:r>
            <a:r>
              <a:rPr lang="en-US" sz="2799" dirty="0">
                <a:solidFill>
                  <a:srgbClr val="FFFFFF"/>
                </a:solidFill>
                <a:latin typeface="Quicksand"/>
                <a:ea typeface="Quicksand"/>
                <a:cs typeface="Quicksand"/>
                <a:sym typeface="Quicksand"/>
              </a:rPr>
              <a:t>-Listen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Soziale Unternehmen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Soziale Dienste, die Kommunikationsunterstützung bieten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Öffentlicher Dienst, Behörden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en-US" sz="2799" dirty="0" err="1">
                <a:solidFill>
                  <a:srgbClr val="FFFFFF"/>
                </a:solidFill>
                <a:latin typeface="Quicksand"/>
                <a:ea typeface="Quicksand"/>
                <a:cs typeface="Quicksand"/>
                <a:sym typeface="Quicksand"/>
              </a:rPr>
              <a:t>Staatlich</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finanzierte</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Dolmetsch-Programme</a:t>
            </a:r>
            <a:endParaRPr sz="2799" dirty="0">
              <a:solidFill>
                <a:srgbClr val="FFFFFF"/>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endParaRPr lang="en-US" sz="3499" dirty="0">
              <a:solidFill>
                <a:srgbClr val="FFFFFF"/>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Kommunikations-Assistenz</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Spezialisierte Unterstützung neben den Dolmetsch-Diensten</a:t>
            </a:r>
            <a:endParaRPr sz="2799" dirty="0">
              <a:solidFill>
                <a:srgbClr val="FFFFFF"/>
              </a:solidFill>
              <a:latin typeface="Quicksand"/>
              <a:ea typeface="Quicksand"/>
              <a:cs typeface="Quicksand"/>
              <a:sym typeface="Quicksand"/>
            </a:endParaRPr>
          </a:p>
        </p:txBody>
      </p:sp>
      <p:sp>
        <p:nvSpPr>
          <p:cNvPr id="124" name="Google Shape;124;p12"/>
          <p:cNvSpPr txBox="1"/>
          <p:nvPr/>
        </p:nvSpPr>
        <p:spPr>
          <a:xfrm>
            <a:off x="4009548" y="319679"/>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FFFFFF"/>
                </a:solidFill>
                <a:latin typeface="Anton"/>
                <a:ea typeface="Anton"/>
                <a:cs typeface="Anton"/>
                <a:sym typeface="Anton"/>
              </a:rPr>
              <a:t>Arten</a:t>
            </a:r>
            <a:r>
              <a:rPr lang="en-US" sz="5400" dirty="0">
                <a:solidFill>
                  <a:srgbClr val="FFFFFF"/>
                </a:solidFill>
                <a:latin typeface="Anton"/>
                <a:ea typeface="Anton"/>
                <a:cs typeface="Anton"/>
                <a:sym typeface="Anton"/>
              </a:rPr>
              <a:t> von </a:t>
            </a:r>
            <a:r>
              <a:rPr lang="en-US" sz="5400" dirty="0" err="1">
                <a:solidFill>
                  <a:srgbClr val="FFFFFF"/>
                </a:solidFill>
                <a:latin typeface="Anton"/>
                <a:ea typeface="Anton"/>
                <a:cs typeface="Anton"/>
                <a:sym typeface="Anton"/>
              </a:rPr>
              <a:t>Dienstleister</a:t>
            </a:r>
            <a:r>
              <a:rPr lang="en-US" sz="5400" dirty="0">
                <a:solidFill>
                  <a:srgbClr val="FFFFFF"/>
                </a:solidFill>
                <a:latin typeface="Anton"/>
                <a:ea typeface="Anton"/>
                <a:cs typeface="Anton"/>
                <a:sym typeface="Anton"/>
              </a:rPr>
              <a:t>*</a:t>
            </a:r>
            <a:r>
              <a:rPr lang="en-US" sz="5400" dirty="0" err="1">
                <a:solidFill>
                  <a:srgbClr val="FFFFFF"/>
                </a:solidFill>
                <a:latin typeface="Anton"/>
                <a:ea typeface="Anton"/>
                <a:cs typeface="Anton"/>
                <a:sym typeface="Anton"/>
              </a:rPr>
              <a:t>innen</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28"/>
        <p:cNvGrpSpPr/>
        <p:nvPr/>
      </p:nvGrpSpPr>
      <p:grpSpPr>
        <a:xfrm>
          <a:off x="0" y="0"/>
          <a:ext cx="0" cy="0"/>
          <a:chOff x="0" y="0"/>
          <a:chExt cx="0" cy="0"/>
        </a:xfrm>
      </p:grpSpPr>
      <p:grpSp>
        <p:nvGrpSpPr>
          <p:cNvPr id="129" name="Google Shape;129;p19"/>
          <p:cNvGrpSpPr/>
          <p:nvPr/>
        </p:nvGrpSpPr>
        <p:grpSpPr>
          <a:xfrm>
            <a:off x="0" y="-216991"/>
            <a:ext cx="2922084" cy="10503991"/>
            <a:chOff x="0" y="-57150"/>
            <a:chExt cx="769602" cy="2766483"/>
          </a:xfrm>
        </p:grpSpPr>
        <p:sp>
          <p:nvSpPr>
            <p:cNvPr id="130" name="Google Shape;130;p1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1" name="Google Shape;131;p1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2" name="Google Shape;132;p1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Google Shape;133;p19"/>
          <p:cNvSpPr/>
          <p:nvPr/>
        </p:nvSpPr>
        <p:spPr>
          <a:xfrm>
            <a:off x="-344113" y="13301"/>
            <a:ext cx="3610309" cy="2030799"/>
          </a:xfrm>
          <a:custGeom>
            <a:avLst/>
            <a:gdLst/>
            <a:ahLst/>
            <a:cxnLst/>
            <a:rect l="l" t="t" r="r" b="b"/>
            <a:pathLst>
              <a:path w="3610309" h="2030799" extrusionOk="0">
                <a:moveTo>
                  <a:pt x="0" y="0"/>
                </a:moveTo>
                <a:lnTo>
                  <a:pt x="3610309" y="0"/>
                </a:lnTo>
                <a:lnTo>
                  <a:pt x="3610309" y="2030798"/>
                </a:lnTo>
                <a:lnTo>
                  <a:pt x="0" y="203079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 name="Google Shape;134;p19"/>
          <p:cNvSpPr txBox="1"/>
          <p:nvPr/>
        </p:nvSpPr>
        <p:spPr>
          <a:xfrm>
            <a:off x="4571988" y="3137625"/>
            <a:ext cx="12632100" cy="587987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Persönliche Geschichten</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chemeClr val="dk1"/>
              </a:buClr>
              <a:buSzPts val="1100"/>
              <a:buFont typeface="Arial"/>
              <a:buNone/>
            </a:pPr>
            <a:r>
              <a:rPr lang="en-US" sz="2799" dirty="0">
                <a:solidFill>
                  <a:srgbClr val="FFFFFF"/>
                </a:solidFill>
                <a:latin typeface="Quicksand"/>
                <a:ea typeface="Quicksand"/>
                <a:cs typeface="Quicksand"/>
                <a:sym typeface="Quicksand"/>
              </a:rPr>
              <a:t>1. </a:t>
            </a:r>
            <a:r>
              <a:rPr lang="de-AT" sz="2799" dirty="0">
                <a:solidFill>
                  <a:srgbClr val="FFFFFF"/>
                </a:solidFill>
                <a:latin typeface="Quicksand"/>
                <a:ea typeface="Quicksand"/>
                <a:cs typeface="Quicksand"/>
                <a:sym typeface="Quicksand"/>
              </a:rPr>
              <a:t>Welche Dolmetsch-Dienste hast du schon verwendet?</a:t>
            </a:r>
            <a:endParaRPr sz="2799" dirty="0">
              <a:solidFill>
                <a:srgbClr val="FFFFFF"/>
              </a:solidFill>
              <a:latin typeface="Quicksand"/>
              <a:ea typeface="Quicksand"/>
              <a:cs typeface="Quicksand"/>
              <a:sym typeface="Quicksand"/>
            </a:endParaRPr>
          </a:p>
          <a:p>
            <a:pPr marL="0" marR="0" lvl="0" indent="45720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Häufige Probleme</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chemeClr val="dk1"/>
              </a:buClr>
              <a:buSzPts val="1100"/>
              <a:buFont typeface="Arial"/>
              <a:buNone/>
            </a:pPr>
            <a:r>
              <a:rPr lang="de-AT" sz="2799" dirty="0">
                <a:solidFill>
                  <a:srgbClr val="FFFFFF"/>
                </a:solidFill>
                <a:latin typeface="Quicksand"/>
                <a:ea typeface="Quicksand"/>
                <a:cs typeface="Quicksand"/>
                <a:sym typeface="Quicksand"/>
              </a:rPr>
              <a:t>2. Welche Barrieren hast du erlebt?</a:t>
            </a:r>
            <a:endParaRPr sz="2799" dirty="0">
              <a:solidFill>
                <a:srgbClr val="FFFFFF"/>
              </a:solidFill>
              <a:latin typeface="Quicksand"/>
              <a:ea typeface="Quicksand"/>
              <a:cs typeface="Quicksand"/>
              <a:sym typeface="Quicksand"/>
            </a:endParaRPr>
          </a:p>
          <a:p>
            <a:pPr marL="0" marR="0" lvl="0" indent="457200" algn="l" rtl="0">
              <a:lnSpc>
                <a:spcPct val="140014"/>
              </a:lnSpc>
              <a:spcBef>
                <a:spcPts val="0"/>
              </a:spcBef>
              <a:spcAft>
                <a:spcPts val="0"/>
              </a:spcAft>
              <a:buClr>
                <a:schemeClr val="dk1"/>
              </a:buClr>
              <a:buSzPts val="1100"/>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Qualitätsunterschiede</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en-US" sz="2799" dirty="0">
                <a:solidFill>
                  <a:srgbClr val="FFFFFF"/>
                </a:solidFill>
                <a:latin typeface="Quicksand"/>
                <a:ea typeface="Quicksand"/>
                <a:cs typeface="Quicksand"/>
                <a:sym typeface="Quicksand"/>
              </a:rPr>
              <a:t>3. </a:t>
            </a:r>
            <a:r>
              <a:rPr lang="de-DE" sz="2799" dirty="0">
                <a:solidFill>
                  <a:srgbClr val="FFFFFF"/>
                </a:solidFill>
                <a:latin typeface="Quicksand"/>
                <a:ea typeface="Quicksand"/>
                <a:cs typeface="Quicksand"/>
                <a:sym typeface="Quicksand"/>
              </a:rPr>
              <a:t>Wie bewertest du die unterschiedlichen </a:t>
            </a:r>
            <a:br>
              <a:rPr lang="de-DE" sz="2799" dirty="0">
                <a:solidFill>
                  <a:srgbClr val="FFFFFF"/>
                </a:solidFill>
                <a:latin typeface="Quicksand"/>
                <a:ea typeface="Quicksand"/>
                <a:cs typeface="Quicksand"/>
                <a:sym typeface="Quicksand"/>
              </a:rPr>
            </a:br>
            <a:r>
              <a:rPr lang="de-DE" sz="2799" dirty="0">
                <a:solidFill>
                  <a:srgbClr val="FFFFFF"/>
                </a:solidFill>
                <a:latin typeface="Quicksand"/>
                <a:ea typeface="Quicksand"/>
                <a:cs typeface="Quicksand"/>
                <a:sym typeface="Quicksand"/>
              </a:rPr>
              <a:t>         Dienstleistungen im Vergleich?</a:t>
            </a:r>
            <a:endParaRPr sz="2799" b="0" i="0" u="none" strike="noStrike" cap="none" dirty="0">
              <a:solidFill>
                <a:srgbClr val="FFFFFF"/>
              </a:solidFill>
              <a:latin typeface="Quicksand"/>
              <a:ea typeface="Quicksand"/>
              <a:cs typeface="Quicksand"/>
              <a:sym typeface="Quicksand"/>
            </a:endParaRPr>
          </a:p>
        </p:txBody>
      </p:sp>
      <p:sp>
        <p:nvSpPr>
          <p:cNvPr id="135" name="Google Shape;135;p19"/>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FFFFFF"/>
                </a:solidFill>
                <a:latin typeface="Anton"/>
                <a:ea typeface="Anton"/>
                <a:cs typeface="Anton"/>
                <a:sym typeface="Anton"/>
              </a:rPr>
              <a:t>Teile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deine</a:t>
            </a:r>
            <a:r>
              <a:rPr lang="en-US" sz="5400" dirty="0">
                <a:solidFill>
                  <a:srgbClr val="FFFFFF"/>
                </a:solidFill>
                <a:latin typeface="Anton"/>
                <a:ea typeface="Anton"/>
                <a:cs typeface="Anton"/>
                <a:sym typeface="Anton"/>
              </a:rPr>
              <a:t> </a:t>
            </a:r>
            <a:r>
              <a:rPr lang="en-US" sz="5400" dirty="0" err="1">
                <a:solidFill>
                  <a:srgbClr val="FFFFFF"/>
                </a:solidFill>
                <a:latin typeface="Anton"/>
                <a:ea typeface="Anton"/>
                <a:cs typeface="Anton"/>
                <a:sym typeface="Anton"/>
              </a:rPr>
              <a:t>Erfahungen</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39"/>
        <p:cNvGrpSpPr/>
        <p:nvPr/>
      </p:nvGrpSpPr>
      <p:grpSpPr>
        <a:xfrm>
          <a:off x="0" y="0"/>
          <a:ext cx="0" cy="0"/>
          <a:chOff x="0" y="0"/>
          <a:chExt cx="0" cy="0"/>
        </a:xfrm>
      </p:grpSpPr>
      <p:grpSp>
        <p:nvGrpSpPr>
          <p:cNvPr id="140" name="Google Shape;140;p17"/>
          <p:cNvGrpSpPr/>
          <p:nvPr/>
        </p:nvGrpSpPr>
        <p:grpSpPr>
          <a:xfrm>
            <a:off x="0" y="-216991"/>
            <a:ext cx="2922084" cy="10503991"/>
            <a:chOff x="0" y="-57150"/>
            <a:chExt cx="769602" cy="2766483"/>
          </a:xfrm>
        </p:grpSpPr>
        <p:sp>
          <p:nvSpPr>
            <p:cNvPr id="141" name="Google Shape;141;p1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 name="Google Shape;142;p17"/>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3" name="Google Shape;143;p1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17"/>
          <p:cNvSpPr/>
          <p:nvPr/>
        </p:nvSpPr>
        <p:spPr>
          <a:xfrm>
            <a:off x="-344113"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17"/>
          <p:cNvSpPr txBox="1"/>
          <p:nvPr/>
        </p:nvSpPr>
        <p:spPr>
          <a:xfrm>
            <a:off x="3865488" y="1444592"/>
            <a:ext cx="12632100" cy="7839838"/>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Qualitätsförderung</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Gehörlosenorganisationen setzen sich für bessere Standards für </a:t>
            </a:r>
            <a:br>
              <a:rPr lang="de-DE" sz="2799" dirty="0">
                <a:solidFill>
                  <a:srgbClr val="FFFFFF"/>
                </a:solidFill>
                <a:latin typeface="Quicksand"/>
                <a:ea typeface="Quicksand"/>
                <a:cs typeface="Quicksand"/>
                <a:sym typeface="Quicksand"/>
              </a:rPr>
            </a:br>
            <a:r>
              <a:rPr lang="de-DE" sz="2799" dirty="0">
                <a:solidFill>
                  <a:srgbClr val="FFFFFF"/>
                </a:solidFill>
                <a:latin typeface="Quicksand"/>
                <a:ea typeface="Quicksand"/>
                <a:cs typeface="Quicksand"/>
                <a:sym typeface="Quicksand"/>
              </a:rPr>
              <a:t>     </a:t>
            </a:r>
            <a:r>
              <a:rPr lang="de-DE" sz="2799" dirty="0" err="1">
                <a:solidFill>
                  <a:srgbClr val="FFFFFF"/>
                </a:solidFill>
                <a:latin typeface="Quicksand"/>
                <a:ea typeface="Quicksand"/>
                <a:cs typeface="Quicksand"/>
                <a:sym typeface="Quicksand"/>
              </a:rPr>
              <a:t>Dolmetschleistungen</a:t>
            </a:r>
            <a:r>
              <a:rPr lang="de-DE" sz="2799" dirty="0">
                <a:solidFill>
                  <a:srgbClr val="FFFFFF"/>
                </a:solidFill>
                <a:latin typeface="Quicksand"/>
                <a:ea typeface="Quicksand"/>
                <a:cs typeface="Quicksand"/>
                <a:sym typeface="Quicksand"/>
              </a:rPr>
              <a:t> ein.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Schulungen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Bereitstellung kultureller Kompetenzschulungen für Dolmetscher*innen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Feedback zu den Angeboten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Bedürfnisse der Gemeinschaft mit Dienstleister*</a:t>
            </a:r>
            <a:r>
              <a:rPr lang="de-DE" sz="2799" dirty="0" err="1">
                <a:solidFill>
                  <a:srgbClr val="FFFFFF"/>
                </a:solidFill>
                <a:latin typeface="Quicksand"/>
                <a:ea typeface="Quicksand"/>
                <a:cs typeface="Quicksand"/>
                <a:sym typeface="Quicksand"/>
              </a:rPr>
              <a:t>innenn</a:t>
            </a:r>
            <a:r>
              <a:rPr lang="de-DE" sz="2799" dirty="0">
                <a:solidFill>
                  <a:srgbClr val="FFFFFF"/>
                </a:solidFill>
                <a:latin typeface="Quicksand"/>
                <a:ea typeface="Quicksand"/>
                <a:cs typeface="Quicksand"/>
                <a:sym typeface="Quicksand"/>
              </a:rPr>
              <a:t> verbinden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Zusammenarbeit mit staatlichen Stellen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Zusammenarbeit mit Behörden zur Verbesserung der Dienstleistungen</a:t>
            </a:r>
            <a:endParaRPr sz="2799" b="0" i="0" u="none" strike="noStrike" cap="none" dirty="0">
              <a:solidFill>
                <a:srgbClr val="FFFFFF"/>
              </a:solidFill>
              <a:latin typeface="Quicksand"/>
              <a:ea typeface="Quicksand"/>
              <a:cs typeface="Quicksand"/>
              <a:sym typeface="Quicksand"/>
            </a:endParaRPr>
          </a:p>
        </p:txBody>
      </p:sp>
      <p:sp>
        <p:nvSpPr>
          <p:cNvPr id="146" name="Google Shape;146;p17"/>
          <p:cNvSpPr txBox="1"/>
          <p:nvPr/>
        </p:nvSpPr>
        <p:spPr>
          <a:xfrm>
            <a:off x="3865488" y="201198"/>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a:solidFill>
                  <a:srgbClr val="FFFFFF"/>
                </a:solidFill>
                <a:latin typeface="Anton"/>
                <a:ea typeface="Anton"/>
                <a:cs typeface="Anton"/>
                <a:sym typeface="Anton"/>
              </a:rPr>
              <a:t>Rolle der </a:t>
            </a:r>
            <a:r>
              <a:rPr lang="en-US" sz="5400" dirty="0" err="1">
                <a:solidFill>
                  <a:srgbClr val="FFFFFF"/>
                </a:solidFill>
                <a:latin typeface="Anton"/>
                <a:ea typeface="Anton"/>
                <a:cs typeface="Anton"/>
                <a:sym typeface="Anton"/>
              </a:rPr>
              <a:t>Gehörlosenverbände</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0"/>
        <p:cNvGrpSpPr/>
        <p:nvPr/>
      </p:nvGrpSpPr>
      <p:grpSpPr>
        <a:xfrm>
          <a:off x="0" y="0"/>
          <a:ext cx="0" cy="0"/>
          <a:chOff x="0" y="0"/>
          <a:chExt cx="0" cy="0"/>
        </a:xfrm>
      </p:grpSpPr>
      <p:grpSp>
        <p:nvGrpSpPr>
          <p:cNvPr id="151" name="Google Shape;151;p15"/>
          <p:cNvGrpSpPr/>
          <p:nvPr/>
        </p:nvGrpSpPr>
        <p:grpSpPr>
          <a:xfrm>
            <a:off x="0" y="-216991"/>
            <a:ext cx="2922084" cy="10503991"/>
            <a:chOff x="0" y="-57150"/>
            <a:chExt cx="769602" cy="2766483"/>
          </a:xfrm>
        </p:grpSpPr>
        <p:sp>
          <p:nvSpPr>
            <p:cNvPr id="152" name="Google Shape;152;p1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 name="Google Shape;153;p15"/>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4" name="Google Shape;154;p1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5" name="Google Shape;155;p1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p15"/>
          <p:cNvSpPr txBox="1"/>
          <p:nvPr/>
        </p:nvSpPr>
        <p:spPr>
          <a:xfrm>
            <a:off x="4336488" y="2127641"/>
            <a:ext cx="12632100" cy="723678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en-US" sz="3499" dirty="0">
                <a:solidFill>
                  <a:srgbClr val="FFFFFF"/>
                </a:solidFill>
                <a:latin typeface="Anton"/>
                <a:ea typeface="Anton"/>
                <a:cs typeface="Anton"/>
                <a:sym typeface="Anton"/>
              </a:rPr>
              <a:t>Video Remote </a:t>
            </a:r>
            <a:r>
              <a:rPr lang="de-AT" sz="3499" dirty="0">
                <a:solidFill>
                  <a:srgbClr val="FFFFFF"/>
                </a:solidFill>
                <a:latin typeface="Anton"/>
                <a:ea typeface="Anton"/>
                <a:cs typeface="Anton"/>
                <a:sym typeface="Anton"/>
              </a:rPr>
              <a:t>Dolmetschen</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en-US" sz="2799" dirty="0" err="1">
                <a:solidFill>
                  <a:srgbClr val="FFFFFF"/>
                </a:solidFill>
                <a:latin typeface="Quicksand"/>
                <a:ea typeface="Quicksand"/>
                <a:cs typeface="Quicksand"/>
                <a:sym typeface="Quicksand"/>
              </a:rPr>
              <a:t>Echtzeit-Kommunikation</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durch</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digitale</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Plattformens</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lvl="0">
              <a:lnSpc>
                <a:spcPct val="140000"/>
              </a:lnSpc>
              <a:buSzPts val="5400"/>
            </a:pPr>
            <a:r>
              <a:rPr lang="en-US" sz="3499" dirty="0">
                <a:solidFill>
                  <a:srgbClr val="FFFFFF"/>
                </a:solidFill>
                <a:latin typeface="Anton"/>
                <a:ea typeface="Anton"/>
                <a:cs typeface="Anton"/>
                <a:sym typeface="Anton"/>
              </a:rPr>
              <a:t>VRI - </a:t>
            </a:r>
            <a:r>
              <a:rPr lang="en-US" sz="3499" dirty="0" err="1">
                <a:solidFill>
                  <a:srgbClr val="FFFFFF"/>
                </a:solidFill>
                <a:latin typeface="Anton"/>
                <a:ea typeface="Anton"/>
                <a:cs typeface="Anton"/>
                <a:sym typeface="Anton"/>
              </a:rPr>
              <a:t>Nutzen</a:t>
            </a:r>
            <a:endParaRPr lang="en-US" sz="3499" dirty="0">
              <a:solidFill>
                <a:srgbClr val="FFFFFF"/>
              </a:solidFill>
              <a:latin typeface="Anton"/>
              <a:ea typeface="Anton"/>
              <a:cs typeface="Anton"/>
              <a:sym typeface="Anton"/>
            </a:endParaRPr>
          </a:p>
          <a:p>
            <a:pPr lvl="0">
              <a:lnSpc>
                <a:spcPct val="140000"/>
              </a:lnSpc>
              <a:buSzPts val="5400"/>
            </a:pPr>
            <a:r>
              <a:rPr lang="de-DE" sz="2799" dirty="0">
                <a:solidFill>
                  <a:srgbClr val="FFFFFF"/>
                </a:solidFill>
                <a:latin typeface="Quicksand"/>
                <a:ea typeface="Quicksand"/>
                <a:cs typeface="Quicksand"/>
                <a:sym typeface="Quicksand"/>
              </a:rPr>
              <a:t>Sofortiger Zugang, keine geografischen Barrieren</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en-US" sz="3499" dirty="0">
                <a:solidFill>
                  <a:srgbClr val="FFFFFF"/>
                </a:solidFill>
                <a:latin typeface="Anton"/>
                <a:ea typeface="Anton"/>
                <a:cs typeface="Anton"/>
                <a:sym typeface="Anton"/>
              </a:rPr>
              <a:t>AI &amp; Avatar - </a:t>
            </a:r>
            <a:r>
              <a:rPr lang="en-US" sz="3499" dirty="0" err="1">
                <a:solidFill>
                  <a:srgbClr val="FFFFFF"/>
                </a:solidFill>
                <a:latin typeface="Anton"/>
                <a:ea typeface="Anton"/>
                <a:cs typeface="Anton"/>
                <a:sym typeface="Anton"/>
              </a:rPr>
              <a:t>Diskussion</a:t>
            </a:r>
            <a:endParaRPr sz="3499" dirty="0">
              <a:solidFill>
                <a:srgbClr val="FFFFFF"/>
              </a:solidFill>
              <a:latin typeface="Anton"/>
              <a:ea typeface="Anton"/>
              <a:cs typeface="Anton"/>
              <a:sym typeface="Anton"/>
            </a:endParaRPr>
          </a:p>
          <a:p>
            <a:pPr lvl="0" indent="457200">
              <a:lnSpc>
                <a:spcPct val="140014"/>
              </a:lnSpc>
              <a:buSzPts val="2799"/>
            </a:pPr>
            <a:r>
              <a:rPr lang="de-DE" sz="2799" dirty="0">
                <a:solidFill>
                  <a:srgbClr val="FFFFFF"/>
                </a:solidFill>
                <a:latin typeface="Quicksand"/>
                <a:ea typeface="Quicksand"/>
                <a:cs typeface="Quicksand"/>
                <a:sym typeface="Quicksand"/>
              </a:rPr>
              <a:t>Technologische Möglichkeiten und gesellschaftliche Belange</a:t>
            </a:r>
          </a:p>
          <a:p>
            <a:pPr lvl="0" indent="45720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Qualität - Standards</a:t>
            </a:r>
            <a:endParaRPr sz="3499" dirty="0">
              <a:solidFill>
                <a:srgbClr val="FFFFFF"/>
              </a:solidFill>
              <a:latin typeface="Anton"/>
              <a:ea typeface="Anton"/>
              <a:cs typeface="Anton"/>
              <a:sym typeface="Anton"/>
            </a:endParaRPr>
          </a:p>
          <a:p>
            <a:pPr lvl="0" indent="457200">
              <a:lnSpc>
                <a:spcPct val="140014"/>
              </a:lnSpc>
              <a:buSzPts val="2799"/>
            </a:pPr>
            <a:r>
              <a:rPr lang="de-DE" sz="2799" dirty="0">
                <a:solidFill>
                  <a:srgbClr val="FFFFFF"/>
                </a:solidFill>
                <a:latin typeface="Quicksand"/>
                <a:ea typeface="Quicksand"/>
                <a:cs typeface="Quicksand"/>
                <a:sym typeface="Quicksand"/>
              </a:rPr>
              <a:t>Europäische Leitlinien für barrierefreie Technologie</a:t>
            </a:r>
            <a:endParaRPr sz="2799" dirty="0">
              <a:solidFill>
                <a:srgbClr val="FFFFFF"/>
              </a:solidFill>
              <a:latin typeface="Quicksand"/>
              <a:ea typeface="Quicksand"/>
              <a:cs typeface="Quicksand"/>
              <a:sym typeface="Quicksand"/>
            </a:endParaRPr>
          </a:p>
        </p:txBody>
      </p:sp>
      <p:sp>
        <p:nvSpPr>
          <p:cNvPr id="157" name="Google Shape;157;p15"/>
          <p:cNvSpPr txBox="1"/>
          <p:nvPr/>
        </p:nvSpPr>
        <p:spPr>
          <a:xfrm>
            <a:off x="4100988" y="591934"/>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FFFFFF"/>
                </a:solidFill>
                <a:latin typeface="Anton"/>
                <a:ea typeface="Anton"/>
                <a:cs typeface="Anton"/>
                <a:sym typeface="Anton"/>
              </a:rPr>
              <a:t>Europäische</a:t>
            </a:r>
            <a:r>
              <a:rPr lang="en-US" sz="5400" dirty="0">
                <a:solidFill>
                  <a:srgbClr val="FFFFFF"/>
                </a:solidFill>
                <a:latin typeface="Anton"/>
                <a:ea typeface="Anton"/>
                <a:cs typeface="Anton"/>
                <a:sym typeface="Anton"/>
              </a:rPr>
              <a:t> Technik-</a:t>
            </a:r>
            <a:r>
              <a:rPr lang="en-US" sz="5400" dirty="0" err="1">
                <a:solidFill>
                  <a:srgbClr val="FFFFFF"/>
                </a:solidFill>
                <a:latin typeface="Anton"/>
                <a:ea typeface="Anton"/>
                <a:cs typeface="Anton"/>
                <a:sym typeface="Anton"/>
              </a:rPr>
              <a:t>Lösungen</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61"/>
        <p:cNvGrpSpPr/>
        <p:nvPr/>
      </p:nvGrpSpPr>
      <p:grpSpPr>
        <a:xfrm>
          <a:off x="0" y="0"/>
          <a:ext cx="0" cy="0"/>
          <a:chOff x="0" y="0"/>
          <a:chExt cx="0" cy="0"/>
        </a:xfrm>
      </p:grpSpPr>
      <p:grpSp>
        <p:nvGrpSpPr>
          <p:cNvPr id="162" name="Google Shape;162;p20"/>
          <p:cNvGrpSpPr/>
          <p:nvPr/>
        </p:nvGrpSpPr>
        <p:grpSpPr>
          <a:xfrm>
            <a:off x="0" y="-216992"/>
            <a:ext cx="2922102" cy="10504504"/>
            <a:chOff x="0" y="-57150"/>
            <a:chExt cx="769602" cy="2766600"/>
          </a:xfrm>
        </p:grpSpPr>
        <p:sp>
          <p:nvSpPr>
            <p:cNvPr id="163" name="Google Shape;163;p2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2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5" name="Google Shape;165;p2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20"/>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p20"/>
          <p:cNvSpPr txBox="1"/>
          <p:nvPr/>
        </p:nvSpPr>
        <p:spPr>
          <a:xfrm>
            <a:off x="4571988" y="1927218"/>
            <a:ext cx="12632100" cy="8098371"/>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de-AT" sz="3499" dirty="0">
                <a:solidFill>
                  <a:srgbClr val="161140"/>
                </a:solidFill>
                <a:latin typeface="Anton"/>
                <a:ea typeface="Anton"/>
                <a:cs typeface="Anton"/>
                <a:sym typeface="Anton"/>
              </a:rPr>
              <a:t>Chancen</a:t>
            </a:r>
            <a:endParaRPr sz="3499" dirty="0">
              <a:solidFill>
                <a:srgbClr val="161140"/>
              </a:solidFill>
              <a:latin typeface="Anton"/>
              <a:ea typeface="Anton"/>
              <a:cs typeface="Anton"/>
              <a:sym typeface="Anton"/>
            </a:endParaRPr>
          </a:p>
          <a:p>
            <a:pPr lvl="0" indent="457200">
              <a:buSzPts val="2799"/>
            </a:pPr>
            <a:r>
              <a:rPr lang="de-DE" sz="2799" dirty="0">
                <a:solidFill>
                  <a:srgbClr val="161140"/>
                </a:solidFill>
                <a:latin typeface="Quicksand"/>
                <a:ea typeface="Quicksand"/>
                <a:cs typeface="Quicksand"/>
                <a:sym typeface="Quicksand"/>
              </a:rPr>
              <a:t>Kostengünstig, rund um die Uhr verfügbar,  durchgehende   </a:t>
            </a:r>
          </a:p>
          <a:p>
            <a:pPr lvl="0" indent="457200">
              <a:buSzPts val="2799"/>
            </a:pPr>
            <a:r>
              <a:rPr lang="de-DE" sz="2799" dirty="0">
                <a:solidFill>
                  <a:srgbClr val="161140"/>
                </a:solidFill>
                <a:latin typeface="Quicksand"/>
                <a:ea typeface="Quicksand"/>
                <a:cs typeface="Quicksand"/>
                <a:sym typeface="Quicksand"/>
              </a:rPr>
              <a:t> Servicebereitstellung</a:t>
            </a:r>
          </a:p>
          <a:p>
            <a:pPr lvl="0" indent="457200">
              <a:lnSpc>
                <a:spcPct val="140014"/>
              </a:lnSpc>
              <a:buSzPts val="2799"/>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en-US" sz="3499" dirty="0" err="1">
                <a:solidFill>
                  <a:srgbClr val="161140"/>
                </a:solidFill>
                <a:latin typeface="Anton"/>
                <a:ea typeface="Anton"/>
                <a:cs typeface="Anton"/>
                <a:sym typeface="Anton"/>
              </a:rPr>
              <a:t>Bedenken</a:t>
            </a:r>
            <a:endParaRPr sz="3499" dirty="0">
              <a:solidFill>
                <a:srgbClr val="161140"/>
              </a:solidFill>
              <a:latin typeface="Anton"/>
              <a:ea typeface="Anton"/>
              <a:cs typeface="Anton"/>
              <a:sym typeface="Anton"/>
            </a:endParaRPr>
          </a:p>
          <a:p>
            <a:pPr lvl="0" indent="457200">
              <a:buSzPts val="2799"/>
            </a:pPr>
            <a:r>
              <a:rPr lang="de-DE" sz="2799" dirty="0">
                <a:solidFill>
                  <a:srgbClr val="161140"/>
                </a:solidFill>
                <a:latin typeface="Quicksand"/>
                <a:ea typeface="Quicksand"/>
                <a:cs typeface="Quicksand"/>
                <a:sym typeface="Quicksand"/>
              </a:rPr>
              <a:t>Qualitätsfragen, Gehörlosenkultur wird nicht mit berücksichtig,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Auswirkungen auf die Arbeit</a:t>
            </a:r>
          </a:p>
          <a:p>
            <a:pPr lvl="0" indent="457200">
              <a:lnSpc>
                <a:spcPct val="140014"/>
              </a:lnSpc>
              <a:buSzPts val="2799"/>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161140"/>
                </a:solidFill>
                <a:latin typeface="Anton"/>
                <a:ea typeface="Anton"/>
                <a:cs typeface="Anton"/>
                <a:sym typeface="Anton"/>
              </a:rPr>
              <a:t>Meinungen aus der Gehörlosen-Gemeinschaft</a:t>
            </a:r>
            <a:endParaRPr sz="3499" dirty="0">
              <a:solidFill>
                <a:srgbClr val="161140"/>
              </a:solidFill>
              <a:latin typeface="Anton"/>
              <a:ea typeface="Anton"/>
              <a:cs typeface="Anton"/>
              <a:sym typeface="Anton"/>
            </a:endParaRPr>
          </a:p>
          <a:p>
            <a:pPr lvl="0" indent="457200">
              <a:buSzPts val="2799"/>
            </a:pPr>
            <a:r>
              <a:rPr lang="de-DE" sz="2799" dirty="0">
                <a:solidFill>
                  <a:srgbClr val="161140"/>
                </a:solidFill>
                <a:latin typeface="Quicksand"/>
                <a:ea typeface="Quicksand"/>
                <a:cs typeface="Quicksand"/>
                <a:sym typeface="Quicksand"/>
              </a:rPr>
              <a:t>Österreichische und italienische Gehörlosengemeinschaften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mahnen zur Vorsicht</a:t>
            </a:r>
          </a:p>
          <a:p>
            <a:pPr lvl="0" indent="457200">
              <a:buSzPts val="2799"/>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161140"/>
                </a:solidFill>
                <a:latin typeface="Anton"/>
                <a:ea typeface="Anton"/>
                <a:cs typeface="Anton"/>
                <a:sym typeface="Anton"/>
              </a:rPr>
              <a:t>Notwendiges Gleichgewicht</a:t>
            </a:r>
            <a:endParaRPr sz="3499" dirty="0">
              <a:solidFill>
                <a:srgbClr val="161140"/>
              </a:solidFill>
              <a:latin typeface="Anton"/>
              <a:ea typeface="Anton"/>
              <a:cs typeface="Anton"/>
              <a:sym typeface="Anton"/>
            </a:endParaRPr>
          </a:p>
          <a:p>
            <a:pPr lvl="0" indent="457200">
              <a:buSzPts val="2799"/>
            </a:pPr>
            <a:r>
              <a:rPr lang="de-DE" sz="2799" dirty="0">
                <a:solidFill>
                  <a:srgbClr val="161140"/>
                </a:solidFill>
                <a:latin typeface="Quicksand"/>
                <a:ea typeface="Quicksand"/>
                <a:cs typeface="Quicksand"/>
                <a:sym typeface="Quicksand"/>
              </a:rPr>
              <a:t>Technologie ergänzt menschliche Dolmetscher*innen, </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ersetzt sie jedoch nicht.</a:t>
            </a:r>
            <a:endParaRPr sz="2799" dirty="0">
              <a:solidFill>
                <a:srgbClr val="161140"/>
              </a:solidFill>
              <a:latin typeface="Quicksand"/>
              <a:ea typeface="Quicksand"/>
              <a:cs typeface="Quicksand"/>
              <a:sym typeface="Quicksand"/>
            </a:endParaRPr>
          </a:p>
        </p:txBody>
      </p:sp>
      <p:sp>
        <p:nvSpPr>
          <p:cNvPr id="168" name="Google Shape;168;p20"/>
          <p:cNvSpPr txBox="1"/>
          <p:nvPr/>
        </p:nvSpPr>
        <p:spPr>
          <a:xfrm>
            <a:off x="4100988" y="110673"/>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a:solidFill>
                  <a:srgbClr val="161140"/>
                </a:solidFill>
                <a:latin typeface="Anton"/>
                <a:ea typeface="Anton"/>
                <a:cs typeface="Anton"/>
                <a:sym typeface="Anton"/>
              </a:rPr>
              <a:t>AI </a:t>
            </a:r>
            <a:r>
              <a:rPr lang="en-US" sz="5400" dirty="0" err="1">
                <a:solidFill>
                  <a:srgbClr val="161140"/>
                </a:solidFill>
                <a:latin typeface="Anton"/>
                <a:ea typeface="Anton"/>
                <a:cs typeface="Anton"/>
                <a:sym typeface="Anton"/>
              </a:rPr>
              <a:t>Techbnologie</a:t>
            </a:r>
            <a:r>
              <a:rPr lang="en-US" sz="5400" dirty="0">
                <a:solidFill>
                  <a:srgbClr val="161140"/>
                </a:solidFill>
                <a:latin typeface="Anton"/>
                <a:ea typeface="Anton"/>
                <a:cs typeface="Anton"/>
                <a:sym typeface="Anton"/>
              </a:rPr>
              <a:t> -  </a:t>
            </a:r>
            <a:r>
              <a:rPr lang="en-US" sz="5400" dirty="0" err="1">
                <a:solidFill>
                  <a:srgbClr val="161140"/>
                </a:solidFill>
                <a:latin typeface="Anton"/>
                <a:ea typeface="Anton"/>
                <a:cs typeface="Anton"/>
                <a:sym typeface="Anton"/>
              </a:rPr>
              <a:t>Diskussion</a:t>
            </a:r>
            <a:endParaRPr sz="5100" b="0" i="0" u="none" strike="noStrike" cap="none" dirty="0">
              <a:solidFill>
                <a:srgbClr val="16114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72"/>
        <p:cNvGrpSpPr/>
        <p:nvPr/>
      </p:nvGrpSpPr>
      <p:grpSpPr>
        <a:xfrm>
          <a:off x="0" y="0"/>
          <a:ext cx="0" cy="0"/>
          <a:chOff x="0" y="0"/>
          <a:chExt cx="0" cy="0"/>
        </a:xfrm>
      </p:grpSpPr>
      <p:grpSp>
        <p:nvGrpSpPr>
          <p:cNvPr id="173" name="Google Shape;173;p10"/>
          <p:cNvGrpSpPr/>
          <p:nvPr/>
        </p:nvGrpSpPr>
        <p:grpSpPr>
          <a:xfrm>
            <a:off x="0" y="-216991"/>
            <a:ext cx="2922084" cy="10503991"/>
            <a:chOff x="0" y="-57150"/>
            <a:chExt cx="769602" cy="2766483"/>
          </a:xfrm>
        </p:grpSpPr>
        <p:sp>
          <p:nvSpPr>
            <p:cNvPr id="174" name="Google Shape;174;p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 name="Google Shape;175;p10"/>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6" name="Google Shape;176;p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7" name="Google Shape;177;p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8" name="Google Shape;178;p10"/>
          <p:cNvSpPr txBox="1"/>
          <p:nvPr/>
        </p:nvSpPr>
        <p:spPr>
          <a:xfrm>
            <a:off x="4571987" y="2617275"/>
            <a:ext cx="13487727" cy="723678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Praktische Übungen</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de-AT" sz="2799" dirty="0">
                <a:solidFill>
                  <a:srgbClr val="FFFFFF"/>
                </a:solidFill>
                <a:latin typeface="Quicksand"/>
                <a:ea typeface="Quicksand"/>
                <a:cs typeface="Quicksand"/>
                <a:sym typeface="Quicksand"/>
              </a:rPr>
              <a:t>Probiere Video-Plattformen aus</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Qualitäts-</a:t>
            </a:r>
            <a:r>
              <a:rPr lang="de-AT" sz="3499" dirty="0" err="1">
                <a:solidFill>
                  <a:srgbClr val="FFFFFF"/>
                </a:solidFill>
                <a:latin typeface="Anton"/>
                <a:ea typeface="Anton"/>
                <a:cs typeface="Anton"/>
                <a:sym typeface="Anton"/>
              </a:rPr>
              <a:t>Übeprüfung</a:t>
            </a:r>
            <a:endParaRPr sz="3499" dirty="0">
              <a:solidFill>
                <a:srgbClr val="FFFFFF"/>
              </a:solidFill>
              <a:latin typeface="Anton"/>
              <a:ea typeface="Anton"/>
              <a:cs typeface="Anton"/>
              <a:sym typeface="Anton"/>
            </a:endParaRPr>
          </a:p>
          <a:p>
            <a:pPr lvl="0" indent="457200">
              <a:lnSpc>
                <a:spcPct val="140014"/>
              </a:lnSpc>
              <a:buSzPts val="2799"/>
            </a:pPr>
            <a:r>
              <a:rPr lang="de-DE" sz="2799" dirty="0">
                <a:solidFill>
                  <a:srgbClr val="FFFFFF"/>
                </a:solidFill>
                <a:latin typeface="Quicksand"/>
                <a:ea typeface="Quicksand"/>
                <a:cs typeface="Quicksand"/>
                <a:sym typeface="Quicksand"/>
              </a:rPr>
              <a:t>Beste Verbindung, Bildqualität, Reaktionsfähigkeit der Dolmetscher*innen</a:t>
            </a:r>
          </a:p>
          <a:p>
            <a:pPr lvl="0" indent="45720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Benutzer*innen-Erfahrungen</a:t>
            </a:r>
            <a:endParaRPr sz="3499" dirty="0">
              <a:solidFill>
                <a:srgbClr val="FFFFFF"/>
              </a:solidFill>
              <a:latin typeface="Anton"/>
              <a:ea typeface="Anton"/>
              <a:cs typeface="Anton"/>
              <a:sym typeface="Anton"/>
            </a:endParaRPr>
          </a:p>
          <a:p>
            <a:pPr lvl="0" indent="457200">
              <a:lnSpc>
                <a:spcPct val="140014"/>
              </a:lnSpc>
              <a:buSzPts val="2799"/>
            </a:pPr>
            <a:r>
              <a:rPr lang="de-DE" sz="2799" dirty="0">
                <a:solidFill>
                  <a:srgbClr val="FFFFFF"/>
                </a:solidFill>
                <a:latin typeface="Quicksand"/>
                <a:ea typeface="Quicksand"/>
                <a:cs typeface="Quicksand"/>
                <a:sym typeface="Quicksand"/>
              </a:rPr>
              <a:t>Bewerte die Benutzerfreundlichkeit und die Wirksamkeit der Kommunikation.</a:t>
            </a:r>
          </a:p>
          <a:p>
            <a:pPr lvl="0" indent="45720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en-US" sz="3499" dirty="0" err="1">
                <a:solidFill>
                  <a:srgbClr val="FFFFFF"/>
                </a:solidFill>
                <a:latin typeface="Anton"/>
                <a:ea typeface="Anton"/>
                <a:cs typeface="Anton"/>
                <a:sym typeface="Anton"/>
              </a:rPr>
              <a:t>Beste</a:t>
            </a:r>
            <a:r>
              <a:rPr lang="en-US" sz="3499" dirty="0">
                <a:solidFill>
                  <a:srgbClr val="FFFFFF"/>
                </a:solidFill>
                <a:latin typeface="Anton"/>
                <a:ea typeface="Anton"/>
                <a:cs typeface="Anton"/>
                <a:sym typeface="Anton"/>
              </a:rPr>
              <a:t> Praxis </a:t>
            </a:r>
          </a:p>
          <a:p>
            <a:pPr lvl="0">
              <a:lnSpc>
                <a:spcPct val="140014"/>
              </a:lnSpc>
              <a:buSzPts val="2799"/>
            </a:pPr>
            <a:r>
              <a:rPr lang="en-US" sz="2799" dirty="0" err="1">
                <a:solidFill>
                  <a:srgbClr val="FFFFFF"/>
                </a:solidFill>
                <a:latin typeface="Quicksand"/>
                <a:ea typeface="Quicksand"/>
                <a:cs typeface="Quicksand"/>
                <a:sym typeface="Quicksand"/>
              </a:rPr>
              <a:t>Tipps</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für</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erfolgreiche</a:t>
            </a:r>
            <a:r>
              <a:rPr lang="en-US" sz="2799" dirty="0">
                <a:solidFill>
                  <a:srgbClr val="FFFFFF"/>
                </a:solidFill>
                <a:latin typeface="Quicksand"/>
                <a:ea typeface="Quicksand"/>
                <a:cs typeface="Quicksand"/>
                <a:sym typeface="Quicksand"/>
              </a:rPr>
              <a:t> VRI-</a:t>
            </a:r>
            <a:r>
              <a:rPr lang="en-US" sz="2799" dirty="0" err="1">
                <a:solidFill>
                  <a:srgbClr val="FFFFFF"/>
                </a:solidFill>
                <a:latin typeface="Quicksand"/>
                <a:ea typeface="Quicksand"/>
                <a:cs typeface="Quicksand"/>
                <a:sym typeface="Quicksand"/>
              </a:rPr>
              <a:t>Sitzungen</a:t>
            </a:r>
            <a:endParaRPr sz="2799" b="0" i="0" u="none" strike="noStrike" cap="none" dirty="0">
              <a:solidFill>
                <a:srgbClr val="FFFFFF"/>
              </a:solidFill>
              <a:latin typeface="Quicksand"/>
              <a:ea typeface="Quicksand"/>
              <a:cs typeface="Quicksand"/>
              <a:sym typeface="Quicksand"/>
            </a:endParaRPr>
          </a:p>
        </p:txBody>
      </p:sp>
      <p:sp>
        <p:nvSpPr>
          <p:cNvPr id="179" name="Google Shape;179;p10"/>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a:solidFill>
                  <a:srgbClr val="FFFFFF"/>
                </a:solidFill>
                <a:latin typeface="Anton"/>
                <a:ea typeface="Anton"/>
                <a:cs typeface="Anton"/>
                <a:sym typeface="Anton"/>
              </a:rPr>
              <a:t>VRI </a:t>
            </a:r>
            <a:r>
              <a:rPr lang="en-US" sz="5400" dirty="0" err="1">
                <a:solidFill>
                  <a:srgbClr val="FFFFFF"/>
                </a:solidFill>
                <a:latin typeface="Anton"/>
                <a:ea typeface="Anton"/>
                <a:cs typeface="Anton"/>
                <a:sym typeface="Anton"/>
              </a:rPr>
              <a:t>Plattform</a:t>
            </a:r>
            <a:r>
              <a:rPr lang="en-US" sz="5400" dirty="0">
                <a:solidFill>
                  <a:srgbClr val="FFFFFF"/>
                </a:solidFill>
                <a:latin typeface="Anton"/>
                <a:ea typeface="Anton"/>
                <a:cs typeface="Anton"/>
                <a:sym typeface="Anton"/>
              </a:rPr>
              <a:t> -  Demo</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83"/>
        <p:cNvGrpSpPr/>
        <p:nvPr/>
      </p:nvGrpSpPr>
      <p:grpSpPr>
        <a:xfrm>
          <a:off x="0" y="0"/>
          <a:ext cx="0" cy="0"/>
          <a:chOff x="0" y="0"/>
          <a:chExt cx="0" cy="0"/>
        </a:xfrm>
      </p:grpSpPr>
      <p:grpSp>
        <p:nvGrpSpPr>
          <p:cNvPr id="184" name="Google Shape;184;p11"/>
          <p:cNvGrpSpPr/>
          <p:nvPr/>
        </p:nvGrpSpPr>
        <p:grpSpPr>
          <a:xfrm>
            <a:off x="0" y="-216991"/>
            <a:ext cx="2922084" cy="10503991"/>
            <a:chOff x="0" y="-57150"/>
            <a:chExt cx="769602" cy="2766483"/>
          </a:xfrm>
        </p:grpSpPr>
        <p:sp>
          <p:nvSpPr>
            <p:cNvPr id="185" name="Google Shape;185;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7" name="Google Shape;187;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8" name="Google Shape;188;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p11"/>
          <p:cNvSpPr txBox="1"/>
          <p:nvPr/>
        </p:nvSpPr>
        <p:spPr>
          <a:xfrm>
            <a:off x="3750520" y="2015169"/>
            <a:ext cx="12632100" cy="859369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Wähle deine Dolmetscher*innen</a:t>
            </a:r>
            <a:endParaRPr sz="3499" dirty="0">
              <a:solidFill>
                <a:srgbClr val="FFFFFF"/>
              </a:solidFill>
              <a:latin typeface="Anton"/>
              <a:ea typeface="Anton"/>
              <a:cs typeface="Anton"/>
              <a:sym typeface="Anton"/>
            </a:endParaRPr>
          </a:p>
          <a:p>
            <a:pPr lvl="0">
              <a:lnSpc>
                <a:spcPct val="140014"/>
              </a:lnSpc>
              <a:buClr>
                <a:schemeClr val="dk1"/>
              </a:buClr>
              <a:buSzPts val="1100"/>
            </a:pPr>
            <a:r>
              <a:rPr lang="de-DE" sz="2799" dirty="0">
                <a:solidFill>
                  <a:srgbClr val="FFFFFF"/>
                </a:solidFill>
                <a:latin typeface="Quicksand"/>
                <a:ea typeface="Quicksand"/>
                <a:cs typeface="Quicksand"/>
                <a:sym typeface="Quicksand"/>
              </a:rPr>
              <a:t>Bestimmte Dolmetscher*innen oder Dolmetsch-Stile anfordern</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endParaRPr lang="en-US" sz="3499" dirty="0">
              <a:solidFill>
                <a:srgbClr val="FFFFFF"/>
              </a:solidFill>
              <a:latin typeface="Anton"/>
              <a:ea typeface="Anton"/>
              <a:cs typeface="Anton"/>
              <a:sym typeface="Anton"/>
            </a:endParaRPr>
          </a:p>
          <a:p>
            <a:pPr marL="0" marR="0" lvl="0" indent="0" algn="l" rtl="0">
              <a:lnSpc>
                <a:spcPct val="140014"/>
              </a:lnSpc>
              <a:spcBef>
                <a:spcPts val="0"/>
              </a:spcBef>
              <a:spcAft>
                <a:spcPts val="0"/>
              </a:spcAft>
              <a:buClr>
                <a:schemeClr val="dk1"/>
              </a:buClr>
              <a:buSzPts val="1100"/>
              <a:buFont typeface="Arial"/>
              <a:buNone/>
            </a:pPr>
            <a:r>
              <a:rPr lang="de-AT" sz="3499" dirty="0" err="1">
                <a:solidFill>
                  <a:srgbClr val="FFFFFF"/>
                </a:solidFill>
                <a:latin typeface="Anton"/>
                <a:ea typeface="Anton"/>
                <a:cs typeface="Anton"/>
                <a:sym typeface="Anton"/>
              </a:rPr>
              <a:t>Bedürnisse</a:t>
            </a:r>
            <a:r>
              <a:rPr lang="de-AT" sz="3499" dirty="0">
                <a:solidFill>
                  <a:srgbClr val="FFFFFF"/>
                </a:solidFill>
                <a:latin typeface="Anton"/>
                <a:ea typeface="Anton"/>
                <a:cs typeface="Anton"/>
                <a:sym typeface="Anton"/>
              </a:rPr>
              <a:t> mitteilen</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Teile deine Bedürfnisse und Wünsche mit.</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en-US" sz="3499" dirty="0">
                <a:solidFill>
                  <a:srgbClr val="FFFFFF"/>
                </a:solidFill>
                <a:latin typeface="Anton"/>
                <a:ea typeface="Anton"/>
                <a:cs typeface="Anton"/>
                <a:sym typeface="Anton"/>
              </a:rPr>
              <a:t>Feedback</a:t>
            </a:r>
            <a:endParaRPr sz="3499" dirty="0">
              <a:solidFill>
                <a:srgbClr val="FFFFFF"/>
              </a:solidFill>
              <a:latin typeface="Anton"/>
              <a:ea typeface="Anton"/>
              <a:cs typeface="Anton"/>
              <a:sym typeface="Anton"/>
            </a:endParaRP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Teile deine Erfahrungen  über die Dolmetsch-Qualität mit den   </a:t>
            </a:r>
          </a:p>
          <a:p>
            <a:pPr lvl="0" indent="457200">
              <a:lnSpc>
                <a:spcPct val="140014"/>
              </a:lnSpc>
              <a:buClr>
                <a:schemeClr val="dk1"/>
              </a:buClr>
              <a:buSzPts val="1100"/>
            </a:pPr>
            <a:r>
              <a:rPr lang="de-DE" sz="2799" dirty="0">
                <a:solidFill>
                  <a:srgbClr val="FFFFFF"/>
                </a:solidFill>
                <a:latin typeface="Quicksand"/>
                <a:ea typeface="Quicksand"/>
                <a:cs typeface="Quicksand"/>
                <a:sym typeface="Quicksand"/>
              </a:rPr>
              <a:t>Anbieter*innen</a:t>
            </a:r>
          </a:p>
          <a:p>
            <a:pPr lvl="0" indent="457200">
              <a:lnSpc>
                <a:spcPct val="140014"/>
              </a:lnSpc>
              <a:buClr>
                <a:schemeClr val="dk1"/>
              </a:buClr>
              <a:buSzPts val="1100"/>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FFFFFF"/>
                </a:solidFill>
                <a:latin typeface="Anton"/>
                <a:ea typeface="Anton"/>
                <a:cs typeface="Anton"/>
                <a:sym typeface="Anton"/>
              </a:rPr>
              <a:t>Vertritt deine eigenen Interessen</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chemeClr val="dk1"/>
              </a:buClr>
              <a:buSzPts val="1100"/>
              <a:buFont typeface="Arial"/>
              <a:buNone/>
            </a:pPr>
            <a:r>
              <a:rPr lang="de-AT" sz="2799" dirty="0">
                <a:solidFill>
                  <a:srgbClr val="FFFFFF"/>
                </a:solidFill>
                <a:latin typeface="Quicksand"/>
                <a:ea typeface="Quicksand"/>
                <a:cs typeface="Quicksand"/>
                <a:sym typeface="Quicksand"/>
              </a:rPr>
              <a:t>Kenne deine Rechte und benutze sie selbstbewusst.</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b="0" i="0" u="none" strike="noStrike" cap="none" dirty="0">
              <a:solidFill>
                <a:srgbClr val="FFFFFF"/>
              </a:solidFill>
              <a:latin typeface="Quicksand"/>
              <a:ea typeface="Quicksand"/>
              <a:cs typeface="Quicksand"/>
              <a:sym typeface="Quicksand"/>
            </a:endParaRPr>
          </a:p>
        </p:txBody>
      </p:sp>
      <p:sp>
        <p:nvSpPr>
          <p:cNvPr id="190" name="Google Shape;190;p11"/>
          <p:cNvSpPr txBox="1"/>
          <p:nvPr/>
        </p:nvSpPr>
        <p:spPr>
          <a:xfrm>
            <a:off x="3763806" y="776879"/>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FFFFFF"/>
                </a:solidFill>
                <a:latin typeface="Anton"/>
                <a:ea typeface="Anton"/>
                <a:cs typeface="Anton"/>
                <a:sym typeface="Anton"/>
              </a:rPr>
              <a:t>Übernimm</a:t>
            </a:r>
            <a:r>
              <a:rPr lang="en-US" sz="5400" dirty="0">
                <a:solidFill>
                  <a:srgbClr val="FFFFFF"/>
                </a:solidFill>
                <a:latin typeface="Anton"/>
                <a:ea typeface="Anton"/>
                <a:cs typeface="Anton"/>
                <a:sym typeface="Anton"/>
              </a:rPr>
              <a:t> die </a:t>
            </a:r>
            <a:r>
              <a:rPr lang="en-US" sz="5400" dirty="0" err="1">
                <a:solidFill>
                  <a:srgbClr val="FFFFFF"/>
                </a:solidFill>
                <a:latin typeface="Anton"/>
                <a:ea typeface="Anton"/>
                <a:cs typeface="Anton"/>
                <a:sym typeface="Anton"/>
              </a:rPr>
              <a:t>Kontrolle</a:t>
            </a:r>
            <a:r>
              <a:rPr lang="en-US" sz="5400" dirty="0">
                <a:solidFill>
                  <a:srgbClr val="FFFFFF"/>
                </a:solidFill>
                <a:latin typeface="Anton"/>
                <a:ea typeface="Anton"/>
                <a:cs typeface="Anton"/>
                <a:sym typeface="Anton"/>
              </a:rPr>
              <a:t> !</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94"/>
        <p:cNvGrpSpPr/>
        <p:nvPr/>
      </p:nvGrpSpPr>
      <p:grpSpPr>
        <a:xfrm>
          <a:off x="0" y="0"/>
          <a:ext cx="0" cy="0"/>
          <a:chOff x="0" y="0"/>
          <a:chExt cx="0" cy="0"/>
        </a:xfrm>
      </p:grpSpPr>
      <p:grpSp>
        <p:nvGrpSpPr>
          <p:cNvPr id="195" name="Google Shape;195;p18"/>
          <p:cNvGrpSpPr/>
          <p:nvPr/>
        </p:nvGrpSpPr>
        <p:grpSpPr>
          <a:xfrm>
            <a:off x="0" y="-216991"/>
            <a:ext cx="2922084" cy="10503991"/>
            <a:chOff x="0" y="-57150"/>
            <a:chExt cx="769602" cy="2766483"/>
          </a:xfrm>
        </p:grpSpPr>
        <p:sp>
          <p:nvSpPr>
            <p:cNvPr id="196" name="Google Shape;196;p18"/>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7" name="Google Shape;197;p18"/>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8" name="Google Shape;198;p1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9" name="Google Shape;199;p18"/>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0" name="Google Shape;200;p18"/>
          <p:cNvSpPr txBox="1"/>
          <p:nvPr/>
        </p:nvSpPr>
        <p:spPr>
          <a:xfrm>
            <a:off x="4100988" y="1669246"/>
            <a:ext cx="12632100" cy="844288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Professionelle Partnerschaft</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en-US" sz="2799" dirty="0" err="1">
                <a:solidFill>
                  <a:srgbClr val="161140"/>
                </a:solidFill>
                <a:latin typeface="Quicksand"/>
                <a:ea typeface="Quicksand"/>
                <a:cs typeface="Quicksand"/>
                <a:sym typeface="Quicksand"/>
              </a:rPr>
              <a:t>Dolmetscher</a:t>
            </a:r>
            <a:r>
              <a:rPr lang="en-US" sz="2799" dirty="0">
                <a:solidFill>
                  <a:srgbClr val="161140"/>
                </a:solidFill>
                <a:latin typeface="Quicksand"/>
                <a:ea typeface="Quicksand"/>
                <a:cs typeface="Quicksand"/>
                <a:sym typeface="Quicksand"/>
              </a:rPr>
              <a:t>*</a:t>
            </a:r>
            <a:r>
              <a:rPr lang="en-US" sz="2799" dirty="0" err="1">
                <a:solidFill>
                  <a:srgbClr val="161140"/>
                </a:solidFill>
                <a:latin typeface="Quicksand"/>
                <a:ea typeface="Quicksand"/>
                <a:cs typeface="Quicksand"/>
                <a:sym typeface="Quicksand"/>
              </a:rPr>
              <a:t>innen</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unterstützen</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deine</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Kommunikationsziele</a:t>
            </a:r>
            <a:endParaRPr lang="en-US" sz="2799" dirty="0">
              <a:solidFill>
                <a:srgbClr val="161140"/>
              </a:solidFill>
              <a:latin typeface="Quicksand"/>
              <a:ea typeface="Quicksand"/>
              <a:cs typeface="Quicksand"/>
              <a:sym typeface="Quicksand"/>
            </a:endParaRPr>
          </a:p>
          <a:p>
            <a:pPr lvl="0" indent="457200">
              <a:lnSpc>
                <a:spcPct val="140014"/>
              </a:lnSpc>
              <a:buClr>
                <a:schemeClr val="dk1"/>
              </a:buClr>
              <a:buSzPts val="1100"/>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Kultur-Vermittlung</a:t>
            </a:r>
            <a:endParaRPr sz="3499" dirty="0">
              <a:solidFill>
                <a:srgbClr val="161140"/>
              </a:solidFill>
              <a:latin typeface="Anton"/>
              <a:ea typeface="Anton"/>
              <a:cs typeface="Anton"/>
              <a:sym typeface="Anton"/>
            </a:endParaRPr>
          </a:p>
          <a:p>
            <a:pPr marL="0" marR="0" lvl="0" indent="457200" algn="l" rtl="0">
              <a:lnSpc>
                <a:spcPct val="140014"/>
              </a:lnSpc>
              <a:spcBef>
                <a:spcPts val="0"/>
              </a:spcBef>
              <a:spcAft>
                <a:spcPts val="0"/>
              </a:spcAft>
              <a:buClr>
                <a:schemeClr val="dk1"/>
              </a:buClr>
              <a:buSzPts val="1100"/>
              <a:buFont typeface="Arial"/>
              <a:buNone/>
            </a:pPr>
            <a:r>
              <a:rPr lang="de-AT" sz="2799" dirty="0">
                <a:solidFill>
                  <a:srgbClr val="161140"/>
                </a:solidFill>
                <a:latin typeface="Quicksand"/>
                <a:ea typeface="Quicksand"/>
                <a:cs typeface="Quicksand"/>
                <a:sym typeface="Quicksand"/>
              </a:rPr>
              <a:t>Biete Unterstützung und Informationen für Hörend über deine Kultur und  </a:t>
            </a:r>
          </a:p>
          <a:p>
            <a:pPr marL="0" marR="0" lvl="0" indent="457200" algn="l" rtl="0">
              <a:lnSpc>
                <a:spcPct val="140014"/>
              </a:lnSpc>
              <a:spcBef>
                <a:spcPts val="0"/>
              </a:spcBef>
              <a:spcAft>
                <a:spcPts val="0"/>
              </a:spcAft>
              <a:buClr>
                <a:schemeClr val="dk1"/>
              </a:buClr>
              <a:buSzPts val="1100"/>
              <a:buFont typeface="Arial"/>
              <a:buNone/>
            </a:pPr>
            <a:r>
              <a:rPr lang="de-AT" sz="2799" dirty="0">
                <a:solidFill>
                  <a:srgbClr val="161140"/>
                </a:solidFill>
                <a:latin typeface="Quicksand"/>
                <a:ea typeface="Quicksand"/>
                <a:cs typeface="Quicksand"/>
                <a:sym typeface="Quicksand"/>
              </a:rPr>
              <a:t>deine Kommunikationsbedürfnisse</a:t>
            </a: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Grenzen sind wichtig</a:t>
            </a:r>
            <a:endParaRPr sz="3499" dirty="0">
              <a:solidFill>
                <a:srgbClr val="161140"/>
              </a:solidFill>
              <a:latin typeface="Anton"/>
              <a:ea typeface="Anton"/>
              <a:cs typeface="Anton"/>
              <a:sym typeface="Anton"/>
            </a:endParaRPr>
          </a:p>
          <a:p>
            <a:pPr lvl="0" indent="457200">
              <a:lnSpc>
                <a:spcPct val="140014"/>
              </a:lnSpc>
              <a:buClr>
                <a:schemeClr val="dk1"/>
              </a:buClr>
              <a:buSzPts val="1100"/>
            </a:pPr>
            <a:r>
              <a:rPr lang="de-DE" sz="2799" dirty="0">
                <a:solidFill>
                  <a:srgbClr val="161140"/>
                </a:solidFill>
                <a:latin typeface="Quicksand"/>
                <a:ea typeface="Quicksand"/>
                <a:cs typeface="Quicksand"/>
                <a:sym typeface="Quicksand"/>
              </a:rPr>
              <a:t>Pflege professionelle Beziehungen im Verhältnis zu Dolmetscher*innen</a:t>
            </a:r>
            <a:br>
              <a:rPr lang="de-DE" sz="2799" dirty="0">
                <a:solidFill>
                  <a:srgbClr val="161140"/>
                </a:solidFill>
                <a:latin typeface="Quicksand"/>
                <a:ea typeface="Quicksand"/>
                <a:cs typeface="Quicksand"/>
                <a:sym typeface="Quicksand"/>
              </a:rPr>
            </a:br>
            <a:endParaRPr lang="de-DE"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Gegenseitiger Respekt</a:t>
            </a:r>
            <a:endParaRPr sz="3499" dirty="0">
              <a:solidFill>
                <a:srgbClr val="161140"/>
              </a:solidFill>
              <a:latin typeface="Anton"/>
              <a:ea typeface="Anton"/>
              <a:cs typeface="Anton"/>
              <a:sym typeface="Anton"/>
            </a:endParaRPr>
          </a:p>
          <a:p>
            <a:pPr marL="0" marR="0" lvl="0" indent="457200" algn="l" rtl="0">
              <a:lnSpc>
                <a:spcPct val="140014"/>
              </a:lnSpc>
              <a:spcBef>
                <a:spcPts val="0"/>
              </a:spcBef>
              <a:spcAft>
                <a:spcPts val="0"/>
              </a:spcAft>
              <a:buClr>
                <a:schemeClr val="dk1"/>
              </a:buClr>
              <a:buSzPts val="1100"/>
              <a:buFont typeface="Arial"/>
              <a:buNone/>
            </a:pPr>
            <a:r>
              <a:rPr lang="de-AT" sz="2799" dirty="0">
                <a:solidFill>
                  <a:srgbClr val="161140"/>
                </a:solidFill>
                <a:latin typeface="Quicksand"/>
                <a:ea typeface="Quicksand"/>
                <a:cs typeface="Quicksand"/>
                <a:sym typeface="Quicksand"/>
              </a:rPr>
              <a:t>Gemeinsam für ein erfolgreiche Kommunikation zusammen arbeiten</a:t>
            </a: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b="0" i="0" u="none" strike="noStrike" cap="none" dirty="0">
              <a:solidFill>
                <a:srgbClr val="161140"/>
              </a:solidFill>
              <a:latin typeface="Quicksand"/>
              <a:ea typeface="Quicksand"/>
              <a:cs typeface="Quicksand"/>
              <a:sym typeface="Quicksand"/>
            </a:endParaRPr>
          </a:p>
        </p:txBody>
      </p:sp>
      <p:sp>
        <p:nvSpPr>
          <p:cNvPr id="201" name="Google Shape;201;p18"/>
          <p:cNvSpPr txBox="1"/>
          <p:nvPr/>
        </p:nvSpPr>
        <p:spPr>
          <a:xfrm>
            <a:off x="3865488" y="108608"/>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161140"/>
                </a:solidFill>
                <a:latin typeface="Anton"/>
                <a:sym typeface="Anton"/>
              </a:rPr>
              <a:t>Dolmetscher</a:t>
            </a:r>
            <a:r>
              <a:rPr lang="en-US" sz="5400" dirty="0">
                <a:solidFill>
                  <a:srgbClr val="161140"/>
                </a:solidFill>
                <a:latin typeface="Anton"/>
                <a:sym typeface="Anton"/>
              </a:rPr>
              <a:t>*</a:t>
            </a:r>
            <a:r>
              <a:rPr lang="en-US" sz="5400" dirty="0" err="1">
                <a:solidFill>
                  <a:srgbClr val="161140"/>
                </a:solidFill>
                <a:latin typeface="Anton"/>
                <a:sym typeface="Anton"/>
              </a:rPr>
              <a:t>innen</a:t>
            </a:r>
            <a:r>
              <a:rPr lang="en-US" sz="5400" dirty="0">
                <a:solidFill>
                  <a:srgbClr val="161140"/>
                </a:solidFill>
                <a:latin typeface="Anton"/>
                <a:sym typeface="Anton"/>
              </a:rPr>
              <a:t> – </a:t>
            </a:r>
            <a:r>
              <a:rPr lang="en-US" sz="5400" dirty="0" err="1">
                <a:solidFill>
                  <a:srgbClr val="161140"/>
                </a:solidFill>
                <a:latin typeface="Anton"/>
                <a:sym typeface="Anton"/>
              </a:rPr>
              <a:t>Alianz</a:t>
            </a:r>
            <a:r>
              <a:rPr lang="en-US" sz="5400" dirty="0">
                <a:solidFill>
                  <a:srgbClr val="161140"/>
                </a:solidFill>
                <a:latin typeface="Anton"/>
                <a:sym typeface="Anton"/>
              </a:rPr>
              <a:t> (= </a:t>
            </a:r>
            <a:r>
              <a:rPr lang="en-US" sz="5400" dirty="0" err="1">
                <a:solidFill>
                  <a:srgbClr val="161140"/>
                </a:solidFill>
                <a:latin typeface="Anton"/>
                <a:sym typeface="Anton"/>
              </a:rPr>
              <a:t>Partnerschaft</a:t>
            </a:r>
            <a:r>
              <a:rPr lang="en-US" sz="5400" dirty="0">
                <a:solidFill>
                  <a:srgbClr val="161140"/>
                </a:solidFill>
                <a:latin typeface="Anton"/>
                <a:sym typeface="Anton"/>
              </a:rPr>
              <a:t>)</a:t>
            </a:r>
            <a:endParaRPr sz="5100" b="0" i="0" u="none" strike="noStrike" cap="none" dirty="0">
              <a:solidFill>
                <a:srgbClr val="16114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5"/>
        <p:cNvGrpSpPr/>
        <p:nvPr/>
      </p:nvGrpSpPr>
      <p:grpSpPr>
        <a:xfrm>
          <a:off x="0" y="0"/>
          <a:ext cx="0" cy="0"/>
          <a:chOff x="0" y="0"/>
          <a:chExt cx="0" cy="0"/>
        </a:xfrm>
      </p:grpSpPr>
      <p:grpSp>
        <p:nvGrpSpPr>
          <p:cNvPr id="206" name="Google Shape;206;p13"/>
          <p:cNvGrpSpPr/>
          <p:nvPr/>
        </p:nvGrpSpPr>
        <p:grpSpPr>
          <a:xfrm>
            <a:off x="0" y="-216991"/>
            <a:ext cx="2922084" cy="10503991"/>
            <a:chOff x="0" y="-57150"/>
            <a:chExt cx="769602" cy="2766483"/>
          </a:xfrm>
        </p:grpSpPr>
        <p:sp>
          <p:nvSpPr>
            <p:cNvPr id="207" name="Google Shape;207;p1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p1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9" name="Google Shape;209;p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0" name="Google Shape;210;p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1" name="Google Shape;211;p13"/>
          <p:cNvSpPr txBox="1"/>
          <p:nvPr/>
        </p:nvSpPr>
        <p:spPr>
          <a:xfrm>
            <a:off x="4100988" y="2044784"/>
            <a:ext cx="12632100" cy="7431073"/>
          </a:xfrm>
          <a:prstGeom prst="rect">
            <a:avLst/>
          </a:prstGeom>
          <a:noFill/>
          <a:ln>
            <a:noFill/>
          </a:ln>
        </p:spPr>
        <p:txBody>
          <a:bodyPr spcFirstLastPara="1" wrap="square" lIns="0" tIns="0" rIns="0" bIns="0" anchor="t" anchorCtr="0">
            <a:spAutoFit/>
          </a:bodyPr>
          <a:lstStyle/>
          <a:p>
            <a:pPr marL="0" marR="0" lvl="0" indent="457200" rtl="0">
              <a:lnSpc>
                <a:spcPct val="140014"/>
              </a:lnSpc>
              <a:spcBef>
                <a:spcPts val="0"/>
              </a:spcBef>
              <a:spcAft>
                <a:spcPts val="0"/>
              </a:spcAft>
              <a:buClr>
                <a:srgbClr val="000000"/>
              </a:buClr>
              <a:buSzPts val="2799"/>
              <a:buFont typeface="Arial"/>
              <a:buNone/>
            </a:pPr>
            <a:r>
              <a:rPr lang="en-US" sz="3600" dirty="0" err="1">
                <a:solidFill>
                  <a:srgbClr val="FFFFFF"/>
                </a:solidFill>
                <a:latin typeface="Anton" panose="020B0604020202020204" charset="0"/>
                <a:ea typeface="Quicksand"/>
                <a:cs typeface="Quicksand"/>
                <a:sym typeface="Quicksand"/>
              </a:rPr>
              <a:t>Gesundheitsberich</a:t>
            </a:r>
            <a:br>
              <a:rPr lang="en-US" sz="3600" dirty="0">
                <a:solidFill>
                  <a:srgbClr val="FFFFFF"/>
                </a:solidFill>
                <a:latin typeface="Anton" panose="020B0604020202020204" charset="0"/>
                <a:ea typeface="Quicksand"/>
                <a:cs typeface="Quicksand"/>
                <a:sym typeface="Quicksand"/>
              </a:rPr>
            </a:br>
            <a:r>
              <a:rPr lang="en-US" sz="3600" dirty="0">
                <a:solidFill>
                  <a:srgbClr val="FFFFFF"/>
                </a:solidFill>
                <a:latin typeface="Anton" panose="020B0604020202020204" charset="0"/>
                <a:ea typeface="Quicksand"/>
                <a:cs typeface="Quicksand"/>
                <a:sym typeface="Quicksand"/>
              </a:rPr>
              <a:t>     </a:t>
            </a:r>
            <a:r>
              <a:rPr lang="en-US" sz="2799" dirty="0" err="1">
                <a:solidFill>
                  <a:srgbClr val="FFFFFF"/>
                </a:solidFill>
                <a:latin typeface="Quicksand"/>
                <a:ea typeface="Quicksand"/>
                <a:cs typeface="Quicksand"/>
                <a:sym typeface="Quicksand"/>
              </a:rPr>
              <a:t>Welchen</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Dolmetsch-Dienst</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brauchst</a:t>
            </a:r>
            <a:r>
              <a:rPr lang="en-US" sz="2799" dirty="0">
                <a:solidFill>
                  <a:srgbClr val="FFFFFF"/>
                </a:solidFill>
                <a:latin typeface="Quicksand"/>
                <a:ea typeface="Quicksand"/>
                <a:cs typeface="Quicksand"/>
                <a:sym typeface="Quicksand"/>
              </a:rPr>
              <a:t> du </a:t>
            </a:r>
            <a:r>
              <a:rPr lang="en-US" sz="2799" dirty="0" err="1">
                <a:solidFill>
                  <a:srgbClr val="FFFFFF"/>
                </a:solidFill>
                <a:latin typeface="Quicksand"/>
                <a:ea typeface="Quicksand"/>
                <a:cs typeface="Quicksand"/>
                <a:sym typeface="Quicksand"/>
              </a:rPr>
              <a:t>im</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Bereich</a:t>
            </a:r>
            <a:r>
              <a:rPr lang="en-US" sz="2799" dirty="0">
                <a:solidFill>
                  <a:srgbClr val="FFFFFF"/>
                </a:solidFill>
                <a:latin typeface="Quicksand"/>
                <a:ea typeface="Quicksand"/>
                <a:cs typeface="Quicksand"/>
                <a:sym typeface="Quicksand"/>
              </a:rPr>
              <a:t> Gesundheit?</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     Bildungsbereich</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en-US" sz="2799" dirty="0">
                <a:solidFill>
                  <a:srgbClr val="FFFFFF"/>
                </a:solidFill>
                <a:latin typeface="Quicksand"/>
                <a:ea typeface="Quicksand"/>
                <a:cs typeface="Quicksand"/>
                <a:sym typeface="Quicksand"/>
              </a:rPr>
              <a:t>How can interpreters assist in learning environments?</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     Arbeitsplatz</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de-AT" sz="2799" dirty="0">
                <a:solidFill>
                  <a:srgbClr val="FFFFFF"/>
                </a:solidFill>
                <a:latin typeface="Quicksand"/>
                <a:ea typeface="Quicksand"/>
                <a:cs typeface="Quicksand"/>
                <a:sym typeface="Quicksand"/>
              </a:rPr>
              <a:t>Was hilft dir am Arbeitsplatz?</a:t>
            </a: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    Öffentlicher Dienst (Ämter und Behörden)</a:t>
            </a:r>
            <a:endParaRPr sz="3499" dirty="0">
              <a:solidFill>
                <a:srgbClr val="FFFFFF"/>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en-US" sz="2799" dirty="0" err="1">
                <a:solidFill>
                  <a:srgbClr val="FFFFFF"/>
                </a:solidFill>
                <a:latin typeface="Quicksand"/>
                <a:ea typeface="Quicksand"/>
                <a:cs typeface="Quicksand"/>
                <a:sym typeface="Quicksand"/>
              </a:rPr>
              <a:t>Welchen</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Dolmetsch</a:t>
            </a:r>
            <a:r>
              <a:rPr lang="en-US" sz="2799" dirty="0">
                <a:solidFill>
                  <a:srgbClr val="FFFFFF"/>
                </a:solidFill>
                <a:latin typeface="Quicksand"/>
                <a:ea typeface="Quicksand"/>
                <a:cs typeface="Quicksand"/>
                <a:sym typeface="Quicksand"/>
              </a:rPr>
              <a:t>-Service </a:t>
            </a:r>
            <a:r>
              <a:rPr lang="en-US" sz="2799" dirty="0" err="1">
                <a:solidFill>
                  <a:srgbClr val="FFFFFF"/>
                </a:solidFill>
                <a:latin typeface="Quicksand"/>
                <a:ea typeface="Quicksand"/>
                <a:cs typeface="Quicksand"/>
                <a:sym typeface="Quicksand"/>
              </a:rPr>
              <a:t>brauchst</a:t>
            </a:r>
            <a:r>
              <a:rPr lang="en-US" sz="2799" dirty="0">
                <a:solidFill>
                  <a:srgbClr val="FFFFFF"/>
                </a:solidFill>
                <a:latin typeface="Quicksand"/>
                <a:ea typeface="Quicksand"/>
                <a:cs typeface="Quicksand"/>
                <a:sym typeface="Quicksand"/>
              </a:rPr>
              <a:t> du </a:t>
            </a:r>
            <a:r>
              <a:rPr lang="en-US" sz="2799" dirty="0" err="1">
                <a:solidFill>
                  <a:srgbClr val="FFFFFF"/>
                </a:solidFill>
                <a:latin typeface="Quicksand"/>
                <a:ea typeface="Quicksand"/>
                <a:cs typeface="Quicksand"/>
                <a:sym typeface="Quicksand"/>
              </a:rPr>
              <a:t>im</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öffentlichen</a:t>
            </a:r>
            <a:r>
              <a:rPr lang="en-US" sz="2799" dirty="0">
                <a:solidFill>
                  <a:srgbClr val="FFFFFF"/>
                </a:solidFill>
                <a:latin typeface="Quicksand"/>
                <a:ea typeface="Quicksand"/>
                <a:cs typeface="Quicksand"/>
                <a:sym typeface="Quicksand"/>
              </a:rPr>
              <a:t> </a:t>
            </a:r>
            <a:r>
              <a:rPr lang="en-US" sz="2799" dirty="0" err="1">
                <a:solidFill>
                  <a:srgbClr val="FFFFFF"/>
                </a:solidFill>
                <a:latin typeface="Quicksand"/>
                <a:ea typeface="Quicksand"/>
                <a:cs typeface="Quicksand"/>
                <a:sym typeface="Quicksand"/>
              </a:rPr>
              <a:t>Dienst</a:t>
            </a:r>
            <a:r>
              <a:rPr lang="en-US" sz="2799" dirty="0">
                <a:solidFill>
                  <a:srgbClr val="FFFFFF"/>
                </a:solidFill>
                <a:latin typeface="Quicksand"/>
                <a:ea typeface="Quicksand"/>
                <a:cs typeface="Quicksand"/>
                <a:sym typeface="Quicksand"/>
              </a:rPr>
              <a:t>?</a:t>
            </a:r>
            <a:endParaRPr sz="2799" dirty="0">
              <a:solidFill>
                <a:srgbClr val="FFFFFF"/>
              </a:solidFill>
              <a:latin typeface="Quicksand"/>
              <a:ea typeface="Quicksand"/>
              <a:cs typeface="Quicksand"/>
              <a:sym typeface="Quicksand"/>
            </a:endParaRPr>
          </a:p>
        </p:txBody>
      </p:sp>
      <p:sp>
        <p:nvSpPr>
          <p:cNvPr id="212" name="Google Shape;212;p13"/>
          <p:cNvSpPr txBox="1"/>
          <p:nvPr/>
        </p:nvSpPr>
        <p:spPr>
          <a:xfrm>
            <a:off x="4100988" y="593999"/>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FFFFFF"/>
                </a:solidFill>
                <a:latin typeface="Anton"/>
                <a:ea typeface="Anton"/>
                <a:cs typeface="Anton"/>
                <a:sym typeface="Anton"/>
              </a:rPr>
              <a:t>Situationen</a:t>
            </a:r>
            <a:r>
              <a:rPr lang="en-US" sz="5400" dirty="0">
                <a:solidFill>
                  <a:srgbClr val="FFFFFF"/>
                </a:solidFill>
                <a:latin typeface="Anton"/>
                <a:ea typeface="Anton"/>
                <a:cs typeface="Anton"/>
                <a:sym typeface="Anton"/>
              </a:rPr>
              <a:t> - </a:t>
            </a:r>
            <a:r>
              <a:rPr lang="en-US" sz="5400" dirty="0" err="1">
                <a:solidFill>
                  <a:srgbClr val="FFFFFF"/>
                </a:solidFill>
                <a:latin typeface="Anton"/>
                <a:ea typeface="Anton"/>
                <a:cs typeface="Anton"/>
                <a:sym typeface="Anton"/>
              </a:rPr>
              <a:t>Diskussion</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16"/>
        <p:cNvGrpSpPr/>
        <p:nvPr/>
      </p:nvGrpSpPr>
      <p:grpSpPr>
        <a:xfrm>
          <a:off x="0" y="0"/>
          <a:ext cx="0" cy="0"/>
          <a:chOff x="0" y="0"/>
          <a:chExt cx="0" cy="0"/>
        </a:xfrm>
      </p:grpSpPr>
      <p:grpSp>
        <p:nvGrpSpPr>
          <p:cNvPr id="217" name="Google Shape;217;g37cfd09208e_0_7"/>
          <p:cNvGrpSpPr/>
          <p:nvPr/>
        </p:nvGrpSpPr>
        <p:grpSpPr>
          <a:xfrm>
            <a:off x="0" y="-216992"/>
            <a:ext cx="2922102" cy="10504504"/>
            <a:chOff x="0" y="-57150"/>
            <a:chExt cx="769602" cy="2766600"/>
          </a:xfrm>
        </p:grpSpPr>
        <p:sp>
          <p:nvSpPr>
            <p:cNvPr id="218" name="Google Shape;218;g37cfd09208e_0_7"/>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9" name="Google Shape;219;g37cfd09208e_0_7"/>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0" name="Google Shape;220;g37cfd09208e_0_7"/>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1" name="Google Shape;221;g37cfd09208e_0_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2" name="Google Shape;222;g37cfd09208e_0_7"/>
          <p:cNvSpPr txBox="1"/>
          <p:nvPr/>
        </p:nvSpPr>
        <p:spPr>
          <a:xfrm>
            <a:off x="4417687" y="2015169"/>
            <a:ext cx="12632100" cy="7839838"/>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de-AT" sz="3499" dirty="0">
                <a:solidFill>
                  <a:srgbClr val="161140"/>
                </a:solidFill>
                <a:latin typeface="Anton"/>
                <a:ea typeface="Anton"/>
                <a:cs typeface="Anton"/>
                <a:sym typeface="Anton"/>
              </a:rPr>
              <a:t>     Lösungen teilen</a:t>
            </a:r>
            <a:endParaRPr sz="3499" dirty="0">
              <a:solidFill>
                <a:srgbClr val="161140"/>
              </a:solidFill>
              <a:latin typeface="Anton"/>
              <a:ea typeface="Anton"/>
              <a:cs typeface="Anton"/>
              <a:sym typeface="Anton"/>
            </a:endParaRPr>
          </a:p>
          <a:p>
            <a:pPr lvl="0" indent="457200">
              <a:lnSpc>
                <a:spcPct val="140014"/>
              </a:lnSpc>
              <a:buSzPts val="2799"/>
            </a:pPr>
            <a:r>
              <a:rPr lang="de-DE" sz="2799" dirty="0">
                <a:solidFill>
                  <a:srgbClr val="161140"/>
                </a:solidFill>
                <a:latin typeface="Quicksand"/>
                <a:ea typeface="Quicksand"/>
                <a:cs typeface="Quicksand"/>
                <a:sym typeface="Quicksand"/>
              </a:rPr>
              <a:t>Strategien diskutieren, die in verschiedenen Situationen funktionieren</a:t>
            </a:r>
          </a:p>
          <a:p>
            <a:pPr lvl="0" indent="457200">
              <a:lnSpc>
                <a:spcPct val="140014"/>
              </a:lnSpc>
              <a:buSzPts val="2799"/>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161140"/>
                </a:solidFill>
                <a:latin typeface="Anton"/>
                <a:ea typeface="Anton"/>
                <a:cs typeface="Anton"/>
                <a:sym typeface="Anton"/>
              </a:rPr>
              <a:t>     Von anderen lernen</a:t>
            </a:r>
            <a:endParaRPr sz="3499" dirty="0">
              <a:solidFill>
                <a:srgbClr val="161140"/>
              </a:solidFill>
              <a:latin typeface="Anton"/>
              <a:ea typeface="Anton"/>
              <a:cs typeface="Anton"/>
              <a:sym typeface="Anton"/>
            </a:endParaRPr>
          </a:p>
          <a:p>
            <a:pPr lvl="0" indent="457200">
              <a:lnSpc>
                <a:spcPct val="140014"/>
              </a:lnSpc>
              <a:buSzPts val="2799"/>
            </a:pPr>
            <a:r>
              <a:rPr lang="de-DE" sz="2799" dirty="0">
                <a:solidFill>
                  <a:srgbClr val="161140"/>
                </a:solidFill>
                <a:latin typeface="Quicksand"/>
                <a:ea typeface="Quicksand"/>
                <a:cs typeface="Quicksand"/>
                <a:sym typeface="Quicksand"/>
              </a:rPr>
              <a:t>Erfahre über erfolgreiche Erfahrungen von deinen</a:t>
            </a:r>
            <a:br>
              <a:rPr lang="de-DE" sz="2799" dirty="0">
                <a:solidFill>
                  <a:srgbClr val="161140"/>
                </a:solidFill>
                <a:latin typeface="Quicksand"/>
                <a:ea typeface="Quicksand"/>
                <a:cs typeface="Quicksand"/>
                <a:sym typeface="Quicksand"/>
              </a:rPr>
            </a:br>
            <a:r>
              <a:rPr lang="de-DE" sz="2799" dirty="0">
                <a:solidFill>
                  <a:srgbClr val="161140"/>
                </a:solidFill>
                <a:latin typeface="Quicksand"/>
                <a:ea typeface="Quicksand"/>
                <a:cs typeface="Quicksand"/>
                <a:sym typeface="Quicksand"/>
              </a:rPr>
              <a:t>     Interessensvertretungen (Gehörlosenverbände)</a:t>
            </a:r>
          </a:p>
          <a:p>
            <a:pPr lvl="0" indent="457200">
              <a:lnSpc>
                <a:spcPct val="140014"/>
              </a:lnSpc>
              <a:buSzPts val="2799"/>
            </a:pPr>
            <a:endParaRPr lang="de-DE" sz="2799" dirty="0">
              <a:solidFill>
                <a:srgbClr val="161140"/>
              </a:solidFill>
              <a:latin typeface="Quicksand"/>
              <a:ea typeface="Anton"/>
              <a:cs typeface="Anton"/>
              <a:sym typeface="Quicksand"/>
            </a:endParaRPr>
          </a:p>
          <a:p>
            <a:pPr lvl="0" indent="457200">
              <a:lnSpc>
                <a:spcPct val="140014"/>
              </a:lnSpc>
              <a:buSzPts val="2799"/>
            </a:pPr>
            <a:r>
              <a:rPr lang="de-AT" sz="3499" dirty="0">
                <a:solidFill>
                  <a:srgbClr val="161140"/>
                </a:solidFill>
                <a:latin typeface="Anton"/>
                <a:ea typeface="Anton"/>
                <a:cs typeface="Anton"/>
                <a:sym typeface="Anton"/>
              </a:rPr>
              <a:t>Fähigkeiten aufbauen</a:t>
            </a:r>
            <a:endParaRPr sz="3499" dirty="0">
              <a:solidFill>
                <a:srgbClr val="161140"/>
              </a:solidFill>
              <a:latin typeface="Anton"/>
              <a:ea typeface="Anton"/>
              <a:cs typeface="Anton"/>
              <a:sym typeface="Anton"/>
            </a:endParaRPr>
          </a:p>
          <a:p>
            <a:pPr marL="0" marR="0" lvl="0" indent="457200" algn="l" rtl="0">
              <a:lnSpc>
                <a:spcPct val="140014"/>
              </a:lnSpc>
              <a:spcBef>
                <a:spcPts val="0"/>
              </a:spcBef>
              <a:spcAft>
                <a:spcPts val="0"/>
              </a:spcAft>
              <a:buClr>
                <a:srgbClr val="000000"/>
              </a:buClr>
              <a:buSzPts val="2799"/>
              <a:buFont typeface="Arial"/>
              <a:buNone/>
            </a:pPr>
            <a:r>
              <a:rPr lang="de-AT" sz="2799" dirty="0">
                <a:solidFill>
                  <a:srgbClr val="161140"/>
                </a:solidFill>
                <a:latin typeface="Quicksand"/>
                <a:ea typeface="Quicksand"/>
                <a:cs typeface="Quicksand"/>
                <a:sym typeface="Quicksand"/>
              </a:rPr>
              <a:t>Übe, wie du Anträge für Dolmetsch-Leistungen machst</a:t>
            </a: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en-US" sz="3499" dirty="0">
                <a:solidFill>
                  <a:srgbClr val="161140"/>
                </a:solidFill>
                <a:latin typeface="Anton"/>
                <a:ea typeface="Anton"/>
                <a:cs typeface="Anton"/>
                <a:sym typeface="Anton"/>
              </a:rPr>
              <a:t>     </a:t>
            </a:r>
            <a:r>
              <a:rPr lang="de-AT" sz="3499" dirty="0">
                <a:solidFill>
                  <a:srgbClr val="161140"/>
                </a:solidFill>
                <a:latin typeface="Anton"/>
                <a:ea typeface="Anton"/>
                <a:cs typeface="Anton"/>
                <a:sym typeface="Anton"/>
              </a:rPr>
              <a:t>Baue Netzwerke</a:t>
            </a:r>
            <a:endParaRPr sz="3499" dirty="0">
              <a:solidFill>
                <a:srgbClr val="161140"/>
              </a:solidFill>
              <a:latin typeface="Anton"/>
              <a:ea typeface="Anton"/>
              <a:cs typeface="Anton"/>
              <a:sym typeface="Anton"/>
            </a:endParaRPr>
          </a:p>
          <a:p>
            <a:pPr lvl="0" indent="457200">
              <a:lnSpc>
                <a:spcPct val="140014"/>
              </a:lnSpc>
              <a:buSzPts val="2799"/>
            </a:pP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Verbinde</a:t>
            </a:r>
            <a:r>
              <a:rPr lang="en-US" sz="2799" dirty="0">
                <a:solidFill>
                  <a:srgbClr val="161140"/>
                </a:solidFill>
                <a:latin typeface="Quicksand"/>
                <a:ea typeface="Quicksand"/>
                <a:cs typeface="Quicksand"/>
                <a:sym typeface="Quicksand"/>
              </a:rPr>
              <a:t> dich </a:t>
            </a:r>
            <a:r>
              <a:rPr lang="en-US" sz="2799" dirty="0" err="1">
                <a:solidFill>
                  <a:srgbClr val="161140"/>
                </a:solidFill>
                <a:latin typeface="Quicksand"/>
                <a:ea typeface="Quicksand"/>
                <a:cs typeface="Quicksand"/>
                <a:sym typeface="Quicksand"/>
              </a:rPr>
              <a:t>mit</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anderen</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für</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laufende</a:t>
            </a:r>
            <a:r>
              <a:rPr lang="en-US" sz="2799" dirty="0">
                <a:solidFill>
                  <a:srgbClr val="161140"/>
                </a:solidFill>
                <a:latin typeface="Quicksand"/>
                <a:ea typeface="Quicksand"/>
                <a:cs typeface="Quicksand"/>
                <a:sym typeface="Quicksand"/>
              </a:rPr>
              <a:t> </a:t>
            </a:r>
            <a:r>
              <a:rPr lang="en-US" sz="2799" dirty="0" err="1">
                <a:solidFill>
                  <a:srgbClr val="161140"/>
                </a:solidFill>
                <a:latin typeface="Quicksand"/>
                <a:ea typeface="Quicksand"/>
                <a:cs typeface="Quicksand"/>
                <a:sym typeface="Quicksand"/>
              </a:rPr>
              <a:t>Unterstützung</a:t>
            </a:r>
            <a:r>
              <a:rPr lang="en-US" sz="2799" dirty="0">
                <a:solidFill>
                  <a:srgbClr val="161140"/>
                </a:solidFill>
                <a:latin typeface="Quicksand"/>
                <a:ea typeface="Quicksand"/>
                <a:cs typeface="Quicksand"/>
                <a:sym typeface="Quicksand"/>
              </a:rPr>
              <a:t> </a:t>
            </a:r>
          </a:p>
        </p:txBody>
      </p:sp>
      <p:sp>
        <p:nvSpPr>
          <p:cNvPr id="223" name="Google Shape;223;g37cfd09208e_0_7"/>
          <p:cNvSpPr txBox="1"/>
          <p:nvPr/>
        </p:nvSpPr>
        <p:spPr>
          <a:xfrm>
            <a:off x="3946687" y="672376"/>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dirty="0" err="1">
                <a:solidFill>
                  <a:srgbClr val="161140"/>
                </a:solidFill>
                <a:latin typeface="Anton"/>
                <a:ea typeface="Anton"/>
                <a:cs typeface="Anton"/>
                <a:sym typeface="Anton"/>
              </a:rPr>
              <a:t>Gemeinsames</a:t>
            </a:r>
            <a:r>
              <a:rPr lang="en-US" sz="5400" dirty="0">
                <a:solidFill>
                  <a:srgbClr val="161140"/>
                </a:solidFill>
                <a:latin typeface="Anton"/>
                <a:ea typeface="Anton"/>
                <a:cs typeface="Anton"/>
                <a:sym typeface="Anton"/>
              </a:rPr>
              <a:t> Problem-</a:t>
            </a:r>
            <a:r>
              <a:rPr lang="en-US" sz="5400" dirty="0" err="1">
                <a:solidFill>
                  <a:srgbClr val="161140"/>
                </a:solidFill>
                <a:latin typeface="Anton"/>
                <a:ea typeface="Anton"/>
                <a:cs typeface="Anton"/>
                <a:sym typeface="Anton"/>
              </a:rPr>
              <a:t>Lösen</a:t>
            </a:r>
            <a:endParaRPr sz="5100" b="0" i="0" u="none" strike="noStrike" cap="none" dirty="0">
              <a:solidFill>
                <a:srgbClr val="16114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27"/>
        <p:cNvGrpSpPr/>
        <p:nvPr/>
      </p:nvGrpSpPr>
      <p:grpSpPr>
        <a:xfrm>
          <a:off x="0" y="0"/>
          <a:ext cx="0" cy="0"/>
          <a:chOff x="0" y="0"/>
          <a:chExt cx="0" cy="0"/>
        </a:xfrm>
      </p:grpSpPr>
      <p:grpSp>
        <p:nvGrpSpPr>
          <p:cNvPr id="228" name="Google Shape;228;p14"/>
          <p:cNvGrpSpPr/>
          <p:nvPr/>
        </p:nvGrpSpPr>
        <p:grpSpPr>
          <a:xfrm>
            <a:off x="0" y="-216991"/>
            <a:ext cx="2922084" cy="10503991"/>
            <a:chOff x="0" y="-57150"/>
            <a:chExt cx="769602" cy="2766483"/>
          </a:xfrm>
        </p:grpSpPr>
        <p:sp>
          <p:nvSpPr>
            <p:cNvPr id="229" name="Google Shape;229;p1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0" name="Google Shape;230;p1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1" name="Google Shape;231;p1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2" name="Google Shape;232;p1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14"/>
          <p:cNvSpPr txBox="1"/>
          <p:nvPr/>
        </p:nvSpPr>
        <p:spPr>
          <a:xfrm>
            <a:off x="4195249" y="2015169"/>
            <a:ext cx="12632100" cy="7236789"/>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Kenne deine Möglichkeiten</a:t>
            </a:r>
            <a:endParaRPr sz="3499" dirty="0">
              <a:solidFill>
                <a:srgbClr val="FFFFFF"/>
              </a:solidFill>
              <a:latin typeface="Anton"/>
              <a:ea typeface="Anton"/>
              <a:cs typeface="Anton"/>
              <a:sym typeface="Anton"/>
            </a:endParaRPr>
          </a:p>
          <a:p>
            <a:pPr lvl="0">
              <a:lnSpc>
                <a:spcPct val="140014"/>
              </a:lnSpc>
              <a:buSzPts val="2799"/>
            </a:pPr>
            <a:r>
              <a:rPr lang="de-DE" sz="2799" dirty="0">
                <a:solidFill>
                  <a:srgbClr val="FFFFFF"/>
                </a:solidFill>
                <a:latin typeface="Quicksand"/>
                <a:ea typeface="Quicksand"/>
                <a:cs typeface="Quicksand"/>
                <a:sym typeface="Quicksand"/>
              </a:rPr>
              <a:t>Verschiedene Anbieter bieten unterschiedliche Servicemodelle an.</a:t>
            </a:r>
          </a:p>
          <a:p>
            <a:pPr lvl="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Technologie hilft</a:t>
            </a:r>
            <a:endParaRPr sz="3499" dirty="0">
              <a:solidFill>
                <a:srgbClr val="FFFFFF"/>
              </a:solidFill>
              <a:latin typeface="Anton"/>
              <a:ea typeface="Anton"/>
              <a:cs typeface="Anton"/>
              <a:sym typeface="Anton"/>
            </a:endParaRPr>
          </a:p>
          <a:p>
            <a:pPr lvl="0">
              <a:lnSpc>
                <a:spcPct val="140014"/>
              </a:lnSpc>
              <a:buSzPts val="2799"/>
            </a:pPr>
            <a:r>
              <a:rPr lang="de-DE" sz="2799" dirty="0">
                <a:solidFill>
                  <a:srgbClr val="FFFFFF"/>
                </a:solidFill>
                <a:latin typeface="Quicksand"/>
                <a:ea typeface="Quicksand"/>
                <a:cs typeface="Quicksand"/>
                <a:sym typeface="Quicksand"/>
              </a:rPr>
              <a:t>Aber Qualität und Auswahl bleiben wichtig</a:t>
            </a:r>
          </a:p>
          <a:p>
            <a:pPr lvl="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Du hast Macht</a:t>
            </a:r>
            <a:endParaRPr sz="3499" dirty="0">
              <a:solidFill>
                <a:srgbClr val="FFFFFF"/>
              </a:solidFill>
              <a:latin typeface="Anton"/>
              <a:ea typeface="Anton"/>
              <a:cs typeface="Anton"/>
              <a:sym typeface="Anton"/>
            </a:endParaRPr>
          </a:p>
          <a:p>
            <a:pPr lvl="0">
              <a:lnSpc>
                <a:spcPct val="140014"/>
              </a:lnSpc>
              <a:buSzPts val="2799"/>
            </a:pPr>
            <a:r>
              <a:rPr lang="de-DE" sz="2799" dirty="0">
                <a:solidFill>
                  <a:srgbClr val="FFFFFF"/>
                </a:solidFill>
                <a:latin typeface="Quicksand"/>
                <a:ea typeface="Quicksand"/>
                <a:cs typeface="Quicksand"/>
                <a:sym typeface="Quicksand"/>
              </a:rPr>
              <a:t>Kontrolliere deine Dolmetsch-Dienste und setzte dich dafür ein</a:t>
            </a:r>
          </a:p>
          <a:p>
            <a:pPr lvl="0">
              <a:lnSpc>
                <a:spcPct val="140014"/>
              </a:lnSpc>
              <a:buSzPts val="2799"/>
            </a:pPr>
            <a:endParaRPr sz="2799"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3499" dirty="0">
                <a:solidFill>
                  <a:srgbClr val="FFFFFF"/>
                </a:solidFill>
                <a:latin typeface="Anton"/>
                <a:ea typeface="Anton"/>
                <a:cs typeface="Anton"/>
                <a:sym typeface="Anton"/>
              </a:rPr>
              <a:t>Dolmetscher*innen sind </a:t>
            </a:r>
            <a:r>
              <a:rPr lang="de-AT" sz="3499" dirty="0" err="1">
                <a:solidFill>
                  <a:srgbClr val="FFFFFF"/>
                </a:solidFill>
                <a:latin typeface="Anton"/>
                <a:ea typeface="Anton"/>
                <a:cs typeface="Anton"/>
                <a:sym typeface="Anton"/>
              </a:rPr>
              <a:t>Vebündete</a:t>
            </a:r>
            <a:endParaRPr sz="3499" dirty="0">
              <a:solidFill>
                <a:srgbClr val="FFFFFF"/>
              </a:solidFill>
              <a:latin typeface="Anton"/>
              <a:ea typeface="Anton"/>
              <a:cs typeface="Anton"/>
              <a:sym typeface="Anton"/>
            </a:endParaRPr>
          </a:p>
          <a:p>
            <a:pPr lvl="0">
              <a:lnSpc>
                <a:spcPct val="140014"/>
              </a:lnSpc>
              <a:buSzPts val="2799"/>
            </a:pPr>
            <a:r>
              <a:rPr lang="de-DE" sz="2799" dirty="0">
                <a:solidFill>
                  <a:srgbClr val="FFFFFF"/>
                </a:solidFill>
                <a:latin typeface="Quicksand"/>
                <a:ea typeface="Quicksand"/>
                <a:cs typeface="Quicksand"/>
                <a:sym typeface="Quicksand"/>
              </a:rPr>
              <a:t>Innerhalb der beruflichen Grenzen zusammenarbeiten</a:t>
            </a:r>
            <a:endParaRPr sz="2799" dirty="0">
              <a:solidFill>
                <a:srgbClr val="FFFFFF"/>
              </a:solidFill>
              <a:latin typeface="Quicksand"/>
              <a:ea typeface="Quicksand"/>
              <a:cs typeface="Quicksand"/>
              <a:sym typeface="Quicksand"/>
            </a:endParaRPr>
          </a:p>
        </p:txBody>
      </p:sp>
      <p:sp>
        <p:nvSpPr>
          <p:cNvPr id="234" name="Google Shape;234;p14"/>
          <p:cNvSpPr txBox="1"/>
          <p:nvPr/>
        </p:nvSpPr>
        <p:spPr>
          <a:xfrm>
            <a:off x="3959749" y="633187"/>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b="0" i="0" u="none" strike="noStrike" cap="none" dirty="0" err="1">
                <a:solidFill>
                  <a:srgbClr val="FFFFFF"/>
                </a:solidFill>
                <a:latin typeface="Anton"/>
                <a:ea typeface="Anton"/>
                <a:cs typeface="Anton"/>
                <a:sym typeface="Anton"/>
              </a:rPr>
              <a:t>Wichtige</a:t>
            </a:r>
            <a:r>
              <a:rPr lang="en-US" sz="5400" b="0" i="0" u="none" strike="noStrike" cap="none" dirty="0">
                <a:solidFill>
                  <a:srgbClr val="FFFFFF"/>
                </a:solidFill>
                <a:latin typeface="Anton"/>
                <a:ea typeface="Anton"/>
                <a:cs typeface="Anton"/>
                <a:sym typeface="Anton"/>
              </a:rPr>
              <a:t> </a:t>
            </a:r>
            <a:r>
              <a:rPr lang="en-US" sz="5400" b="0" i="0" u="none" strike="noStrike" cap="none" dirty="0" err="1">
                <a:solidFill>
                  <a:srgbClr val="FFFFFF"/>
                </a:solidFill>
                <a:latin typeface="Anton"/>
                <a:ea typeface="Anton"/>
                <a:cs typeface="Anton"/>
                <a:sym typeface="Anton"/>
              </a:rPr>
              <a:t>Erkenntnisse</a:t>
            </a:r>
            <a:endParaRPr sz="5100" b="0" i="0" u="none"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8"/>
        <p:cNvGrpSpPr/>
        <p:nvPr/>
      </p:nvGrpSpPr>
      <p:grpSpPr>
        <a:xfrm>
          <a:off x="0" y="0"/>
          <a:ext cx="0" cy="0"/>
          <a:chOff x="0" y="0"/>
          <a:chExt cx="0" cy="0"/>
        </a:xfrm>
      </p:grpSpPr>
      <p:grpSp>
        <p:nvGrpSpPr>
          <p:cNvPr id="239" name="Google Shape;239;p21"/>
          <p:cNvGrpSpPr/>
          <p:nvPr/>
        </p:nvGrpSpPr>
        <p:grpSpPr>
          <a:xfrm>
            <a:off x="0" y="-216991"/>
            <a:ext cx="2922084" cy="10503991"/>
            <a:chOff x="0" y="-57150"/>
            <a:chExt cx="769602" cy="2766483"/>
          </a:xfrm>
        </p:grpSpPr>
        <p:sp>
          <p:nvSpPr>
            <p:cNvPr id="240" name="Google Shape;240;p2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1" name="Google Shape;241;p2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2" name="Google Shape;242;p2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3" name="Google Shape;243;p21"/>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21"/>
          <p:cNvSpPr txBox="1"/>
          <p:nvPr/>
        </p:nvSpPr>
        <p:spPr>
          <a:xfrm>
            <a:off x="3648473" y="1666938"/>
            <a:ext cx="13725127" cy="9651681"/>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de-AT" sz="2800" dirty="0">
                <a:solidFill>
                  <a:srgbClr val="FFFFFF"/>
                </a:solidFill>
                <a:latin typeface="Anton"/>
                <a:ea typeface="Anton"/>
                <a:cs typeface="Anton"/>
                <a:sym typeface="Anton"/>
              </a:rPr>
              <a:t>Qualität ist wichtig</a:t>
            </a:r>
            <a:endParaRPr sz="2800" dirty="0">
              <a:solidFill>
                <a:srgbClr val="FFFFFF"/>
              </a:solidFill>
              <a:latin typeface="Anton"/>
              <a:ea typeface="Anton"/>
              <a:cs typeface="Anton"/>
              <a:sym typeface="Anton"/>
            </a:endParaRPr>
          </a:p>
          <a:p>
            <a:pPr lvl="0">
              <a:lnSpc>
                <a:spcPct val="140014"/>
              </a:lnSpc>
              <a:buSzPts val="2799"/>
            </a:pPr>
            <a:r>
              <a:rPr lang="de-DE" sz="2800" dirty="0">
                <a:solidFill>
                  <a:srgbClr val="FFFFFF"/>
                </a:solidFill>
                <a:latin typeface="Quicksand"/>
                <a:ea typeface="Quicksand"/>
                <a:cs typeface="Quicksand"/>
                <a:sym typeface="Quicksand"/>
              </a:rPr>
              <a:t>Wähle Dienste, die den europäischen Barrierefreiheitsstandards entsprechen.</a:t>
            </a:r>
            <a:endParaRPr sz="2800"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lang="en-US" sz="2800" dirty="0">
              <a:solidFill>
                <a:srgbClr val="FFFFFF"/>
              </a:solidFill>
              <a:latin typeface="Anton"/>
              <a:ea typeface="Anton"/>
              <a:cs typeface="Anton"/>
              <a:sym typeface="Anton"/>
            </a:endParaRPr>
          </a:p>
          <a:p>
            <a:pPr marL="0" marR="0" lvl="0" indent="0" algn="l" rtl="0">
              <a:lnSpc>
                <a:spcPct val="140014"/>
              </a:lnSpc>
              <a:spcBef>
                <a:spcPts val="0"/>
              </a:spcBef>
              <a:spcAft>
                <a:spcPts val="0"/>
              </a:spcAft>
              <a:buClr>
                <a:srgbClr val="000000"/>
              </a:buClr>
              <a:buSzPts val="2799"/>
              <a:buFont typeface="Arial"/>
              <a:buNone/>
            </a:pPr>
            <a:r>
              <a:rPr lang="de-AT" sz="2800" dirty="0">
                <a:solidFill>
                  <a:srgbClr val="FFFFFF"/>
                </a:solidFill>
                <a:latin typeface="Anton"/>
                <a:ea typeface="Anton"/>
                <a:cs typeface="Anton"/>
                <a:sym typeface="Anton"/>
              </a:rPr>
              <a:t>Bleib informiert</a:t>
            </a:r>
            <a:endParaRPr sz="2800" dirty="0">
              <a:solidFill>
                <a:srgbClr val="FFFFFF"/>
              </a:solidFill>
              <a:latin typeface="Anton"/>
              <a:ea typeface="Anton"/>
              <a:cs typeface="Anton"/>
              <a:sym typeface="Anton"/>
            </a:endParaRPr>
          </a:p>
          <a:p>
            <a:pPr lvl="0">
              <a:lnSpc>
                <a:spcPct val="140014"/>
              </a:lnSpc>
              <a:buSzPts val="2799"/>
            </a:pPr>
            <a:r>
              <a:rPr lang="de-DE" sz="2800" dirty="0">
                <a:solidFill>
                  <a:srgbClr val="FFFFFF"/>
                </a:solidFill>
                <a:latin typeface="Quicksand"/>
                <a:ea typeface="Quicksand"/>
                <a:cs typeface="Quicksand"/>
                <a:sym typeface="Quicksand"/>
              </a:rPr>
              <a:t>Lerne dazu über neue Technologien und Dienstleistungen</a:t>
            </a:r>
          </a:p>
          <a:p>
            <a:pPr lvl="0">
              <a:lnSpc>
                <a:spcPct val="140014"/>
              </a:lnSpc>
              <a:buSzPts val="2799"/>
            </a:pPr>
            <a:endParaRPr sz="2800"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r>
              <a:rPr lang="de-AT" sz="2800" dirty="0">
                <a:solidFill>
                  <a:srgbClr val="FFFFFF"/>
                </a:solidFill>
                <a:latin typeface="Anton"/>
                <a:ea typeface="Anton"/>
                <a:cs typeface="Anton"/>
                <a:sym typeface="Anton"/>
              </a:rPr>
              <a:t>Gemeinsam eintreten</a:t>
            </a:r>
            <a:endParaRPr sz="2800" dirty="0">
              <a:solidFill>
                <a:srgbClr val="FFFFFF"/>
              </a:solidFill>
              <a:latin typeface="Anton"/>
              <a:ea typeface="Anton"/>
              <a:cs typeface="Anton"/>
              <a:sym typeface="Anton"/>
            </a:endParaRPr>
          </a:p>
          <a:p>
            <a:pPr lvl="0">
              <a:lnSpc>
                <a:spcPct val="140014"/>
              </a:lnSpc>
              <a:buSzPts val="2799"/>
            </a:pPr>
            <a:r>
              <a:rPr lang="de-DE" sz="2800" dirty="0">
                <a:solidFill>
                  <a:srgbClr val="FFFFFF"/>
                </a:solidFill>
                <a:latin typeface="Quicksand"/>
                <a:ea typeface="Quicksand"/>
                <a:cs typeface="Quicksand"/>
                <a:sym typeface="Quicksand"/>
              </a:rPr>
              <a:t>Zusammenarbeit mit Gehörlosenverbänden für bessere Dienstleistungen</a:t>
            </a:r>
            <a:endParaRPr sz="2800" dirty="0">
              <a:solidFill>
                <a:srgbClr val="FFFFFF"/>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lang="en-US" sz="2800" dirty="0">
              <a:solidFill>
                <a:srgbClr val="FFFFFF"/>
              </a:solidFill>
              <a:latin typeface="Anton"/>
              <a:ea typeface="Anton"/>
              <a:cs typeface="Anton"/>
              <a:sym typeface="Anton"/>
            </a:endParaRPr>
          </a:p>
          <a:p>
            <a:pPr marL="0" marR="0" lvl="0" indent="0" algn="l" rtl="0">
              <a:lnSpc>
                <a:spcPct val="140014"/>
              </a:lnSpc>
              <a:spcBef>
                <a:spcPts val="0"/>
              </a:spcBef>
              <a:spcAft>
                <a:spcPts val="0"/>
              </a:spcAft>
              <a:buClr>
                <a:srgbClr val="000000"/>
              </a:buClr>
              <a:buSzPts val="2799"/>
              <a:buFont typeface="Arial"/>
              <a:buNone/>
            </a:pPr>
            <a:r>
              <a:rPr lang="de-AT" sz="2800" dirty="0">
                <a:solidFill>
                  <a:srgbClr val="FFFFFF"/>
                </a:solidFill>
                <a:latin typeface="Anton"/>
                <a:ea typeface="Anton"/>
                <a:cs typeface="Anton"/>
                <a:sym typeface="Anton"/>
              </a:rPr>
              <a:t>Wissen teilen</a:t>
            </a:r>
            <a:endParaRPr sz="2800" dirty="0">
              <a:solidFill>
                <a:srgbClr val="FFFFFF"/>
              </a:solidFill>
              <a:latin typeface="Anton"/>
              <a:ea typeface="Anton"/>
              <a:cs typeface="Anton"/>
              <a:sym typeface="Anton"/>
            </a:endParaRPr>
          </a:p>
          <a:p>
            <a:pPr lvl="0">
              <a:lnSpc>
                <a:spcPct val="140014"/>
              </a:lnSpc>
              <a:buSzPts val="2799"/>
            </a:pPr>
            <a:r>
              <a:rPr lang="de-DE" sz="2800" dirty="0">
                <a:solidFill>
                  <a:srgbClr val="FFFFFF"/>
                </a:solidFill>
                <a:latin typeface="Quicksand"/>
                <a:ea typeface="Quicksand"/>
                <a:cs typeface="Quicksand"/>
                <a:sym typeface="Quicksand"/>
              </a:rPr>
              <a:t>Zusammenarbeit mit Gehörlosenverbänden für bessere Dienstleistungen</a:t>
            </a:r>
          </a:p>
          <a:p>
            <a:pPr lvl="0">
              <a:lnSpc>
                <a:spcPct val="140014"/>
              </a:lnSpc>
              <a:buSzPts val="2799"/>
            </a:pPr>
            <a:endParaRPr lang="de-DE" sz="2800" b="0" i="0" u="none" strike="noStrike" cap="none" dirty="0">
              <a:solidFill>
                <a:srgbClr val="FFFFFF"/>
              </a:solidFill>
              <a:latin typeface="Anton" panose="020B0604020202020204" charset="0"/>
              <a:ea typeface="Quicksand"/>
              <a:cs typeface="Quicksand"/>
              <a:sym typeface="Quicksand"/>
            </a:endParaRPr>
          </a:p>
          <a:p>
            <a:pPr lvl="0">
              <a:lnSpc>
                <a:spcPct val="140014"/>
              </a:lnSpc>
              <a:buSzPts val="2799"/>
            </a:pPr>
            <a:r>
              <a:rPr lang="de-DE" sz="2800" b="0" i="0" u="none" strike="noStrike" cap="none" dirty="0">
                <a:solidFill>
                  <a:srgbClr val="FFFFFF"/>
                </a:solidFill>
                <a:latin typeface="Anton" panose="020B0604020202020204" charset="0"/>
                <a:ea typeface="Quicksand"/>
                <a:cs typeface="Quicksand"/>
                <a:sym typeface="Quicksand"/>
              </a:rPr>
              <a:t>Unterstütze andere</a:t>
            </a:r>
          </a:p>
          <a:p>
            <a:pPr>
              <a:lnSpc>
                <a:spcPct val="140014"/>
              </a:lnSpc>
              <a:buSzPts val="2799"/>
            </a:pPr>
            <a:r>
              <a:rPr lang="de-DE" sz="2800" dirty="0">
                <a:solidFill>
                  <a:srgbClr val="FFFFFF"/>
                </a:solidFill>
                <a:latin typeface="Quicksand"/>
                <a:ea typeface="Quicksand"/>
                <a:cs typeface="Quicksand"/>
                <a:sym typeface="Quicksand"/>
              </a:rPr>
              <a:t>Zeige anderen, was du kennst und wie es am besten funktioniert</a:t>
            </a:r>
          </a:p>
          <a:p>
            <a:pPr lvl="0">
              <a:lnSpc>
                <a:spcPct val="140014"/>
              </a:lnSpc>
              <a:buSzPts val="2799"/>
            </a:pPr>
            <a:endParaRPr sz="2800" b="0" i="0" u="none" strike="noStrike" cap="none" dirty="0">
              <a:solidFill>
                <a:srgbClr val="FFFFFF"/>
              </a:solidFill>
              <a:latin typeface="Anton" panose="020B0604020202020204" charset="0"/>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b="0" i="0" u="none" strike="noStrike" cap="none" dirty="0">
              <a:solidFill>
                <a:srgbClr val="FFFFFF"/>
              </a:solidFill>
              <a:latin typeface="Quicksand"/>
              <a:ea typeface="Quicksand"/>
              <a:cs typeface="Quicksand"/>
              <a:sym typeface="Quicksand"/>
            </a:endParaRPr>
          </a:p>
        </p:txBody>
      </p:sp>
      <p:sp>
        <p:nvSpPr>
          <p:cNvPr id="245" name="Google Shape;245;p21"/>
          <p:cNvSpPr txBox="1"/>
          <p:nvPr/>
        </p:nvSpPr>
        <p:spPr>
          <a:xfrm>
            <a:off x="3648473" y="242331"/>
            <a:ext cx="13103100" cy="157273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7300"/>
              <a:buFont typeface="Arial"/>
              <a:buNone/>
            </a:pPr>
            <a:r>
              <a:rPr lang="en-US" sz="7300" b="0" i="0" u="none" strike="noStrike" cap="none" dirty="0" err="1">
                <a:solidFill>
                  <a:srgbClr val="FFFFFF"/>
                </a:solidFill>
                <a:latin typeface="Anton"/>
                <a:ea typeface="Anton"/>
                <a:cs typeface="Anton"/>
                <a:sym typeface="Anton"/>
              </a:rPr>
              <a:t>Beachte</a:t>
            </a:r>
            <a:r>
              <a:rPr lang="en-US" sz="7300" b="0" i="0" u="none" strike="noStrike" cap="none" dirty="0">
                <a:solidFill>
                  <a:srgbClr val="FFFFFF"/>
                </a:solidFill>
                <a:latin typeface="Anton"/>
                <a:ea typeface="Anton"/>
                <a:cs typeface="Anton"/>
                <a:sym typeface="Anton"/>
              </a:rPr>
              <a:t> </a:t>
            </a:r>
            <a:r>
              <a:rPr lang="en-US" sz="7300" b="0" i="0" u="none" strike="noStrike" cap="none" dirty="0" err="1">
                <a:solidFill>
                  <a:srgbClr val="FFFFFF"/>
                </a:solidFill>
                <a:latin typeface="Anton"/>
                <a:ea typeface="Anton"/>
                <a:cs typeface="Anton"/>
                <a:sym typeface="Anton"/>
              </a:rPr>
              <a:t>wichtige</a:t>
            </a:r>
            <a:r>
              <a:rPr lang="en-US" sz="7300" b="0" i="0" u="none" strike="noStrike" cap="none" dirty="0">
                <a:solidFill>
                  <a:srgbClr val="FFFFFF"/>
                </a:solidFill>
                <a:latin typeface="Anton"/>
                <a:ea typeface="Anton"/>
                <a:cs typeface="Anton"/>
                <a:sym typeface="Anton"/>
              </a:rPr>
              <a:t> </a:t>
            </a:r>
            <a:r>
              <a:rPr lang="en-US" sz="7300" b="0" i="0" u="none" strike="noStrike" cap="none" dirty="0" err="1">
                <a:solidFill>
                  <a:srgbClr val="FFFFFF"/>
                </a:solidFill>
                <a:latin typeface="Anton"/>
                <a:ea typeface="Anton"/>
                <a:cs typeface="Anton"/>
                <a:sym typeface="Anton"/>
              </a:rPr>
              <a:t>Punkte</a:t>
            </a:r>
            <a:endParaRPr lang="en-US" sz="7300" b="0" i="0" u="none" strike="noStrike" cap="none" dirty="0">
              <a:solidFill>
                <a:srgbClr val="FFFFFF"/>
              </a:solidFill>
              <a:latin typeface="Anton"/>
              <a:ea typeface="Anton"/>
              <a:cs typeface="Anton"/>
              <a:sym typeface="Anto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49"/>
        <p:cNvGrpSpPr/>
        <p:nvPr/>
      </p:nvGrpSpPr>
      <p:grpSpPr>
        <a:xfrm>
          <a:off x="0" y="0"/>
          <a:ext cx="0" cy="0"/>
          <a:chOff x="0" y="0"/>
          <a:chExt cx="0" cy="0"/>
        </a:xfrm>
      </p:grpSpPr>
      <p:grpSp>
        <p:nvGrpSpPr>
          <p:cNvPr id="250" name="Google Shape;250;g37cf28894ad_0_76"/>
          <p:cNvGrpSpPr/>
          <p:nvPr/>
        </p:nvGrpSpPr>
        <p:grpSpPr>
          <a:xfrm>
            <a:off x="0" y="-216993"/>
            <a:ext cx="2922102" cy="10504504"/>
            <a:chOff x="0" y="-57150"/>
            <a:chExt cx="769602" cy="2766600"/>
          </a:xfrm>
        </p:grpSpPr>
        <p:sp>
          <p:nvSpPr>
            <p:cNvPr id="251" name="Google Shape;251;g37cf28894ad_0_7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g37cf28894ad_0_7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53" name="Google Shape;253;g37cf28894ad_0_7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4" name="Google Shape;254;g37cf28894ad_0_7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5" name="Google Shape;255;g37cf28894ad_0_76"/>
          <p:cNvSpPr txBox="1"/>
          <p:nvPr/>
        </p:nvSpPr>
        <p:spPr>
          <a:xfrm>
            <a:off x="4064252" y="2791533"/>
            <a:ext cx="13493943" cy="7689028"/>
          </a:xfrm>
          <a:prstGeom prst="rect">
            <a:avLst/>
          </a:prstGeom>
          <a:noFill/>
          <a:ln>
            <a:noFill/>
          </a:ln>
        </p:spPr>
        <p:txBody>
          <a:bodyPr spcFirstLastPara="1" wrap="square" lIns="0" tIns="0" rIns="0" bIns="0" anchor="t" anchorCtr="0">
            <a:spAutoFit/>
          </a:bodyPr>
          <a:lstStyle/>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Fähigkeiten erwerben</a:t>
            </a:r>
            <a:endParaRPr sz="3499" dirty="0">
              <a:solidFill>
                <a:srgbClr val="161140"/>
              </a:solidFill>
              <a:latin typeface="Anton"/>
              <a:ea typeface="Anton"/>
              <a:cs typeface="Anton"/>
              <a:sym typeface="Anton"/>
            </a:endParaRPr>
          </a:p>
          <a:p>
            <a:pPr lvl="0">
              <a:lnSpc>
                <a:spcPct val="140014"/>
              </a:lnSpc>
              <a:buClr>
                <a:schemeClr val="dk1"/>
              </a:buClr>
              <a:buSzPts val="1100"/>
            </a:pPr>
            <a:r>
              <a:rPr lang="de-DE" sz="2799" dirty="0">
                <a:solidFill>
                  <a:srgbClr val="161140"/>
                </a:solidFill>
                <a:latin typeface="Quicksand"/>
                <a:ea typeface="Quicksand"/>
                <a:cs typeface="Quicksand"/>
                <a:sym typeface="Quicksand"/>
              </a:rPr>
              <a:t>Du verstehst die unterschiedlichen Angebote der europäischen Dolmetsch-Dienste.</a:t>
            </a:r>
          </a:p>
          <a:p>
            <a:pPr lvl="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Fähigkeiten entwickeln</a:t>
            </a:r>
            <a:endParaRPr sz="3499" dirty="0">
              <a:solidFill>
                <a:srgbClr val="161140"/>
              </a:solidFill>
              <a:latin typeface="Anton"/>
              <a:ea typeface="Anton"/>
              <a:cs typeface="Anton"/>
              <a:sym typeface="Anton"/>
            </a:endParaRPr>
          </a:p>
          <a:p>
            <a:pPr lvl="0">
              <a:lnSpc>
                <a:spcPct val="140014"/>
              </a:lnSpc>
              <a:buClr>
                <a:schemeClr val="dk1"/>
              </a:buClr>
              <a:buSzPts val="1100"/>
            </a:pPr>
            <a:r>
              <a:rPr lang="de-DE" sz="2799" dirty="0">
                <a:solidFill>
                  <a:srgbClr val="161140"/>
                </a:solidFill>
                <a:latin typeface="Quicksand"/>
                <a:ea typeface="Quicksand"/>
                <a:cs typeface="Quicksand"/>
                <a:sym typeface="Quicksand"/>
              </a:rPr>
              <a:t>Du kannst geeignete Dienstleistungen bewerten und auswählen</a:t>
            </a:r>
          </a:p>
          <a:p>
            <a:pPr lvl="0">
              <a:lnSpc>
                <a:spcPct val="140014"/>
              </a:lnSpc>
              <a:buClr>
                <a:schemeClr val="dk1"/>
              </a:buClr>
              <a:buSzPts val="1100"/>
            </a:pPr>
            <a:endParaRPr sz="2799" dirty="0">
              <a:solidFill>
                <a:srgbClr val="161140"/>
              </a:solidFill>
              <a:latin typeface="Quicksand"/>
              <a:ea typeface="Quicksand"/>
              <a:cs typeface="Quicksand"/>
              <a:sym typeface="Quicksand"/>
            </a:endParaRPr>
          </a:p>
          <a:p>
            <a:pPr marL="0" lvl="0" indent="0" algn="l" rtl="0">
              <a:lnSpc>
                <a:spcPct val="140014"/>
              </a:lnSpc>
              <a:spcBef>
                <a:spcPts val="0"/>
              </a:spcBef>
              <a:spcAft>
                <a:spcPts val="0"/>
              </a:spcAft>
              <a:buClr>
                <a:schemeClr val="dk1"/>
              </a:buClr>
              <a:buSzPts val="1100"/>
              <a:buFont typeface="Arial"/>
              <a:buNone/>
            </a:pPr>
            <a:r>
              <a:rPr lang="de-AT" sz="3499" dirty="0">
                <a:solidFill>
                  <a:srgbClr val="161140"/>
                </a:solidFill>
                <a:latin typeface="Anton"/>
                <a:ea typeface="Anton"/>
                <a:cs typeface="Anton"/>
                <a:sym typeface="Anton"/>
              </a:rPr>
              <a:t>Netzwerk bilden</a:t>
            </a:r>
            <a:endParaRPr sz="3499" dirty="0">
              <a:solidFill>
                <a:srgbClr val="161140"/>
              </a:solidFill>
              <a:latin typeface="Anton"/>
              <a:ea typeface="Anton"/>
              <a:cs typeface="Anton"/>
              <a:sym typeface="Anton"/>
            </a:endParaRPr>
          </a:p>
          <a:p>
            <a:pPr marL="0" lvl="0" indent="0" algn="l" rtl="0">
              <a:lnSpc>
                <a:spcPct val="140014"/>
              </a:lnSpc>
              <a:spcBef>
                <a:spcPts val="0"/>
              </a:spcBef>
              <a:spcAft>
                <a:spcPts val="0"/>
              </a:spcAft>
              <a:buClr>
                <a:schemeClr val="dk1"/>
              </a:buClr>
              <a:buSzPts val="1100"/>
              <a:buFont typeface="Arial"/>
              <a:buNone/>
            </a:pPr>
            <a:r>
              <a:rPr lang="de-AT" sz="2799" dirty="0">
                <a:solidFill>
                  <a:srgbClr val="161140"/>
                </a:solidFill>
                <a:latin typeface="Quicksand"/>
                <a:ea typeface="Quicksand"/>
                <a:cs typeface="Quicksand"/>
                <a:sym typeface="Quicksand"/>
              </a:rPr>
              <a:t>Verbindung mit anderen (Interessensvertretung) hilft für eine nachhaltige Versorgung mit Dolmetsch-Diensten.</a:t>
            </a: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chemeClr val="dk1"/>
              </a:buClr>
              <a:buSzPts val="1100"/>
              <a:buFont typeface="Arial"/>
              <a:buNone/>
            </a:pPr>
            <a:endParaRPr sz="2799" dirty="0">
              <a:solidFill>
                <a:srgbClr val="161140"/>
              </a:solidFill>
              <a:latin typeface="Quicksand"/>
              <a:ea typeface="Quicksand"/>
              <a:cs typeface="Quicksand"/>
              <a:sym typeface="Quicksand"/>
            </a:endParaRPr>
          </a:p>
          <a:p>
            <a:pPr marL="0" marR="0" lvl="0" indent="0" algn="l" rtl="0">
              <a:lnSpc>
                <a:spcPct val="140014"/>
              </a:lnSpc>
              <a:spcBef>
                <a:spcPts val="0"/>
              </a:spcBef>
              <a:spcAft>
                <a:spcPts val="0"/>
              </a:spcAft>
              <a:buClr>
                <a:srgbClr val="000000"/>
              </a:buClr>
              <a:buSzPts val="2799"/>
              <a:buFont typeface="Arial"/>
              <a:buNone/>
            </a:pPr>
            <a:endParaRPr sz="2799" b="0" i="0" u="none" strike="noStrike" cap="none" dirty="0">
              <a:solidFill>
                <a:srgbClr val="161140"/>
              </a:solidFill>
              <a:latin typeface="Quicksand"/>
              <a:ea typeface="Quicksand"/>
              <a:cs typeface="Quicksand"/>
              <a:sym typeface="Quicksand"/>
            </a:endParaRPr>
          </a:p>
        </p:txBody>
      </p:sp>
      <p:sp>
        <p:nvSpPr>
          <p:cNvPr id="256" name="Google Shape;256;g37cf28894ad_0_76"/>
          <p:cNvSpPr txBox="1"/>
          <p:nvPr/>
        </p:nvSpPr>
        <p:spPr>
          <a:xfrm>
            <a:off x="4064252" y="1534525"/>
            <a:ext cx="13103100" cy="116339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5400"/>
              <a:buFont typeface="Arial"/>
              <a:buNone/>
            </a:pPr>
            <a:r>
              <a:rPr lang="en-US" sz="5400" b="0" i="0" u="none" strike="noStrike" cap="none" dirty="0" err="1">
                <a:solidFill>
                  <a:srgbClr val="161140"/>
                </a:solidFill>
                <a:latin typeface="Anton"/>
                <a:ea typeface="Anton"/>
                <a:cs typeface="Anton"/>
                <a:sym typeface="Anton"/>
              </a:rPr>
              <a:t>Vielen</a:t>
            </a:r>
            <a:r>
              <a:rPr lang="en-US" sz="5400" b="0" i="0" u="none" strike="noStrike" cap="none" dirty="0">
                <a:solidFill>
                  <a:srgbClr val="161140"/>
                </a:solidFill>
                <a:latin typeface="Anton"/>
                <a:ea typeface="Anton"/>
                <a:cs typeface="Anton"/>
                <a:sym typeface="Anton"/>
              </a:rPr>
              <a:t> Dank!</a:t>
            </a:r>
            <a:endParaRPr sz="5100" b="0" i="0" u="none" strike="noStrike" cap="none" dirty="0">
              <a:solidFill>
                <a:srgbClr val="16114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60"/>
        <p:cNvGrpSpPr/>
        <p:nvPr/>
      </p:nvGrpSpPr>
      <p:grpSpPr>
        <a:xfrm>
          <a:off x="0" y="0"/>
          <a:ext cx="0" cy="0"/>
          <a:chOff x="0" y="0"/>
          <a:chExt cx="0" cy="0"/>
        </a:xfrm>
      </p:grpSpPr>
      <p:sp>
        <p:nvSpPr>
          <p:cNvPr id="261" name="Google Shape;261;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2" name="Google Shape;262;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3" name="Google Shape;263;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4" name="Google Shape;264;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5" name="Google Shape;265;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66" name="Google Shape;266;p3"/>
          <p:cNvGrpSpPr/>
          <p:nvPr/>
        </p:nvGrpSpPr>
        <p:grpSpPr>
          <a:xfrm>
            <a:off x="-228300" y="6944209"/>
            <a:ext cx="18940740" cy="4430740"/>
            <a:chOff x="0" y="-57150"/>
            <a:chExt cx="4988508" cy="1166944"/>
          </a:xfrm>
        </p:grpSpPr>
        <p:sp>
          <p:nvSpPr>
            <p:cNvPr id="267" name="Google Shape;267;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9" name="Google Shape;269;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0" name="Google Shape;270;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2" name="Google Shape;272;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3" name="Google Shape;273;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4" name="Google Shape;274;p3"/>
          <p:cNvSpPr txBox="1"/>
          <p:nvPr/>
        </p:nvSpPr>
        <p:spPr>
          <a:xfrm>
            <a:off x="3253345" y="1579471"/>
            <a:ext cx="3102769"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8000"/>
              <a:buFont typeface="Arial"/>
              <a:buNone/>
            </a:pPr>
            <a:r>
              <a:rPr lang="en-US" sz="8000" b="0" i="0" u="none" strike="noStrike" cap="none"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275" name="Google Shape;275;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Arial"/>
              <a:ea typeface="Arial"/>
              <a:cs typeface="Arial"/>
              <a:sym typeface="Arial"/>
            </a:endParaRPr>
          </a:p>
        </p:txBody>
      </p:sp>
      <p:sp>
        <p:nvSpPr>
          <p:cNvPr id="276" name="Google Shape;276;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 Culture, Heritage and Diversity</a:t>
            </a:r>
            <a:endParaRPr sz="1400" b="0" i="0" u="none" strike="noStrike" cap="none">
              <a:solidFill>
                <a:srgbClr val="000000"/>
              </a:solidFill>
              <a:latin typeface="Arial"/>
              <a:ea typeface="Arial"/>
              <a:cs typeface="Arial"/>
              <a:sym typeface="Arial"/>
            </a:endParaRPr>
          </a:p>
        </p:txBody>
      </p:sp>
      <p:sp>
        <p:nvSpPr>
          <p:cNvPr id="277" name="Google Shape;277;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@deafstudies.eu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746</Words>
  <Application>Microsoft Office PowerPoint</Application>
  <PresentationFormat>Benutzerdefiniert</PresentationFormat>
  <Paragraphs>181</Paragraphs>
  <Slides>17</Slides>
  <Notes>17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14</cp:revision>
  <dcterms:created xsi:type="dcterms:W3CDTF">2006-08-16T00:00:00Z</dcterms:created>
  <dcterms:modified xsi:type="dcterms:W3CDTF">2026-06-11T13:34:06Z</dcterms:modified>
</cp:coreProperties>
</file>