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10287000" cx="18288000"/>
  <p:notesSz cx="6858000" cy="9144000"/>
  <p:embeddedFontLst>
    <p:embeddedFont>
      <p:font typeface="Anton"/>
      <p:regular r:id="rId22"/>
    </p:embeddedFont>
    <p:embeddedFont>
      <p:font typeface="Quicksand"/>
      <p:regular r:id="rId23"/>
      <p:bold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5" roundtripDataSignature="AMtx7mhy6WMimIjSFtQ7BzSYxughzJV9i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Anton-regular.fntdata"/><Relationship Id="rId21" Type="http://schemas.openxmlformats.org/officeDocument/2006/relationships/slide" Target="slides/slide16.xml"/><Relationship Id="rId24" Type="http://schemas.openxmlformats.org/officeDocument/2006/relationships/font" Target="fonts/Quicksand-bold.fntdata"/><Relationship Id="rId23" Type="http://schemas.openxmlformats.org/officeDocument/2006/relationships/font" Target="fonts/Quicksand-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dc4f169225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3dc4f169225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dc4f169225_1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g3dc4f169225_1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dc4f169225_1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g3dc4f169225_1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dc4f169225_1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 name="Google Shape;117;g3dc4f169225_1_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dc4f169225_1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g3dc4f169225_1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dc4f169225_1_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9" name="Google Shape;139;g3dc4f169225_1_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dc4f169225_1_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0" name="Google Shape;150;g3dc4f169225_1_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dc4f169225_1_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1" name="Google Shape;161;g3dc4f169225_1_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dc4f169225_1_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2" name="Google Shape;172;g3dc4f169225_1_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dc4f169225_1_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3" name="Google Shape;183;g3dc4f169225_1_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dc4f169225_1_1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4" name="Google Shape;194;g3dc4f169225_1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dc4f169225_1_1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5" name="Google Shape;205;g3dc4f169225_1_1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dc4f169225_1_1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6" name="Google Shape;216;g3dc4f169225_1_1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dc4f169225_1_1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7" name="Google Shape;227;g3dc4f169225_1_1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dc4f169225_1_1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8" name="Google Shape;238;g3dc4f169225_1_1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dc4f169225_1_1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9" name="Google Shape;249;g3dc4f169225_1_1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1" Type="http://schemas.openxmlformats.org/officeDocument/2006/relationships/image" Target="../media/image8.png"/><Relationship Id="rId10" Type="http://schemas.openxmlformats.org/officeDocument/2006/relationships/image" Target="../media/image9.png"/><Relationship Id="rId13" Type="http://schemas.openxmlformats.org/officeDocument/2006/relationships/image" Target="../media/image1.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10.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11.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g3dc4f169225_1_0"/>
          <p:cNvGrpSpPr/>
          <p:nvPr/>
        </p:nvGrpSpPr>
        <p:grpSpPr>
          <a:xfrm>
            <a:off x="0" y="-216992"/>
            <a:ext cx="2922102" cy="10504504"/>
            <a:chOff x="0" y="-57150"/>
            <a:chExt cx="769602" cy="2766600"/>
          </a:xfrm>
        </p:grpSpPr>
        <p:sp>
          <p:nvSpPr>
            <p:cNvPr id="85" name="Google Shape;85;g3dc4f169225_1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g3dc4f169225_1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g3dc4f169225_1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g3dc4f169225_1_0"/>
          <p:cNvSpPr txBox="1"/>
          <p:nvPr/>
        </p:nvSpPr>
        <p:spPr>
          <a:xfrm>
            <a:off x="3457348" y="3904550"/>
            <a:ext cx="13613400" cy="10929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100"/>
              <a:buFont typeface="Arial"/>
              <a:buNone/>
            </a:pPr>
            <a:r>
              <a:rPr b="0" i="0" lang="en-US" sz="7100" u="none" cap="none" strike="noStrike">
                <a:solidFill>
                  <a:srgbClr val="FFFFFF"/>
                </a:solidFill>
                <a:latin typeface="Anton"/>
                <a:ea typeface="Anton"/>
                <a:cs typeface="Anton"/>
                <a:sym typeface="Anton"/>
              </a:rPr>
              <a:t>Noodcommunicatiesystemen</a:t>
            </a:r>
            <a:endParaRPr b="0" i="0" sz="7100" u="none" cap="none" strike="noStrike">
              <a:solidFill>
                <a:srgbClr val="FFFFFF"/>
              </a:solidFill>
              <a:latin typeface="Anton"/>
              <a:ea typeface="Anton"/>
              <a:cs typeface="Anton"/>
              <a:sym typeface="Anton"/>
            </a:endParaRPr>
          </a:p>
        </p:txBody>
      </p:sp>
      <p:sp>
        <p:nvSpPr>
          <p:cNvPr id="89" name="Google Shape;89;g3dc4f169225_1_0"/>
          <p:cNvSpPr txBox="1"/>
          <p:nvPr/>
        </p:nvSpPr>
        <p:spPr>
          <a:xfrm>
            <a:off x="3457354" y="54500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FFFFF"/>
                </a:solidFill>
                <a:latin typeface="Quicksand"/>
                <a:ea typeface="Quicksand"/>
                <a:cs typeface="Quicksand"/>
                <a:sym typeface="Quicksand"/>
              </a:rPr>
              <a:t>Toegankelijkheidstechnologie voor doven</a:t>
            </a:r>
            <a:endParaRPr b="0" i="0" sz="3200" u="none" cap="none" strike="noStrike">
              <a:solidFill>
                <a:srgbClr val="FFFFFF"/>
              </a:solidFill>
              <a:latin typeface="Quicksand"/>
              <a:ea typeface="Quicksand"/>
              <a:cs typeface="Quicksand"/>
              <a:sym typeface="Quicksand"/>
            </a:endParaRPr>
          </a:p>
        </p:txBody>
      </p:sp>
      <p:sp>
        <p:nvSpPr>
          <p:cNvPr id="90" name="Google Shape;90;g3dc4f169225_1_0"/>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2299" u="none" cap="none" strike="noStrike">
                <a:solidFill>
                  <a:srgbClr val="FFFFFF"/>
                </a:solidFill>
                <a:latin typeface="Quicksand"/>
                <a:ea typeface="Quicksand"/>
                <a:cs typeface="Quicksand"/>
                <a:sym typeface="Quicksand"/>
              </a:rPr>
              <a:t>Workshop D</a:t>
            </a:r>
            <a:r>
              <a:rPr lang="en-US" sz="2299">
                <a:solidFill>
                  <a:srgbClr val="FFFFFF"/>
                </a:solidFill>
                <a:latin typeface="Quicksand"/>
                <a:ea typeface="Quicksand"/>
                <a:cs typeface="Quicksand"/>
                <a:sym typeface="Quicksand"/>
              </a:rPr>
              <a:t>eaf Studies</a:t>
            </a:r>
            <a:endParaRPr b="0" i="0" sz="1400" u="none" cap="none" strike="noStrike">
              <a:solidFill>
                <a:srgbClr val="000000"/>
              </a:solidFill>
              <a:latin typeface="Arial"/>
              <a:ea typeface="Arial"/>
              <a:cs typeface="Arial"/>
              <a:sym typeface="Arial"/>
            </a:endParaRPr>
          </a:p>
        </p:txBody>
      </p:sp>
      <p:sp>
        <p:nvSpPr>
          <p:cNvPr id="91" name="Google Shape;91;g3dc4f169225_1_0"/>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en-US" sz="1350">
                <a:solidFill>
                  <a:srgbClr val="FFFFFF"/>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rgbClr val="FFFFFF"/>
              </a:solidFill>
              <a:latin typeface="Quicksand"/>
              <a:ea typeface="Quicksand"/>
              <a:cs typeface="Quicksand"/>
              <a:sym typeface="Quicksand"/>
            </a:endParaRPr>
          </a:p>
        </p:txBody>
      </p:sp>
      <p:pic>
        <p:nvPicPr>
          <p:cNvPr id="92" name="Google Shape;92;g3dc4f169225_1_0"/>
          <p:cNvPicPr preferRelativeResize="0"/>
          <p:nvPr/>
        </p:nvPicPr>
        <p:blipFill>
          <a:blip r:embed="rId4">
            <a:alphaModFix/>
          </a:blip>
          <a:stretch>
            <a:fillRect/>
          </a:stretch>
        </p:blipFill>
        <p:spPr>
          <a:xfrm>
            <a:off x="3253625" y="8913375"/>
            <a:ext cx="3707725" cy="7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6" name="Shape 96"/>
        <p:cNvGrpSpPr/>
        <p:nvPr/>
      </p:nvGrpSpPr>
      <p:grpSpPr>
        <a:xfrm>
          <a:off x="0" y="0"/>
          <a:ext cx="0" cy="0"/>
          <a:chOff x="0" y="0"/>
          <a:chExt cx="0" cy="0"/>
        </a:xfrm>
      </p:grpSpPr>
      <p:grpSp>
        <p:nvGrpSpPr>
          <p:cNvPr id="97" name="Google Shape;97;g3dc4f169225_1_11"/>
          <p:cNvGrpSpPr/>
          <p:nvPr/>
        </p:nvGrpSpPr>
        <p:grpSpPr>
          <a:xfrm>
            <a:off x="0" y="-216992"/>
            <a:ext cx="2922102" cy="10504504"/>
            <a:chOff x="0" y="-57150"/>
            <a:chExt cx="769602" cy="2766600"/>
          </a:xfrm>
        </p:grpSpPr>
        <p:sp>
          <p:nvSpPr>
            <p:cNvPr id="98" name="Google Shape;98;g3dc4f169225_1_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g3dc4f169225_1_1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g3dc4f169225_1_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g3dc4f169225_1_11"/>
          <p:cNvSpPr txBox="1"/>
          <p:nvPr/>
        </p:nvSpPr>
        <p:spPr>
          <a:xfrm>
            <a:off x="4571988" y="3137625"/>
            <a:ext cx="12632100" cy="58602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3499"/>
              <a:buFont typeface="Arial"/>
              <a:buNone/>
            </a:pPr>
            <a:r>
              <a:rPr b="0" i="0" lang="en-US" sz="3499" u="none" cap="none" strike="noStrike">
                <a:solidFill>
                  <a:srgbClr val="FFFFFF"/>
                </a:solidFill>
                <a:latin typeface="Anton"/>
                <a:ea typeface="Anton"/>
                <a:cs typeface="Anton"/>
                <a:sym typeface="Anton"/>
              </a:rPr>
              <a:t>Inzicht in noodcommunicatiesystemen</a:t>
            </a:r>
            <a:endParaRPr b="0" i="0" sz="3499" u="none" cap="none" strike="noStrike">
              <a:solidFill>
                <a:srgbClr val="FFFFFF"/>
              </a:solidFill>
              <a:latin typeface="Anton"/>
              <a:ea typeface="Anton"/>
              <a:cs typeface="Anton"/>
              <a:sym typeface="Anton"/>
            </a:endParaRPr>
          </a:p>
          <a:p>
            <a:pPr indent="0" lvl="0" marL="91440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Ontdek wat noodcommunicatiesystemen zijn en hoe ze werken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3499"/>
              <a:buFont typeface="Arial"/>
              <a:buNone/>
            </a:pPr>
            <a:r>
              <a:t/>
            </a:r>
            <a:endParaRPr b="0" i="0" sz="3499" u="none" cap="none" strike="noStrike">
              <a:solidFill>
                <a:srgbClr val="FFFFFF"/>
              </a:solidFill>
              <a:latin typeface="Anton"/>
              <a:ea typeface="Anton"/>
              <a:cs typeface="Anton"/>
              <a:sym typeface="Anton"/>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Technologie helpt</a:t>
            </a:r>
            <a:endParaRPr b="0" i="0" sz="3499" u="none" cap="none" strike="noStrike">
              <a:solidFill>
                <a:srgbClr val="FFFFFF"/>
              </a:solidFill>
              <a:latin typeface="Anton"/>
              <a:ea typeface="Anton"/>
              <a:cs typeface="Anton"/>
              <a:sym typeface="Anton"/>
            </a:endParaRPr>
          </a:p>
          <a:p>
            <a:pPr indent="457200" lvl="0" marL="45720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Apps zoals DEC112 maken noodcommunicatie mogelijk</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Je</a:t>
            </a:r>
            <a:r>
              <a:rPr b="0" i="0" lang="en-US" sz="3499" u="none" cap="none" strike="noStrike">
                <a:solidFill>
                  <a:srgbClr val="FFFFFF"/>
                </a:solidFill>
                <a:latin typeface="Anton"/>
                <a:ea typeface="Anton"/>
                <a:cs typeface="Anton"/>
                <a:sym typeface="Anton"/>
              </a:rPr>
              <a:t> k</a:t>
            </a:r>
            <a:r>
              <a:rPr lang="en-US" sz="3499">
                <a:solidFill>
                  <a:srgbClr val="FFFFFF"/>
                </a:solidFill>
                <a:latin typeface="Anton"/>
                <a:ea typeface="Anton"/>
                <a:cs typeface="Anton"/>
                <a:sym typeface="Anton"/>
              </a:rPr>
              <a:t>an</a:t>
            </a:r>
            <a:r>
              <a:rPr b="0" i="0" lang="en-US" sz="3499" u="none" cap="none" strike="noStrike">
                <a:solidFill>
                  <a:srgbClr val="FFFFFF"/>
                </a:solidFill>
                <a:latin typeface="Anton"/>
                <a:ea typeface="Anton"/>
                <a:cs typeface="Anton"/>
                <a:sym typeface="Anton"/>
              </a:rPr>
              <a:t> helpen</a:t>
            </a:r>
            <a:endParaRPr b="0" i="0" sz="3499" u="none" cap="none" strike="noStrike">
              <a:solidFill>
                <a:srgbClr val="FFFFFF"/>
              </a:solidFill>
              <a:latin typeface="Anton"/>
              <a:ea typeface="Anton"/>
              <a:cs typeface="Anton"/>
              <a:sym typeface="Anton"/>
            </a:endParaRPr>
          </a:p>
          <a:p>
            <a:pPr indent="457200" lvl="0" marL="45720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Ook dove mensen kunnen anderen helpen in noodsituaties</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p:txBody>
      </p:sp>
      <p:sp>
        <p:nvSpPr>
          <p:cNvPr id="102" name="Google Shape;102;g3dc4f169225_1_11"/>
          <p:cNvSpPr txBox="1"/>
          <p:nvPr/>
        </p:nvSpPr>
        <p:spPr>
          <a:xfrm>
            <a:off x="4064252" y="1534525"/>
            <a:ext cx="13103100" cy="12159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900"/>
              <a:buFont typeface="Arial"/>
              <a:buNone/>
            </a:pPr>
            <a:r>
              <a:rPr b="0" i="0" lang="en-US" sz="7900" u="none" cap="none" strike="noStrike">
                <a:solidFill>
                  <a:srgbClr val="FFFFFF"/>
                </a:solidFill>
                <a:latin typeface="Anton"/>
                <a:ea typeface="Anton"/>
                <a:cs typeface="Anton"/>
                <a:sym typeface="Anton"/>
              </a:rPr>
              <a:t>Waarom zijn we hier?</a:t>
            </a:r>
            <a:endParaRPr b="0" i="0" sz="1300" u="none" cap="none" strike="noStrike">
              <a:solidFill>
                <a:srgbClr val="000000"/>
              </a:solidFill>
              <a:latin typeface="Arial"/>
              <a:ea typeface="Arial"/>
              <a:cs typeface="Arial"/>
              <a:sym typeface="Arial"/>
            </a:endParaRPr>
          </a:p>
        </p:txBody>
      </p:sp>
      <p:pic>
        <p:nvPicPr>
          <p:cNvPr id="103" name="Google Shape;103;g3dc4f169225_1_11"/>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107" name="Shape 107"/>
        <p:cNvGrpSpPr/>
        <p:nvPr/>
      </p:nvGrpSpPr>
      <p:grpSpPr>
        <a:xfrm>
          <a:off x="0" y="0"/>
          <a:ext cx="0" cy="0"/>
          <a:chOff x="0" y="0"/>
          <a:chExt cx="0" cy="0"/>
        </a:xfrm>
      </p:grpSpPr>
      <p:grpSp>
        <p:nvGrpSpPr>
          <p:cNvPr id="108" name="Google Shape;108;g3dc4f169225_1_21"/>
          <p:cNvGrpSpPr/>
          <p:nvPr/>
        </p:nvGrpSpPr>
        <p:grpSpPr>
          <a:xfrm>
            <a:off x="0" y="-216992"/>
            <a:ext cx="2922102" cy="10504504"/>
            <a:chOff x="0" y="-57150"/>
            <a:chExt cx="769602" cy="2766600"/>
          </a:xfrm>
        </p:grpSpPr>
        <p:sp>
          <p:nvSpPr>
            <p:cNvPr id="109" name="Google Shape;109;g3dc4f169225_1_2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g3dc4f169225_1_2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1" name="Google Shape;111;g3dc4f169225_1_21"/>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dc4f169225_1_21"/>
          <p:cNvSpPr txBox="1"/>
          <p:nvPr/>
        </p:nvSpPr>
        <p:spPr>
          <a:xfrm>
            <a:off x="4571988" y="3137625"/>
            <a:ext cx="12632100" cy="57093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3499"/>
              <a:buFont typeface="Arial"/>
              <a:buNone/>
            </a:pPr>
            <a:r>
              <a:rPr b="0" i="0" lang="en-US" sz="3499" u="none" cap="none" strike="noStrike">
                <a:solidFill>
                  <a:srgbClr val="161140"/>
                </a:solidFill>
                <a:latin typeface="Anton"/>
                <a:ea typeface="Anton"/>
                <a:cs typeface="Anton"/>
                <a:sym typeface="Anton"/>
              </a:rPr>
              <a:t>Technologische hulpmiddelen</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161140"/>
                </a:solidFill>
                <a:latin typeface="Quicksand"/>
                <a:ea typeface="Quicksand"/>
                <a:cs typeface="Quicksand"/>
                <a:sym typeface="Quicksand"/>
              </a:rPr>
              <a:t>Apps, websites en apparaten om contact op te nemen met hulpdiensten</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3499"/>
              <a:buFont typeface="Arial"/>
              <a:buNone/>
            </a:pPr>
            <a:r>
              <a:rPr b="0" i="0" lang="en-US" sz="3499" u="none" cap="none" strike="noStrike">
                <a:solidFill>
                  <a:srgbClr val="161140"/>
                </a:solidFill>
                <a:latin typeface="Anton"/>
                <a:ea typeface="Anton"/>
                <a:cs typeface="Anton"/>
                <a:sym typeface="Anton"/>
              </a:rPr>
              <a:t>Universele toegang</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161140"/>
                </a:solidFill>
                <a:latin typeface="Quicksand"/>
                <a:ea typeface="Quicksand"/>
                <a:cs typeface="Quicksand"/>
                <a:sym typeface="Quicksand"/>
              </a:rPr>
              <a:t>112: het nummer dat in alle EU-landen werkt</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3499"/>
              <a:buFont typeface="Arial"/>
              <a:buNone/>
            </a:pPr>
            <a:r>
              <a:rPr b="0" i="0" lang="en-US" sz="3499" u="none" cap="none" strike="noStrike">
                <a:solidFill>
                  <a:srgbClr val="161140"/>
                </a:solidFill>
                <a:latin typeface="Anton"/>
                <a:ea typeface="Anton"/>
                <a:cs typeface="Anton"/>
                <a:sym typeface="Anton"/>
              </a:rPr>
              <a:t>Gelijke rechten</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161140"/>
                </a:solidFill>
                <a:latin typeface="Quicksand"/>
                <a:ea typeface="Quicksand"/>
                <a:cs typeface="Quicksand"/>
                <a:sym typeface="Quicksand"/>
              </a:rPr>
              <a:t>Dove mensen moeten net zo goed hulp kunnen inroepen als horende mensen</a:t>
            </a:r>
            <a:endParaRPr b="0" i="0" sz="2799" u="none" cap="none" strike="noStrike">
              <a:solidFill>
                <a:srgbClr val="161140"/>
              </a:solidFill>
              <a:latin typeface="Quicksand"/>
              <a:ea typeface="Quicksand"/>
              <a:cs typeface="Quicksand"/>
              <a:sym typeface="Quicksand"/>
            </a:endParaRPr>
          </a:p>
        </p:txBody>
      </p:sp>
      <p:sp>
        <p:nvSpPr>
          <p:cNvPr id="113" name="Google Shape;113;g3dc4f169225_1_21"/>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161140"/>
                </a:solidFill>
                <a:latin typeface="Anton"/>
                <a:ea typeface="Anton"/>
                <a:cs typeface="Anton"/>
                <a:sym typeface="Anton"/>
              </a:rPr>
              <a:t>Wat zijn noodcommunicatiesystemen?</a:t>
            </a:r>
            <a:endParaRPr b="0" i="0" sz="5100" u="none" cap="none" strike="noStrike">
              <a:solidFill>
                <a:srgbClr val="161140"/>
              </a:solidFill>
              <a:latin typeface="Arial"/>
              <a:ea typeface="Arial"/>
              <a:cs typeface="Arial"/>
              <a:sym typeface="Arial"/>
            </a:endParaRPr>
          </a:p>
        </p:txBody>
      </p:sp>
      <p:pic>
        <p:nvPicPr>
          <p:cNvPr id="114" name="Google Shape;114;g3dc4f169225_1_21"/>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18" name="Shape 118"/>
        <p:cNvGrpSpPr/>
        <p:nvPr/>
      </p:nvGrpSpPr>
      <p:grpSpPr>
        <a:xfrm>
          <a:off x="0" y="0"/>
          <a:ext cx="0" cy="0"/>
          <a:chOff x="0" y="0"/>
          <a:chExt cx="0" cy="0"/>
        </a:xfrm>
      </p:grpSpPr>
      <p:grpSp>
        <p:nvGrpSpPr>
          <p:cNvPr id="119" name="Google Shape;119;g3dc4f169225_1_31"/>
          <p:cNvGrpSpPr/>
          <p:nvPr/>
        </p:nvGrpSpPr>
        <p:grpSpPr>
          <a:xfrm>
            <a:off x="0" y="-216992"/>
            <a:ext cx="2922102" cy="10504504"/>
            <a:chOff x="0" y="-57150"/>
            <a:chExt cx="769602" cy="2766600"/>
          </a:xfrm>
        </p:grpSpPr>
        <p:sp>
          <p:nvSpPr>
            <p:cNvPr id="120" name="Google Shape;120;g3dc4f169225_1_3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1" name="Google Shape;121;g3dc4f169225_1_3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2" name="Google Shape;122;g3dc4f169225_1_3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g3dc4f169225_1_31"/>
          <p:cNvSpPr txBox="1"/>
          <p:nvPr/>
        </p:nvSpPr>
        <p:spPr>
          <a:xfrm>
            <a:off x="4571988" y="3137625"/>
            <a:ext cx="12632100" cy="51060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Alle EU-landen</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Overal in Europa hetzelfde alarmnummer</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Verschillende manieren</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Opties voor spraak, tekst, video en gebarentaal</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Geen registratie</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Werkt direct, zonder dat u zich eerst hoeft aan te melden</a:t>
            </a:r>
            <a:endParaRPr b="0" i="0" sz="2799" u="none" cap="none" strike="noStrike">
              <a:solidFill>
                <a:srgbClr val="FFFFFF"/>
              </a:solidFill>
              <a:latin typeface="Quicksand"/>
              <a:ea typeface="Quicksand"/>
              <a:cs typeface="Quicksand"/>
              <a:sym typeface="Quicksand"/>
            </a:endParaRPr>
          </a:p>
        </p:txBody>
      </p:sp>
      <p:sp>
        <p:nvSpPr>
          <p:cNvPr id="124" name="Google Shape;124;g3dc4f169225_1_31"/>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FFFFFF"/>
                </a:solidFill>
                <a:latin typeface="Anton"/>
                <a:ea typeface="Anton"/>
                <a:cs typeface="Anton"/>
                <a:sym typeface="Anton"/>
              </a:rPr>
              <a:t>Het universele 112-nummer</a:t>
            </a:r>
            <a:endParaRPr b="0" i="0" sz="5100" u="none" cap="none" strike="noStrike">
              <a:solidFill>
                <a:srgbClr val="000000"/>
              </a:solidFill>
              <a:latin typeface="Arial"/>
              <a:ea typeface="Arial"/>
              <a:cs typeface="Arial"/>
              <a:sym typeface="Arial"/>
            </a:endParaRPr>
          </a:p>
        </p:txBody>
      </p:sp>
      <p:pic>
        <p:nvPicPr>
          <p:cNvPr id="125" name="Google Shape;125;g3dc4f169225_1_31"/>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129" name="Shape 129"/>
        <p:cNvGrpSpPr/>
        <p:nvPr/>
      </p:nvGrpSpPr>
      <p:grpSpPr>
        <a:xfrm>
          <a:off x="0" y="0"/>
          <a:ext cx="0" cy="0"/>
          <a:chOff x="0" y="0"/>
          <a:chExt cx="0" cy="0"/>
        </a:xfrm>
      </p:grpSpPr>
      <p:grpSp>
        <p:nvGrpSpPr>
          <p:cNvPr id="130" name="Google Shape;130;g3dc4f169225_1_41"/>
          <p:cNvGrpSpPr/>
          <p:nvPr/>
        </p:nvGrpSpPr>
        <p:grpSpPr>
          <a:xfrm>
            <a:off x="0" y="-216992"/>
            <a:ext cx="2922102" cy="10504504"/>
            <a:chOff x="0" y="-57150"/>
            <a:chExt cx="769602" cy="2766600"/>
          </a:xfrm>
        </p:grpSpPr>
        <p:sp>
          <p:nvSpPr>
            <p:cNvPr id="131" name="Google Shape;131;g3dc4f169225_1_4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2" name="Google Shape;132;g3dc4f169225_1_4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3" name="Google Shape;133;g3dc4f169225_1_41"/>
          <p:cNvSpPr/>
          <p:nvPr/>
        </p:nvSpPr>
        <p:spPr>
          <a:xfrm>
            <a:off x="-344113" y="13301"/>
            <a:ext cx="3610309" cy="2030799"/>
          </a:xfrm>
          <a:custGeom>
            <a:rect b="b" l="l" r="r" t="t"/>
            <a:pathLst>
              <a:path extrusionOk="0" h="2030799" w="3610309">
                <a:moveTo>
                  <a:pt x="0" y="0"/>
                </a:moveTo>
                <a:lnTo>
                  <a:pt x="3610309" y="0"/>
                </a:lnTo>
                <a:lnTo>
                  <a:pt x="3610309" y="2030798"/>
                </a:lnTo>
                <a:lnTo>
                  <a:pt x="0" y="2030798"/>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4" name="Google Shape;134;g3dc4f169225_1_41"/>
          <p:cNvSpPr txBox="1"/>
          <p:nvPr/>
        </p:nvSpPr>
        <p:spPr>
          <a:xfrm>
            <a:off x="4145163" y="2743625"/>
            <a:ext cx="12632100" cy="64632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Communicatiebarrières</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Geen tolk beschikbaar. Moeilijk om contact op te nemen met hulpdiensten.</a:t>
            </a:r>
            <a:endParaRPr b="0" i="0" sz="2799" u="none" cap="none" strike="noStrike">
              <a:solidFill>
                <a:srgbClr val="FFFFFF"/>
              </a:solidFill>
              <a:latin typeface="Quicksand"/>
              <a:ea typeface="Quicksand"/>
              <a:cs typeface="Quicksand"/>
              <a:sym typeface="Quicksand"/>
            </a:endParaRPr>
          </a:p>
          <a:p>
            <a:pPr indent="45720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Geïsoleerd voelen</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Hulpdiensten zijn niet afgestemd op dove mensen.</a:t>
            </a:r>
            <a:endParaRPr b="0" i="0" sz="2799" u="none" cap="none" strike="noStrike">
              <a:solidFill>
                <a:srgbClr val="FFFFFF"/>
              </a:solidFill>
              <a:latin typeface="Quicksand"/>
              <a:ea typeface="Quicksand"/>
              <a:cs typeface="Quicksand"/>
              <a:sym typeface="Quicksand"/>
            </a:endParaRPr>
          </a:p>
          <a:p>
            <a:pPr indent="45720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112 moet volledig toegankelijk zijn voor iedereen, inclusief dove mensen – RTT, VRS en video in één systeem!</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p:txBody>
      </p:sp>
      <p:sp>
        <p:nvSpPr>
          <p:cNvPr id="135" name="Google Shape;135;g3dc4f169225_1_41"/>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FFFFFF"/>
                </a:solidFill>
                <a:latin typeface="Anton"/>
                <a:ea typeface="Anton"/>
                <a:cs typeface="Anton"/>
                <a:sym typeface="Anton"/>
              </a:rPr>
              <a:t>Uitdagingen voor dove mensen</a:t>
            </a:r>
            <a:endParaRPr b="0" i="0" sz="5100" u="none" cap="none" strike="noStrike">
              <a:solidFill>
                <a:srgbClr val="000000"/>
              </a:solidFill>
              <a:latin typeface="Arial"/>
              <a:ea typeface="Arial"/>
              <a:cs typeface="Arial"/>
              <a:sym typeface="Arial"/>
            </a:endParaRPr>
          </a:p>
        </p:txBody>
      </p:sp>
      <p:pic>
        <p:nvPicPr>
          <p:cNvPr id="136" name="Google Shape;136;g3dc4f169225_1_41"/>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40" name="Shape 140"/>
        <p:cNvGrpSpPr/>
        <p:nvPr/>
      </p:nvGrpSpPr>
      <p:grpSpPr>
        <a:xfrm>
          <a:off x="0" y="0"/>
          <a:ext cx="0" cy="0"/>
          <a:chOff x="0" y="0"/>
          <a:chExt cx="0" cy="0"/>
        </a:xfrm>
      </p:grpSpPr>
      <p:grpSp>
        <p:nvGrpSpPr>
          <p:cNvPr id="141" name="Google Shape;141;g3dc4f169225_1_51"/>
          <p:cNvGrpSpPr/>
          <p:nvPr/>
        </p:nvGrpSpPr>
        <p:grpSpPr>
          <a:xfrm>
            <a:off x="0" y="-216992"/>
            <a:ext cx="2922102" cy="10504504"/>
            <a:chOff x="0" y="-57150"/>
            <a:chExt cx="769602" cy="2766600"/>
          </a:xfrm>
        </p:grpSpPr>
        <p:sp>
          <p:nvSpPr>
            <p:cNvPr id="142" name="Google Shape;142;g3dc4f169225_1_5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3" name="Google Shape;143;g3dc4f169225_1_5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4" name="Google Shape;144;g3dc4f169225_1_51"/>
          <p:cNvSpPr/>
          <p:nvPr/>
        </p:nvSpPr>
        <p:spPr>
          <a:xfrm>
            <a:off x="-344113"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5" name="Google Shape;145;g3dc4f169225_1_51"/>
          <p:cNvSpPr txBox="1"/>
          <p:nvPr/>
        </p:nvSpPr>
        <p:spPr>
          <a:xfrm>
            <a:off x="4571988" y="3137625"/>
            <a:ext cx="12632100" cy="57093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Deel je ervaring</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1. Heb je ooit spoedeisende hulp nodig gehad? Wat is er gebeurd?</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Communicatieproblemen</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2. Wat maakt het voor dove mensen moeilijk om noodhulp te krijgen?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Anderen helpen</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3. Hoe kunnen dove mensen horende mensen helpen in noodsituaties?</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p:txBody>
      </p:sp>
      <p:sp>
        <p:nvSpPr>
          <p:cNvPr id="146" name="Google Shape;146;g3dc4f169225_1_51"/>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FFFFFF"/>
                </a:solidFill>
                <a:latin typeface="Anton"/>
                <a:ea typeface="Anton"/>
                <a:cs typeface="Anton"/>
                <a:sym typeface="Anton"/>
              </a:rPr>
              <a:t>Groepsdiscussie</a:t>
            </a:r>
            <a:endParaRPr b="0" i="0" sz="5100" u="none" cap="none" strike="noStrike">
              <a:solidFill>
                <a:srgbClr val="000000"/>
              </a:solidFill>
              <a:latin typeface="Arial"/>
              <a:ea typeface="Arial"/>
              <a:cs typeface="Arial"/>
              <a:sym typeface="Arial"/>
            </a:endParaRPr>
          </a:p>
        </p:txBody>
      </p:sp>
      <p:pic>
        <p:nvPicPr>
          <p:cNvPr id="147" name="Google Shape;147;g3dc4f169225_1_51"/>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1" name="Shape 151"/>
        <p:cNvGrpSpPr/>
        <p:nvPr/>
      </p:nvGrpSpPr>
      <p:grpSpPr>
        <a:xfrm>
          <a:off x="0" y="0"/>
          <a:ext cx="0" cy="0"/>
          <a:chOff x="0" y="0"/>
          <a:chExt cx="0" cy="0"/>
        </a:xfrm>
      </p:grpSpPr>
      <p:grpSp>
        <p:nvGrpSpPr>
          <p:cNvPr id="152" name="Google Shape;152;g3dc4f169225_1_61"/>
          <p:cNvGrpSpPr/>
          <p:nvPr/>
        </p:nvGrpSpPr>
        <p:grpSpPr>
          <a:xfrm>
            <a:off x="0" y="-216992"/>
            <a:ext cx="2922102" cy="10504504"/>
            <a:chOff x="0" y="-57150"/>
            <a:chExt cx="769602" cy="2766600"/>
          </a:xfrm>
        </p:grpSpPr>
        <p:sp>
          <p:nvSpPr>
            <p:cNvPr id="153" name="Google Shape;153;g3dc4f169225_1_6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4" name="Google Shape;154;g3dc4f169225_1_6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5" name="Google Shape;155;g3dc4f169225_1_6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6" name="Google Shape;156;g3dc4f169225_1_61"/>
          <p:cNvSpPr txBox="1"/>
          <p:nvPr/>
        </p:nvSpPr>
        <p:spPr>
          <a:xfrm>
            <a:off x="4571988" y="3137625"/>
            <a:ext cx="12632100" cy="57093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Europese toegankelijkheidswet</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Alle hulpdiensten moeten tegen 2025-2027 toegankelijk zijn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Europese communicatiecode</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112 moet werken via tekst, video en gebarentaal</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Universele rechten</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Dezelfde kwaliteit van dienstverlening voor iedereen in alle EU-lidstaten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p:txBody>
      </p:sp>
      <p:sp>
        <p:nvSpPr>
          <p:cNvPr id="157" name="Google Shape;157;g3dc4f169225_1_61"/>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FFFFFF"/>
                </a:solidFill>
                <a:latin typeface="Anton"/>
                <a:ea typeface="Anton"/>
                <a:cs typeface="Anton"/>
                <a:sym typeface="Anton"/>
              </a:rPr>
              <a:t>EU-rechtskader</a:t>
            </a:r>
            <a:endParaRPr b="0" i="0" sz="5100" u="none" cap="none" strike="noStrike">
              <a:solidFill>
                <a:srgbClr val="000000"/>
              </a:solidFill>
              <a:latin typeface="Arial"/>
              <a:ea typeface="Arial"/>
              <a:cs typeface="Arial"/>
              <a:sym typeface="Arial"/>
            </a:endParaRPr>
          </a:p>
        </p:txBody>
      </p:sp>
      <p:pic>
        <p:nvPicPr>
          <p:cNvPr id="158" name="Google Shape;158;g3dc4f169225_1_61"/>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162" name="Shape 162"/>
        <p:cNvGrpSpPr/>
        <p:nvPr/>
      </p:nvGrpSpPr>
      <p:grpSpPr>
        <a:xfrm>
          <a:off x="0" y="0"/>
          <a:ext cx="0" cy="0"/>
          <a:chOff x="0" y="0"/>
          <a:chExt cx="0" cy="0"/>
        </a:xfrm>
      </p:grpSpPr>
      <p:grpSp>
        <p:nvGrpSpPr>
          <p:cNvPr id="163" name="Google Shape;163;g3dc4f169225_1_71"/>
          <p:cNvGrpSpPr/>
          <p:nvPr/>
        </p:nvGrpSpPr>
        <p:grpSpPr>
          <a:xfrm>
            <a:off x="0" y="-216992"/>
            <a:ext cx="2922102" cy="10504504"/>
            <a:chOff x="0" y="-57150"/>
            <a:chExt cx="769602" cy="2766600"/>
          </a:xfrm>
        </p:grpSpPr>
        <p:sp>
          <p:nvSpPr>
            <p:cNvPr id="164" name="Google Shape;164;g3dc4f169225_1_7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5" name="Google Shape;165;g3dc4f169225_1_7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6" name="Google Shape;166;g3dc4f169225_1_7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7" name="Google Shape;167;g3dc4f169225_1_71"/>
          <p:cNvSpPr txBox="1"/>
          <p:nvPr/>
        </p:nvSpPr>
        <p:spPr>
          <a:xfrm>
            <a:off x="4571988" y="3137625"/>
            <a:ext cx="12632100" cy="51060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161140"/>
                </a:solidFill>
                <a:latin typeface="Anton"/>
                <a:ea typeface="Anton"/>
                <a:cs typeface="Anton"/>
                <a:sym typeface="Anton"/>
              </a:rPr>
              <a:t>GPS-locatie</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161140"/>
                </a:solidFill>
                <a:latin typeface="Quicksand"/>
                <a:ea typeface="Quicksand"/>
                <a:cs typeface="Quicksand"/>
                <a:sym typeface="Quicksand"/>
              </a:rPr>
              <a:t>Deelt automatisch je exacte locatie</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161140"/>
                </a:solidFill>
                <a:latin typeface="Anton"/>
                <a:ea typeface="Anton"/>
                <a:cs typeface="Anton"/>
                <a:sym typeface="Anton"/>
              </a:rPr>
              <a:t>Op tekst gebaseerd</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161140"/>
                </a:solidFill>
                <a:latin typeface="Quicksand"/>
                <a:ea typeface="Quicksand"/>
                <a:cs typeface="Quicksand"/>
                <a:sym typeface="Quicksand"/>
              </a:rPr>
              <a:t>Communiceer via tekst, geen spraak nodig</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161140"/>
                </a:solidFill>
                <a:latin typeface="Anton"/>
                <a:ea typeface="Anton"/>
                <a:cs typeface="Anton"/>
                <a:sym typeface="Anton"/>
              </a:rPr>
              <a:t>Directe verbinding</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161140"/>
                </a:solidFill>
                <a:latin typeface="Quicksand"/>
                <a:ea typeface="Quicksand"/>
                <a:cs typeface="Quicksand"/>
                <a:sym typeface="Quicksand"/>
              </a:rPr>
              <a:t>Maakt rechtstreeks verbinding met regionale alarmcentrales</a:t>
            </a:r>
            <a:endParaRPr b="0" i="0" sz="2799" u="none" cap="none" strike="noStrike">
              <a:solidFill>
                <a:srgbClr val="161140"/>
              </a:solidFill>
              <a:latin typeface="Quicksand"/>
              <a:ea typeface="Quicksand"/>
              <a:cs typeface="Quicksand"/>
              <a:sym typeface="Quicksand"/>
            </a:endParaRPr>
          </a:p>
        </p:txBody>
      </p:sp>
      <p:sp>
        <p:nvSpPr>
          <p:cNvPr id="168" name="Google Shape;168;g3dc4f169225_1_71"/>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161140"/>
                </a:solidFill>
                <a:latin typeface="Anton"/>
                <a:ea typeface="Anton"/>
                <a:cs typeface="Anton"/>
                <a:sym typeface="Anton"/>
              </a:rPr>
              <a:t>Technologische oplossing: DEC112-app</a:t>
            </a:r>
            <a:endParaRPr b="0" i="0" sz="5100" u="none" cap="none" strike="noStrike">
              <a:solidFill>
                <a:srgbClr val="161140"/>
              </a:solidFill>
              <a:latin typeface="Arial"/>
              <a:ea typeface="Arial"/>
              <a:cs typeface="Arial"/>
              <a:sym typeface="Arial"/>
            </a:endParaRPr>
          </a:p>
        </p:txBody>
      </p:sp>
      <p:pic>
        <p:nvPicPr>
          <p:cNvPr id="169" name="Google Shape;169;g3dc4f169225_1_71"/>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73" name="Shape 173"/>
        <p:cNvGrpSpPr/>
        <p:nvPr/>
      </p:nvGrpSpPr>
      <p:grpSpPr>
        <a:xfrm>
          <a:off x="0" y="0"/>
          <a:ext cx="0" cy="0"/>
          <a:chOff x="0" y="0"/>
          <a:chExt cx="0" cy="0"/>
        </a:xfrm>
      </p:grpSpPr>
      <p:grpSp>
        <p:nvGrpSpPr>
          <p:cNvPr id="174" name="Google Shape;174;g3dc4f169225_1_81"/>
          <p:cNvGrpSpPr/>
          <p:nvPr/>
        </p:nvGrpSpPr>
        <p:grpSpPr>
          <a:xfrm>
            <a:off x="0" y="-216992"/>
            <a:ext cx="2922102" cy="10504504"/>
            <a:chOff x="0" y="-57150"/>
            <a:chExt cx="769602" cy="2766600"/>
          </a:xfrm>
        </p:grpSpPr>
        <p:sp>
          <p:nvSpPr>
            <p:cNvPr id="175" name="Google Shape;175;g3dc4f169225_1_8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6" name="Google Shape;176;g3dc4f169225_1_8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7" name="Google Shape;177;g3dc4f169225_1_8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8" name="Google Shape;178;g3dc4f169225_1_81"/>
          <p:cNvSpPr txBox="1"/>
          <p:nvPr/>
        </p:nvSpPr>
        <p:spPr>
          <a:xfrm>
            <a:off x="4571988" y="2768750"/>
            <a:ext cx="12632100" cy="7669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3499"/>
              <a:buFont typeface="Arial"/>
              <a:buNone/>
            </a:pPr>
            <a:r>
              <a:rPr b="0" i="0" lang="en-US" sz="3499" u="none" cap="none" strike="noStrike">
                <a:solidFill>
                  <a:srgbClr val="FFFFFF"/>
                </a:solidFill>
                <a:latin typeface="Anton"/>
                <a:ea typeface="Anton"/>
                <a:cs typeface="Anton"/>
                <a:sym typeface="Anton"/>
              </a:rPr>
              <a:t>Live demonstratie</a:t>
            </a:r>
            <a:endParaRPr b="0" i="0" sz="3499" u="none" cap="none" strike="noStrike">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3499"/>
              <a:buFont typeface="Arial"/>
              <a:buNone/>
            </a:pPr>
            <a:r>
              <a:rPr b="0" i="0" lang="en-US" sz="3499" u="none" cap="none" strike="noStrike">
                <a:solidFill>
                  <a:srgbClr val="FFFFFF"/>
                </a:solidFill>
                <a:latin typeface="Anton"/>
                <a:ea typeface="Anton"/>
                <a:cs typeface="Anton"/>
                <a:sym typeface="Anton"/>
              </a:rPr>
              <a:t>Kijk en leer</a:t>
            </a:r>
            <a:endParaRPr b="0" i="0" sz="3499" u="none" cap="none" strike="noStrike">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Bekijk hoe de DEC112-app werkt in echte noodsituaties</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3499"/>
              <a:buFont typeface="Arial"/>
              <a:buNone/>
            </a:pPr>
            <a:r>
              <a:rPr b="0" i="0" lang="en-US" sz="3499" u="none" cap="none" strike="noStrike">
                <a:solidFill>
                  <a:srgbClr val="FFFFFF"/>
                </a:solidFill>
                <a:latin typeface="Anton"/>
                <a:ea typeface="Anton"/>
                <a:cs typeface="Anton"/>
                <a:sym typeface="Anton"/>
              </a:rPr>
              <a:t>Praktijkervaring</a:t>
            </a:r>
            <a:endParaRPr b="0" i="0" sz="3499" u="none" cap="none" strike="noStrike">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Probeer de app zelf uit met demosituaties</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3499"/>
              <a:buFont typeface="Arial"/>
              <a:buNone/>
            </a:pPr>
            <a:r>
              <a:rPr b="0" i="0" lang="en-US" sz="3499" u="none" cap="none" strike="noStrike">
                <a:solidFill>
                  <a:srgbClr val="FFFFFF"/>
                </a:solidFill>
                <a:latin typeface="Anton"/>
                <a:ea typeface="Anton"/>
                <a:cs typeface="Anton"/>
                <a:sym typeface="Anton"/>
              </a:rPr>
              <a:t>Vragen stellen</a:t>
            </a:r>
            <a:endParaRPr b="0" i="0" sz="3499" u="none" cap="none" strike="noStrike">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Krijg duidelijkheid over het gebruik van functies en het oplossen van problemen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p:txBody>
      </p:sp>
      <p:sp>
        <p:nvSpPr>
          <p:cNvPr id="179" name="Google Shape;179;g3dc4f169225_1_81"/>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FFFFFF"/>
                </a:solidFill>
                <a:latin typeface="Anton"/>
                <a:ea typeface="Anton"/>
                <a:cs typeface="Anton"/>
                <a:sym typeface="Anton"/>
              </a:rPr>
              <a:t>DEC112-app-demo</a:t>
            </a:r>
            <a:endParaRPr b="0" i="0" sz="5100" u="none" cap="none" strike="noStrike">
              <a:solidFill>
                <a:srgbClr val="000000"/>
              </a:solidFill>
              <a:latin typeface="Arial"/>
              <a:ea typeface="Arial"/>
              <a:cs typeface="Arial"/>
              <a:sym typeface="Arial"/>
            </a:endParaRPr>
          </a:p>
        </p:txBody>
      </p:sp>
      <p:pic>
        <p:nvPicPr>
          <p:cNvPr id="180" name="Google Shape;180;g3dc4f169225_1_81"/>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184" name="Shape 184"/>
        <p:cNvGrpSpPr/>
        <p:nvPr/>
      </p:nvGrpSpPr>
      <p:grpSpPr>
        <a:xfrm>
          <a:off x="0" y="0"/>
          <a:ext cx="0" cy="0"/>
          <a:chOff x="0" y="0"/>
          <a:chExt cx="0" cy="0"/>
        </a:xfrm>
      </p:grpSpPr>
      <p:grpSp>
        <p:nvGrpSpPr>
          <p:cNvPr id="185" name="Google Shape;185;g3dc4f169225_1_91"/>
          <p:cNvGrpSpPr/>
          <p:nvPr/>
        </p:nvGrpSpPr>
        <p:grpSpPr>
          <a:xfrm>
            <a:off x="0" y="-216992"/>
            <a:ext cx="2922102" cy="10504504"/>
            <a:chOff x="0" y="-57150"/>
            <a:chExt cx="769602" cy="2766600"/>
          </a:xfrm>
        </p:grpSpPr>
        <p:sp>
          <p:nvSpPr>
            <p:cNvPr id="186" name="Google Shape;186;g3dc4f169225_1_9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g3dc4f169225_1_9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8" name="Google Shape;188;g3dc4f169225_1_9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g3dc4f169225_1_91"/>
          <p:cNvSpPr txBox="1"/>
          <p:nvPr/>
        </p:nvSpPr>
        <p:spPr>
          <a:xfrm>
            <a:off x="4571988" y="2734225"/>
            <a:ext cx="12632100" cy="7669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Scenario 1</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Dove persoon heeft spoedeisende hulp nodig</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Scenario 2</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Dove persoon helpt horende persoon in noodsituatie</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Scenario 3</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Noodsituatie tijdens een reis in een ander EU-land</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Oefen verschillende communicatiemethoden</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Real-time Text (RTT) • Videorelay • Apps</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p:txBody>
      </p:sp>
      <p:sp>
        <p:nvSpPr>
          <p:cNvPr id="190" name="Google Shape;190;g3dc4f169225_1_91"/>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FFFFFF"/>
                </a:solidFill>
                <a:latin typeface="Anton"/>
                <a:ea typeface="Anton"/>
                <a:cs typeface="Anton"/>
                <a:sym typeface="Anton"/>
              </a:rPr>
              <a:t>Tijd voor rollenspel!</a:t>
            </a:r>
            <a:endParaRPr b="0" i="0" sz="5100" u="none" cap="none" strike="noStrike">
              <a:solidFill>
                <a:srgbClr val="000000"/>
              </a:solidFill>
              <a:latin typeface="Arial"/>
              <a:ea typeface="Arial"/>
              <a:cs typeface="Arial"/>
              <a:sym typeface="Arial"/>
            </a:endParaRPr>
          </a:p>
        </p:txBody>
      </p:sp>
      <p:pic>
        <p:nvPicPr>
          <p:cNvPr id="191" name="Google Shape;191;g3dc4f169225_1_91"/>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195" name="Shape 195"/>
        <p:cNvGrpSpPr/>
        <p:nvPr/>
      </p:nvGrpSpPr>
      <p:grpSpPr>
        <a:xfrm>
          <a:off x="0" y="0"/>
          <a:ext cx="0" cy="0"/>
          <a:chOff x="0" y="0"/>
          <a:chExt cx="0" cy="0"/>
        </a:xfrm>
      </p:grpSpPr>
      <p:grpSp>
        <p:nvGrpSpPr>
          <p:cNvPr id="196" name="Google Shape;196;g3dc4f169225_1_101"/>
          <p:cNvGrpSpPr/>
          <p:nvPr/>
        </p:nvGrpSpPr>
        <p:grpSpPr>
          <a:xfrm>
            <a:off x="0" y="-216992"/>
            <a:ext cx="2922102" cy="10504504"/>
            <a:chOff x="0" y="-57150"/>
            <a:chExt cx="769602" cy="2766600"/>
          </a:xfrm>
        </p:grpSpPr>
        <p:sp>
          <p:nvSpPr>
            <p:cNvPr id="197" name="Google Shape;197;g3dc4f169225_1_10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8" name="Google Shape;198;g3dc4f169225_1_10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9" name="Google Shape;199;g3dc4f169225_1_10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0" name="Google Shape;200;g3dc4f169225_1_101"/>
          <p:cNvSpPr txBox="1"/>
          <p:nvPr/>
        </p:nvSpPr>
        <p:spPr>
          <a:xfrm>
            <a:off x="4571988" y="3137625"/>
            <a:ext cx="12632100" cy="57093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161140"/>
                </a:solidFill>
                <a:latin typeface="Anton"/>
                <a:ea typeface="Anton"/>
                <a:cs typeface="Anton"/>
                <a:sym typeface="Anton"/>
              </a:rPr>
              <a:t>Zoek lokale diensten</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161140"/>
                </a:solidFill>
                <a:latin typeface="Quicksand"/>
                <a:ea typeface="Quicksand"/>
                <a:cs typeface="Quicksand"/>
                <a:sym typeface="Quicksand"/>
              </a:rPr>
              <a:t>Zoek naar apps en diensten voor noodcommunicatie in uw land</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161140"/>
                </a:solidFill>
                <a:latin typeface="Anton"/>
                <a:ea typeface="Anton"/>
                <a:cs typeface="Anton"/>
                <a:sym typeface="Anton"/>
              </a:rPr>
              <a:t>Beoordeel de toegankelijkheid</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161140"/>
                </a:solidFill>
                <a:latin typeface="Quicksand"/>
                <a:ea typeface="Quicksand"/>
                <a:cs typeface="Quicksand"/>
                <a:sym typeface="Quicksand"/>
              </a:rPr>
              <a:t>Controleer of diensten daadwerkelijk toegankelijk zijn voor dove mensen</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161140"/>
                </a:solidFill>
                <a:latin typeface="Anton"/>
                <a:ea typeface="Anton"/>
                <a:cs typeface="Anton"/>
                <a:sym typeface="Anton"/>
              </a:rPr>
              <a:t>Deel je bevindingen</a:t>
            </a:r>
            <a:endParaRPr b="0" i="0" sz="3499" u="none" cap="none" strike="noStrike">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161140"/>
                </a:solidFill>
                <a:latin typeface="Quicksand"/>
                <a:ea typeface="Quicksand"/>
                <a:cs typeface="Quicksand"/>
                <a:sym typeface="Quicksand"/>
              </a:rPr>
              <a:t>Bereid je voor om je bevindingen aan de groep te presenteren</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161140"/>
              </a:solidFill>
              <a:latin typeface="Quicksand"/>
              <a:ea typeface="Quicksand"/>
              <a:cs typeface="Quicksand"/>
              <a:sym typeface="Quicksand"/>
            </a:endParaRPr>
          </a:p>
        </p:txBody>
      </p:sp>
      <p:sp>
        <p:nvSpPr>
          <p:cNvPr id="201" name="Google Shape;201;g3dc4f169225_1_101"/>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161140"/>
                </a:solidFill>
                <a:latin typeface="Anton"/>
                <a:ea typeface="Anton"/>
                <a:cs typeface="Anton"/>
                <a:sym typeface="Anton"/>
              </a:rPr>
              <a:t>Onderzoek naar landen – Huiswerkopdracht</a:t>
            </a:r>
            <a:endParaRPr b="0" i="0" sz="5100" u="none" cap="none" strike="noStrike">
              <a:solidFill>
                <a:srgbClr val="161140"/>
              </a:solidFill>
              <a:latin typeface="Arial"/>
              <a:ea typeface="Arial"/>
              <a:cs typeface="Arial"/>
              <a:sym typeface="Arial"/>
            </a:endParaRPr>
          </a:p>
        </p:txBody>
      </p:sp>
      <p:pic>
        <p:nvPicPr>
          <p:cNvPr id="202" name="Google Shape;202;g3dc4f169225_1_101"/>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6" name="Shape 206"/>
        <p:cNvGrpSpPr/>
        <p:nvPr/>
      </p:nvGrpSpPr>
      <p:grpSpPr>
        <a:xfrm>
          <a:off x="0" y="0"/>
          <a:ext cx="0" cy="0"/>
          <a:chOff x="0" y="0"/>
          <a:chExt cx="0" cy="0"/>
        </a:xfrm>
      </p:grpSpPr>
      <p:grpSp>
        <p:nvGrpSpPr>
          <p:cNvPr id="207" name="Google Shape;207;g3dc4f169225_1_111"/>
          <p:cNvGrpSpPr/>
          <p:nvPr/>
        </p:nvGrpSpPr>
        <p:grpSpPr>
          <a:xfrm>
            <a:off x="0" y="-216992"/>
            <a:ext cx="2922102" cy="10504504"/>
            <a:chOff x="0" y="-57150"/>
            <a:chExt cx="769602" cy="2766600"/>
          </a:xfrm>
        </p:grpSpPr>
        <p:sp>
          <p:nvSpPr>
            <p:cNvPr id="208" name="Google Shape;208;g3dc4f169225_1_1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9" name="Google Shape;209;g3dc4f169225_1_11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0" name="Google Shape;210;g3dc4f169225_1_1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1" name="Google Shape;211;g3dc4f169225_1_111"/>
          <p:cNvSpPr txBox="1"/>
          <p:nvPr/>
        </p:nvSpPr>
        <p:spPr>
          <a:xfrm>
            <a:off x="4571988" y="3137625"/>
            <a:ext cx="12632100" cy="51060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Systemen evalueren</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De effectiviteit van hulpdiensten beoordelen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Gemeenschapsactie</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Pleit voor betere toegankelijkheid in uw regio</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Geef training</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Deel kennis met vrienden en familie</a:t>
            </a:r>
            <a:endParaRPr b="0" i="0" sz="2799" u="none" cap="none" strike="noStrike">
              <a:solidFill>
                <a:srgbClr val="FFFFFF"/>
              </a:solidFill>
              <a:latin typeface="Quicksand"/>
              <a:ea typeface="Quicksand"/>
              <a:cs typeface="Quicksand"/>
              <a:sym typeface="Quicksand"/>
            </a:endParaRPr>
          </a:p>
        </p:txBody>
      </p:sp>
      <p:sp>
        <p:nvSpPr>
          <p:cNvPr id="212" name="Google Shape;212;g3dc4f169225_1_111"/>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FFFFFF"/>
                </a:solidFill>
                <a:latin typeface="Anton"/>
                <a:ea typeface="Anton"/>
                <a:cs typeface="Anton"/>
                <a:sym typeface="Anton"/>
              </a:rPr>
              <a:t>Word een pleitbezorger!</a:t>
            </a:r>
            <a:endParaRPr b="0" i="0" sz="5100" u="none" cap="none" strike="noStrike">
              <a:solidFill>
                <a:srgbClr val="000000"/>
              </a:solidFill>
              <a:latin typeface="Arial"/>
              <a:ea typeface="Arial"/>
              <a:cs typeface="Arial"/>
              <a:sym typeface="Arial"/>
            </a:endParaRPr>
          </a:p>
        </p:txBody>
      </p:sp>
      <p:pic>
        <p:nvPicPr>
          <p:cNvPr id="213" name="Google Shape;213;g3dc4f169225_1_111"/>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17" name="Shape 217"/>
        <p:cNvGrpSpPr/>
        <p:nvPr/>
      </p:nvGrpSpPr>
      <p:grpSpPr>
        <a:xfrm>
          <a:off x="0" y="0"/>
          <a:ext cx="0" cy="0"/>
          <a:chOff x="0" y="0"/>
          <a:chExt cx="0" cy="0"/>
        </a:xfrm>
      </p:grpSpPr>
      <p:grpSp>
        <p:nvGrpSpPr>
          <p:cNvPr id="218" name="Google Shape;218;g3dc4f169225_1_121"/>
          <p:cNvGrpSpPr/>
          <p:nvPr/>
        </p:nvGrpSpPr>
        <p:grpSpPr>
          <a:xfrm>
            <a:off x="0" y="-216992"/>
            <a:ext cx="2922102" cy="10504504"/>
            <a:chOff x="0" y="-57150"/>
            <a:chExt cx="769602" cy="2766600"/>
          </a:xfrm>
        </p:grpSpPr>
        <p:sp>
          <p:nvSpPr>
            <p:cNvPr id="219" name="Google Shape;219;g3dc4f169225_1_12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0" name="Google Shape;220;g3dc4f169225_1_12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1" name="Google Shape;221;g3dc4f169225_1_12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2" name="Google Shape;222;g3dc4f169225_1_121"/>
          <p:cNvSpPr txBox="1"/>
          <p:nvPr/>
        </p:nvSpPr>
        <p:spPr>
          <a:xfrm>
            <a:off x="4571988" y="3137625"/>
            <a:ext cx="12632100" cy="51060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112 is er voor iedereen</a:t>
            </a:r>
            <a:endParaRPr b="0" i="0" sz="3499" u="none" cap="none" strike="noStrike">
              <a:solidFill>
                <a:srgbClr val="FFFFFF"/>
              </a:solidFill>
              <a:latin typeface="Anton"/>
              <a:ea typeface="Anton"/>
              <a:cs typeface="Anton"/>
              <a:sym typeface="Anton"/>
            </a:endParaRPr>
          </a:p>
          <a:p>
            <a:pPr indent="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Het universele alarmnummer moet volledig toegankelijk zijn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Technologie helpt</a:t>
            </a:r>
            <a:endParaRPr b="0" i="0" sz="3499" u="none" cap="none" strike="noStrike">
              <a:solidFill>
                <a:srgbClr val="FFFFFF"/>
              </a:solidFill>
              <a:latin typeface="Anton"/>
              <a:ea typeface="Anton"/>
              <a:cs typeface="Anton"/>
              <a:sym typeface="Anton"/>
            </a:endParaRPr>
          </a:p>
          <a:p>
            <a:pPr indent="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FFFFFF"/>
                </a:solidFill>
                <a:latin typeface="Quicksand"/>
                <a:ea typeface="Quicksand"/>
                <a:cs typeface="Quicksand"/>
                <a:sym typeface="Quicksand"/>
              </a:rPr>
              <a:t>Apps zoals DEC112 maken communicatie in noodsituaties mogelijk</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FFFFFF"/>
                </a:solidFill>
                <a:latin typeface="Anton"/>
                <a:ea typeface="Anton"/>
                <a:cs typeface="Anton"/>
                <a:sym typeface="Anton"/>
              </a:rPr>
              <a:t>Jij kunt helpen</a:t>
            </a:r>
            <a:endParaRPr b="0" i="0" sz="3499" u="none" cap="none" strike="noStrike">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Dove mensen kunnen anderen ook helpen in noodsituaties</a:t>
            </a:r>
            <a:endParaRPr b="0" i="0" sz="2799" u="none" cap="none" strike="noStrike">
              <a:solidFill>
                <a:srgbClr val="FFFFFF"/>
              </a:solidFill>
              <a:latin typeface="Quicksand"/>
              <a:ea typeface="Quicksand"/>
              <a:cs typeface="Quicksand"/>
              <a:sym typeface="Quicksand"/>
            </a:endParaRPr>
          </a:p>
        </p:txBody>
      </p:sp>
      <p:sp>
        <p:nvSpPr>
          <p:cNvPr id="223" name="Google Shape;223;g3dc4f169225_1_121"/>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FFFFFF"/>
                </a:solidFill>
                <a:latin typeface="Anton"/>
                <a:ea typeface="Anton"/>
                <a:cs typeface="Anton"/>
                <a:sym typeface="Anton"/>
              </a:rPr>
              <a:t>Belangrijkste punten</a:t>
            </a:r>
            <a:endParaRPr b="0" i="0" sz="5100" u="none" cap="none" strike="noStrike">
              <a:solidFill>
                <a:srgbClr val="000000"/>
              </a:solidFill>
              <a:latin typeface="Arial"/>
              <a:ea typeface="Arial"/>
              <a:cs typeface="Arial"/>
              <a:sym typeface="Arial"/>
            </a:endParaRPr>
          </a:p>
        </p:txBody>
      </p:sp>
      <p:pic>
        <p:nvPicPr>
          <p:cNvPr id="224" name="Google Shape;224;g3dc4f169225_1_121"/>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8" name="Shape 228"/>
        <p:cNvGrpSpPr/>
        <p:nvPr/>
      </p:nvGrpSpPr>
      <p:grpSpPr>
        <a:xfrm>
          <a:off x="0" y="0"/>
          <a:ext cx="0" cy="0"/>
          <a:chOff x="0" y="0"/>
          <a:chExt cx="0" cy="0"/>
        </a:xfrm>
      </p:grpSpPr>
      <p:grpSp>
        <p:nvGrpSpPr>
          <p:cNvPr id="229" name="Google Shape;229;g3dc4f169225_1_131"/>
          <p:cNvGrpSpPr/>
          <p:nvPr/>
        </p:nvGrpSpPr>
        <p:grpSpPr>
          <a:xfrm>
            <a:off x="0" y="-216992"/>
            <a:ext cx="2922102" cy="10504504"/>
            <a:chOff x="0" y="-57150"/>
            <a:chExt cx="769602" cy="2766600"/>
          </a:xfrm>
        </p:grpSpPr>
        <p:sp>
          <p:nvSpPr>
            <p:cNvPr id="230" name="Google Shape;230;g3dc4f169225_1_13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1" name="Google Shape;231;g3dc4f169225_1_13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2" name="Google Shape;232;g3dc4f169225_1_131"/>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g3dc4f169225_1_131"/>
          <p:cNvSpPr txBox="1"/>
          <p:nvPr/>
        </p:nvSpPr>
        <p:spPr>
          <a:xfrm>
            <a:off x="4571988" y="3137625"/>
            <a:ext cx="12632100" cy="63126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3499"/>
              <a:buFont typeface="Arial"/>
              <a:buNone/>
            </a:pPr>
            <a:r>
              <a:rPr b="0" i="0" lang="en-US" sz="3499" u="none" cap="none" strike="noStrike">
                <a:solidFill>
                  <a:srgbClr val="FFFFFF"/>
                </a:solidFill>
                <a:latin typeface="Anton"/>
                <a:ea typeface="Anton"/>
                <a:cs typeface="Anton"/>
                <a:sym typeface="Anton"/>
              </a:rPr>
              <a:t>Ken </a:t>
            </a:r>
            <a:r>
              <a:rPr lang="en-US" sz="3499">
                <a:solidFill>
                  <a:srgbClr val="FFFFFF"/>
                </a:solidFill>
                <a:latin typeface="Anton"/>
                <a:ea typeface="Anton"/>
                <a:cs typeface="Anton"/>
                <a:sym typeface="Anton"/>
              </a:rPr>
              <a:t>je</a:t>
            </a:r>
            <a:r>
              <a:rPr b="0" i="0" lang="en-US" sz="3499" u="none" cap="none" strike="noStrike">
                <a:solidFill>
                  <a:srgbClr val="FFFFFF"/>
                </a:solidFill>
                <a:latin typeface="Anton"/>
                <a:ea typeface="Anton"/>
                <a:cs typeface="Anton"/>
                <a:sym typeface="Anton"/>
              </a:rPr>
              <a:t> rechten</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Hulpdiensten moeten volgens de EU-wetgeving toegankelijk zijn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3499"/>
              <a:buFont typeface="Arial"/>
              <a:buNone/>
            </a:pPr>
            <a:r>
              <a:rPr b="0" i="0" lang="en-US" sz="3499" u="none" cap="none" strike="noStrike">
                <a:solidFill>
                  <a:srgbClr val="FFFFFF"/>
                </a:solidFill>
                <a:latin typeface="Anton"/>
                <a:ea typeface="Anton"/>
                <a:cs typeface="Anton"/>
                <a:sym typeface="Anton"/>
              </a:rPr>
              <a:t>Gebruik technologie</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Apps en RTT maken 112 toegankelijk voor dove mensen</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3499"/>
              <a:buFont typeface="Arial"/>
              <a:buNone/>
            </a:pPr>
            <a:r>
              <a:rPr b="0" i="0" lang="en-US" sz="3499" u="none" cap="none" strike="noStrike">
                <a:solidFill>
                  <a:srgbClr val="FFFFFF"/>
                </a:solidFill>
                <a:latin typeface="Anton"/>
                <a:ea typeface="Anton"/>
                <a:cs typeface="Anton"/>
                <a:sym typeface="Anton"/>
              </a:rPr>
              <a:t>Help anderen</a:t>
            </a:r>
            <a:endParaRPr b="0" i="0" sz="3499" u="none" cap="none" strike="noStrike">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b="0" i="0" lang="en-US" sz="2799" u="none" cap="none" strike="noStrike">
                <a:solidFill>
                  <a:srgbClr val="FFFFFF"/>
                </a:solidFill>
                <a:latin typeface="Quicksand"/>
                <a:ea typeface="Quicksand"/>
                <a:cs typeface="Quicksand"/>
                <a:sym typeface="Quicksand"/>
              </a:rPr>
              <a:t>Deel je kennis om levens te redden in je gemeenschap</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p:txBody>
      </p:sp>
      <p:sp>
        <p:nvSpPr>
          <p:cNvPr id="234" name="Google Shape;234;g3dc4f169225_1_131"/>
          <p:cNvSpPr txBox="1"/>
          <p:nvPr/>
        </p:nvSpPr>
        <p:spPr>
          <a:xfrm>
            <a:off x="4064252" y="1534525"/>
            <a:ext cx="13103100" cy="1123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300"/>
              <a:buFont typeface="Arial"/>
              <a:buNone/>
            </a:pPr>
            <a:r>
              <a:rPr b="0" i="0" lang="en-US" sz="7300" u="none" cap="none" strike="noStrike">
                <a:solidFill>
                  <a:srgbClr val="FFFFFF"/>
                </a:solidFill>
                <a:latin typeface="Anton"/>
                <a:ea typeface="Anton"/>
                <a:cs typeface="Anton"/>
                <a:sym typeface="Anton"/>
              </a:rPr>
              <a:t>Onthoud deze belangrijke punten</a:t>
            </a:r>
            <a:endParaRPr b="0" i="0" sz="7000" u="none" cap="none" strike="noStrike">
              <a:solidFill>
                <a:srgbClr val="000000"/>
              </a:solidFill>
              <a:latin typeface="Arial"/>
              <a:ea typeface="Arial"/>
              <a:cs typeface="Arial"/>
              <a:sym typeface="Arial"/>
            </a:endParaRPr>
          </a:p>
        </p:txBody>
      </p:sp>
      <p:pic>
        <p:nvPicPr>
          <p:cNvPr id="235" name="Google Shape;235;g3dc4f169225_1_131"/>
          <p:cNvPicPr preferRelativeResize="0"/>
          <p:nvPr/>
        </p:nvPicPr>
        <p:blipFill>
          <a:blip r:embed="rId4">
            <a:alphaModFix/>
          </a:blip>
          <a:stretch>
            <a:fillRect/>
          </a:stretch>
        </p:blipFill>
        <p:spPr>
          <a:xfrm>
            <a:off x="14348650" y="9516825"/>
            <a:ext cx="3707725" cy="747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239" name="Shape 239"/>
        <p:cNvGrpSpPr/>
        <p:nvPr/>
      </p:nvGrpSpPr>
      <p:grpSpPr>
        <a:xfrm>
          <a:off x="0" y="0"/>
          <a:ext cx="0" cy="0"/>
          <a:chOff x="0" y="0"/>
          <a:chExt cx="0" cy="0"/>
        </a:xfrm>
      </p:grpSpPr>
      <p:grpSp>
        <p:nvGrpSpPr>
          <p:cNvPr id="240" name="Google Shape;240;g3dc4f169225_1_141"/>
          <p:cNvGrpSpPr/>
          <p:nvPr/>
        </p:nvGrpSpPr>
        <p:grpSpPr>
          <a:xfrm>
            <a:off x="0" y="-216993"/>
            <a:ext cx="2922102" cy="10504504"/>
            <a:chOff x="0" y="-57150"/>
            <a:chExt cx="769602" cy="2766600"/>
          </a:xfrm>
        </p:grpSpPr>
        <p:sp>
          <p:nvSpPr>
            <p:cNvPr id="241" name="Google Shape;241;g3dc4f169225_1_14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2" name="Google Shape;242;g3dc4f169225_1_14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3" name="Google Shape;243;g3dc4f169225_1_14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4" name="Google Shape;244;g3dc4f169225_1_141"/>
          <p:cNvSpPr txBox="1"/>
          <p:nvPr/>
        </p:nvSpPr>
        <p:spPr>
          <a:xfrm>
            <a:off x="4571988" y="3137625"/>
            <a:ext cx="12632100" cy="57093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161140"/>
                </a:solidFill>
                <a:latin typeface="Anton"/>
                <a:ea typeface="Anton"/>
                <a:cs typeface="Anton"/>
                <a:sym typeface="Anton"/>
              </a:rPr>
              <a:t>Verworven vaardigheden</a:t>
            </a:r>
            <a:endParaRPr b="0" i="0" sz="3499" u="none" cap="none" strike="noStrike">
              <a:solidFill>
                <a:srgbClr val="161140"/>
              </a:solidFill>
              <a:latin typeface="Anton"/>
              <a:ea typeface="Anton"/>
              <a:cs typeface="Anton"/>
              <a:sym typeface="Anton"/>
            </a:endParaRPr>
          </a:p>
          <a:p>
            <a:pPr indent="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161140"/>
                </a:solidFill>
                <a:latin typeface="Quicksand"/>
                <a:ea typeface="Quicksand"/>
                <a:cs typeface="Quicksand"/>
                <a:sym typeface="Quicksand"/>
              </a:rPr>
              <a:t>Je weet nu hoe je toegankelijke noodsystemen moet gebruiken</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161140"/>
                </a:solidFill>
                <a:latin typeface="Anton"/>
                <a:ea typeface="Anton"/>
                <a:cs typeface="Anton"/>
                <a:sym typeface="Anton"/>
              </a:rPr>
              <a:t>Gedeelde kennis</a:t>
            </a:r>
            <a:endParaRPr b="0" i="0" sz="3499" u="none" cap="none" strike="noStrike">
              <a:solidFill>
                <a:srgbClr val="161140"/>
              </a:solidFill>
              <a:latin typeface="Anton"/>
              <a:ea typeface="Anton"/>
              <a:cs typeface="Anton"/>
              <a:sym typeface="Anton"/>
            </a:endParaRPr>
          </a:p>
          <a:p>
            <a:pPr indent="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161140"/>
                </a:solidFill>
                <a:latin typeface="Quicksand"/>
                <a:ea typeface="Quicksand"/>
                <a:cs typeface="Quicksand"/>
                <a:sym typeface="Quicksand"/>
              </a:rPr>
              <a:t>Help anderen meer te weten te komen over noodcommunicatie</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b="0" i="0" lang="en-US" sz="3499" u="none" cap="none" strike="noStrike">
                <a:solidFill>
                  <a:srgbClr val="161140"/>
                </a:solidFill>
                <a:latin typeface="Anton"/>
                <a:ea typeface="Anton"/>
                <a:cs typeface="Anton"/>
                <a:sym typeface="Anton"/>
              </a:rPr>
              <a:t>Blijf veilig</a:t>
            </a:r>
            <a:endParaRPr b="0" i="0" sz="3499" u="none" cap="none" strike="noStrike">
              <a:solidFill>
                <a:srgbClr val="161140"/>
              </a:solidFill>
              <a:latin typeface="Anton"/>
              <a:ea typeface="Anton"/>
              <a:cs typeface="Anton"/>
              <a:sym typeface="Anton"/>
            </a:endParaRPr>
          </a:p>
          <a:p>
            <a:pPr indent="0" lvl="0" marL="0" marR="0" rtl="0" algn="l">
              <a:lnSpc>
                <a:spcPct val="140014"/>
              </a:lnSpc>
              <a:spcBef>
                <a:spcPts val="0"/>
              </a:spcBef>
              <a:spcAft>
                <a:spcPts val="0"/>
              </a:spcAft>
              <a:buClr>
                <a:schemeClr val="dk1"/>
              </a:buClr>
              <a:buSzPts val="1100"/>
              <a:buFont typeface="Arial"/>
              <a:buNone/>
            </a:pPr>
            <a:r>
              <a:rPr b="0" i="0" lang="en-US" sz="2799" u="none" cap="none" strike="noStrike">
                <a:solidFill>
                  <a:srgbClr val="161140"/>
                </a:solidFill>
                <a:latin typeface="Quicksand"/>
                <a:ea typeface="Quicksand"/>
                <a:cs typeface="Quicksand"/>
                <a:sym typeface="Quicksand"/>
              </a:rPr>
              <a:t>Er is noodhulp beschikbaar wanneer je die nodig hebt</a:t>
            </a:r>
            <a:endParaRPr b="0" i="0" sz="2799" u="none" cap="none" strike="noStrike">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161140"/>
              </a:solidFill>
              <a:latin typeface="Quicksand"/>
              <a:ea typeface="Quicksand"/>
              <a:cs typeface="Quicksand"/>
              <a:sym typeface="Quicksand"/>
            </a:endParaRPr>
          </a:p>
        </p:txBody>
      </p:sp>
      <p:sp>
        <p:nvSpPr>
          <p:cNvPr id="245" name="Google Shape;245;g3dc4f169225_1_141"/>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161140"/>
                </a:solidFill>
                <a:latin typeface="Anton"/>
                <a:ea typeface="Anton"/>
                <a:cs typeface="Anton"/>
                <a:sym typeface="Anton"/>
              </a:rPr>
              <a:t>Bedankt!</a:t>
            </a:r>
            <a:endParaRPr b="0" i="0" sz="5100" u="none" cap="none" strike="noStrike">
              <a:solidFill>
                <a:srgbClr val="161140"/>
              </a:solidFill>
              <a:latin typeface="Arial"/>
              <a:ea typeface="Arial"/>
              <a:cs typeface="Arial"/>
              <a:sym typeface="Arial"/>
            </a:endParaRPr>
          </a:p>
        </p:txBody>
      </p:sp>
      <p:pic>
        <p:nvPicPr>
          <p:cNvPr id="246" name="Google Shape;246;g3dc4f169225_1_141"/>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50" name="Shape 250"/>
        <p:cNvGrpSpPr/>
        <p:nvPr/>
      </p:nvGrpSpPr>
      <p:grpSpPr>
        <a:xfrm>
          <a:off x="0" y="0"/>
          <a:ext cx="0" cy="0"/>
          <a:chOff x="0" y="0"/>
          <a:chExt cx="0" cy="0"/>
        </a:xfrm>
      </p:grpSpPr>
      <p:sp>
        <p:nvSpPr>
          <p:cNvPr id="251" name="Google Shape;251;g3dc4f169225_1_15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2" name="Google Shape;252;g3dc4f169225_1_151"/>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3" name="Google Shape;253;g3dc4f169225_1_151"/>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4" name="Google Shape;254;g3dc4f169225_1_151"/>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55" name="Google Shape;255;g3dc4f169225_1_151"/>
          <p:cNvGrpSpPr/>
          <p:nvPr/>
        </p:nvGrpSpPr>
        <p:grpSpPr>
          <a:xfrm>
            <a:off x="-228300" y="6944208"/>
            <a:ext cx="18940866" cy="4430982"/>
            <a:chOff x="0" y="-57150"/>
            <a:chExt cx="4988508" cy="1167000"/>
          </a:xfrm>
        </p:grpSpPr>
        <p:sp>
          <p:nvSpPr>
            <p:cNvPr id="256" name="Google Shape;256;g3dc4f169225_1_151"/>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7" name="Google Shape;257;g3dc4f169225_1_151"/>
            <p:cNvSpPr txBox="1"/>
            <p:nvPr/>
          </p:nvSpPr>
          <p:spPr>
            <a:xfrm>
              <a:off x="0" y="-57150"/>
              <a:ext cx="4988400" cy="11670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8" name="Google Shape;258;g3dc4f169225_1_151"/>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9" name="Google Shape;259;g3dc4f169225_1_151"/>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0" name="Google Shape;260;g3dc4f169225_1_151"/>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1" name="Google Shape;261;g3dc4f169225_1_151"/>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2" name="Google Shape;262;g3dc4f169225_1_151"/>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3" name="Google Shape;263;g3dc4f169225_1_151"/>
          <p:cNvSpPr txBox="1"/>
          <p:nvPr/>
        </p:nvSpPr>
        <p:spPr>
          <a:xfrm>
            <a:off x="2157051" y="1867850"/>
            <a:ext cx="36672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264" name="Google Shape;264;g3dc4f169225_1_151"/>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Arial"/>
                <a:ea typeface="Arial"/>
                <a:cs typeface="Arial"/>
                <a:sym typeface="Arial"/>
                <a:hlinkClick r:id="rId12">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265" name="Google Shape;265;g3dc4f169225_1_151"/>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lang="en-US" sz="2461">
                <a:solidFill>
                  <a:srgbClr val="FFFFFF"/>
                </a:solidFill>
              </a:rPr>
              <a:t>Deaf Culture, Heritage and Diversity</a:t>
            </a:r>
            <a:endParaRPr b="0" i="0" sz="1400" u="none" cap="none" strike="noStrike">
              <a:solidFill>
                <a:srgbClr val="000000"/>
              </a:solidFill>
              <a:latin typeface="Arial"/>
              <a:ea typeface="Arial"/>
              <a:cs typeface="Arial"/>
              <a:sym typeface="Arial"/>
            </a:endParaRPr>
          </a:p>
        </p:txBody>
      </p:sp>
      <p:sp>
        <p:nvSpPr>
          <p:cNvPr id="266" name="Google Shape;266;g3dc4f169225_1_151"/>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pic>
        <p:nvPicPr>
          <p:cNvPr id="267" name="Google Shape;267;g3dc4f169225_1_151"/>
          <p:cNvPicPr preferRelativeResize="0"/>
          <p:nvPr/>
        </p:nvPicPr>
        <p:blipFill>
          <a:blip r:embed="rId13">
            <a:alphaModFix/>
          </a:blip>
          <a:stretch>
            <a:fillRect/>
          </a:stretch>
        </p:blipFill>
        <p:spPr>
          <a:xfrm>
            <a:off x="14220875" y="638413"/>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