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Anton" pitchFamily="2" charset="0"/>
      <p:regular r:id="rId19"/>
    </p:embeddedFont>
    <p:embeddedFont>
      <p:font typeface="Quicksand"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T1WZl5je+KxnbBoT1X23DB7evj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7cf28894ad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37cf28894a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459865" y="8347066"/>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48" y="3904550"/>
            <a:ext cx="13613400" cy="15296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7100" dirty="0" err="1">
                <a:solidFill>
                  <a:srgbClr val="FFFFFF"/>
                </a:solidFill>
                <a:latin typeface="Anton"/>
                <a:ea typeface="Anton"/>
                <a:cs typeface="Anton"/>
                <a:sym typeface="Anton"/>
              </a:rPr>
              <a:t>Notfall-Kommunikations-Systeme</a:t>
            </a:r>
            <a:endParaRPr sz="7100" dirty="0">
              <a:solidFill>
                <a:srgbClr val="FFFFFF"/>
              </a:solidFill>
              <a:latin typeface="Anton"/>
              <a:ea typeface="Anton"/>
              <a:cs typeface="Anton"/>
              <a:sym typeface="Anton"/>
            </a:endParaRPr>
          </a:p>
        </p:txBody>
      </p:sp>
      <p:sp>
        <p:nvSpPr>
          <p:cNvPr id="90" name="Google Shape;90;p1"/>
          <p:cNvSpPr txBox="1"/>
          <p:nvPr/>
        </p:nvSpPr>
        <p:spPr>
          <a:xfrm>
            <a:off x="3457354" y="5450055"/>
            <a:ext cx="11401500" cy="689420"/>
          </a:xfrm>
          <a:prstGeom prst="rect">
            <a:avLst/>
          </a:prstGeom>
          <a:noFill/>
          <a:ln>
            <a:noFill/>
          </a:ln>
        </p:spPr>
        <p:txBody>
          <a:bodyPr spcFirstLastPara="1" wrap="square" lIns="0" tIns="0" rIns="0" bIns="0" anchor="t" anchorCtr="0">
            <a:spAutoFit/>
          </a:bodyPr>
          <a:lstStyle/>
          <a:p>
            <a:pPr lvl="0">
              <a:lnSpc>
                <a:spcPct val="140000"/>
              </a:lnSpc>
            </a:pPr>
            <a:r>
              <a:rPr lang="en-US" sz="3200" dirty="0" err="1">
                <a:solidFill>
                  <a:srgbClr val="FFFFFF"/>
                </a:solidFill>
                <a:latin typeface="Quicksand"/>
                <a:ea typeface="Quicksand"/>
                <a:cs typeface="Quicksand"/>
                <a:sym typeface="Quicksand"/>
              </a:rPr>
              <a:t>Barrierefreie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Technologie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für</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Gehörlose</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495328"/>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2299" dirty="0">
                <a:solidFill>
                  <a:srgbClr val="FFFFFF"/>
                </a:solidFill>
                <a:latin typeface="Quicksand"/>
                <a:ea typeface="Quicksand"/>
                <a:cs typeface="Quicksand"/>
                <a:sym typeface="Quicksand"/>
              </a:rPr>
              <a:t>Deaf Studies | Workshop</a:t>
            </a:r>
            <a:endParaRPr dirty="0"/>
          </a:p>
        </p:txBody>
      </p:sp>
      <p:sp>
        <p:nvSpPr>
          <p:cNvPr id="2" name="Textfeld 1">
            <a:extLst>
              <a:ext uri="{FF2B5EF4-FFF2-40B4-BE49-F238E27FC236}">
                <a16:creationId xmlns:a16="http://schemas.microsoft.com/office/drawing/2014/main" id="{33E7B3B5-5A26-1A5D-B218-535C177C1B4E}"/>
              </a:ext>
            </a:extLst>
          </p:cNvPr>
          <p:cNvSpPr txBox="1"/>
          <p:nvPr/>
        </p:nvSpPr>
        <p:spPr>
          <a:xfrm>
            <a:off x="3573064" y="8243866"/>
            <a:ext cx="9583378"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3750519" y="3202939"/>
            <a:ext cx="14093343" cy="452296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None/>
            </a:pPr>
            <a:r>
              <a:rPr lang="de-AT" sz="3499" dirty="0">
                <a:solidFill>
                  <a:srgbClr val="FFFFFF"/>
                </a:solidFill>
                <a:latin typeface="Anton"/>
                <a:ea typeface="Anton"/>
                <a:cs typeface="Anton"/>
                <a:sym typeface="Anton"/>
              </a:rPr>
              <a:t>Notfall-Systeme verstehen</a:t>
            </a:r>
            <a:endParaRPr sz="3499" dirty="0">
              <a:solidFill>
                <a:srgbClr val="FFFFFF"/>
              </a:solidFill>
              <a:latin typeface="Anton"/>
              <a:ea typeface="Anton"/>
              <a:cs typeface="Anton"/>
              <a:sym typeface="Anton"/>
            </a:endParaRPr>
          </a:p>
          <a:p>
            <a:pPr lvl="0">
              <a:lnSpc>
                <a:spcPct val="140014"/>
              </a:lnSpc>
            </a:pPr>
            <a:r>
              <a:rPr lang="de-DE" sz="2800" dirty="0">
                <a:solidFill>
                  <a:srgbClr val="FFFFFF"/>
                </a:solidFill>
                <a:latin typeface="Quicksand" panose="020B0604020202020204" charset="0"/>
                <a:ea typeface="Anton"/>
                <a:cs typeface="Anton"/>
                <a:sym typeface="Anton"/>
              </a:rPr>
              <a:t>Was sind Notfall-Kommunikationssysteme und wie sie funktionieren sie.</a:t>
            </a:r>
          </a:p>
          <a:p>
            <a:pPr lvl="0">
              <a:lnSpc>
                <a:spcPct val="140014"/>
              </a:lnSpc>
            </a:pPr>
            <a:r>
              <a:rPr lang="de-DE" sz="2800" dirty="0">
                <a:solidFill>
                  <a:srgbClr val="FFFFFF"/>
                </a:solidFill>
                <a:latin typeface="Quicksand"/>
                <a:ea typeface="Quicksand"/>
                <a:cs typeface="Quicksand"/>
                <a:sym typeface="Quicksand"/>
              </a:rPr>
              <a:t>Apps wie DEC112 ermöglichen die Kommunikation in Notfällen.</a:t>
            </a:r>
          </a:p>
          <a:p>
            <a:pPr lvl="0">
              <a:lnSpc>
                <a:spcPct val="140014"/>
              </a:lnSpc>
            </a:pPr>
            <a:endParaRPr lang="de-DE" sz="2799" dirty="0">
              <a:solidFill>
                <a:srgbClr val="FFFFFF"/>
              </a:solidFill>
              <a:latin typeface="Quicksand"/>
              <a:ea typeface="Quicksand"/>
              <a:cs typeface="Quicksand"/>
              <a:sym typeface="Quicksand"/>
            </a:endParaRPr>
          </a:p>
          <a:p>
            <a:pPr lvl="0">
              <a:lnSpc>
                <a:spcPct val="140014"/>
              </a:lnSpc>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Du selbst kannst mit-helfen</a:t>
            </a:r>
            <a:br>
              <a:rPr lang="de-AT" sz="3499" dirty="0">
                <a:solidFill>
                  <a:srgbClr val="FFFFFF"/>
                </a:solidFill>
                <a:latin typeface="Anton"/>
                <a:ea typeface="Anton"/>
                <a:cs typeface="Anton"/>
                <a:sym typeface="Anton"/>
              </a:rPr>
            </a:br>
            <a:r>
              <a:rPr lang="de-DE" sz="2799" dirty="0">
                <a:solidFill>
                  <a:srgbClr val="FFFFFF"/>
                </a:solidFill>
                <a:latin typeface="Quicksand"/>
                <a:ea typeface="Quicksand"/>
                <a:cs typeface="Quicksand"/>
                <a:sym typeface="Quicksand"/>
              </a:rPr>
              <a:t>Auch gehörlose Menschen können </a:t>
            </a:r>
            <a:r>
              <a:rPr lang="de-DE" sz="2799" dirty="0" err="1">
                <a:solidFill>
                  <a:srgbClr val="FFFFFF"/>
                </a:solidFill>
                <a:latin typeface="Quicksand"/>
                <a:ea typeface="Quicksand"/>
                <a:cs typeface="Quicksand"/>
                <a:sym typeface="Quicksand"/>
              </a:rPr>
              <a:t>andereb</a:t>
            </a:r>
            <a:r>
              <a:rPr lang="de-DE" sz="2799" dirty="0">
                <a:solidFill>
                  <a:srgbClr val="FFFFFF"/>
                </a:solidFill>
                <a:latin typeface="Quicksand"/>
                <a:ea typeface="Quicksand"/>
                <a:cs typeface="Quicksand"/>
                <a:sym typeface="Quicksand"/>
              </a:rPr>
              <a:t> Gehörlosen in Notfällen helfen.</a:t>
            </a:r>
            <a:endParaRPr sz="2799" dirty="0">
              <a:solidFill>
                <a:srgbClr val="FFFFFF"/>
              </a:solidFill>
              <a:latin typeface="Quicksand"/>
              <a:ea typeface="Quicksand"/>
              <a:cs typeface="Quicksand"/>
              <a:sym typeface="Quicksand"/>
            </a:endParaRPr>
          </a:p>
        </p:txBody>
      </p:sp>
      <p:sp>
        <p:nvSpPr>
          <p:cNvPr id="102" name="Google Shape;102;p2"/>
          <p:cNvSpPr txBox="1"/>
          <p:nvPr/>
        </p:nvSpPr>
        <p:spPr>
          <a:xfrm>
            <a:off x="4100988" y="1007584"/>
            <a:ext cx="13103100" cy="170200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7900" dirty="0">
                <a:solidFill>
                  <a:srgbClr val="FFFFFF"/>
                </a:solidFill>
                <a:latin typeface="Anton"/>
                <a:ea typeface="Anton"/>
                <a:cs typeface="Anton"/>
                <a:sym typeface="Anton"/>
              </a:rPr>
              <a:t>Was </a:t>
            </a:r>
            <a:r>
              <a:rPr lang="en-US" sz="7900" dirty="0" err="1">
                <a:solidFill>
                  <a:srgbClr val="FFFFFF"/>
                </a:solidFill>
                <a:latin typeface="Anton"/>
                <a:ea typeface="Anton"/>
                <a:cs typeface="Anton"/>
                <a:sym typeface="Anton"/>
              </a:rPr>
              <a:t>machen</a:t>
            </a:r>
            <a:r>
              <a:rPr lang="en-US" sz="7900" dirty="0">
                <a:solidFill>
                  <a:srgbClr val="FFFFFF"/>
                </a:solidFill>
                <a:latin typeface="Anton"/>
                <a:ea typeface="Anton"/>
                <a:cs typeface="Anton"/>
                <a:sym typeface="Anton"/>
              </a:rPr>
              <a:t> </a:t>
            </a:r>
            <a:r>
              <a:rPr lang="en-US" sz="7900" dirty="0" err="1">
                <a:solidFill>
                  <a:srgbClr val="FFFFFF"/>
                </a:solidFill>
                <a:latin typeface="Anton"/>
                <a:ea typeface="Anton"/>
                <a:cs typeface="Anton"/>
                <a:sym typeface="Anton"/>
              </a:rPr>
              <a:t>wir</a:t>
            </a:r>
            <a:r>
              <a:rPr lang="en-US" sz="7900" dirty="0">
                <a:solidFill>
                  <a:srgbClr val="FFFFFF"/>
                </a:solidFill>
                <a:latin typeface="Anton"/>
                <a:ea typeface="Anton"/>
                <a:cs typeface="Anton"/>
                <a:sym typeface="Anton"/>
              </a:rPr>
              <a:t>?</a:t>
            </a:r>
            <a:endParaRPr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06"/>
        <p:cNvGrpSpPr/>
        <p:nvPr/>
      </p:nvGrpSpPr>
      <p:grpSpPr>
        <a:xfrm>
          <a:off x="0" y="0"/>
          <a:ext cx="0" cy="0"/>
          <a:chOff x="0" y="0"/>
          <a:chExt cx="0" cy="0"/>
        </a:xfrm>
      </p:grpSpPr>
      <p:grpSp>
        <p:nvGrpSpPr>
          <p:cNvPr id="107" name="Google Shape;107;p16"/>
          <p:cNvGrpSpPr/>
          <p:nvPr/>
        </p:nvGrpSpPr>
        <p:grpSpPr>
          <a:xfrm>
            <a:off x="0" y="-216991"/>
            <a:ext cx="2922084" cy="10503991"/>
            <a:chOff x="0" y="-57150"/>
            <a:chExt cx="769602" cy="2766483"/>
          </a:xfrm>
        </p:grpSpPr>
        <p:sp>
          <p:nvSpPr>
            <p:cNvPr id="108" name="Google Shape;108;p1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6"/>
          <p:cNvSpPr txBox="1"/>
          <p:nvPr/>
        </p:nvSpPr>
        <p:spPr>
          <a:xfrm>
            <a:off x="4571988" y="3137625"/>
            <a:ext cx="12632100" cy="587987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None/>
            </a:pPr>
            <a:r>
              <a:rPr lang="de-AT" sz="3499" dirty="0">
                <a:solidFill>
                  <a:srgbClr val="161140"/>
                </a:solidFill>
                <a:latin typeface="Anton"/>
                <a:ea typeface="Anton"/>
                <a:cs typeface="Anton"/>
                <a:sym typeface="Anton"/>
              </a:rPr>
              <a:t>Technologische Tools </a:t>
            </a:r>
            <a:endParaRPr sz="3499" dirty="0">
              <a:solidFill>
                <a:srgbClr val="161140"/>
              </a:solidFill>
              <a:latin typeface="Anton"/>
              <a:ea typeface="Anton"/>
              <a:cs typeface="Anton"/>
              <a:sym typeface="Anton"/>
            </a:endParaRPr>
          </a:p>
          <a:p>
            <a:pPr marL="0" lvl="0" indent="457200" algn="l" rtl="0">
              <a:lnSpc>
                <a:spcPct val="140014"/>
              </a:lnSpc>
              <a:spcBef>
                <a:spcPts val="0"/>
              </a:spcBef>
              <a:spcAft>
                <a:spcPts val="0"/>
              </a:spcAft>
              <a:buNone/>
            </a:pPr>
            <a:r>
              <a:rPr lang="en-US" sz="2799" dirty="0">
                <a:solidFill>
                  <a:srgbClr val="161140"/>
                </a:solidFill>
                <a:latin typeface="Quicksand"/>
                <a:ea typeface="Quicksand"/>
                <a:cs typeface="Quicksand"/>
                <a:sym typeface="Quicksand"/>
              </a:rPr>
              <a:t>Apps, </a:t>
            </a:r>
            <a:r>
              <a:rPr lang="en-US" sz="2799" dirty="0" err="1">
                <a:solidFill>
                  <a:srgbClr val="161140"/>
                </a:solidFill>
                <a:latin typeface="Quicksand"/>
                <a:ea typeface="Quicksand"/>
                <a:cs typeface="Quicksand"/>
                <a:sym typeface="Quicksand"/>
              </a:rPr>
              <a:t>Websiten</a:t>
            </a:r>
            <a:r>
              <a:rPr lang="en-US" sz="2799" dirty="0">
                <a:solidFill>
                  <a:srgbClr val="161140"/>
                </a:solidFill>
                <a:latin typeface="Quicksand"/>
                <a:ea typeface="Quicksand"/>
                <a:cs typeface="Quicksand"/>
                <a:sym typeface="Quicksand"/>
              </a:rPr>
              <a:t> und </a:t>
            </a:r>
            <a:r>
              <a:rPr lang="en-US" sz="2799" dirty="0" err="1">
                <a:solidFill>
                  <a:srgbClr val="161140"/>
                </a:solidFill>
                <a:latin typeface="Quicksand"/>
                <a:ea typeface="Quicksand"/>
                <a:cs typeface="Quicksand"/>
                <a:sym typeface="Quicksand"/>
              </a:rPr>
              <a:t>Geräte</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zur</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Kontaktaufnahme</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für</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Gehörlose</a:t>
            </a:r>
            <a:r>
              <a:rPr lang="en-US" sz="2799" dirty="0">
                <a:solidFill>
                  <a:srgbClr val="161140"/>
                </a:solidFill>
                <a:latin typeface="Quicksand"/>
                <a:ea typeface="Quicksand"/>
                <a:cs typeface="Quicksand"/>
                <a:sym typeface="Quicksand"/>
              </a:rPr>
              <a:t>.</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None/>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None/>
            </a:pPr>
            <a:r>
              <a:rPr lang="de-AT" sz="3499" dirty="0">
                <a:solidFill>
                  <a:srgbClr val="161140"/>
                </a:solidFill>
                <a:latin typeface="Anton"/>
                <a:ea typeface="Anton"/>
                <a:cs typeface="Anton"/>
                <a:sym typeface="Anton"/>
              </a:rPr>
              <a:t>Universeller Zugang</a:t>
            </a:r>
            <a:endParaRPr sz="3499" dirty="0">
              <a:solidFill>
                <a:srgbClr val="161140"/>
              </a:solidFill>
              <a:latin typeface="Anton"/>
              <a:ea typeface="Anton"/>
              <a:cs typeface="Anton"/>
              <a:sym typeface="Anton"/>
            </a:endParaRPr>
          </a:p>
          <a:p>
            <a:pPr marL="0" lvl="0" indent="457200" algn="l" rtl="0">
              <a:lnSpc>
                <a:spcPct val="140014"/>
              </a:lnSpc>
              <a:spcBef>
                <a:spcPts val="0"/>
              </a:spcBef>
              <a:spcAft>
                <a:spcPts val="0"/>
              </a:spcAft>
              <a:buNone/>
            </a:pPr>
            <a:r>
              <a:rPr lang="en-US" sz="2799" dirty="0">
                <a:solidFill>
                  <a:srgbClr val="161140"/>
                </a:solidFill>
                <a:latin typeface="Quicksand"/>
                <a:ea typeface="Quicksand"/>
                <a:cs typeface="Quicksand"/>
                <a:sym typeface="Quicksand"/>
              </a:rPr>
              <a:t>112 </a:t>
            </a:r>
            <a:r>
              <a:rPr lang="de-AT" sz="2799" dirty="0">
                <a:solidFill>
                  <a:srgbClr val="161140"/>
                </a:solidFill>
                <a:latin typeface="Quicksand"/>
                <a:ea typeface="Quicksand"/>
                <a:cs typeface="Quicksand"/>
                <a:sym typeface="Quicksand"/>
              </a:rPr>
              <a:t>– Notfallnummer für ganz Europa</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None/>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None/>
            </a:pPr>
            <a:r>
              <a:rPr lang="de-AT" sz="3499" dirty="0">
                <a:solidFill>
                  <a:srgbClr val="161140"/>
                </a:solidFill>
                <a:latin typeface="Anton"/>
                <a:ea typeface="Anton"/>
                <a:cs typeface="Anton"/>
                <a:sym typeface="Anton"/>
              </a:rPr>
              <a:t>Gleiche Rechte</a:t>
            </a:r>
            <a:endParaRPr sz="3499" dirty="0">
              <a:solidFill>
                <a:srgbClr val="161140"/>
              </a:solidFill>
              <a:latin typeface="Anton"/>
              <a:ea typeface="Anton"/>
              <a:cs typeface="Anton"/>
              <a:sym typeface="Anton"/>
            </a:endParaRPr>
          </a:p>
          <a:p>
            <a:pPr lvl="0" indent="457200">
              <a:lnSpc>
                <a:spcPct val="140014"/>
              </a:lnSpc>
            </a:pPr>
            <a:r>
              <a:rPr lang="de-DE" sz="2799" dirty="0">
                <a:solidFill>
                  <a:srgbClr val="161140"/>
                </a:solidFill>
                <a:latin typeface="Quicksand"/>
                <a:ea typeface="Quicksand"/>
                <a:cs typeface="Quicksand"/>
                <a:sym typeface="Quicksand"/>
              </a:rPr>
              <a:t>Gehörlose Menschen sollten genauso wie hörende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Menschen Hilfe erhalten.</a:t>
            </a:r>
            <a:endParaRPr sz="2799" dirty="0">
              <a:solidFill>
                <a:srgbClr val="161140"/>
              </a:solidFill>
              <a:latin typeface="Quicksand"/>
              <a:ea typeface="Quicksand"/>
              <a:cs typeface="Quicksand"/>
              <a:sym typeface="Quicksand"/>
            </a:endParaRPr>
          </a:p>
        </p:txBody>
      </p:sp>
      <p:sp>
        <p:nvSpPr>
          <p:cNvPr id="112" name="Google Shape;112;p16"/>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a:solidFill>
                  <a:srgbClr val="161140"/>
                </a:solidFill>
                <a:latin typeface="Anton"/>
                <a:ea typeface="Anton"/>
                <a:cs typeface="Anton"/>
                <a:sym typeface="Anton"/>
              </a:rPr>
              <a:t>Was </a:t>
            </a:r>
            <a:r>
              <a:rPr lang="en-US" sz="5400" dirty="0" err="1">
                <a:solidFill>
                  <a:srgbClr val="161140"/>
                </a:solidFill>
                <a:latin typeface="Anton"/>
                <a:ea typeface="Anton"/>
                <a:cs typeface="Anton"/>
                <a:sym typeface="Anton"/>
              </a:rPr>
              <a:t>sind</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Notfall-Kommunikationssysteme</a:t>
            </a:r>
            <a:r>
              <a:rPr lang="en-US" sz="5400" dirty="0">
                <a:solidFill>
                  <a:srgbClr val="161140"/>
                </a:solidFill>
                <a:latin typeface="Anton"/>
                <a:ea typeface="Anton"/>
                <a:cs typeface="Anton"/>
                <a:sym typeface="Anton"/>
              </a:rPr>
              <a:t>?</a:t>
            </a:r>
            <a:endParaRPr sz="5100" dirty="0">
              <a:solidFill>
                <a:srgbClr val="161140"/>
              </a:solidFill>
            </a:endParaRPr>
          </a:p>
        </p:txBody>
      </p:sp>
      <p:sp>
        <p:nvSpPr>
          <p:cNvPr id="113" name="Google Shape;113;p1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17"/>
        <p:cNvGrpSpPr/>
        <p:nvPr/>
      </p:nvGrpSpPr>
      <p:grpSpPr>
        <a:xfrm>
          <a:off x="0" y="0"/>
          <a:ext cx="0" cy="0"/>
          <a:chOff x="0" y="0"/>
          <a:chExt cx="0" cy="0"/>
        </a:xfrm>
      </p:grpSpPr>
      <p:grpSp>
        <p:nvGrpSpPr>
          <p:cNvPr id="118" name="Google Shape;118;p12"/>
          <p:cNvGrpSpPr/>
          <p:nvPr/>
        </p:nvGrpSpPr>
        <p:grpSpPr>
          <a:xfrm>
            <a:off x="0" y="-216991"/>
            <a:ext cx="2922084" cy="10503991"/>
            <a:chOff x="0" y="-57150"/>
            <a:chExt cx="769602" cy="2766483"/>
          </a:xfrm>
        </p:grpSpPr>
        <p:sp>
          <p:nvSpPr>
            <p:cNvPr id="119" name="Google Shape;119;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1" name="Google Shape;121;p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 name="Google Shape;122;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12"/>
          <p:cNvSpPr txBox="1"/>
          <p:nvPr/>
        </p:nvSpPr>
        <p:spPr>
          <a:xfrm>
            <a:off x="4571988" y="3137625"/>
            <a:ext cx="12632100" cy="5277022"/>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Alle EU-Länder</a:t>
            </a:r>
            <a:endParaRPr sz="3499" dirty="0">
              <a:solidFill>
                <a:srgbClr val="FFFFFF"/>
              </a:solidFill>
              <a:latin typeface="Anton"/>
              <a:ea typeface="Anton"/>
              <a:cs typeface="Anton"/>
              <a:sym typeface="Anton"/>
            </a:endParaRPr>
          </a:p>
          <a:p>
            <a:pPr marL="0" lvl="0" indent="457200" algn="l" rtl="0">
              <a:lnSpc>
                <a:spcPct val="140014"/>
              </a:lnSpc>
              <a:spcBef>
                <a:spcPts val="0"/>
              </a:spcBef>
              <a:spcAft>
                <a:spcPts val="0"/>
              </a:spcAft>
              <a:buClr>
                <a:schemeClr val="dk1"/>
              </a:buClr>
              <a:buSzPts val="1100"/>
              <a:buFont typeface="Arial"/>
              <a:buNone/>
            </a:pPr>
            <a:r>
              <a:rPr lang="de-AT" sz="2799" dirty="0">
                <a:solidFill>
                  <a:srgbClr val="FFFFFF"/>
                </a:solidFill>
                <a:latin typeface="Quicksand"/>
                <a:ea typeface="Quicksand"/>
                <a:cs typeface="Quicksand"/>
                <a:sym typeface="Quicksand"/>
              </a:rPr>
              <a:t>112 funktioniert im gesamten europäischen Raum</a:t>
            </a:r>
          </a:p>
          <a:p>
            <a:pPr marL="0" lvl="0" indent="45720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Unterschiedliche Zugänge</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Sprach-, Text-, Video- und Gebärdensprache-Möglichkeiten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en-US" sz="3499" dirty="0" err="1">
                <a:solidFill>
                  <a:srgbClr val="FFFFFF"/>
                </a:solidFill>
                <a:latin typeface="Anton"/>
                <a:ea typeface="Quicksand"/>
                <a:cs typeface="Quicksand"/>
                <a:sym typeface="Anton"/>
              </a:rPr>
              <a:t>Keine</a:t>
            </a:r>
            <a:r>
              <a:rPr lang="en-US" sz="3499" dirty="0">
                <a:solidFill>
                  <a:srgbClr val="FFFFFF"/>
                </a:solidFill>
                <a:latin typeface="Anton"/>
                <a:ea typeface="Quicksand"/>
                <a:cs typeface="Quicksand"/>
                <a:sym typeface="Anton"/>
              </a:rPr>
              <a:t> </a:t>
            </a:r>
            <a:r>
              <a:rPr lang="en-US" sz="3499" dirty="0" err="1">
                <a:solidFill>
                  <a:srgbClr val="FFFFFF"/>
                </a:solidFill>
                <a:latin typeface="Anton"/>
                <a:ea typeface="Quicksand"/>
                <a:cs typeface="Quicksand"/>
                <a:sym typeface="Anton"/>
              </a:rPr>
              <a:t>Anmeldung</a:t>
            </a:r>
            <a:r>
              <a:rPr lang="en-US" sz="3499" dirty="0">
                <a:solidFill>
                  <a:srgbClr val="FFFFFF"/>
                </a:solidFill>
                <a:latin typeface="Anton"/>
                <a:ea typeface="Quicksand"/>
                <a:cs typeface="Quicksand"/>
                <a:sym typeface="Anton"/>
              </a:rPr>
              <a:t> </a:t>
            </a:r>
            <a:r>
              <a:rPr lang="en-US" sz="3499" dirty="0" err="1">
                <a:solidFill>
                  <a:srgbClr val="FFFFFF"/>
                </a:solidFill>
                <a:latin typeface="Anton"/>
                <a:ea typeface="Quicksand"/>
                <a:cs typeface="Quicksand"/>
                <a:sym typeface="Anton"/>
              </a:rPr>
              <a:t>notwendig</a:t>
            </a:r>
            <a:endParaRPr lang="en-US" sz="3499" dirty="0">
              <a:solidFill>
                <a:srgbClr val="FFFFFF"/>
              </a:solidFill>
              <a:latin typeface="Anton"/>
              <a:ea typeface="Quicksand"/>
              <a:cs typeface="Quicksand"/>
              <a:sym typeface="Anton"/>
            </a:endParaRPr>
          </a:p>
          <a:p>
            <a:pPr lvl="0">
              <a:lnSpc>
                <a:spcPct val="140014"/>
              </a:lnSpc>
              <a:buClr>
                <a:schemeClr val="dk1"/>
              </a:buClr>
              <a:buSzPts val="1100"/>
            </a:pPr>
            <a:r>
              <a:rPr lang="de-DE" sz="2800" dirty="0">
                <a:solidFill>
                  <a:srgbClr val="FFFFFF"/>
                </a:solidFill>
                <a:latin typeface="Quicksand"/>
                <a:ea typeface="Quicksand"/>
                <a:cs typeface="Quicksand"/>
                <a:sym typeface="Quicksand"/>
              </a:rPr>
              <a:t>     Funktioniert sofort, ohne sich vorher anzumelden.</a:t>
            </a:r>
            <a:endParaRPr lang="en-US" sz="2800" dirty="0">
              <a:solidFill>
                <a:srgbClr val="FFFFFF"/>
              </a:solidFill>
              <a:latin typeface="Anton"/>
              <a:ea typeface="Quicksand"/>
              <a:cs typeface="Quicksand"/>
              <a:sym typeface="Anton"/>
            </a:endParaRPr>
          </a:p>
        </p:txBody>
      </p:sp>
      <p:sp>
        <p:nvSpPr>
          <p:cNvPr id="124" name="Google Shape;124;p12"/>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a:solidFill>
                  <a:srgbClr val="FFFFFF"/>
                </a:solidFill>
                <a:latin typeface="Anton"/>
                <a:ea typeface="Anton"/>
                <a:cs typeface="Anton"/>
                <a:sym typeface="Anton"/>
              </a:rPr>
              <a:t>112 – die Universal-</a:t>
            </a:r>
            <a:r>
              <a:rPr lang="en-US" sz="5400" dirty="0" err="1">
                <a:solidFill>
                  <a:srgbClr val="FFFFFF"/>
                </a:solidFill>
                <a:latin typeface="Anton"/>
                <a:ea typeface="Anton"/>
                <a:cs typeface="Anton"/>
                <a:sym typeface="Anton"/>
              </a:rPr>
              <a:t>Nummer</a:t>
            </a:r>
            <a:endParaRPr sz="5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28"/>
        <p:cNvGrpSpPr/>
        <p:nvPr/>
      </p:nvGrpSpPr>
      <p:grpSpPr>
        <a:xfrm>
          <a:off x="0" y="0"/>
          <a:ext cx="0" cy="0"/>
          <a:chOff x="0" y="0"/>
          <a:chExt cx="0" cy="0"/>
        </a:xfrm>
      </p:grpSpPr>
      <p:grpSp>
        <p:nvGrpSpPr>
          <p:cNvPr id="129" name="Google Shape;129;p19"/>
          <p:cNvGrpSpPr/>
          <p:nvPr/>
        </p:nvGrpSpPr>
        <p:grpSpPr>
          <a:xfrm>
            <a:off x="0" y="-216991"/>
            <a:ext cx="2922084" cy="10503991"/>
            <a:chOff x="0" y="-57150"/>
            <a:chExt cx="769602" cy="2766483"/>
          </a:xfrm>
        </p:grpSpPr>
        <p:sp>
          <p:nvSpPr>
            <p:cNvPr id="130" name="Google Shape;130;p1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1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2" name="Google Shape;132;p1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p19"/>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19"/>
          <p:cNvSpPr txBox="1"/>
          <p:nvPr/>
        </p:nvSpPr>
        <p:spPr>
          <a:xfrm>
            <a:off x="4571988" y="3137625"/>
            <a:ext cx="12632100" cy="678455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Barrieren in der Kommunikation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Kein*e Dolmetscher*in verfügbar. </a:t>
            </a:r>
            <a:br>
              <a:rPr lang="de-DE" sz="2799" dirty="0">
                <a:solidFill>
                  <a:srgbClr val="FFFFFF"/>
                </a:solidFill>
                <a:latin typeface="Quicksand"/>
                <a:ea typeface="Quicksand"/>
                <a:cs typeface="Quicksand"/>
                <a:sym typeface="Quicksand"/>
              </a:rPr>
            </a:br>
            <a:r>
              <a:rPr lang="de-DE" sz="2799" dirty="0">
                <a:solidFill>
                  <a:srgbClr val="FFFFFF"/>
                </a:solidFill>
                <a:latin typeface="Quicksand"/>
                <a:ea typeface="Quicksand"/>
                <a:cs typeface="Quicksand"/>
                <a:sym typeface="Quicksand"/>
              </a:rPr>
              <a:t>     Schwierigkeit, Rettungsdienste zu kontaktieren.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Gefühl der Isolation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Notfalldienste sind nicht für gehörlose Menschen </a:t>
            </a:r>
            <a:r>
              <a:rPr lang="de-AT" sz="2799" dirty="0">
                <a:solidFill>
                  <a:srgbClr val="FFFFFF"/>
                </a:solidFill>
                <a:latin typeface="Quicksand"/>
                <a:ea typeface="Quicksand"/>
                <a:cs typeface="Quicksand"/>
                <a:sym typeface="Quicksand"/>
              </a:rPr>
              <a:t>ausgerichtet.</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lvl="0">
              <a:lnSpc>
                <a:spcPct val="140014"/>
              </a:lnSpc>
              <a:buClr>
                <a:schemeClr val="dk1"/>
              </a:buClr>
              <a:buSzPts val="1100"/>
            </a:pPr>
            <a:r>
              <a:rPr lang="de-DE" sz="3499" dirty="0">
                <a:solidFill>
                  <a:srgbClr val="FFFFFF"/>
                </a:solidFill>
                <a:latin typeface="Anton"/>
                <a:ea typeface="Anton"/>
                <a:cs typeface="Anton"/>
                <a:sym typeface="Anton"/>
              </a:rPr>
              <a:t>Der Notruf 112 sollte für alle Menschen uneingeschränkt zugänglich sein, auch für gehörlose Menschen –</a:t>
            </a:r>
          </a:p>
          <a:p>
            <a:pPr lvl="0">
              <a:lnSpc>
                <a:spcPct val="140014"/>
              </a:lnSpc>
              <a:buClr>
                <a:schemeClr val="dk1"/>
              </a:buClr>
              <a:buSzPts val="1100"/>
            </a:pPr>
            <a:r>
              <a:rPr lang="de-DE" sz="3499" dirty="0">
                <a:solidFill>
                  <a:srgbClr val="FFFFFF"/>
                </a:solidFill>
                <a:latin typeface="Anton"/>
                <a:ea typeface="Anton"/>
                <a:cs typeface="Anton"/>
                <a:sym typeface="Anton"/>
              </a:rPr>
              <a:t>RTT, VRS und Video in einem System!</a:t>
            </a:r>
            <a:endParaRPr sz="2799" dirty="0">
              <a:solidFill>
                <a:srgbClr val="FFFFFF"/>
              </a:solidFill>
              <a:latin typeface="Quicksand"/>
              <a:ea typeface="Quicksand"/>
              <a:cs typeface="Quicksand"/>
              <a:sym typeface="Quicksand"/>
            </a:endParaRPr>
          </a:p>
        </p:txBody>
      </p:sp>
      <p:sp>
        <p:nvSpPr>
          <p:cNvPr id="135" name="Google Shape;135;p19"/>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FFFFFF"/>
                </a:solidFill>
                <a:latin typeface="Anton"/>
                <a:ea typeface="Anton"/>
                <a:cs typeface="Anton"/>
                <a:sym typeface="Anton"/>
              </a:rPr>
              <a:t>Probleme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für</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gehörlose</a:t>
            </a:r>
            <a:r>
              <a:rPr lang="en-US" sz="5400" dirty="0">
                <a:solidFill>
                  <a:srgbClr val="FFFFFF"/>
                </a:solidFill>
                <a:latin typeface="Anton"/>
                <a:ea typeface="Anton"/>
                <a:cs typeface="Anton"/>
                <a:sym typeface="Anton"/>
              </a:rPr>
              <a:t> Menschen</a:t>
            </a:r>
            <a:endParaRPr sz="5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39"/>
        <p:cNvGrpSpPr/>
        <p:nvPr/>
      </p:nvGrpSpPr>
      <p:grpSpPr>
        <a:xfrm>
          <a:off x="0" y="0"/>
          <a:ext cx="0" cy="0"/>
          <a:chOff x="0" y="0"/>
          <a:chExt cx="0" cy="0"/>
        </a:xfrm>
      </p:grpSpPr>
      <p:grpSp>
        <p:nvGrpSpPr>
          <p:cNvPr id="140" name="Google Shape;140;p17"/>
          <p:cNvGrpSpPr/>
          <p:nvPr/>
        </p:nvGrpSpPr>
        <p:grpSpPr>
          <a:xfrm>
            <a:off x="0" y="-216991"/>
            <a:ext cx="2922084" cy="10503991"/>
            <a:chOff x="0" y="-57150"/>
            <a:chExt cx="769602" cy="2766483"/>
          </a:xfrm>
        </p:grpSpPr>
        <p:sp>
          <p:nvSpPr>
            <p:cNvPr id="141" name="Google Shape;141;p1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17"/>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3" name="Google Shape;143;p1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17"/>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17"/>
          <p:cNvSpPr txBox="1"/>
          <p:nvPr/>
        </p:nvSpPr>
        <p:spPr>
          <a:xfrm>
            <a:off x="4571988" y="3137625"/>
            <a:ext cx="12632100" cy="542764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Erfahrungsaustausch</a:t>
            </a:r>
            <a:endParaRPr sz="3499" dirty="0">
              <a:solidFill>
                <a:srgbClr val="FFFFFF"/>
              </a:solidFill>
              <a:latin typeface="Anton"/>
              <a:ea typeface="Anton"/>
              <a:cs typeface="Anton"/>
              <a:sym typeface="Anton"/>
            </a:endParaRPr>
          </a:p>
          <a:p>
            <a:pPr marL="514350" lvl="0" indent="-514350">
              <a:lnSpc>
                <a:spcPct val="140014"/>
              </a:lnSpc>
              <a:buClr>
                <a:schemeClr val="dk1"/>
              </a:buClr>
              <a:buSzPts val="1100"/>
              <a:buAutoNum type="arabicPeriod"/>
            </a:pPr>
            <a:r>
              <a:rPr lang="de-DE" sz="2799" dirty="0">
                <a:solidFill>
                  <a:srgbClr val="FFFFFF"/>
                </a:solidFill>
                <a:latin typeface="Quicksand"/>
                <a:ea typeface="Quicksand"/>
                <a:cs typeface="Quicksand"/>
                <a:sym typeface="Quicksand"/>
              </a:rPr>
              <a:t>Hast du jemals Notfallhilfe benötigt? Was ist passiert?</a:t>
            </a:r>
          </a:p>
          <a:p>
            <a:pPr marL="514350" lvl="0" indent="-514350">
              <a:lnSpc>
                <a:spcPct val="140014"/>
              </a:lnSpc>
              <a:buClr>
                <a:schemeClr val="dk1"/>
              </a:buClr>
              <a:buSzPts val="1100"/>
              <a:buAutoNum type="arabicPeriod"/>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Kommunikations-Barrieren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2. Was erschwert es gehörlosen Menschen, in Notfällen Hilfe zu erhalten?</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FFFFFF"/>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Anderen helfen</a:t>
            </a:r>
            <a:endParaRPr sz="3499" dirty="0">
              <a:solidFill>
                <a:srgbClr val="FFFFFF"/>
              </a:solidFill>
              <a:latin typeface="Anton"/>
              <a:ea typeface="Anton"/>
              <a:cs typeface="Anton"/>
              <a:sym typeface="Anton"/>
            </a:endParaRPr>
          </a:p>
          <a:p>
            <a:pPr lvl="0">
              <a:lnSpc>
                <a:spcPct val="140014"/>
              </a:lnSpc>
            </a:pPr>
            <a:r>
              <a:rPr lang="de-DE" sz="2799" dirty="0">
                <a:solidFill>
                  <a:srgbClr val="FFFFFF"/>
                </a:solidFill>
                <a:latin typeface="Quicksand"/>
                <a:ea typeface="Quicksand"/>
                <a:cs typeface="Quicksand"/>
                <a:sym typeface="Quicksand"/>
              </a:rPr>
              <a:t>3. Wie können gehörlose Menschen hörenden Menschen in Notfällen helfen?</a:t>
            </a:r>
            <a:endParaRPr sz="2799" dirty="0">
              <a:solidFill>
                <a:srgbClr val="FFFFFF"/>
              </a:solidFill>
              <a:latin typeface="Quicksand"/>
              <a:ea typeface="Quicksand"/>
              <a:cs typeface="Quicksand"/>
              <a:sym typeface="Quicksand"/>
            </a:endParaRPr>
          </a:p>
        </p:txBody>
      </p:sp>
      <p:sp>
        <p:nvSpPr>
          <p:cNvPr id="146" name="Google Shape;146;p17"/>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FFFFFF"/>
                </a:solidFill>
                <a:latin typeface="Anton"/>
                <a:ea typeface="Anton"/>
                <a:cs typeface="Anton"/>
                <a:sym typeface="Anton"/>
              </a:rPr>
              <a:t>Gruppen-Diskussion</a:t>
            </a:r>
            <a:endParaRPr sz="5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0"/>
        <p:cNvGrpSpPr/>
        <p:nvPr/>
      </p:nvGrpSpPr>
      <p:grpSpPr>
        <a:xfrm>
          <a:off x="0" y="0"/>
          <a:ext cx="0" cy="0"/>
          <a:chOff x="0" y="0"/>
          <a:chExt cx="0" cy="0"/>
        </a:xfrm>
      </p:grpSpPr>
      <p:grpSp>
        <p:nvGrpSpPr>
          <p:cNvPr id="151" name="Google Shape;151;p15"/>
          <p:cNvGrpSpPr/>
          <p:nvPr/>
        </p:nvGrpSpPr>
        <p:grpSpPr>
          <a:xfrm>
            <a:off x="0" y="-216991"/>
            <a:ext cx="2922084" cy="10503991"/>
            <a:chOff x="0" y="-57150"/>
            <a:chExt cx="769602" cy="2766483"/>
          </a:xfrm>
        </p:grpSpPr>
        <p:sp>
          <p:nvSpPr>
            <p:cNvPr id="152" name="Google Shape;152;p1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15"/>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4" name="Google Shape;154;p1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1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15"/>
          <p:cNvSpPr txBox="1"/>
          <p:nvPr/>
        </p:nvSpPr>
        <p:spPr>
          <a:xfrm>
            <a:off x="4571988" y="3137625"/>
            <a:ext cx="12632100" cy="542764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en-US" sz="3499" dirty="0" err="1">
                <a:solidFill>
                  <a:srgbClr val="FFFFFF"/>
                </a:solidFill>
                <a:latin typeface="Anton"/>
                <a:ea typeface="Anton"/>
                <a:cs typeface="Anton"/>
                <a:sym typeface="Anton"/>
              </a:rPr>
              <a:t>Europäisches</a:t>
            </a:r>
            <a:r>
              <a:rPr lang="en-US" sz="3499" dirty="0">
                <a:solidFill>
                  <a:srgbClr val="FFFFFF"/>
                </a:solidFill>
                <a:latin typeface="Anton"/>
                <a:ea typeface="Anton"/>
                <a:cs typeface="Anton"/>
                <a:sym typeface="Anton"/>
              </a:rPr>
              <a:t> </a:t>
            </a:r>
            <a:r>
              <a:rPr lang="en-US" sz="3499" dirty="0" err="1">
                <a:solidFill>
                  <a:srgbClr val="FFFFFF"/>
                </a:solidFill>
                <a:latin typeface="Anton"/>
                <a:ea typeface="Anton"/>
                <a:cs typeface="Anton"/>
                <a:sym typeface="Anton"/>
              </a:rPr>
              <a:t>Gesetz</a:t>
            </a:r>
            <a:r>
              <a:rPr lang="en-US" sz="3499" dirty="0">
                <a:solidFill>
                  <a:srgbClr val="FFFFFF"/>
                </a:solidFill>
                <a:latin typeface="Anton"/>
                <a:ea typeface="Anton"/>
                <a:cs typeface="Anton"/>
                <a:sym typeface="Anton"/>
              </a:rPr>
              <a:t> </a:t>
            </a:r>
            <a:r>
              <a:rPr lang="en-US" sz="3499" dirty="0" err="1">
                <a:solidFill>
                  <a:srgbClr val="FFFFFF"/>
                </a:solidFill>
                <a:latin typeface="Anton"/>
                <a:ea typeface="Anton"/>
                <a:cs typeface="Anton"/>
                <a:sym typeface="Anton"/>
              </a:rPr>
              <a:t>zur</a:t>
            </a:r>
            <a:r>
              <a:rPr lang="en-US" sz="3499" dirty="0">
                <a:solidFill>
                  <a:srgbClr val="FFFFFF"/>
                </a:solidFill>
                <a:latin typeface="Anton"/>
                <a:ea typeface="Anton"/>
                <a:cs typeface="Anton"/>
                <a:sym typeface="Anton"/>
              </a:rPr>
              <a:t> </a:t>
            </a:r>
            <a:r>
              <a:rPr lang="en-US" sz="3499" dirty="0" err="1">
                <a:solidFill>
                  <a:srgbClr val="FFFFFF"/>
                </a:solidFill>
                <a:latin typeface="Anton"/>
                <a:ea typeface="Anton"/>
                <a:cs typeface="Anton"/>
                <a:sym typeface="Anton"/>
              </a:rPr>
              <a:t>Barriere-Freiheit</a:t>
            </a:r>
            <a:r>
              <a:rPr lang="en-US" sz="3499" dirty="0">
                <a:solidFill>
                  <a:srgbClr val="FFFFFF"/>
                </a:solidFill>
                <a:latin typeface="Anton"/>
                <a:ea typeface="Anton"/>
                <a:cs typeface="Anton"/>
                <a:sym typeface="Anton"/>
              </a:rPr>
              <a:t> </a:t>
            </a:r>
          </a:p>
          <a:p>
            <a:pPr marL="0" lvl="0" indent="0" algn="l" rtl="0">
              <a:lnSpc>
                <a:spcPct val="140014"/>
              </a:lnSpc>
              <a:spcBef>
                <a:spcPts val="0"/>
              </a:spcBef>
              <a:spcAft>
                <a:spcPts val="0"/>
              </a:spcAft>
              <a:buClr>
                <a:schemeClr val="dk1"/>
              </a:buClr>
              <a:buSzPts val="1100"/>
              <a:buFont typeface="Arial"/>
              <a:buNone/>
            </a:pPr>
            <a:r>
              <a:rPr lang="de-DE" sz="2799" dirty="0">
                <a:solidFill>
                  <a:srgbClr val="FFFFFF"/>
                </a:solidFill>
                <a:latin typeface="Quicksand"/>
                <a:ea typeface="Quicksand"/>
                <a:cs typeface="Quicksand"/>
                <a:sym typeface="Quicksand"/>
              </a:rPr>
              <a:t>Alle Notfalldienste müssen bis 2025–2027 zugänglich sein.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Europäischer Kommunikations-Code</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112 muss über Text, Video und Gebärdensprache funktionieren</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FFFFFF"/>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Universelle Rechte</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Gleichbleibende Servicequalität für alle in den EU-Mitgliedstaaten</a:t>
            </a:r>
            <a:endParaRPr sz="2799" dirty="0">
              <a:solidFill>
                <a:srgbClr val="FFFFFF"/>
              </a:solidFill>
              <a:latin typeface="Quicksand"/>
              <a:ea typeface="Quicksand"/>
              <a:cs typeface="Quicksand"/>
              <a:sym typeface="Quicksand"/>
            </a:endParaRPr>
          </a:p>
        </p:txBody>
      </p:sp>
      <p:sp>
        <p:nvSpPr>
          <p:cNvPr id="157" name="Google Shape;157;p15"/>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a:solidFill>
                  <a:srgbClr val="FFFFFF"/>
                </a:solidFill>
                <a:latin typeface="Anton"/>
                <a:ea typeface="Anton"/>
                <a:cs typeface="Anton"/>
                <a:sym typeface="Anton"/>
              </a:rPr>
              <a:t>EU </a:t>
            </a:r>
            <a:r>
              <a:rPr lang="en-US" sz="5400" dirty="0" err="1">
                <a:solidFill>
                  <a:srgbClr val="FFFFFF"/>
                </a:solidFill>
                <a:latin typeface="Anton"/>
                <a:ea typeface="Anton"/>
                <a:cs typeface="Anton"/>
                <a:sym typeface="Anton"/>
              </a:rPr>
              <a:t>Rechtliche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Rahmen</a:t>
            </a:r>
            <a:endParaRPr sz="5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61"/>
        <p:cNvGrpSpPr/>
        <p:nvPr/>
      </p:nvGrpSpPr>
      <p:grpSpPr>
        <a:xfrm>
          <a:off x="0" y="0"/>
          <a:ext cx="0" cy="0"/>
          <a:chOff x="0" y="0"/>
          <a:chExt cx="0" cy="0"/>
        </a:xfrm>
      </p:grpSpPr>
      <p:grpSp>
        <p:nvGrpSpPr>
          <p:cNvPr id="162" name="Google Shape;162;p20"/>
          <p:cNvGrpSpPr/>
          <p:nvPr/>
        </p:nvGrpSpPr>
        <p:grpSpPr>
          <a:xfrm>
            <a:off x="0" y="-216991"/>
            <a:ext cx="2922084" cy="10503991"/>
            <a:chOff x="0" y="-57150"/>
            <a:chExt cx="769602" cy="2766483"/>
          </a:xfrm>
        </p:grpSpPr>
        <p:sp>
          <p:nvSpPr>
            <p:cNvPr id="163" name="Google Shape;163;p2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20"/>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65" name="Google Shape;165;p2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20"/>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20"/>
          <p:cNvSpPr txBox="1"/>
          <p:nvPr/>
        </p:nvSpPr>
        <p:spPr>
          <a:xfrm>
            <a:off x="4571988" y="3137625"/>
            <a:ext cx="12632100" cy="603069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en-US" sz="3499" dirty="0">
                <a:solidFill>
                  <a:srgbClr val="161140"/>
                </a:solidFill>
                <a:latin typeface="Anton"/>
                <a:ea typeface="Anton"/>
                <a:cs typeface="Anton"/>
                <a:sym typeface="Anton"/>
              </a:rPr>
              <a:t>GPS </a:t>
            </a:r>
            <a:r>
              <a:rPr lang="en-US" sz="3499" dirty="0" err="1">
                <a:solidFill>
                  <a:srgbClr val="161140"/>
                </a:solidFill>
                <a:latin typeface="Anton"/>
                <a:ea typeface="Anton"/>
                <a:cs typeface="Anton"/>
                <a:sym typeface="Anton"/>
              </a:rPr>
              <a:t>Erkennung</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Teilt automatisch deinen genauen Standort</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161140"/>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Text</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Kommunikation funktioniert durch Schrift/Tippen,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keine Stimme erforderlich</a:t>
            </a: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Direkte Verbindung</a:t>
            </a:r>
            <a:endParaRPr sz="3499" dirty="0">
              <a:solidFill>
                <a:srgbClr val="161140"/>
              </a:solidFill>
              <a:latin typeface="Anton"/>
              <a:ea typeface="Anton"/>
              <a:cs typeface="Anton"/>
              <a:sym typeface="Anton"/>
            </a:endParaRPr>
          </a:p>
          <a:p>
            <a:pPr lvl="0" indent="457200">
              <a:lnSpc>
                <a:spcPct val="140014"/>
              </a:lnSpc>
            </a:pPr>
            <a:r>
              <a:rPr lang="de-DE" sz="2799" dirty="0">
                <a:solidFill>
                  <a:srgbClr val="161140"/>
                </a:solidFill>
                <a:latin typeface="Quicksand"/>
                <a:ea typeface="Quicksand"/>
                <a:cs typeface="Quicksand"/>
                <a:sym typeface="Quicksand"/>
              </a:rPr>
              <a:t>Direkte Links zu regionalen Notruf-Zentralen</a:t>
            </a:r>
            <a:endParaRPr sz="2799" dirty="0">
              <a:solidFill>
                <a:srgbClr val="161140"/>
              </a:solidFill>
              <a:latin typeface="Quicksand"/>
              <a:ea typeface="Quicksand"/>
              <a:cs typeface="Quicksand"/>
              <a:sym typeface="Quicksand"/>
            </a:endParaRPr>
          </a:p>
        </p:txBody>
      </p:sp>
      <p:sp>
        <p:nvSpPr>
          <p:cNvPr id="168" name="Google Shape;168;p20"/>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161140"/>
                </a:solidFill>
                <a:latin typeface="Anton"/>
                <a:ea typeface="Anton"/>
                <a:cs typeface="Anton"/>
                <a:sym typeface="Anton"/>
              </a:rPr>
              <a:t>Technische</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Lösung</a:t>
            </a:r>
            <a:r>
              <a:rPr lang="en-US" sz="5400" dirty="0">
                <a:solidFill>
                  <a:srgbClr val="161140"/>
                </a:solidFill>
                <a:latin typeface="Anton"/>
                <a:ea typeface="Anton"/>
                <a:cs typeface="Anton"/>
                <a:sym typeface="Anton"/>
              </a:rPr>
              <a:t>: DEC112 App</a:t>
            </a:r>
            <a:endParaRPr sz="5100" dirty="0">
              <a:solidFill>
                <a:srgbClr val="16114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72"/>
        <p:cNvGrpSpPr/>
        <p:nvPr/>
      </p:nvGrpSpPr>
      <p:grpSpPr>
        <a:xfrm>
          <a:off x="0" y="0"/>
          <a:ext cx="0" cy="0"/>
          <a:chOff x="0" y="0"/>
          <a:chExt cx="0" cy="0"/>
        </a:xfrm>
      </p:grpSpPr>
      <p:grpSp>
        <p:nvGrpSpPr>
          <p:cNvPr id="173" name="Google Shape;173;p10"/>
          <p:cNvGrpSpPr/>
          <p:nvPr/>
        </p:nvGrpSpPr>
        <p:grpSpPr>
          <a:xfrm>
            <a:off x="0" y="-216991"/>
            <a:ext cx="2922084" cy="10503991"/>
            <a:chOff x="0" y="-57150"/>
            <a:chExt cx="769602" cy="2766483"/>
          </a:xfrm>
        </p:grpSpPr>
        <p:sp>
          <p:nvSpPr>
            <p:cNvPr id="174" name="Google Shape;174;p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10"/>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6" name="Google Shape;176;p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10"/>
          <p:cNvSpPr txBox="1"/>
          <p:nvPr/>
        </p:nvSpPr>
        <p:spPr>
          <a:xfrm>
            <a:off x="4100988" y="2015169"/>
            <a:ext cx="12632100" cy="663373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None/>
            </a:pPr>
            <a:r>
              <a:rPr lang="en-US" sz="3499" dirty="0">
                <a:solidFill>
                  <a:srgbClr val="FFFFFF"/>
                </a:solidFill>
                <a:latin typeface="Anton"/>
                <a:ea typeface="Anton"/>
                <a:cs typeface="Anton"/>
                <a:sym typeface="Anton"/>
              </a:rPr>
              <a:t>Live-Demonstration</a:t>
            </a:r>
            <a:endParaRPr sz="3499" dirty="0">
              <a:solidFill>
                <a:srgbClr val="FFFFFF"/>
              </a:solidFill>
              <a:latin typeface="Anton"/>
              <a:ea typeface="Anton"/>
              <a:cs typeface="Anton"/>
              <a:sym typeface="Anton"/>
            </a:endParaRPr>
          </a:p>
          <a:p>
            <a:pPr marL="0" lvl="0" indent="0" algn="l" rtl="0">
              <a:lnSpc>
                <a:spcPct val="140014"/>
              </a:lnSpc>
              <a:spcBef>
                <a:spcPts val="0"/>
              </a:spcBef>
              <a:spcAft>
                <a:spcPts val="0"/>
              </a:spcAft>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r>
              <a:rPr lang="de-AT" sz="3499" dirty="0">
                <a:solidFill>
                  <a:srgbClr val="FFFFFF"/>
                </a:solidFill>
                <a:latin typeface="Anton"/>
                <a:ea typeface="Anton"/>
                <a:cs typeface="Anton"/>
                <a:sym typeface="Anton"/>
              </a:rPr>
              <a:t>Schau zu und lerne</a:t>
            </a:r>
            <a:endParaRPr sz="3499" dirty="0">
              <a:solidFill>
                <a:srgbClr val="FFFFFF"/>
              </a:solidFill>
              <a:latin typeface="Anton"/>
              <a:ea typeface="Anton"/>
              <a:cs typeface="Anton"/>
              <a:sym typeface="Anton"/>
            </a:endParaRPr>
          </a:p>
          <a:p>
            <a:pPr lvl="0">
              <a:lnSpc>
                <a:spcPct val="140014"/>
              </a:lnSpc>
            </a:pPr>
            <a:r>
              <a:rPr lang="de-DE" sz="2799" dirty="0">
                <a:solidFill>
                  <a:srgbClr val="FFFFFF"/>
                </a:solidFill>
                <a:latin typeface="Quicksand"/>
                <a:ea typeface="Quicksand"/>
                <a:cs typeface="Quicksand"/>
                <a:sym typeface="Quicksand"/>
              </a:rPr>
              <a:t>Schau zu, wie die DEC112-App in realen </a:t>
            </a:r>
            <a:r>
              <a:rPr lang="de-DE" sz="2799" dirty="0" err="1">
                <a:solidFill>
                  <a:srgbClr val="FFFFFF"/>
                </a:solidFill>
                <a:latin typeface="Quicksand"/>
                <a:ea typeface="Quicksand"/>
                <a:cs typeface="Quicksand"/>
                <a:sym typeface="Quicksand"/>
              </a:rPr>
              <a:t>Notfallssituationen</a:t>
            </a:r>
            <a:r>
              <a:rPr lang="de-DE" sz="2799" dirty="0">
                <a:solidFill>
                  <a:srgbClr val="FFFFFF"/>
                </a:solidFill>
                <a:latin typeface="Quicksand"/>
                <a:ea typeface="Quicksand"/>
                <a:cs typeface="Quicksand"/>
                <a:sym typeface="Quicksand"/>
              </a:rPr>
              <a:t> funktioniert.</a:t>
            </a:r>
          </a:p>
          <a:p>
            <a:pPr lvl="0">
              <a:lnSpc>
                <a:spcPct val="140014"/>
              </a:lnSpc>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r>
              <a:rPr lang="de-AT" sz="3499" dirty="0">
                <a:solidFill>
                  <a:srgbClr val="FFFFFF"/>
                </a:solidFill>
                <a:latin typeface="Anton"/>
                <a:ea typeface="Anton"/>
                <a:cs typeface="Anton"/>
                <a:sym typeface="Anton"/>
              </a:rPr>
              <a:t>Praktische Übung</a:t>
            </a:r>
            <a:endParaRPr sz="3499" dirty="0">
              <a:solidFill>
                <a:srgbClr val="FFFFFF"/>
              </a:solidFill>
              <a:latin typeface="Anton"/>
              <a:ea typeface="Anton"/>
              <a:cs typeface="Anton"/>
              <a:sym typeface="Anton"/>
            </a:endParaRPr>
          </a:p>
          <a:p>
            <a:pPr marL="0" lvl="0" indent="0" algn="l" rtl="0">
              <a:lnSpc>
                <a:spcPct val="140014"/>
              </a:lnSpc>
              <a:spcBef>
                <a:spcPts val="0"/>
              </a:spcBef>
              <a:spcAft>
                <a:spcPts val="0"/>
              </a:spcAft>
              <a:buNone/>
            </a:pPr>
            <a:r>
              <a:rPr lang="de-AT" sz="2799" dirty="0">
                <a:solidFill>
                  <a:srgbClr val="FFFFFF"/>
                </a:solidFill>
                <a:latin typeface="Quicksand"/>
                <a:ea typeface="Quicksand"/>
                <a:cs typeface="Quicksand"/>
                <a:sym typeface="Quicksand"/>
              </a:rPr>
              <a:t>Test die App – im Demonstrations-Modus!!!</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r>
              <a:rPr lang="de-AT" sz="3499" dirty="0">
                <a:solidFill>
                  <a:srgbClr val="FFFFFF"/>
                </a:solidFill>
                <a:latin typeface="Anton"/>
                <a:ea typeface="Anton"/>
                <a:cs typeface="Anton"/>
                <a:sym typeface="Anton"/>
              </a:rPr>
              <a:t>Erklärung und offene Fragen</a:t>
            </a:r>
            <a:endParaRPr sz="3499" dirty="0">
              <a:solidFill>
                <a:srgbClr val="FFFFFF"/>
              </a:solidFill>
              <a:latin typeface="Anton"/>
              <a:ea typeface="Anton"/>
              <a:cs typeface="Anton"/>
              <a:sym typeface="Anton"/>
            </a:endParaRPr>
          </a:p>
          <a:p>
            <a:pPr lvl="0">
              <a:lnSpc>
                <a:spcPct val="140014"/>
              </a:lnSpc>
            </a:pPr>
            <a:r>
              <a:rPr lang="de-DE" sz="2799" dirty="0">
                <a:solidFill>
                  <a:srgbClr val="FFFFFF"/>
                </a:solidFill>
                <a:latin typeface="Quicksand"/>
                <a:ea typeface="Quicksand"/>
                <a:cs typeface="Quicksand"/>
                <a:sym typeface="Quicksand"/>
              </a:rPr>
              <a:t>Erkläre, wie Funktionen verwendet und Probleme gelöst werden können.</a:t>
            </a:r>
            <a:endParaRPr sz="2799" dirty="0">
              <a:solidFill>
                <a:srgbClr val="FFFFFF"/>
              </a:solidFill>
              <a:latin typeface="Quicksand"/>
              <a:ea typeface="Quicksand"/>
              <a:cs typeface="Quicksand"/>
              <a:sym typeface="Quicksand"/>
            </a:endParaRPr>
          </a:p>
        </p:txBody>
      </p:sp>
      <p:sp>
        <p:nvSpPr>
          <p:cNvPr id="179" name="Google Shape;179;p10"/>
          <p:cNvSpPr txBox="1"/>
          <p:nvPr/>
        </p:nvSpPr>
        <p:spPr>
          <a:xfrm>
            <a:off x="4100988" y="803005"/>
            <a:ext cx="13103100" cy="8313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a:solidFill>
                  <a:srgbClr val="FFFFFF"/>
                </a:solidFill>
                <a:latin typeface="Anton"/>
                <a:ea typeface="Anton"/>
                <a:cs typeface="Anton"/>
                <a:sym typeface="Anton"/>
              </a:rPr>
              <a:t>DEC112 App Demo</a:t>
            </a:r>
            <a:endParaRPr sz="5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83"/>
        <p:cNvGrpSpPr/>
        <p:nvPr/>
      </p:nvGrpSpPr>
      <p:grpSpPr>
        <a:xfrm>
          <a:off x="0" y="0"/>
          <a:ext cx="0" cy="0"/>
          <a:chOff x="0" y="0"/>
          <a:chExt cx="0" cy="0"/>
        </a:xfrm>
      </p:grpSpPr>
      <p:grpSp>
        <p:nvGrpSpPr>
          <p:cNvPr id="184" name="Google Shape;184;p11"/>
          <p:cNvGrpSpPr/>
          <p:nvPr/>
        </p:nvGrpSpPr>
        <p:grpSpPr>
          <a:xfrm>
            <a:off x="0" y="-216991"/>
            <a:ext cx="2922084" cy="10503991"/>
            <a:chOff x="0" y="-57150"/>
            <a:chExt cx="769602" cy="2766483"/>
          </a:xfrm>
        </p:grpSpPr>
        <p:sp>
          <p:nvSpPr>
            <p:cNvPr id="185" name="Google Shape;185;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7" name="Google Shape;187;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11"/>
          <p:cNvSpPr txBox="1"/>
          <p:nvPr/>
        </p:nvSpPr>
        <p:spPr>
          <a:xfrm>
            <a:off x="4192797" y="1589281"/>
            <a:ext cx="12632100" cy="844288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en-US" sz="3499" dirty="0">
                <a:solidFill>
                  <a:srgbClr val="FFFFFF"/>
                </a:solidFill>
                <a:latin typeface="Anton"/>
                <a:ea typeface="Anton"/>
                <a:cs typeface="Anton"/>
                <a:sym typeface="Anton"/>
              </a:rPr>
              <a:t>Situation 1</a:t>
            </a:r>
            <a:endParaRPr sz="3499" dirty="0">
              <a:solidFill>
                <a:srgbClr val="FFFFFF"/>
              </a:solidFill>
              <a:latin typeface="Anton"/>
              <a:ea typeface="Anton"/>
              <a:cs typeface="Anton"/>
              <a:sym typeface="Anton"/>
            </a:endParaRPr>
          </a:p>
          <a:p>
            <a:pPr marL="0" lvl="0" indent="457200" algn="l" rtl="0">
              <a:lnSpc>
                <a:spcPct val="140014"/>
              </a:lnSpc>
              <a:spcBef>
                <a:spcPts val="0"/>
              </a:spcBef>
              <a:spcAft>
                <a:spcPts val="0"/>
              </a:spcAft>
              <a:buClr>
                <a:schemeClr val="dk1"/>
              </a:buClr>
              <a:buSzPts val="1100"/>
              <a:buFont typeface="Arial"/>
              <a:buNone/>
            </a:pPr>
            <a:r>
              <a:rPr lang="de-AT" sz="2799" dirty="0">
                <a:solidFill>
                  <a:srgbClr val="FFFFFF"/>
                </a:solidFill>
                <a:latin typeface="Quicksand"/>
                <a:ea typeface="Quicksand"/>
                <a:cs typeface="Quicksand"/>
                <a:sym typeface="Quicksand"/>
              </a:rPr>
              <a:t>Gehörlos benötigen dringend Hilfe.</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en-US" sz="3499" dirty="0">
                <a:solidFill>
                  <a:srgbClr val="FFFFFF"/>
                </a:solidFill>
                <a:latin typeface="Anton"/>
                <a:ea typeface="Anton"/>
                <a:cs typeface="Anton"/>
                <a:sym typeface="Anton"/>
              </a:rPr>
              <a:t>Situation 2</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Gehörlose Person hilft hörender Person in Notfall.</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en-US" sz="3499" dirty="0">
                <a:solidFill>
                  <a:srgbClr val="FFFFFF"/>
                </a:solidFill>
                <a:latin typeface="Anton"/>
                <a:ea typeface="Anton"/>
                <a:cs typeface="Anton"/>
                <a:sym typeface="Anton"/>
              </a:rPr>
              <a:t>Situation 3</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Notfall während einer Reise in einem anderen EU-Land</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lvl="0">
              <a:lnSpc>
                <a:spcPct val="140014"/>
              </a:lnSpc>
              <a:buClr>
                <a:schemeClr val="dk1"/>
              </a:buClr>
              <a:buSzPts val="1100"/>
            </a:pPr>
            <a:r>
              <a:rPr lang="en-US" sz="3499" dirty="0" err="1">
                <a:solidFill>
                  <a:srgbClr val="FFFFFF"/>
                </a:solidFill>
                <a:latin typeface="Anton"/>
                <a:ea typeface="Anton"/>
                <a:cs typeface="Anton"/>
                <a:sym typeface="Anton"/>
              </a:rPr>
              <a:t>Verschiedene</a:t>
            </a:r>
            <a:r>
              <a:rPr lang="en-US" sz="3499" dirty="0">
                <a:solidFill>
                  <a:srgbClr val="FFFFFF"/>
                </a:solidFill>
                <a:latin typeface="Anton"/>
                <a:ea typeface="Anton"/>
                <a:cs typeface="Anton"/>
                <a:sym typeface="Anton"/>
              </a:rPr>
              <a:t> </a:t>
            </a:r>
            <a:r>
              <a:rPr lang="en-US" sz="3499" dirty="0" err="1">
                <a:solidFill>
                  <a:srgbClr val="FFFFFF"/>
                </a:solidFill>
                <a:latin typeface="Anton"/>
                <a:ea typeface="Anton"/>
                <a:cs typeface="Anton"/>
                <a:sym typeface="Anton"/>
              </a:rPr>
              <a:t>Kommunikationsmethoden</a:t>
            </a:r>
            <a:r>
              <a:rPr lang="en-US" sz="3499" dirty="0">
                <a:solidFill>
                  <a:srgbClr val="FFFFFF"/>
                </a:solidFill>
                <a:latin typeface="Anton"/>
                <a:ea typeface="Anton"/>
                <a:cs typeface="Anton"/>
                <a:sym typeface="Anton"/>
              </a:rPr>
              <a:t> </a:t>
            </a:r>
            <a:r>
              <a:rPr lang="en-US" sz="3499" dirty="0" err="1">
                <a:solidFill>
                  <a:srgbClr val="FFFFFF"/>
                </a:solidFill>
                <a:latin typeface="Anton"/>
                <a:ea typeface="Anton"/>
                <a:cs typeface="Anton"/>
                <a:sym typeface="Anton"/>
              </a:rPr>
              <a:t>üben</a:t>
            </a:r>
            <a:endParaRPr lang="en-US" sz="3499" dirty="0">
              <a:solidFill>
                <a:srgbClr val="FFFFFF"/>
              </a:solidFill>
              <a:latin typeface="Anton"/>
              <a:ea typeface="Anton"/>
              <a:cs typeface="Anton"/>
              <a:sym typeface="Anton"/>
            </a:endParaRPr>
          </a:p>
          <a:p>
            <a:pPr lvl="0">
              <a:lnSpc>
                <a:spcPct val="140014"/>
              </a:lnSpc>
              <a:buClr>
                <a:schemeClr val="dk1"/>
              </a:buClr>
              <a:buSzPts val="1100"/>
            </a:pPr>
            <a:r>
              <a:rPr lang="en-US" sz="2799" dirty="0">
                <a:solidFill>
                  <a:srgbClr val="FFFFFF"/>
                </a:solidFill>
                <a:latin typeface="Quicksand"/>
                <a:ea typeface="Quicksand"/>
                <a:cs typeface="Quicksand"/>
                <a:sym typeface="Quicksand"/>
              </a:rPr>
              <a:t>Real-time Text (RTT) • Video Relay • Apps</a:t>
            </a:r>
          </a:p>
          <a:p>
            <a:pPr lvl="0">
              <a:lnSpc>
                <a:spcPct val="140014"/>
              </a:lnSpc>
              <a:buClr>
                <a:schemeClr val="dk1"/>
              </a:buClr>
              <a:buSzPts val="1100"/>
            </a:pPr>
            <a:r>
              <a:rPr lang="en-US" sz="2799" dirty="0">
                <a:solidFill>
                  <a:srgbClr val="FFFFFF"/>
                </a:solidFill>
                <a:latin typeface="Quicksand"/>
                <a:ea typeface="Quicksand"/>
                <a:cs typeface="Quicksand"/>
                <a:sym typeface="Quicksand"/>
              </a:rPr>
              <a:t>RRT = </a:t>
            </a:r>
            <a:r>
              <a:rPr lang="en-US" sz="2799" dirty="0" err="1">
                <a:solidFill>
                  <a:srgbClr val="FFFFFF"/>
                </a:solidFill>
                <a:latin typeface="Quicksand"/>
                <a:ea typeface="Quicksand"/>
                <a:cs typeface="Quicksand"/>
                <a:sym typeface="Quicksand"/>
              </a:rPr>
              <a:t>Echtzeit-Nachrichten</a:t>
            </a:r>
            <a:r>
              <a:rPr lang="en-US" sz="2799" dirty="0">
                <a:solidFill>
                  <a:srgbClr val="FFFFFF"/>
                </a:solidFill>
                <a:latin typeface="Quicksand"/>
                <a:ea typeface="Quicksand"/>
                <a:cs typeface="Quicksand"/>
                <a:sym typeface="Quicksand"/>
              </a:rPr>
              <a:t> (System </a:t>
            </a:r>
            <a:r>
              <a:rPr lang="en-US" sz="2799" dirty="0" err="1">
                <a:solidFill>
                  <a:srgbClr val="FFFFFF"/>
                </a:solidFill>
                <a:latin typeface="Quicksand"/>
                <a:ea typeface="Quicksand"/>
                <a:cs typeface="Quicksand"/>
                <a:sym typeface="Quicksand"/>
              </a:rPr>
              <a:t>mit</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direkter</a:t>
            </a:r>
            <a:r>
              <a:rPr lang="en-US" sz="2799" dirty="0">
                <a:solidFill>
                  <a:srgbClr val="FFFFFF"/>
                </a:solidFill>
                <a:latin typeface="Quicksand"/>
                <a:ea typeface="Quicksand"/>
                <a:cs typeface="Quicksand"/>
                <a:sym typeface="Quicksand"/>
              </a:rPr>
              <a:t> Text-</a:t>
            </a:r>
            <a:r>
              <a:rPr lang="en-US" sz="2799" dirty="0" err="1">
                <a:solidFill>
                  <a:srgbClr val="FFFFFF"/>
                </a:solidFill>
                <a:latin typeface="Quicksand"/>
                <a:ea typeface="Quicksand"/>
                <a:cs typeface="Quicksand"/>
                <a:sym typeface="Quicksand"/>
              </a:rPr>
              <a:t>Kommunikation</a:t>
            </a:r>
            <a:r>
              <a:rPr lang="en-US" sz="2799" dirty="0">
                <a:solidFill>
                  <a:srgbClr val="FFFFFF"/>
                </a:solidFill>
                <a:latin typeface="Quicksand"/>
                <a:ea typeface="Quicksand"/>
                <a:cs typeface="Quicksand"/>
                <a:sym typeface="Quicksand"/>
              </a:rPr>
              <a:t>)</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dirty="0">
              <a:solidFill>
                <a:srgbClr val="FFFFFF"/>
              </a:solidFill>
              <a:latin typeface="Quicksand"/>
              <a:ea typeface="Quicksand"/>
              <a:cs typeface="Quicksand"/>
              <a:sym typeface="Quicksand"/>
            </a:endParaRPr>
          </a:p>
        </p:txBody>
      </p:sp>
      <p:sp>
        <p:nvSpPr>
          <p:cNvPr id="190" name="Google Shape;190;p11"/>
          <p:cNvSpPr txBox="1"/>
          <p:nvPr/>
        </p:nvSpPr>
        <p:spPr>
          <a:xfrm>
            <a:off x="4100988" y="425886"/>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FFFFFF"/>
                </a:solidFill>
                <a:latin typeface="Anton"/>
                <a:ea typeface="Anton"/>
                <a:cs typeface="Anton"/>
                <a:sym typeface="Anton"/>
              </a:rPr>
              <a:t>Rollenspiel</a:t>
            </a:r>
            <a:r>
              <a:rPr lang="en-US" sz="5400" dirty="0">
                <a:solidFill>
                  <a:srgbClr val="FFFFFF"/>
                </a:solidFill>
                <a:latin typeface="Anton"/>
                <a:ea typeface="Anton"/>
                <a:cs typeface="Anton"/>
                <a:sym typeface="Anton"/>
              </a:rPr>
              <a:t>:</a:t>
            </a:r>
            <a:endParaRPr sz="5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94"/>
        <p:cNvGrpSpPr/>
        <p:nvPr/>
      </p:nvGrpSpPr>
      <p:grpSpPr>
        <a:xfrm>
          <a:off x="0" y="0"/>
          <a:ext cx="0" cy="0"/>
          <a:chOff x="0" y="0"/>
          <a:chExt cx="0" cy="0"/>
        </a:xfrm>
      </p:grpSpPr>
      <p:grpSp>
        <p:nvGrpSpPr>
          <p:cNvPr id="195" name="Google Shape;195;p18"/>
          <p:cNvGrpSpPr/>
          <p:nvPr/>
        </p:nvGrpSpPr>
        <p:grpSpPr>
          <a:xfrm>
            <a:off x="0" y="-216991"/>
            <a:ext cx="2922084" cy="10503991"/>
            <a:chOff x="0" y="-57150"/>
            <a:chExt cx="769602" cy="2766483"/>
          </a:xfrm>
        </p:grpSpPr>
        <p:sp>
          <p:nvSpPr>
            <p:cNvPr id="196" name="Google Shape;196;p1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8"/>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8" name="Google Shape;198;p1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1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18"/>
          <p:cNvSpPr txBox="1"/>
          <p:nvPr/>
        </p:nvSpPr>
        <p:spPr>
          <a:xfrm>
            <a:off x="4571988" y="3137625"/>
            <a:ext cx="12984492" cy="648292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Finde lokale Dienste </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Recherchiere Notfallkommunikations-Apps und -Dienste in deinem Land.</a:t>
            </a: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Prüfe die Zugänglichkeit</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Überprüfe, ob Dienstleistungen für gehörlose Menschen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wirklich zugänglich sind.</a:t>
            </a: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Teile deine Ergebnisse</a:t>
            </a:r>
            <a:endParaRPr sz="3499" dirty="0">
              <a:solidFill>
                <a:srgbClr val="161140"/>
              </a:solidFill>
              <a:latin typeface="Anton"/>
              <a:ea typeface="Anton"/>
              <a:cs typeface="Anton"/>
              <a:sym typeface="Anton"/>
            </a:endParaRPr>
          </a:p>
          <a:p>
            <a:pPr marL="0" lvl="0" indent="457200" algn="l" rtl="0">
              <a:lnSpc>
                <a:spcPct val="140014"/>
              </a:lnSpc>
              <a:spcBef>
                <a:spcPts val="0"/>
              </a:spcBef>
              <a:spcAft>
                <a:spcPts val="0"/>
              </a:spcAft>
              <a:buClr>
                <a:schemeClr val="dk1"/>
              </a:buClr>
              <a:buSzPts val="1100"/>
              <a:buFont typeface="Arial"/>
              <a:buNone/>
            </a:pPr>
            <a:r>
              <a:rPr lang="de-AT" sz="2799" dirty="0">
                <a:solidFill>
                  <a:srgbClr val="161140"/>
                </a:solidFill>
                <a:latin typeface="Quicksand"/>
                <a:ea typeface="Quicksand"/>
                <a:cs typeface="Quicksand"/>
                <a:sym typeface="Quicksand"/>
              </a:rPr>
              <a:t>Stelle deine Ergebnisse in der Gruppe vor.</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None/>
            </a:pPr>
            <a:endParaRPr sz="2799" dirty="0">
              <a:solidFill>
                <a:srgbClr val="161140"/>
              </a:solidFill>
              <a:latin typeface="Quicksand"/>
              <a:ea typeface="Quicksand"/>
              <a:cs typeface="Quicksand"/>
              <a:sym typeface="Quicksand"/>
            </a:endParaRPr>
          </a:p>
        </p:txBody>
      </p:sp>
      <p:sp>
        <p:nvSpPr>
          <p:cNvPr id="201" name="Google Shape;201;p18"/>
          <p:cNvSpPr txBox="1"/>
          <p:nvPr/>
        </p:nvSpPr>
        <p:spPr>
          <a:xfrm>
            <a:off x="4100988" y="685440"/>
            <a:ext cx="13103100" cy="1163395"/>
          </a:xfrm>
          <a:prstGeom prst="rect">
            <a:avLst/>
          </a:prstGeom>
          <a:noFill/>
          <a:ln>
            <a:noFill/>
          </a:ln>
        </p:spPr>
        <p:txBody>
          <a:bodyPr spcFirstLastPara="1" wrap="square" lIns="0" tIns="0" rIns="0" bIns="0" anchor="t" anchorCtr="0">
            <a:spAutoFit/>
          </a:bodyPr>
          <a:lstStyle/>
          <a:p>
            <a:pPr lvl="0">
              <a:lnSpc>
                <a:spcPct val="140000"/>
              </a:lnSpc>
            </a:pPr>
            <a:r>
              <a:rPr lang="en-US" sz="5400" dirty="0" err="1">
                <a:solidFill>
                  <a:srgbClr val="161140"/>
                </a:solidFill>
                <a:latin typeface="Anton"/>
                <a:ea typeface="Anton"/>
                <a:cs typeface="Anton"/>
                <a:sym typeface="Anton"/>
              </a:rPr>
              <a:t>Übung</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zum</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Thema</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Länderforschung</a:t>
            </a:r>
            <a:endParaRPr sz="5100" dirty="0">
              <a:solidFill>
                <a:srgbClr val="16114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5"/>
        <p:cNvGrpSpPr/>
        <p:nvPr/>
      </p:nvGrpSpPr>
      <p:grpSpPr>
        <a:xfrm>
          <a:off x="0" y="0"/>
          <a:ext cx="0" cy="0"/>
          <a:chOff x="0" y="0"/>
          <a:chExt cx="0" cy="0"/>
        </a:xfrm>
      </p:grpSpPr>
      <p:grpSp>
        <p:nvGrpSpPr>
          <p:cNvPr id="206" name="Google Shape;206;p13"/>
          <p:cNvGrpSpPr/>
          <p:nvPr/>
        </p:nvGrpSpPr>
        <p:grpSpPr>
          <a:xfrm>
            <a:off x="0" y="-216991"/>
            <a:ext cx="2922084" cy="10503991"/>
            <a:chOff x="0" y="-57150"/>
            <a:chExt cx="769602" cy="2766483"/>
          </a:xfrm>
        </p:grpSpPr>
        <p:sp>
          <p:nvSpPr>
            <p:cNvPr id="207" name="Google Shape;207;p1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1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9" name="Google Shape;209;p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 name="Google Shape;211;p13"/>
          <p:cNvSpPr txBox="1"/>
          <p:nvPr/>
        </p:nvSpPr>
        <p:spPr>
          <a:xfrm>
            <a:off x="4571988" y="3137625"/>
            <a:ext cx="12632100" cy="527682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Bewertung von Diensten</a:t>
            </a:r>
            <a:endParaRPr sz="3499" dirty="0">
              <a:solidFill>
                <a:srgbClr val="FFFFFF"/>
              </a:solidFill>
              <a:latin typeface="Anton"/>
              <a:ea typeface="Anton"/>
              <a:cs typeface="Anton"/>
              <a:sym typeface="Anton"/>
            </a:endParaRPr>
          </a:p>
          <a:p>
            <a:pPr marL="0" lvl="0" indent="457200" algn="l" rtl="0">
              <a:lnSpc>
                <a:spcPct val="140014"/>
              </a:lnSpc>
              <a:spcBef>
                <a:spcPts val="0"/>
              </a:spcBef>
              <a:spcAft>
                <a:spcPts val="0"/>
              </a:spcAft>
              <a:buClr>
                <a:schemeClr val="dk1"/>
              </a:buClr>
              <a:buSzPts val="1100"/>
              <a:buFont typeface="Arial"/>
              <a:buNone/>
            </a:pPr>
            <a:r>
              <a:rPr lang="de-AT" sz="2799" dirty="0">
                <a:solidFill>
                  <a:srgbClr val="FFFFFF"/>
                </a:solidFill>
                <a:latin typeface="Quicksand"/>
                <a:ea typeface="Quicksand"/>
                <a:cs typeface="Quicksand"/>
                <a:sym typeface="Quicksand"/>
              </a:rPr>
              <a:t>Bewerte die Wirksamkeit von Diensten.</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Gemeinschafts-Aktion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en-US" sz="2799" dirty="0" err="1">
                <a:solidFill>
                  <a:srgbClr val="FFFFFF"/>
                </a:solidFill>
                <a:latin typeface="Quicksand"/>
                <a:ea typeface="Quicksand"/>
                <a:cs typeface="Quicksand"/>
                <a:sym typeface="Quicksand"/>
              </a:rPr>
              <a:t>Bewerte</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wie</a:t>
            </a:r>
            <a:r>
              <a:rPr lang="en-US" sz="2799" dirty="0">
                <a:solidFill>
                  <a:srgbClr val="FFFFFF"/>
                </a:solidFill>
                <a:latin typeface="Quicksand"/>
                <a:ea typeface="Quicksand"/>
                <a:cs typeface="Quicksand"/>
                <a:sym typeface="Quicksand"/>
              </a:rPr>
              <a:t> gut die </a:t>
            </a:r>
            <a:r>
              <a:rPr lang="en-US" sz="2799" dirty="0" err="1">
                <a:solidFill>
                  <a:srgbClr val="FFFFFF"/>
                </a:solidFill>
                <a:latin typeface="Quicksand"/>
                <a:ea typeface="Quicksand"/>
                <a:cs typeface="Quicksand"/>
                <a:sym typeface="Quicksand"/>
              </a:rPr>
              <a:t>Notfall-Dienste</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funktionieren</a:t>
            </a:r>
            <a:r>
              <a:rPr lang="en-US" sz="2799" dirty="0">
                <a:solidFill>
                  <a:srgbClr val="FFFFFF"/>
                </a:solidFill>
                <a:latin typeface="Quicksand"/>
                <a:ea typeface="Quicksand"/>
                <a:cs typeface="Quicksand"/>
                <a:sym typeface="Quicksand"/>
              </a:rPr>
              <a:t>.</a:t>
            </a:r>
          </a:p>
          <a:p>
            <a:pPr marL="0" lvl="0" indent="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Zeige es auch anderen</a:t>
            </a:r>
            <a:endParaRPr sz="3499" dirty="0">
              <a:solidFill>
                <a:srgbClr val="FFFFFF"/>
              </a:solidFill>
              <a:latin typeface="Anton"/>
              <a:ea typeface="Anton"/>
              <a:cs typeface="Anton"/>
              <a:sym typeface="Anton"/>
            </a:endParaRPr>
          </a:p>
          <a:p>
            <a:pPr lvl="0" indent="457200">
              <a:lnSpc>
                <a:spcPct val="140014"/>
              </a:lnSpc>
            </a:pPr>
            <a:r>
              <a:rPr lang="de-DE" sz="2799" dirty="0">
                <a:solidFill>
                  <a:srgbClr val="FFFFFF"/>
                </a:solidFill>
                <a:latin typeface="Quicksand"/>
                <a:ea typeface="Quicksand"/>
                <a:cs typeface="Quicksand"/>
                <a:sym typeface="Quicksand"/>
              </a:rPr>
              <a:t>Teile dein Wissen mit Freunden und deiner Familie.</a:t>
            </a:r>
            <a:endParaRPr sz="2799" dirty="0">
              <a:solidFill>
                <a:srgbClr val="FFFFFF"/>
              </a:solidFill>
              <a:latin typeface="Quicksand"/>
              <a:ea typeface="Quicksand"/>
              <a:cs typeface="Quicksand"/>
              <a:sym typeface="Quicksand"/>
            </a:endParaRPr>
          </a:p>
        </p:txBody>
      </p:sp>
      <p:sp>
        <p:nvSpPr>
          <p:cNvPr id="212" name="Google Shape;212;p13"/>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FFFFFF"/>
                </a:solidFill>
                <a:latin typeface="Anton"/>
                <a:ea typeface="Anton"/>
                <a:cs typeface="Anton"/>
                <a:sym typeface="Anton"/>
              </a:rPr>
              <a:t>Werde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ein</a:t>
            </a:r>
            <a:r>
              <a:rPr lang="en-US" sz="5400" dirty="0">
                <a:solidFill>
                  <a:srgbClr val="FFFFFF"/>
                </a:solidFill>
                <a:latin typeface="Anton"/>
                <a:ea typeface="Anton"/>
                <a:cs typeface="Anton"/>
                <a:sym typeface="Anton"/>
              </a:rPr>
              <a:t>*e </a:t>
            </a:r>
            <a:r>
              <a:rPr lang="en-US" sz="5400" dirty="0" err="1">
                <a:solidFill>
                  <a:srgbClr val="FFFFFF"/>
                </a:solidFill>
                <a:latin typeface="Anton"/>
                <a:ea typeface="Anton"/>
                <a:cs typeface="Anton"/>
                <a:sym typeface="Anton"/>
              </a:rPr>
              <a:t>Interessensvertreter</a:t>
            </a:r>
            <a:r>
              <a:rPr lang="en-US" sz="5400" dirty="0">
                <a:solidFill>
                  <a:srgbClr val="FFFFFF"/>
                </a:solidFill>
                <a:latin typeface="Anton"/>
                <a:ea typeface="Anton"/>
                <a:cs typeface="Anton"/>
                <a:sym typeface="Anton"/>
              </a:rPr>
              <a:t>*in!</a:t>
            </a:r>
            <a:endParaRPr sz="5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16"/>
        <p:cNvGrpSpPr/>
        <p:nvPr/>
      </p:nvGrpSpPr>
      <p:grpSpPr>
        <a:xfrm>
          <a:off x="0" y="0"/>
          <a:ext cx="0" cy="0"/>
          <a:chOff x="0" y="0"/>
          <a:chExt cx="0" cy="0"/>
        </a:xfrm>
      </p:grpSpPr>
      <p:grpSp>
        <p:nvGrpSpPr>
          <p:cNvPr id="217" name="Google Shape;217;p14"/>
          <p:cNvGrpSpPr/>
          <p:nvPr/>
        </p:nvGrpSpPr>
        <p:grpSpPr>
          <a:xfrm>
            <a:off x="0" y="-216991"/>
            <a:ext cx="2922084" cy="10503991"/>
            <a:chOff x="0" y="-57150"/>
            <a:chExt cx="769602" cy="2766483"/>
          </a:xfrm>
        </p:grpSpPr>
        <p:sp>
          <p:nvSpPr>
            <p:cNvPr id="218" name="Google Shape;218;p1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1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0" name="Google Shape;220;p1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1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14"/>
          <p:cNvSpPr txBox="1"/>
          <p:nvPr/>
        </p:nvSpPr>
        <p:spPr>
          <a:xfrm>
            <a:off x="4571988" y="3137625"/>
            <a:ext cx="12632100" cy="5277022"/>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en-US" sz="3499" dirty="0">
                <a:solidFill>
                  <a:srgbClr val="FFFFFF"/>
                </a:solidFill>
                <a:latin typeface="Anton"/>
                <a:ea typeface="Anton"/>
                <a:cs typeface="Anton"/>
                <a:sym typeface="Anton"/>
              </a:rPr>
              <a:t>112 </a:t>
            </a:r>
            <a:r>
              <a:rPr lang="de-AT" sz="3499" dirty="0">
                <a:solidFill>
                  <a:srgbClr val="FFFFFF"/>
                </a:solidFill>
                <a:latin typeface="Anton"/>
                <a:ea typeface="Anton"/>
                <a:cs typeface="Anton"/>
                <a:sym typeface="Anton"/>
              </a:rPr>
              <a:t>ist für ALLE</a:t>
            </a:r>
            <a:endParaRPr sz="3499" dirty="0">
              <a:solidFill>
                <a:srgbClr val="FFFFFF"/>
              </a:solidFill>
              <a:latin typeface="Anton"/>
              <a:ea typeface="Anton"/>
              <a:cs typeface="Anton"/>
              <a:sym typeface="Anton"/>
            </a:endParaRPr>
          </a:p>
          <a:p>
            <a:pPr lvl="0">
              <a:lnSpc>
                <a:spcPct val="140014"/>
              </a:lnSpc>
              <a:buClr>
                <a:schemeClr val="dk1"/>
              </a:buClr>
              <a:buSzPts val="1100"/>
            </a:pPr>
            <a:r>
              <a:rPr lang="de-DE" sz="2799" dirty="0">
                <a:solidFill>
                  <a:srgbClr val="FFFFFF"/>
                </a:solidFill>
                <a:latin typeface="Quicksand"/>
                <a:ea typeface="Quicksand"/>
                <a:cs typeface="Quicksand"/>
                <a:sym typeface="Quicksand"/>
              </a:rPr>
              <a:t>Die universelle Notrufnummer sollte uneingeschränkt erreichbar sein.</a:t>
            </a:r>
          </a:p>
          <a:p>
            <a:pPr lvl="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Technologie hilft</a:t>
            </a:r>
            <a:endParaRPr sz="3499" dirty="0">
              <a:solidFill>
                <a:srgbClr val="FFFFFF"/>
              </a:solidFill>
              <a:latin typeface="Anton"/>
              <a:ea typeface="Anton"/>
              <a:cs typeface="Anton"/>
              <a:sym typeface="Anton"/>
            </a:endParaRPr>
          </a:p>
          <a:p>
            <a:pPr lvl="0">
              <a:lnSpc>
                <a:spcPct val="140014"/>
              </a:lnSpc>
              <a:buClr>
                <a:schemeClr val="dk1"/>
              </a:buClr>
              <a:buSzPts val="1100"/>
            </a:pPr>
            <a:r>
              <a:rPr lang="de-DE" sz="2799" dirty="0">
                <a:solidFill>
                  <a:srgbClr val="FFFFFF"/>
                </a:solidFill>
                <a:latin typeface="Quicksand"/>
                <a:ea typeface="Quicksand"/>
                <a:cs typeface="Quicksand"/>
                <a:sym typeface="Quicksand"/>
              </a:rPr>
              <a:t>Apps wie DEC112 ermöglichen die Kommunikation in Notfällen.</a:t>
            </a:r>
          </a:p>
          <a:p>
            <a:pPr lvl="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Du kannst selbst helfen</a:t>
            </a:r>
          </a:p>
          <a:p>
            <a:pPr lvl="0">
              <a:lnSpc>
                <a:spcPct val="140014"/>
              </a:lnSpc>
              <a:buClr>
                <a:schemeClr val="dk1"/>
              </a:buClr>
              <a:buSzPts val="1100"/>
            </a:pPr>
            <a:r>
              <a:rPr lang="de-DE" sz="2800" dirty="0">
                <a:solidFill>
                  <a:srgbClr val="FFFFFF"/>
                </a:solidFill>
                <a:latin typeface="Quicksand" panose="020B0604020202020204" charset="0"/>
                <a:ea typeface="Anton"/>
                <a:cs typeface="Anton"/>
                <a:sym typeface="Anton"/>
              </a:rPr>
              <a:t>Auch gehörlose Menschen können anderen in Notfällen helfen.</a:t>
            </a:r>
            <a:endParaRPr sz="2800" dirty="0">
              <a:solidFill>
                <a:srgbClr val="FFFFFF"/>
              </a:solidFill>
              <a:latin typeface="Quicksand" panose="020B0604020202020204" charset="0"/>
              <a:ea typeface="Anton"/>
              <a:cs typeface="Anton"/>
              <a:sym typeface="Anton"/>
            </a:endParaRPr>
          </a:p>
        </p:txBody>
      </p:sp>
      <p:sp>
        <p:nvSpPr>
          <p:cNvPr id="223" name="Google Shape;223;p14"/>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FFFFFF"/>
                </a:solidFill>
                <a:latin typeface="Anton"/>
                <a:ea typeface="Anton"/>
                <a:cs typeface="Anton"/>
                <a:sym typeface="Anton"/>
              </a:rPr>
              <a:t>Wichtige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Erkenntnisse</a:t>
            </a:r>
            <a:endParaRPr sz="5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27"/>
        <p:cNvGrpSpPr/>
        <p:nvPr/>
      </p:nvGrpSpPr>
      <p:grpSpPr>
        <a:xfrm>
          <a:off x="0" y="0"/>
          <a:ext cx="0" cy="0"/>
          <a:chOff x="0" y="0"/>
          <a:chExt cx="0" cy="0"/>
        </a:xfrm>
      </p:grpSpPr>
      <p:grpSp>
        <p:nvGrpSpPr>
          <p:cNvPr id="228" name="Google Shape;228;p21"/>
          <p:cNvGrpSpPr/>
          <p:nvPr/>
        </p:nvGrpSpPr>
        <p:grpSpPr>
          <a:xfrm>
            <a:off x="0" y="-216991"/>
            <a:ext cx="2922084" cy="10503991"/>
            <a:chOff x="0" y="-57150"/>
            <a:chExt cx="769602" cy="2766483"/>
          </a:xfrm>
        </p:grpSpPr>
        <p:sp>
          <p:nvSpPr>
            <p:cNvPr id="229" name="Google Shape;229;p2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2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1" name="Google Shape;231;p2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21"/>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21"/>
          <p:cNvSpPr txBox="1"/>
          <p:nvPr/>
        </p:nvSpPr>
        <p:spPr>
          <a:xfrm>
            <a:off x="4571988" y="3137625"/>
            <a:ext cx="12632100" cy="631260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None/>
            </a:pPr>
            <a:r>
              <a:rPr lang="en-US" sz="3499">
                <a:solidFill>
                  <a:srgbClr val="FFFFFF"/>
                </a:solidFill>
                <a:latin typeface="Anton"/>
                <a:ea typeface="Anton"/>
                <a:cs typeface="Anton"/>
                <a:sym typeface="Anton"/>
              </a:rPr>
              <a:t>Know Your Rights</a:t>
            </a:r>
            <a:endParaRPr sz="3499">
              <a:solidFill>
                <a:srgbClr val="FFFFFF"/>
              </a:solidFill>
              <a:latin typeface="Anton"/>
              <a:ea typeface="Anton"/>
              <a:cs typeface="Anton"/>
              <a:sym typeface="Anton"/>
            </a:endParaRPr>
          </a:p>
          <a:p>
            <a:pPr marL="0" lvl="0" indent="457200" algn="l" rtl="0">
              <a:lnSpc>
                <a:spcPct val="140014"/>
              </a:lnSpc>
              <a:spcBef>
                <a:spcPts val="0"/>
              </a:spcBef>
              <a:spcAft>
                <a:spcPts val="0"/>
              </a:spcAft>
              <a:buNone/>
            </a:pPr>
            <a:r>
              <a:rPr lang="en-US" sz="2799">
                <a:solidFill>
                  <a:srgbClr val="FFFFFF"/>
                </a:solidFill>
                <a:latin typeface="Quicksand"/>
                <a:ea typeface="Quicksand"/>
                <a:cs typeface="Quicksand"/>
                <a:sym typeface="Quicksand"/>
              </a:rPr>
              <a:t>Emergency services must be accessible under EU law</a:t>
            </a: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r>
              <a:rPr lang="en-US" sz="3499">
                <a:solidFill>
                  <a:srgbClr val="FFFFFF"/>
                </a:solidFill>
                <a:latin typeface="Anton"/>
                <a:ea typeface="Anton"/>
                <a:cs typeface="Anton"/>
                <a:sym typeface="Anton"/>
              </a:rPr>
              <a:t>Use Technology</a:t>
            </a:r>
            <a:endParaRPr sz="3499">
              <a:solidFill>
                <a:srgbClr val="FFFFFF"/>
              </a:solidFill>
              <a:latin typeface="Anton"/>
              <a:ea typeface="Anton"/>
              <a:cs typeface="Anton"/>
              <a:sym typeface="Anton"/>
            </a:endParaRPr>
          </a:p>
          <a:p>
            <a:pPr marL="0" lvl="0" indent="457200" algn="l" rtl="0">
              <a:lnSpc>
                <a:spcPct val="140014"/>
              </a:lnSpc>
              <a:spcBef>
                <a:spcPts val="0"/>
              </a:spcBef>
              <a:spcAft>
                <a:spcPts val="0"/>
              </a:spcAft>
              <a:buNone/>
            </a:pPr>
            <a:r>
              <a:rPr lang="en-US" sz="2799">
                <a:solidFill>
                  <a:srgbClr val="FFFFFF"/>
                </a:solidFill>
                <a:latin typeface="Quicksand"/>
                <a:ea typeface="Quicksand"/>
                <a:cs typeface="Quicksand"/>
                <a:sym typeface="Quicksand"/>
              </a:rPr>
              <a:t>Apps and RTT make 112 accessible for deaf people</a:t>
            </a: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r>
              <a:rPr lang="en-US" sz="3499">
                <a:solidFill>
                  <a:srgbClr val="FFFFFF"/>
                </a:solidFill>
                <a:latin typeface="Anton"/>
                <a:ea typeface="Anton"/>
                <a:cs typeface="Anton"/>
                <a:sym typeface="Anton"/>
              </a:rPr>
              <a:t>Help Others</a:t>
            </a:r>
            <a:endParaRPr sz="3499">
              <a:solidFill>
                <a:srgbClr val="FFFFFF"/>
              </a:solidFill>
              <a:latin typeface="Anton"/>
              <a:ea typeface="Anton"/>
              <a:cs typeface="Anton"/>
              <a:sym typeface="Anton"/>
            </a:endParaRPr>
          </a:p>
          <a:p>
            <a:pPr marL="0" lvl="0" indent="457200" algn="l" rtl="0">
              <a:lnSpc>
                <a:spcPct val="140014"/>
              </a:lnSpc>
              <a:spcBef>
                <a:spcPts val="0"/>
              </a:spcBef>
              <a:spcAft>
                <a:spcPts val="0"/>
              </a:spcAft>
              <a:buNone/>
            </a:pPr>
            <a:r>
              <a:rPr lang="en-US" sz="2799">
                <a:solidFill>
                  <a:srgbClr val="FFFFFF"/>
                </a:solidFill>
                <a:latin typeface="Quicksand"/>
                <a:ea typeface="Quicksand"/>
                <a:cs typeface="Quicksand"/>
                <a:sym typeface="Quicksand"/>
              </a:rPr>
              <a:t>Share your knowledge to save lives in your community</a:t>
            </a: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None/>
            </a:pPr>
            <a:endParaRPr sz="2799">
              <a:solidFill>
                <a:srgbClr val="FFFFFF"/>
              </a:solidFill>
              <a:latin typeface="Quicksand"/>
              <a:ea typeface="Quicksand"/>
              <a:cs typeface="Quicksand"/>
              <a:sym typeface="Quicksand"/>
            </a:endParaRPr>
          </a:p>
        </p:txBody>
      </p:sp>
      <p:sp>
        <p:nvSpPr>
          <p:cNvPr id="234" name="Google Shape;234;p21"/>
          <p:cNvSpPr txBox="1"/>
          <p:nvPr/>
        </p:nvSpPr>
        <p:spPr>
          <a:xfrm>
            <a:off x="4064252" y="1534525"/>
            <a:ext cx="13103100" cy="1123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7300">
                <a:solidFill>
                  <a:srgbClr val="FFFFFF"/>
                </a:solidFill>
                <a:latin typeface="Anton"/>
                <a:ea typeface="Anton"/>
                <a:cs typeface="Anton"/>
                <a:sym typeface="Anton"/>
              </a:rPr>
              <a:t>Remember These Important Points</a:t>
            </a:r>
            <a:endParaRPr sz="7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38"/>
        <p:cNvGrpSpPr/>
        <p:nvPr/>
      </p:nvGrpSpPr>
      <p:grpSpPr>
        <a:xfrm>
          <a:off x="0" y="0"/>
          <a:ext cx="0" cy="0"/>
          <a:chOff x="0" y="0"/>
          <a:chExt cx="0" cy="0"/>
        </a:xfrm>
      </p:grpSpPr>
      <p:grpSp>
        <p:nvGrpSpPr>
          <p:cNvPr id="239" name="Google Shape;239;g37cf28894ad_0_76"/>
          <p:cNvGrpSpPr/>
          <p:nvPr/>
        </p:nvGrpSpPr>
        <p:grpSpPr>
          <a:xfrm>
            <a:off x="0" y="-216993"/>
            <a:ext cx="2922102" cy="10504504"/>
            <a:chOff x="0" y="-57150"/>
            <a:chExt cx="769602" cy="2766600"/>
          </a:xfrm>
        </p:grpSpPr>
        <p:sp>
          <p:nvSpPr>
            <p:cNvPr id="240" name="Google Shape;240;g37cf28894ad_0_7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g37cf28894ad_0_7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2" name="Google Shape;242;g37cf28894ad_0_7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g37cf28894ad_0_7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g37cf28894ad_0_76"/>
          <p:cNvSpPr txBox="1"/>
          <p:nvPr/>
        </p:nvSpPr>
        <p:spPr>
          <a:xfrm>
            <a:off x="4571988" y="3137625"/>
            <a:ext cx="12632100" cy="557845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Fähigkeiten erwerben</a:t>
            </a:r>
            <a:endParaRPr sz="3499" dirty="0">
              <a:solidFill>
                <a:srgbClr val="161140"/>
              </a:solidFill>
              <a:latin typeface="Anton"/>
              <a:ea typeface="Anton"/>
              <a:cs typeface="Anton"/>
              <a:sym typeface="Anton"/>
            </a:endParaRPr>
          </a:p>
          <a:p>
            <a:pPr lvl="0">
              <a:lnSpc>
                <a:spcPct val="140014"/>
              </a:lnSpc>
              <a:buClr>
                <a:schemeClr val="dk1"/>
              </a:buClr>
              <a:buSzPts val="1100"/>
            </a:pPr>
            <a:r>
              <a:rPr lang="de-DE" sz="2799" dirty="0">
                <a:solidFill>
                  <a:srgbClr val="161140"/>
                </a:solidFill>
                <a:latin typeface="Quicksand"/>
                <a:ea typeface="Quicksand"/>
                <a:cs typeface="Quicksand"/>
                <a:sym typeface="Quicksand"/>
              </a:rPr>
              <a:t>Du weißt, wie du Notfallsysteme verwenden kannst</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161140"/>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Wissen teilen</a:t>
            </a:r>
            <a:endParaRPr sz="3499" dirty="0">
              <a:solidFill>
                <a:srgbClr val="161140"/>
              </a:solidFill>
              <a:latin typeface="Anton"/>
              <a:ea typeface="Anton"/>
              <a:cs typeface="Anton"/>
              <a:sym typeface="Anton"/>
            </a:endParaRPr>
          </a:p>
          <a:p>
            <a:pPr lvl="0">
              <a:lnSpc>
                <a:spcPct val="140014"/>
              </a:lnSpc>
              <a:buClr>
                <a:schemeClr val="dk1"/>
              </a:buClr>
              <a:buSzPts val="1100"/>
            </a:pPr>
            <a:r>
              <a:rPr lang="de-DE" sz="2799" dirty="0">
                <a:solidFill>
                  <a:srgbClr val="161140"/>
                </a:solidFill>
                <a:latin typeface="Quicksand"/>
                <a:ea typeface="Quicksand"/>
                <a:cs typeface="Quicksand"/>
                <a:sym typeface="Quicksand"/>
              </a:rPr>
              <a:t>Hilf anderen, sich über Notfallkommunikation zu informieren</a:t>
            </a: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161140"/>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Bleib sicher</a:t>
            </a:r>
            <a:endParaRPr sz="3499" dirty="0">
              <a:solidFill>
                <a:srgbClr val="161140"/>
              </a:solidFill>
              <a:latin typeface="Anton"/>
              <a:ea typeface="Anton"/>
              <a:cs typeface="Anton"/>
              <a:sym typeface="Anton"/>
            </a:endParaRPr>
          </a:p>
          <a:p>
            <a:pPr lvl="0">
              <a:lnSpc>
                <a:spcPct val="140014"/>
              </a:lnSpc>
              <a:buClr>
                <a:schemeClr val="dk1"/>
              </a:buClr>
              <a:buSzPts val="1100"/>
            </a:pPr>
            <a:r>
              <a:rPr lang="de-DE" sz="2799" dirty="0">
                <a:solidFill>
                  <a:srgbClr val="161140"/>
                </a:solidFill>
                <a:latin typeface="Quicksand"/>
                <a:ea typeface="Quicksand"/>
                <a:cs typeface="Quicksand"/>
                <a:sym typeface="Quicksand"/>
              </a:rPr>
              <a:t>Notfallhilfe ist verfügbar, wenn du sie brauchst</a:t>
            </a:r>
            <a:endParaRPr sz="2799" dirty="0">
              <a:solidFill>
                <a:srgbClr val="161140"/>
              </a:solidFill>
              <a:latin typeface="Quicksand"/>
              <a:ea typeface="Quicksand"/>
              <a:cs typeface="Quicksand"/>
              <a:sym typeface="Quicksand"/>
            </a:endParaRPr>
          </a:p>
        </p:txBody>
      </p:sp>
      <p:sp>
        <p:nvSpPr>
          <p:cNvPr id="245" name="Google Shape;245;g37cf28894ad_0_76"/>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400" dirty="0" err="1">
                <a:solidFill>
                  <a:srgbClr val="161140"/>
                </a:solidFill>
                <a:latin typeface="Anton"/>
                <a:ea typeface="Anton"/>
                <a:cs typeface="Anton"/>
                <a:sym typeface="Anton"/>
              </a:rPr>
              <a:t>Vielen</a:t>
            </a:r>
            <a:r>
              <a:rPr lang="en-US" sz="5400" dirty="0">
                <a:solidFill>
                  <a:srgbClr val="161140"/>
                </a:solidFill>
                <a:latin typeface="Anton"/>
                <a:ea typeface="Anton"/>
                <a:cs typeface="Anton"/>
                <a:sym typeface="Anton"/>
              </a:rPr>
              <a:t> Dank!</a:t>
            </a:r>
            <a:endParaRPr sz="5100" dirty="0">
              <a:solidFill>
                <a:srgbClr val="16114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49"/>
        <p:cNvGrpSpPr/>
        <p:nvPr/>
      </p:nvGrpSpPr>
      <p:grpSpPr>
        <a:xfrm>
          <a:off x="0" y="0"/>
          <a:ext cx="0" cy="0"/>
          <a:chOff x="0" y="0"/>
          <a:chExt cx="0" cy="0"/>
        </a:xfrm>
      </p:grpSpPr>
      <p:sp>
        <p:nvSpPr>
          <p:cNvPr id="250" name="Google Shape;250;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5" name="Google Shape;255;p3"/>
          <p:cNvGrpSpPr/>
          <p:nvPr/>
        </p:nvGrpSpPr>
        <p:grpSpPr>
          <a:xfrm>
            <a:off x="-228300" y="6944209"/>
            <a:ext cx="18940740" cy="4430740"/>
            <a:chOff x="0" y="-57150"/>
            <a:chExt cx="4988508" cy="1166944"/>
          </a:xfrm>
        </p:grpSpPr>
        <p:sp>
          <p:nvSpPr>
            <p:cNvPr id="256" name="Google Shape;256;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8" name="Google Shape;258;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3"/>
          <p:cNvSpPr txBox="1"/>
          <p:nvPr/>
        </p:nvSpPr>
        <p:spPr>
          <a:xfrm>
            <a:off x="2157043" y="1867848"/>
            <a:ext cx="3102769"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dirty="0" err="1">
                <a:solidFill>
                  <a:srgbClr val="FFFFFF"/>
                </a:solidFill>
                <a:latin typeface="Anton"/>
                <a:ea typeface="Anton"/>
                <a:cs typeface="Anton"/>
                <a:sym typeface="Anton"/>
              </a:rPr>
              <a:t>Kontakt</a:t>
            </a:r>
            <a:endParaRPr dirty="0"/>
          </a:p>
        </p:txBody>
      </p:sp>
      <p:sp>
        <p:nvSpPr>
          <p:cNvPr id="264" name="Google Shape;264;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265" name="Google Shape;265;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266" name="Google Shape;266;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644</Words>
  <Application>Microsoft Office PowerPoint</Application>
  <PresentationFormat>Benutzerdefiniert</PresentationFormat>
  <Paragraphs>138</Paragraphs>
  <Slides>16</Slides>
  <Notes>16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11</cp:revision>
  <dcterms:created xsi:type="dcterms:W3CDTF">2006-08-16T00:00:00Z</dcterms:created>
  <dcterms:modified xsi:type="dcterms:W3CDTF">2026-06-11T13:39:17Z</dcterms:modified>
</cp:coreProperties>
</file>