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0287000" cx="18288000"/>
  <p:notesSz cx="6858000" cy="9144000"/>
  <p:embeddedFontLst>
    <p:embeddedFont>
      <p:font typeface="Anton"/>
      <p:regular r:id="rId23"/>
    </p:embeddedFont>
    <p:embeddedFont>
      <p:font typeface="Quicksand"/>
      <p:regular r:id="rId24"/>
      <p:bold r:id="rId25"/>
    </p:embeddedFont>
    <p:embeddedFont>
      <p:font typeface="Quicksand Medium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jfwD4hdjtPcYU1Dt+HUiOQwMDh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Quicksand-regular.fntdata"/><Relationship Id="rId23" Type="http://schemas.openxmlformats.org/officeDocument/2006/relationships/font" Target="fonts/Anto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Medium-regular.fntdata"/><Relationship Id="rId25" Type="http://schemas.openxmlformats.org/officeDocument/2006/relationships/font" Target="fonts/Quicksand-bold.fntdata"/><Relationship Id="rId28" Type="http://customschemas.google.com/relationships/presentationmetadata" Target="metadata"/><Relationship Id="rId27" Type="http://schemas.openxmlformats.org/officeDocument/2006/relationships/font" Target="fonts/Quicksand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69c130d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3d69c130d6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d09cdf29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37d09cdf290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7d09cdf29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37d09cdf290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7d09cdf29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g37d09cdf290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d09cdf29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g37d09cdf290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7d09cdf29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g37d09cdf290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7d09cdf29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37d09cdf290_0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7d09cdf290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g37d09cdf290_0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7d09cdf290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g37d09cdf290_0_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7d09cdf290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g37d09cdf290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7d09cdf290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g37d09cdf290_0_1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7d09cdf290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g37d09cdf290_0_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7d09cdf29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g37d09cdf290_0_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8.png"/><Relationship Id="rId13" Type="http://schemas.openxmlformats.org/officeDocument/2006/relationships/image" Target="../media/image2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i="0" lang="en-US" sz="22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Workshop di </a:t>
            </a:r>
            <a:r>
              <a:rPr i="0" lang="en-US" sz="22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Studies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4069975"/>
            <a:ext cx="142098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Servizi e tecnologie di interpretariato</a:t>
            </a:r>
            <a:endParaRPr b="0" i="0" sz="71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Tecnologia di accessibilità per persone sorde</a:t>
            </a:r>
            <a:endParaRPr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2" name="Google Shape;92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8" name="Google Shape;98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846700" y="2853288"/>
            <a:ext cx="14213100" cy="59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Comprendere i tipi di servizio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Conoscere i diversi fornitori di servizi di interpretariato e le diverse tecnologie</a:t>
            </a:r>
            <a:endParaRPr b="0" i="0" sz="30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Conoscere i propri diritti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Scoprire quali diritti hai nel richiedere e gestire un interprete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Padroneggiare le Risorse Europee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Imparare a orientarti tra i servizi di interpretariato nei diversi paesi europei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846702" y="932825"/>
            <a:ext cx="1310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Perché siamo qui?</a:t>
            </a:r>
            <a:endParaRPr b="0" i="0" sz="7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2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9" name="Google Shape;109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3846700" y="2268025"/>
            <a:ext cx="12398100" cy="78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Supporto Professionale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5143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Gli interpreti qualificati supportano la comunicazione tra persone sorde e udenti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Fornitori diversi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5143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Aziende, organizzazioni e servizi pubblici offrono supporto all’interpretariato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Soluzioni Tecnologiche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5143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app, le piattaforme video e gli strumenti digitali agevolano la comunicazione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3846700" y="825350"/>
            <a:ext cx="13882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Cosa sono i servizi di interpretariato?</a:t>
            </a:r>
            <a:endParaRPr b="0" i="0" sz="7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14" name="Google Shape;114;p1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g3d69c130d6e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0" name="Google Shape;120;g3d69c130d6e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g3d69c130d6e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g3d69c130d6e_0_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d69c130d6e_0_0"/>
          <p:cNvSpPr txBox="1"/>
          <p:nvPr/>
        </p:nvSpPr>
        <p:spPr>
          <a:xfrm>
            <a:off x="3865500" y="2150025"/>
            <a:ext cx="12632100" cy="7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Aziende private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Aziende private con elenco di interpreti disponibili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Enti socio-sanitari e servizi sociali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Servizi sociali che forniscono supporto alla comunicazione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Servizi forniti dal governo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Servizi di interpretariato finanziati dallo Stato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Servizi di supporto alla comunicazione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Assistenza specializzata oltre l’interpretariato tradizionale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g3d69c130d6e_0_0"/>
          <p:cNvSpPr txBox="1"/>
          <p:nvPr/>
        </p:nvSpPr>
        <p:spPr>
          <a:xfrm>
            <a:off x="3865502" y="653425"/>
            <a:ext cx="1310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Tipi di fornitori di servizi</a:t>
            </a:r>
            <a:endParaRPr b="0" i="0" sz="78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25" name="Google Shape;125;g3d69c130d6e_0_0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g37d09cdf290_0_3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31" name="Google Shape;131;g37d09cdf290_0_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g37d09cdf290_0_3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g37d09cdf290_0_36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7d09cdf290_0_36"/>
          <p:cNvSpPr txBox="1"/>
          <p:nvPr/>
        </p:nvSpPr>
        <p:spPr>
          <a:xfrm>
            <a:off x="4064238" y="2482250"/>
            <a:ext cx="12632100" cy="52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Storie Personali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1. Di quali servizi di interpretariato hai usufruito?</a:t>
            </a:r>
            <a:endParaRPr b="0" i="0" sz="30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Sfide comuni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2. Quali barriere hai incontrato?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Differenze di qualità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3. Come confronti i servizi in base alla tua esperienza?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35" name="Google Shape;135;g37d09cdf290_0_36"/>
          <p:cNvSpPr txBox="1"/>
          <p:nvPr/>
        </p:nvSpPr>
        <p:spPr>
          <a:xfrm>
            <a:off x="4064252" y="687325"/>
            <a:ext cx="1310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Condividi la tua esperienza</a:t>
            </a:r>
            <a:endParaRPr b="0" i="0" sz="78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36" name="Google Shape;136;g37d09cdf290_0_3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g37d09cdf290_0_4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2" name="Google Shape;142;g37d09cdf290_0_4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g37d09cdf290_0_4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g37d09cdf290_0_46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7d09cdf290_0_46"/>
          <p:cNvSpPr txBox="1"/>
          <p:nvPr/>
        </p:nvSpPr>
        <p:spPr>
          <a:xfrm>
            <a:off x="3821613" y="2150600"/>
            <a:ext cx="12632100" cy="6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Advocacy per la Qualità</a:t>
            </a:r>
            <a:b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organizzazioni sorde promuovono standard migliori per l’interpretariato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Contributo alla Formazione</a:t>
            </a:r>
            <a:b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Fornire formazione sulla competenza culturale agli interpreti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Feedback sui Servizi</a:t>
            </a:r>
            <a:b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Collegare i bisogni della comunità ai fornitori di servizi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Collaborazione con il Governo</a:t>
            </a:r>
            <a:b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Lavorare con le autorità per migliorare i servizi</a:t>
            </a:r>
            <a:endParaRPr b="0" i="0" sz="46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g37d09cdf290_0_46"/>
          <p:cNvSpPr txBox="1"/>
          <p:nvPr/>
        </p:nvSpPr>
        <p:spPr>
          <a:xfrm>
            <a:off x="3821625" y="696400"/>
            <a:ext cx="14238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Il ruolo delle associazioni delle persone Sorde</a:t>
            </a:r>
            <a:endParaRPr b="0" i="0" sz="5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g37d09cdf290_0_4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g37d09cdf290_0_5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53" name="Google Shape;153;g37d09cdf290_0_5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g37d09cdf290_0_5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5" name="Google Shape;155;g37d09cdf290_0_5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7d09cdf290_0_56"/>
          <p:cNvSpPr txBox="1"/>
          <p:nvPr/>
        </p:nvSpPr>
        <p:spPr>
          <a:xfrm>
            <a:off x="4100988" y="2297925"/>
            <a:ext cx="12632100" cy="7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Interpretariato Video a Distanza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Comunicazione in tempo reale tramite piattaforme digitali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Vantaggi dell’</a:t>
            </a: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Interpretariato Video a Distanza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Accesso immediato, senza vincoli geografici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Dibattito su AI e Avatar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Opportunità tecnologiche e preoccupazioni della comunità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Standard di Qualità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Linee guida europee per tecnologie accessibili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g37d09cdf290_0_56"/>
          <p:cNvSpPr txBox="1"/>
          <p:nvPr/>
        </p:nvSpPr>
        <p:spPr>
          <a:xfrm>
            <a:off x="3993527" y="782400"/>
            <a:ext cx="131031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Soluzioni tecnologiche europee</a:t>
            </a:r>
            <a:endParaRPr b="0" i="0" sz="58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58" name="Google Shape;158;g37d09cdf290_0_5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d09cdf290_0_66"/>
          <p:cNvSpPr txBox="1"/>
          <p:nvPr/>
        </p:nvSpPr>
        <p:spPr>
          <a:xfrm>
            <a:off x="4100988" y="2015175"/>
            <a:ext cx="12632100" cy="7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Opportunità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Economico, disponibile 24/7, servizio costante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Preoccupazioni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Dubbi sulla qualità, autenticità culturale, impatto sui posti di lavoro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Opinioni della Comunità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comunità Sorde in Austria e Italia esprimono cautela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Equilibrio Necessario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tecnologia integra, non sostituisce, gli interpreti umani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4" name="Google Shape;164;g37d09cdf290_0_66"/>
          <p:cNvSpPr txBox="1"/>
          <p:nvPr/>
        </p:nvSpPr>
        <p:spPr>
          <a:xfrm>
            <a:off x="4101002" y="7393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Dibattito sulla tecnologia AI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g37d09cdf290_0_6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6" name="Google Shape;166;g37d09cdf290_0_6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37d09cdf290_0_6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g37d09cdf290_0_66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g37d09cdf290_0_6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g37d09cdf290_0_7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75" name="Google Shape;175;g37d09cdf290_0_7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g37d09cdf290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g37d09cdf290_0_7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7d09cdf290_0_76"/>
          <p:cNvSpPr txBox="1"/>
          <p:nvPr/>
        </p:nvSpPr>
        <p:spPr>
          <a:xfrm>
            <a:off x="3849350" y="2853600"/>
            <a:ext cx="13103100" cy="6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Esercitazione Pratica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Prova a usare le piattaforme di interpretariato video a distanza</a:t>
            </a:r>
            <a:endParaRPr b="0" i="0" sz="30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Verifica della Qualità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Controlla connessione, chiarezza video, reattività dell’interprete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Esperienza dell’Utente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Valuta facilità d’uso ed efficacia della comunicazione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Buone Pratiche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Impara consigli per sessioni VRI di successo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g37d09cdf290_0_76"/>
          <p:cNvSpPr txBox="1"/>
          <p:nvPr/>
        </p:nvSpPr>
        <p:spPr>
          <a:xfrm>
            <a:off x="3849352" y="622275"/>
            <a:ext cx="13103100" cy="16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Dimostrazione della Piattaforma VRI </a:t>
            </a:r>
            <a:b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4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(</a:t>
            </a:r>
            <a:r>
              <a:rPr b="0" i="0" lang="en-US" sz="4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Interpretariato Video a Distanza</a:t>
            </a:r>
            <a:r>
              <a:rPr b="0" i="0" lang="en-US" sz="4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)</a:t>
            </a:r>
            <a:endParaRPr b="0" i="0" sz="44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80" name="Google Shape;180;g37d09cdf290_0_7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g37d09cdf290_0_8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6" name="Google Shape;186;g37d09cdf290_0_8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g37d09cdf290_0_8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g37d09cdf290_0_8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7d09cdf290_0_86"/>
          <p:cNvSpPr txBox="1"/>
          <p:nvPr/>
        </p:nvSpPr>
        <p:spPr>
          <a:xfrm>
            <a:off x="4100988" y="2476325"/>
            <a:ext cx="12632100" cy="59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Scegli il Tuo Interprete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Richiedi interpreti specifici o stili di interpretariato particolari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Imposta le Preferenze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Comunica le tue esigenze e richieste di accomodamento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1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Fornisci Feedback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Condividi con i fornitori le tue esperienze sulla qualità del servizio</a:t>
            </a:r>
            <a:b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Autodifesa (Self-Advocacy)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Conosci i tuoi diritti e usali con sicurezza</a:t>
            </a:r>
            <a:endParaRPr b="0" i="0" sz="50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g37d09cdf290_0_86"/>
          <p:cNvSpPr txBox="1"/>
          <p:nvPr/>
        </p:nvSpPr>
        <p:spPr>
          <a:xfrm>
            <a:off x="4101002" y="8898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Hai tutto sotto controllo!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g37d09cdf290_0_8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g37d09cdf290_0_9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97" name="Google Shape;197;g37d09cdf290_0_9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g37d09cdf290_0_9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g37d09cdf290_0_9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7d09cdf290_0_96"/>
          <p:cNvSpPr txBox="1"/>
          <p:nvPr/>
        </p:nvSpPr>
        <p:spPr>
          <a:xfrm>
            <a:off x="3892338" y="2721700"/>
            <a:ext cx="12632100" cy="6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Partner Professionali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Gli interpreti supportano i tuoi obiettivi di comunicazione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Mediatori Culturali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Aiutano a orientarsi nelle interazioni con il mondo udente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 Confini Contano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Mantieni relazioni professionali pur collaborando come alleati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Rispetto Reciproco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Lavorare insieme per una comunicazione efficace</a:t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g37d09cdf290_0_96"/>
          <p:cNvSpPr txBox="1"/>
          <p:nvPr/>
        </p:nvSpPr>
        <p:spPr>
          <a:xfrm>
            <a:off x="3892352" y="11838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Alleanza con l’Interprete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g37d09cdf290_0_9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g37d09cdf290_0_10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08" name="Google Shape;208;g37d09cdf290_0_10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g37d09cdf290_0_10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g37d09cdf290_0_10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7d09cdf290_0_106"/>
          <p:cNvSpPr txBox="1"/>
          <p:nvPr/>
        </p:nvSpPr>
        <p:spPr>
          <a:xfrm>
            <a:off x="4100988" y="2297925"/>
            <a:ext cx="12632100" cy="66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Visite Mediche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 quale supporto di interpretariato hai bisogno in ambito sanitario?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Contesti Educativi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che modo gli interpreti possono aiutare negli ambienti di apprendimento?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Situazioni Lavorative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Quali accomodamenti facilitano la comunicazione sul lavoro?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Servizi Pubblici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accedi ai servizi pubblici?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2" name="Google Shape;212;g37d09cdf290_0_106"/>
          <p:cNvSpPr txBox="1"/>
          <p:nvPr/>
        </p:nvSpPr>
        <p:spPr>
          <a:xfrm>
            <a:off x="3993552" y="591938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Discussione di </a:t>
            </a: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 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g37d09cdf290_0_10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7d09cdf290_0_116"/>
          <p:cNvSpPr txBox="1"/>
          <p:nvPr/>
        </p:nvSpPr>
        <p:spPr>
          <a:xfrm>
            <a:off x="4336488" y="213337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Condividi Soluzioni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Discuti strategie efficaci in diverse situazioni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Impara dagli Altri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Ascolta esperienze di advocacy di successo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Sviluppa Competenze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Esercitati a richiedere gli accomodamenti appropriati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Crea Reti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Connettiti con altri per supporto continuo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9" name="Google Shape;219;g37d09cdf290_0_116"/>
          <p:cNvSpPr txBox="1"/>
          <p:nvPr/>
        </p:nvSpPr>
        <p:spPr>
          <a:xfrm>
            <a:off x="4101002" y="591938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Risolvere i problemi insieme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" name="Google Shape;220;g37d09cdf290_0_11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21" name="Google Shape;221;g37d09cdf290_0_1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g37d09cdf290_0_11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g37d09cdf290_0_11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37d09cdf290_0_11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7d09cdf290_0_126"/>
          <p:cNvSpPr txBox="1"/>
          <p:nvPr/>
        </p:nvSpPr>
        <p:spPr>
          <a:xfrm>
            <a:off x="4101002" y="7393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Punti chiave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7d09cdf290_0_126"/>
          <p:cNvSpPr txBox="1"/>
          <p:nvPr/>
        </p:nvSpPr>
        <p:spPr>
          <a:xfrm>
            <a:off x="4571988" y="203666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Conosci le tue opzioni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Diversi fornitori offrono vari modelli di servizio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La tecnologia aiuta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 la qualità e la scelta rimangono importanti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Hai potere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Controlla la tua esperienza di interpretazione e fai valere i tuoi diritti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Gli interpreti sono alleati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Lavorate insieme rispettando i confini professionali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231" name="Google Shape;231;g37d09cdf290_0_12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32" name="Google Shape;232;g37d09cdf290_0_12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g37d09cdf290_0_12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g37d09cdf290_0_12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g37d09cdf290_0_12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g37d09cdf290_0_13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41" name="Google Shape;241;g37d09cdf290_0_13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g37d09cdf290_0_13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g37d09cdf290_0_13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7d09cdf290_0_136"/>
          <p:cNvSpPr txBox="1"/>
          <p:nvPr/>
        </p:nvSpPr>
        <p:spPr>
          <a:xfrm>
            <a:off x="4101002" y="78237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b="0" i="0" lang="en-US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Ricorda questi punti importanti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7d09cdf290_0_136"/>
          <p:cNvSpPr txBox="1"/>
          <p:nvPr/>
        </p:nvSpPr>
        <p:spPr>
          <a:xfrm>
            <a:off x="4336488" y="2412750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La qualità conta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Scegli servizi che rispettino gli standard europei di accessibilità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Rimani Aggiornato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Continua a informarti su nuove tecnologie e servizi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Fai advocacy insieme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Collabora con le associazioni sorde per migliorare i servizi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Condividi le conoscenze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 gli altri a orientarsi nei servizi di interpretariato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46" name="Google Shape;246;g37d09cdf290_0_13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g37d09cdf290_0_14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2" name="Google Shape;252;g37d09cdf290_0_14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g37d09cdf290_0_14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g37d09cdf290_0_14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7d09cdf290_0_146"/>
          <p:cNvSpPr txBox="1"/>
          <p:nvPr/>
        </p:nvSpPr>
        <p:spPr>
          <a:xfrm>
            <a:off x="4101002" y="1470050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7d09cdf290_0_146"/>
          <p:cNvSpPr txBox="1"/>
          <p:nvPr/>
        </p:nvSpPr>
        <p:spPr>
          <a:xfrm>
            <a:off x="4464538" y="2793800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Conoscenze acquisite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Hai compreso il panorama dei servizi di interpretariato in Europa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Competenze sviluppate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Sai valutare e scegliere i servizi più appropriati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Reti costruite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Ti sei connesso con gli altri per un supporto continuo e advocacy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57" name="Google Shape;257;g37d09cdf290_0_14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67" name="Google Shape;267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"/>
          <p:cNvSpPr txBox="1"/>
          <p:nvPr/>
        </p:nvSpPr>
        <p:spPr>
          <a:xfrm>
            <a:off x="2157054" y="1867850"/>
            <a:ext cx="4741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7" name="Google Shape;277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8" name="Google Shape;278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424207" y="483113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