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10287000" cx="18288000"/>
  <p:notesSz cx="6797675" cy="9928225"/>
  <p:embeddedFontLst>
    <p:embeddedFont>
      <p:font typeface="Anton"/>
      <p:regular r:id="rId25"/>
    </p:embeddedFont>
    <p:embeddedFont>
      <p:font typeface="Quicksand"/>
      <p:regular r:id="rId26"/>
      <p:bold r:id="rId27"/>
    </p:embeddedFont>
    <p:embeddedFont>
      <p:font typeface="Quicksand Medium"/>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0" roundtripDataSignature="AMtx7mjeQvHMY35N/68+lG4w3aCuF3XZ6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Quicksand-regular.fntdata"/><Relationship Id="rId25" Type="http://schemas.openxmlformats.org/officeDocument/2006/relationships/font" Target="fonts/Anton-regular.fntdata"/><Relationship Id="rId28" Type="http://schemas.openxmlformats.org/officeDocument/2006/relationships/font" Target="fonts/QuicksandMedium-regular.fntdata"/><Relationship Id="rId27" Type="http://schemas.openxmlformats.org/officeDocument/2006/relationships/font" Target="fonts/Quicksan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Medium-bold.fntdata"/><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d6975537fb_0_2:notes"/>
          <p:cNvSpPr txBox="1"/>
          <p:nvPr>
            <p:ph idx="1" type="body"/>
          </p:nvPr>
        </p:nvSpPr>
        <p:spPr>
          <a:xfrm>
            <a:off x="679768" y="4715907"/>
            <a:ext cx="5438100" cy="446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 name="Google Shape;97;g3d6975537fb_0_2: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2" name="Google Shape;112;p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 name="Google Shape;125;p1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5: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p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6" name="Google Shape;27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6" name="Google Shape;28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7" name="Google Shape;29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9" name="Google Shape;309;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3" name="Google Shape;323;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5" name="Google Shape;335;p3: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8.jpg"/><Relationship Id="rId8"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45.png"/><Relationship Id="rId6"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0.jpg"/><Relationship Id="rId4" Type="http://schemas.openxmlformats.org/officeDocument/2006/relationships/image" Target="../media/image3.png"/><Relationship Id="rId5" Type="http://schemas.openxmlformats.org/officeDocument/2006/relationships/image" Target="../media/image41.jpg"/><Relationship Id="rId6"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44.jpg"/><Relationship Id="rId6" Type="http://schemas.openxmlformats.org/officeDocument/2006/relationships/image" Target="../media/image47.png"/><Relationship Id="rId7" Type="http://schemas.openxmlformats.org/officeDocument/2006/relationships/image" Target="../media/image3.png"/><Relationship Id="rId8"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3.jpg"/><Relationship Id="rId6" Type="http://schemas.openxmlformats.org/officeDocument/2006/relationships/image" Target="../media/image7.jpg"/><Relationship Id="rId7"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46.png"/><Relationship Id="rId11" Type="http://schemas.openxmlformats.org/officeDocument/2006/relationships/image" Target="../media/image3.png"/><Relationship Id="rId10" Type="http://schemas.openxmlformats.org/officeDocument/2006/relationships/image" Target="../media/image4.png"/><Relationship Id="rId12" Type="http://schemas.openxmlformats.org/officeDocument/2006/relationships/image" Target="../media/image10.png"/><Relationship Id="rId9" Type="http://schemas.openxmlformats.org/officeDocument/2006/relationships/image" Target="../media/image11.jpg"/><Relationship Id="rId5" Type="http://schemas.openxmlformats.org/officeDocument/2006/relationships/image" Target="../media/image5.png"/><Relationship Id="rId6" Type="http://schemas.openxmlformats.org/officeDocument/2006/relationships/image" Target="../media/image9.jpg"/><Relationship Id="rId7" Type="http://schemas.openxmlformats.org/officeDocument/2006/relationships/image" Target="../media/image12.png"/><Relationship Id="rId8"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6.png"/><Relationship Id="rId9" Type="http://schemas.openxmlformats.org/officeDocument/2006/relationships/image" Target="../media/image10.png"/><Relationship Id="rId5" Type="http://schemas.openxmlformats.org/officeDocument/2006/relationships/image" Target="../media/image30.png"/><Relationship Id="rId6" Type="http://schemas.openxmlformats.org/officeDocument/2006/relationships/image" Target="../media/image7.jpg"/><Relationship Id="rId7" Type="http://schemas.openxmlformats.org/officeDocument/2006/relationships/image" Target="../media/image4.png"/><Relationship Id="rId8"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21.jpg"/><Relationship Id="rId5" Type="http://schemas.openxmlformats.org/officeDocument/2006/relationships/image" Target="../media/image15.png"/><Relationship Id="rId6" Type="http://schemas.openxmlformats.org/officeDocument/2006/relationships/image" Target="../media/image47.png"/><Relationship Id="rId7"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26.png"/><Relationship Id="rId5" Type="http://schemas.openxmlformats.org/officeDocument/2006/relationships/image" Target="../media/image14.jpg"/><Relationship Id="rId6"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hyperlink" Target="http://www.youtube.com/watch?v=Vst1pkGpHdI" TargetMode="External"/><Relationship Id="rId5" Type="http://schemas.openxmlformats.org/officeDocument/2006/relationships/image" Target="../media/image16.jpg"/><Relationship Id="rId6" Type="http://schemas.openxmlformats.org/officeDocument/2006/relationships/image" Target="../media/image19.png"/><Relationship Id="rId7" Type="http://schemas.openxmlformats.org/officeDocument/2006/relationships/hyperlink" Target="https://youtu.be/Vst1pkGpHdI" TargetMode="External"/><Relationship Id="rId8"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31.jpg"/><Relationship Id="rId5" Type="http://schemas.openxmlformats.org/officeDocument/2006/relationships/image" Target="../media/image7.jpg"/><Relationship Id="rId6" Type="http://schemas.openxmlformats.org/officeDocument/2006/relationships/image" Target="../media/image43.jpg"/><Relationship Id="rId7" Type="http://schemas.openxmlformats.org/officeDocument/2006/relationships/image" Target="../media/image35.jpg"/><Relationship Id="rId8"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0.png"/><Relationship Id="rId9"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hyperlink" Target="https://eudy.info/" TargetMode="External"/><Relationship Id="rId7" Type="http://schemas.openxmlformats.org/officeDocument/2006/relationships/hyperlink" Target="https://wfdeaf.org/" TargetMode="External"/><Relationship Id="rId8"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8.jpg"/><Relationship Id="rId5" Type="http://schemas.openxmlformats.org/officeDocument/2006/relationships/image" Target="../media/image42.jpg"/><Relationship Id="rId6"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39.png"/><Relationship Id="rId6" Type="http://schemas.openxmlformats.org/officeDocument/2006/relationships/image" Target="../media/image25.png"/><Relationship Id="rId7" Type="http://schemas.openxmlformats.org/officeDocument/2006/relationships/image" Target="../media/image24.png"/><Relationship Id="rId8"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44.jpg"/><Relationship Id="rId5" Type="http://schemas.openxmlformats.org/officeDocument/2006/relationships/image" Target="../media/image19.png"/><Relationship Id="rId6"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8.jpg"/><Relationship Id="rId5" Type="http://schemas.openxmlformats.org/officeDocument/2006/relationships/image" Target="../media/image21.jpg"/><Relationship Id="rId6" Type="http://schemas.openxmlformats.org/officeDocument/2006/relationships/image" Target="../media/image28.jpg"/><Relationship Id="rId7"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48.png"/><Relationship Id="rId5" Type="http://schemas.openxmlformats.org/officeDocument/2006/relationships/image" Target="../media/image10.png"/></Relationships>
</file>

<file path=ppt/slides/_rels/slide19.xml.rels><?xml version="1.0" encoding="UTF-8" standalone="yes"?><Relationships xmlns="http://schemas.openxmlformats.org/package/2006/relationships"><Relationship Id="rId11" Type="http://schemas.openxmlformats.org/officeDocument/2006/relationships/image" Target="../media/image38.png"/><Relationship Id="rId10" Type="http://schemas.openxmlformats.org/officeDocument/2006/relationships/image" Target="../media/image37.png"/><Relationship Id="rId13" Type="http://schemas.openxmlformats.org/officeDocument/2006/relationships/image" Target="../media/image10.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27.png"/><Relationship Id="rId9"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29.png"/><Relationship Id="rId7" Type="http://schemas.openxmlformats.org/officeDocument/2006/relationships/image" Target="../media/image32.png"/><Relationship Id="rId8"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2922085" y="2373340"/>
            <a:ext cx="15365916" cy="7913660"/>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85" name="Google Shape;85;p1"/>
          <p:cNvGrpSpPr/>
          <p:nvPr/>
        </p:nvGrpSpPr>
        <p:grpSpPr>
          <a:xfrm>
            <a:off x="0" y="-216991"/>
            <a:ext cx="2922084" cy="10503991"/>
            <a:chOff x="0" y="-57150"/>
            <a:chExt cx="769602" cy="2766483"/>
          </a:xfrm>
        </p:grpSpPr>
        <p:sp>
          <p:nvSpPr>
            <p:cNvPr id="86" name="Google Shape;86;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
          <p:nvSpPr>
            <p:cNvPr id="87" name="Google Shape;87;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grpSp>
      <p:sp>
        <p:nvSpPr>
          <p:cNvPr id="88" name="Google Shape;88;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785989" y="1692304"/>
            <a:ext cx="13641900" cy="4679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t/>
            </a:r>
            <a:endParaRPr b="0" i="0" sz="8000" u="none" cap="none" strike="noStrike">
              <a:solidFill>
                <a:srgbClr val="FFFFFF"/>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Modelli di riferimento </a:t>
            </a:r>
            <a:br>
              <a:rPr b="0" i="0" lang="en-US" sz="8000" u="none" cap="none" strike="noStrike">
                <a:solidFill>
                  <a:srgbClr val="FFFFFF"/>
                </a:solidFill>
                <a:latin typeface="Anton"/>
                <a:ea typeface="Anton"/>
                <a:cs typeface="Anton"/>
                <a:sym typeface="Anton"/>
              </a:rPr>
            </a:br>
            <a:r>
              <a:rPr b="0" i="0" lang="en-US" sz="8000" u="none" cap="none" strike="noStrike">
                <a:solidFill>
                  <a:srgbClr val="FFFFFF"/>
                </a:solidFill>
                <a:latin typeface="Anton"/>
                <a:ea typeface="Anton"/>
                <a:cs typeface="Anton"/>
                <a:sym typeface="Anton"/>
              </a:rPr>
              <a:t>e leader </a:t>
            </a:r>
            <a:r>
              <a:rPr b="0" i="0" lang="en-US" sz="8000" u="none" cap="none" strike="noStrike">
                <a:solidFill>
                  <a:schemeClr val="lt1"/>
                </a:solidFill>
                <a:latin typeface="Anton"/>
                <a:ea typeface="Anton"/>
                <a:cs typeface="Anton"/>
                <a:sym typeface="Anton"/>
              </a:rPr>
              <a:t>Sordi</a:t>
            </a:r>
            <a:endParaRPr b="0" i="0" sz="8000" u="none" cap="none" strike="noStrike">
              <a:solidFill>
                <a:srgbClr val="FFFFFF"/>
              </a:solidFill>
              <a:latin typeface="Anton"/>
              <a:ea typeface="Anton"/>
              <a:cs typeface="Anton"/>
              <a:sym typeface="Anton"/>
            </a:endParaRPr>
          </a:p>
        </p:txBody>
      </p:sp>
      <p:sp>
        <p:nvSpPr>
          <p:cNvPr id="90" name="Google Shape;90;p1"/>
          <p:cNvSpPr txBox="1"/>
          <p:nvPr/>
        </p:nvSpPr>
        <p:spPr>
          <a:xfrm>
            <a:off x="3786004" y="2373352"/>
            <a:ext cx="8667900" cy="3693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400"/>
              <a:buFont typeface="Arial"/>
              <a:buNone/>
            </a:pPr>
            <a:r>
              <a:rPr b="0" i="0" lang="en-US" sz="2400" u="none" cap="none" strike="noStrike">
                <a:solidFill>
                  <a:srgbClr val="FFFFFF"/>
                </a:solidFill>
                <a:latin typeface="Quicksand"/>
                <a:ea typeface="Quicksand"/>
                <a:cs typeface="Quicksand"/>
                <a:sym typeface="Quicksand"/>
              </a:rPr>
              <a:t>Deaf Studies | Workshop</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444137" y="8503920"/>
            <a:ext cx="19332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Medium"/>
                <a:ea typeface="Quicksand Medium"/>
                <a:cs typeface="Quicksand Medium"/>
                <a:sym typeface="Quicksand Medium"/>
              </a:rPr>
              <a:t>Fonte immagini:</a:t>
            </a:r>
            <a:endParaRPr b="0" i="0" sz="1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Medium"/>
                <a:ea typeface="Quicksand Medium"/>
                <a:cs typeface="Quicksand Medium"/>
                <a:sym typeface="Quicksand Medium"/>
              </a:rPr>
              <a:t>freepik.com</a:t>
            </a:r>
            <a:endParaRPr b="0" i="0" sz="1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Medium"/>
                <a:ea typeface="Quicksand Medium"/>
                <a:cs typeface="Quicksand Medium"/>
                <a:sym typeface="Quicksand Medium"/>
              </a:rPr>
              <a:t>equalizent</a:t>
            </a:r>
            <a:endParaRPr b="0" i="0" sz="1400" u="none" cap="none" strike="noStrike">
              <a:solidFill>
                <a:schemeClr val="lt1"/>
              </a:solidFill>
              <a:latin typeface="Quicksand Medium"/>
              <a:ea typeface="Quicksand Medium"/>
              <a:cs typeface="Quicksand Medium"/>
              <a:sym typeface="Quicksand Medium"/>
            </a:endParaRPr>
          </a:p>
        </p:txBody>
      </p:sp>
      <p:sp>
        <p:nvSpPr>
          <p:cNvPr id="92" name="Google Shape;92;p1"/>
          <p:cNvSpPr txBox="1"/>
          <p:nvPr/>
        </p:nvSpPr>
        <p:spPr>
          <a:xfrm>
            <a:off x="3786000" y="6817651"/>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Attivisti e promotori Sordi</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3457350" y="9339575"/>
            <a:ext cx="10519200" cy="797400"/>
          </a:xfrm>
          <a:prstGeom prst="rect">
            <a:avLst/>
          </a:prstGeom>
          <a:noFill/>
          <a:ln>
            <a:noFill/>
          </a:ln>
        </p:spPr>
        <p:txBody>
          <a:bodyPr anchorCtr="0" anchor="t" bIns="91425" lIns="91425" spcFirstLastPara="1" rIns="91425" wrap="square" tIns="91425">
            <a:spAutoFit/>
          </a:bodyPr>
          <a:lstStyle/>
          <a:p>
            <a:pPr indent="0" lvl="0" marL="0" rtl="0" algn="l">
              <a:lnSpc>
                <a:spcPct val="115833"/>
              </a:lnSpc>
              <a:spcBef>
                <a:spcPts val="0"/>
              </a:spcBef>
              <a:spcAft>
                <a:spcPts val="800"/>
              </a:spcAft>
              <a:buNone/>
            </a:pPr>
            <a:r>
              <a:rPr lang="en-US" sz="1200">
                <a:solidFill>
                  <a:srgbClr val="FFFFFF"/>
                </a:solidFill>
                <a:latin typeface="Quicksand Medium"/>
                <a:ea typeface="Quicksand Medium"/>
                <a:cs typeface="Quicksand Medium"/>
                <a:sym typeface="Quicksand Medium"/>
              </a:rPr>
              <a:t>Finanziato dall’Unione Europea. Tuttavia, le opinioni e i punti di vista espressi sono esclusivamente quelli dell’autore o degli autori e non riflettono necessariamente quelli dell’Unione Europea o dell’Agenzia esecutiva europea per l’istruzione e la cultura (EACEA). Né l’Unione Europea né l’EACEA possono essere ritenute responsabili per tali contenuti.</a:t>
            </a:r>
            <a:endParaRPr sz="1200">
              <a:solidFill>
                <a:srgbClr val="FFFFFF"/>
              </a:solidFill>
            </a:endParaRPr>
          </a:p>
        </p:txBody>
      </p:sp>
      <p:pic>
        <p:nvPicPr>
          <p:cNvPr id="94" name="Google Shape;94;p1"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g3d6975537fb_0_2"/>
          <p:cNvPicPr preferRelativeResize="0"/>
          <p:nvPr/>
        </p:nvPicPr>
        <p:blipFill rotWithShape="1">
          <a:blip r:embed="rId3">
            <a:alphaModFix/>
          </a:blip>
          <a:srcRect b="0" l="0" r="0" t="0"/>
          <a:stretch/>
        </p:blipFill>
        <p:spPr>
          <a:xfrm>
            <a:off x="1135542" y="5035004"/>
            <a:ext cx="998597" cy="1006586"/>
          </a:xfrm>
          <a:prstGeom prst="rect">
            <a:avLst/>
          </a:prstGeom>
          <a:noFill/>
          <a:ln>
            <a:noFill/>
          </a:ln>
        </p:spPr>
      </p:pic>
      <p:sp>
        <p:nvSpPr>
          <p:cNvPr id="100" name="Google Shape;100;g3d6975537fb_0_2"/>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01" name="Google Shape;101;g3d6975537fb_0_2"/>
          <p:cNvGrpSpPr/>
          <p:nvPr/>
        </p:nvGrpSpPr>
        <p:grpSpPr>
          <a:xfrm>
            <a:off x="-26695" y="-216290"/>
            <a:ext cx="2920640" cy="10503674"/>
            <a:chOff x="0" y="-57150"/>
            <a:chExt cx="769602" cy="2766600"/>
          </a:xfrm>
        </p:grpSpPr>
        <p:sp>
          <p:nvSpPr>
            <p:cNvPr id="102" name="Google Shape;102;g3d6975537fb_0_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3" name="Google Shape;103;g3d6975537fb_0_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4" name="Google Shape;104;g3d6975537fb_0_2"/>
          <p:cNvSpPr/>
          <p:nvPr/>
        </p:nvSpPr>
        <p:spPr>
          <a:xfrm>
            <a:off x="-390608" y="-3"/>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05" name="Google Shape;105;g3d6975537fb_0_2"/>
          <p:cNvPicPr preferRelativeResize="0"/>
          <p:nvPr/>
        </p:nvPicPr>
        <p:blipFill rotWithShape="1">
          <a:blip r:embed="rId6">
            <a:alphaModFix/>
          </a:blip>
          <a:srcRect b="0" l="0" r="0" t="0"/>
          <a:stretch/>
        </p:blipFill>
        <p:spPr>
          <a:xfrm>
            <a:off x="602830" y="4620467"/>
            <a:ext cx="2064000" cy="1835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06" name="Google Shape;106;g3d6975537fb_0_2"/>
          <p:cNvPicPr preferRelativeResize="0"/>
          <p:nvPr/>
        </p:nvPicPr>
        <p:blipFill rotWithShape="1">
          <a:blip r:embed="rId7">
            <a:alphaModFix/>
          </a:blip>
          <a:srcRect b="0" l="0" r="0" t="0"/>
          <a:stretch/>
        </p:blipFill>
        <p:spPr>
          <a:xfrm>
            <a:off x="12556671" y="2351920"/>
            <a:ext cx="4712400" cy="47124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07" name="Google Shape;107;g3d6975537fb_0_2"/>
          <p:cNvSpPr txBox="1"/>
          <p:nvPr/>
        </p:nvSpPr>
        <p:spPr>
          <a:xfrm>
            <a:off x="4854228" y="1059258"/>
            <a:ext cx="94167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en-US" sz="7200" u="none" cap="none" strike="noStrike">
                <a:solidFill>
                  <a:srgbClr val="FFFFFF"/>
                </a:solidFill>
                <a:latin typeface="Anton"/>
                <a:ea typeface="Anton"/>
                <a:cs typeface="Anton"/>
                <a:sym typeface="Anton"/>
              </a:rPr>
              <a:t>Introduzione</a:t>
            </a:r>
            <a:endParaRPr b="0" i="0" sz="7200" u="none" cap="none" strike="noStrike">
              <a:solidFill>
                <a:srgbClr val="000000"/>
              </a:solidFill>
              <a:latin typeface="Anton"/>
              <a:ea typeface="Anton"/>
              <a:cs typeface="Anton"/>
              <a:sym typeface="Anton"/>
            </a:endParaRPr>
          </a:p>
        </p:txBody>
      </p:sp>
      <p:sp>
        <p:nvSpPr>
          <p:cNvPr id="108" name="Google Shape;108;g3d6975537fb_0_2"/>
          <p:cNvSpPr txBox="1"/>
          <p:nvPr/>
        </p:nvSpPr>
        <p:spPr>
          <a:xfrm>
            <a:off x="4566845" y="3599254"/>
            <a:ext cx="12323100" cy="2573700"/>
          </a:xfrm>
          <a:prstGeom prst="rect">
            <a:avLst/>
          </a:prstGeom>
          <a:noFill/>
          <a:ln>
            <a:noFill/>
          </a:ln>
        </p:spPr>
        <p:txBody>
          <a:bodyPr anchorCtr="0" anchor="t" bIns="0" lIns="0" spcFirstLastPara="1" rIns="0" wrap="square" tIns="0">
            <a:spAutoFit/>
          </a:bodyPr>
          <a:lstStyle/>
          <a:p>
            <a:pPr indent="-302256" lvl="1" marL="604511" marR="0" rtl="0" algn="l">
              <a:lnSpc>
                <a:spcPct val="140014"/>
              </a:lnSpc>
              <a:spcBef>
                <a:spcPts val="0"/>
              </a:spcBef>
              <a:spcAft>
                <a:spcPts val="0"/>
              </a:spcAft>
              <a:buClr>
                <a:srgbClr val="FFFFFF"/>
              </a:buClr>
              <a:buSzPts val="2799"/>
              <a:buFont typeface="Quicksand Medium"/>
              <a:buChar char="•"/>
            </a:pPr>
            <a:r>
              <a:rPr b="0" i="0" lang="en-US" sz="4400" u="none" cap="none" strike="noStrike">
                <a:solidFill>
                  <a:srgbClr val="FFFFFF"/>
                </a:solidFill>
                <a:latin typeface="Quicksand Medium"/>
                <a:ea typeface="Quicksand Medium"/>
                <a:cs typeface="Quicksand Medium"/>
                <a:sym typeface="Quicksand Medium"/>
              </a:rPr>
              <a:t>Giro di presentazioni</a:t>
            </a:r>
            <a:br>
              <a:rPr b="0" i="0" lang="en-US" sz="4400" u="none" cap="none" strike="noStrike">
                <a:solidFill>
                  <a:srgbClr val="FFFFFF"/>
                </a:solidFill>
                <a:latin typeface="Quicksand Medium"/>
                <a:ea typeface="Quicksand Medium"/>
                <a:cs typeface="Quicksand Medium"/>
                <a:sym typeface="Quicksand Medium"/>
              </a:rPr>
            </a:br>
            <a:endParaRPr b="0" i="0" sz="4400" u="none" cap="none" strike="noStrike">
              <a:solidFill>
                <a:srgbClr val="FFFFFF"/>
              </a:solidFill>
              <a:latin typeface="Quicksand Medium"/>
              <a:ea typeface="Quicksand Medium"/>
              <a:cs typeface="Quicksand Medium"/>
              <a:sym typeface="Quicksand Medium"/>
            </a:endParaRPr>
          </a:p>
          <a:p>
            <a:pPr indent="-302256" lvl="1" marL="604511" marR="0" rtl="0" algn="l">
              <a:lnSpc>
                <a:spcPct val="140014"/>
              </a:lnSpc>
              <a:spcBef>
                <a:spcPts val="0"/>
              </a:spcBef>
              <a:spcAft>
                <a:spcPts val="0"/>
              </a:spcAft>
              <a:buClr>
                <a:srgbClr val="FFFFFF"/>
              </a:buClr>
              <a:buSzPts val="2799"/>
              <a:buFont typeface="Quicksand Medium"/>
              <a:buChar char="•"/>
            </a:pPr>
            <a:r>
              <a:rPr b="0" i="0" lang="en-US" sz="4400" u="none" cap="none" strike="noStrike">
                <a:solidFill>
                  <a:srgbClr val="FFFFFF"/>
                </a:solidFill>
                <a:latin typeface="Quicksand Medium"/>
                <a:ea typeface="Quicksand Medium"/>
                <a:cs typeface="Quicksand Medium"/>
                <a:sym typeface="Quicksand Medium"/>
              </a:rPr>
              <a:t>Attività Rompighiaccio</a:t>
            </a:r>
            <a:endParaRPr b="0" i="0" sz="1400" u="none" cap="none" strike="noStrike">
              <a:solidFill>
                <a:srgbClr val="000000"/>
              </a:solidFill>
              <a:latin typeface="Quicksand Medium"/>
              <a:ea typeface="Quicksand Medium"/>
              <a:cs typeface="Quicksand Medium"/>
              <a:sym typeface="Quicksand Medium"/>
            </a:endParaRPr>
          </a:p>
        </p:txBody>
      </p:sp>
      <p:pic>
        <p:nvPicPr>
          <p:cNvPr id="109" name="Google Shape;109;g3d6975537fb_0_2"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grpSp>
        <p:nvGrpSpPr>
          <p:cNvPr id="114" name="Google Shape;114;p2"/>
          <p:cNvGrpSpPr/>
          <p:nvPr/>
        </p:nvGrpSpPr>
        <p:grpSpPr>
          <a:xfrm>
            <a:off x="0" y="-216991"/>
            <a:ext cx="2922084" cy="10503991"/>
            <a:chOff x="0" y="-57150"/>
            <a:chExt cx="769602" cy="2766483"/>
          </a:xfrm>
        </p:grpSpPr>
        <p:sp>
          <p:nvSpPr>
            <p:cNvPr id="115" name="Google Shape;115;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6" name="Google Shape;116;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117" name="Google Shape;117;p2"/>
          <p:cNvPicPr preferRelativeResize="0"/>
          <p:nvPr/>
        </p:nvPicPr>
        <p:blipFill rotWithShape="1">
          <a:blip r:embed="rId3">
            <a:alphaModFix/>
          </a:blip>
          <a:srcRect b="0" l="0" r="0" t="0"/>
          <a:stretch/>
        </p:blipFill>
        <p:spPr>
          <a:xfrm>
            <a:off x="345182" y="4018713"/>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18" name="Google Shape;118;p2"/>
          <p:cNvSpPr/>
          <p:nvPr/>
        </p:nvSpPr>
        <p:spPr>
          <a:xfrm>
            <a:off x="-363196" y="68925"/>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19" name="Google Shape;119;p2"/>
          <p:cNvPicPr preferRelativeResize="0"/>
          <p:nvPr/>
        </p:nvPicPr>
        <p:blipFill rotWithShape="1">
          <a:blip r:embed="rId5">
            <a:alphaModFix/>
          </a:blip>
          <a:srcRect b="0" l="0" r="0" t="0"/>
          <a:stretch/>
        </p:blipFill>
        <p:spPr>
          <a:xfrm>
            <a:off x="10581308" y="3041215"/>
            <a:ext cx="6582600" cy="4389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20" name="Google Shape;120;p2"/>
          <p:cNvSpPr txBox="1"/>
          <p:nvPr/>
        </p:nvSpPr>
        <p:spPr>
          <a:xfrm>
            <a:off x="4228755" y="760084"/>
            <a:ext cx="94167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7200" u="none" cap="none" strike="noStrike">
                <a:solidFill>
                  <a:srgbClr val="FFFFFF"/>
                </a:solidFill>
                <a:latin typeface="Anton"/>
                <a:ea typeface="Anton"/>
                <a:cs typeface="Anton"/>
                <a:sym typeface="Anton"/>
              </a:rPr>
              <a:t>Contenuti - Panoramica</a:t>
            </a:r>
            <a:endParaRPr b="0" i="0" sz="7200" u="none" cap="none" strike="noStrike">
              <a:solidFill>
                <a:srgbClr val="000000"/>
              </a:solidFill>
              <a:latin typeface="Arial"/>
              <a:ea typeface="Arial"/>
              <a:cs typeface="Arial"/>
              <a:sym typeface="Arial"/>
            </a:endParaRPr>
          </a:p>
        </p:txBody>
      </p:sp>
      <p:sp>
        <p:nvSpPr>
          <p:cNvPr id="121" name="Google Shape;121;p2"/>
          <p:cNvSpPr txBox="1"/>
          <p:nvPr/>
        </p:nvSpPr>
        <p:spPr>
          <a:xfrm>
            <a:off x="4228744" y="2174288"/>
            <a:ext cx="12323100" cy="6699300"/>
          </a:xfrm>
          <a:prstGeom prst="rect">
            <a:avLst/>
          </a:prstGeom>
          <a:noFill/>
          <a:ln>
            <a:noFill/>
          </a:ln>
        </p:spPr>
        <p:txBody>
          <a:bodyPr anchorCtr="0" anchor="t" bIns="0" lIns="0" spcFirstLastPara="1" rIns="0" wrap="square" tIns="0">
            <a:spAutoFit/>
          </a:bodyPr>
          <a:lstStyle/>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Introduzione</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Origini</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Movimento per i diritti civili</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Progressi tecnologici</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Importanza oggi</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Modelli di riferimento </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Giornate di azione</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Sintesi e prospettive</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Conclusioni e discussione</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Feedback</a:t>
            </a:r>
            <a:endParaRPr b="0" i="0" sz="3200" u="none" cap="none" strike="noStrike">
              <a:solidFill>
                <a:srgbClr val="FFFFFF"/>
              </a:solidFill>
              <a:latin typeface="Quicksand Medium"/>
              <a:ea typeface="Quicksand Medium"/>
              <a:cs typeface="Quicksand Medium"/>
              <a:sym typeface="Quicksand Medium"/>
            </a:endParaRPr>
          </a:p>
        </p:txBody>
      </p:sp>
      <p:pic>
        <p:nvPicPr>
          <p:cNvPr id="122" name="Google Shape;122;p2"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grpSp>
        <p:nvGrpSpPr>
          <p:cNvPr id="127" name="Google Shape;127;p12"/>
          <p:cNvGrpSpPr/>
          <p:nvPr/>
        </p:nvGrpSpPr>
        <p:grpSpPr>
          <a:xfrm>
            <a:off x="3132106" y="-300445"/>
            <a:ext cx="16106661" cy="10587445"/>
            <a:chOff x="0" y="-57150"/>
            <a:chExt cx="769602" cy="2766483"/>
          </a:xfrm>
        </p:grpSpPr>
        <p:sp>
          <p:nvSpPr>
            <p:cNvPr id="128" name="Google Shape;128;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9" name="Google Shape;129;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130" name="Google Shape;130;p12"/>
          <p:cNvPicPr preferRelativeResize="0"/>
          <p:nvPr/>
        </p:nvPicPr>
        <p:blipFill rotWithShape="1">
          <a:blip r:embed="rId3">
            <a:alphaModFix/>
          </a:blip>
          <a:srcRect b="0" l="0" r="0" t="0"/>
          <a:stretch/>
        </p:blipFill>
        <p:spPr>
          <a:xfrm>
            <a:off x="366813" y="4576790"/>
            <a:ext cx="2443149" cy="244314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31" name="Google Shape;131;p12"/>
          <p:cNvSpPr/>
          <p:nvPr/>
        </p:nvSpPr>
        <p:spPr>
          <a:xfrm>
            <a:off x="-235850"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2" name="Google Shape;132;p12"/>
          <p:cNvPicPr preferRelativeResize="0"/>
          <p:nvPr/>
        </p:nvPicPr>
        <p:blipFill rotWithShape="1">
          <a:blip r:embed="rId5">
            <a:alphaModFix/>
          </a:blip>
          <a:srcRect b="0" l="0" r="0" t="0"/>
          <a:stretch/>
        </p:blipFill>
        <p:spPr>
          <a:xfrm>
            <a:off x="14705524" y="369623"/>
            <a:ext cx="3164100" cy="3744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33" name="Google Shape;133;p12"/>
          <p:cNvSpPr txBox="1"/>
          <p:nvPr/>
        </p:nvSpPr>
        <p:spPr>
          <a:xfrm>
            <a:off x="4281973" y="604086"/>
            <a:ext cx="11893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Obiettivi</a:t>
            </a:r>
            <a:endParaRPr b="0" i="0" sz="7200" u="none" cap="none" strike="noStrike">
              <a:solidFill>
                <a:schemeClr val="lt1"/>
              </a:solidFill>
              <a:latin typeface="Anton"/>
              <a:ea typeface="Anton"/>
              <a:cs typeface="Anton"/>
              <a:sym typeface="Anton"/>
            </a:endParaRPr>
          </a:p>
        </p:txBody>
      </p:sp>
      <p:sp>
        <p:nvSpPr>
          <p:cNvPr id="134" name="Google Shape;134;p12"/>
          <p:cNvSpPr txBox="1"/>
          <p:nvPr/>
        </p:nvSpPr>
        <p:spPr>
          <a:xfrm>
            <a:off x="4001450" y="2059675"/>
            <a:ext cx="13470600" cy="7419000"/>
          </a:xfrm>
          <a:prstGeom prst="rect">
            <a:avLst/>
          </a:prstGeom>
          <a:noFill/>
          <a:ln>
            <a:noFill/>
          </a:ln>
        </p:spPr>
        <p:txBody>
          <a:bodyPr anchorCtr="0" anchor="t" bIns="91425" lIns="91425" spcFirstLastPara="1" rIns="91425" wrap="square" tIns="91425">
            <a:noAutofit/>
          </a:bodyPr>
          <a:lstStyle/>
          <a:p>
            <a:pPr indent="-444500" lvl="0" marL="457200" marR="0" rtl="0" algn="l">
              <a:lnSpc>
                <a:spcPct val="115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Comprendere la storia dei rappresentanti </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della comunità Sorda</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Conoscere le tappe fondamentali </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dell'attivismo delle persone Sorde</a:t>
            </a:r>
            <a:endParaRPr b="0" i="0" sz="34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Galleria dei modelli di riferimento – attivisti</a:t>
            </a:r>
            <a:endParaRPr b="0" i="0" sz="34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Comprendere e rispettare la propria cultura, i propri valori </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e i propri bisogni</a:t>
            </a:r>
            <a:endParaRPr b="0" i="0" sz="34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Conoscere le principali organizzazioni (locali, regionali, internazionali)</a:t>
            </a:r>
            <a:endParaRPr b="0" i="0" sz="34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1000"/>
              </a:spcBef>
              <a:spcAft>
                <a:spcPts val="100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Rafforzare il proprio impegno personale.</a:t>
            </a:r>
            <a:endParaRPr b="0" i="0" sz="3400" u="none" cap="none" strike="noStrike">
              <a:solidFill>
                <a:schemeClr val="lt1"/>
              </a:solidFill>
              <a:latin typeface="Quicksand Medium"/>
              <a:ea typeface="Quicksand Medium"/>
              <a:cs typeface="Quicksand Medium"/>
              <a:sym typeface="Quicksand Medium"/>
            </a:endParaRPr>
          </a:p>
        </p:txBody>
      </p:sp>
      <p:pic>
        <p:nvPicPr>
          <p:cNvPr id="135" name="Google Shape;135;p12"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5"/>
          <p:cNvPicPr preferRelativeResize="0"/>
          <p:nvPr/>
        </p:nvPicPr>
        <p:blipFill rotWithShape="1">
          <a:blip r:embed="rId3">
            <a:alphaModFix/>
          </a:blip>
          <a:srcRect b="0" l="0" r="0" t="0"/>
          <a:stretch/>
        </p:blipFill>
        <p:spPr>
          <a:xfrm>
            <a:off x="1135542" y="5035004"/>
            <a:ext cx="998597" cy="1006586"/>
          </a:xfrm>
          <a:prstGeom prst="rect">
            <a:avLst/>
          </a:prstGeom>
          <a:noFill/>
          <a:ln>
            <a:noFill/>
          </a:ln>
        </p:spPr>
      </p:pic>
      <p:sp>
        <p:nvSpPr>
          <p:cNvPr id="141" name="Google Shape;141;p5"/>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42" name="Google Shape;142;p5"/>
          <p:cNvGrpSpPr/>
          <p:nvPr/>
        </p:nvGrpSpPr>
        <p:grpSpPr>
          <a:xfrm>
            <a:off x="-26695" y="-216290"/>
            <a:ext cx="2920640" cy="10503674"/>
            <a:chOff x="0" y="-57150"/>
            <a:chExt cx="769602" cy="2766600"/>
          </a:xfrm>
        </p:grpSpPr>
        <p:sp>
          <p:nvSpPr>
            <p:cNvPr id="143" name="Google Shape;143;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4" name="Google Shape;144;p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145" name="Google Shape;145;p5"/>
          <p:cNvPicPr preferRelativeResize="0"/>
          <p:nvPr/>
        </p:nvPicPr>
        <p:blipFill rotWithShape="1">
          <a:blip r:embed="rId3">
            <a:alphaModFix/>
          </a:blip>
          <a:srcRect b="0" l="0" r="0" t="0"/>
          <a:stretch/>
        </p:blipFill>
        <p:spPr>
          <a:xfrm>
            <a:off x="345182" y="4018713"/>
            <a:ext cx="2231700" cy="2249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46" name="Google Shape;146;p5"/>
          <p:cNvPicPr preferRelativeResize="0"/>
          <p:nvPr/>
        </p:nvPicPr>
        <p:blipFill rotWithShape="1">
          <a:blip r:embed="rId5">
            <a:alphaModFix/>
          </a:blip>
          <a:srcRect b="0" l="0" r="0" t="0"/>
          <a:stretch/>
        </p:blipFill>
        <p:spPr>
          <a:xfrm>
            <a:off x="14705525" y="2938706"/>
            <a:ext cx="2452500" cy="2452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Zeichnung, Entwurf, Kleidung, Clipart enthält.&#10;&#10;KI-generierte Inhalte können fehlerhaft sein." id="147" name="Google Shape;147;p5"/>
          <p:cNvPicPr preferRelativeResize="0"/>
          <p:nvPr/>
        </p:nvPicPr>
        <p:blipFill rotWithShape="1">
          <a:blip r:embed="rId6">
            <a:alphaModFix/>
          </a:blip>
          <a:srcRect b="0" l="0" r="0" t="0"/>
          <a:stretch/>
        </p:blipFill>
        <p:spPr>
          <a:xfrm flipH="1">
            <a:off x="14705425" y="6145980"/>
            <a:ext cx="2463900" cy="2463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48" name="Google Shape;148;p5"/>
          <p:cNvSpPr txBox="1"/>
          <p:nvPr/>
        </p:nvSpPr>
        <p:spPr>
          <a:xfrm>
            <a:off x="3992079" y="583347"/>
            <a:ext cx="132249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7200" u="none" cap="none" strike="noStrike">
                <a:solidFill>
                  <a:srgbClr val="FFFFFF"/>
                </a:solidFill>
                <a:latin typeface="Anton"/>
                <a:ea typeface="Anton"/>
                <a:cs typeface="Anton"/>
                <a:sym typeface="Anton"/>
              </a:rPr>
              <a:t>Attivismo e comunità Sorda</a:t>
            </a:r>
            <a:endParaRPr b="0" i="0" sz="7200" u="none" cap="none" strike="noStrike">
              <a:solidFill>
                <a:srgbClr val="000000"/>
              </a:solidFill>
              <a:latin typeface="Anton"/>
              <a:ea typeface="Anton"/>
              <a:cs typeface="Anton"/>
              <a:sym typeface="Anton"/>
            </a:endParaRPr>
          </a:p>
        </p:txBody>
      </p:sp>
      <p:sp>
        <p:nvSpPr>
          <p:cNvPr id="149" name="Google Shape;149;p5"/>
          <p:cNvSpPr txBox="1"/>
          <p:nvPr/>
        </p:nvSpPr>
        <p:spPr>
          <a:xfrm>
            <a:off x="3992079" y="2119675"/>
            <a:ext cx="12323100" cy="6306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Nel corso della storia, le persone sorde hanno lottato per:</a:t>
            </a:r>
            <a:endParaRPr b="0" i="0" sz="34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i propri</a:t>
            </a:r>
            <a:r>
              <a:rPr b="0" i="0" lang="en-US" sz="1600" u="none" cap="none" strike="noStrike">
                <a:solidFill>
                  <a:srgbClr val="000000"/>
                </a:solidFill>
                <a:latin typeface="Quicksand Medium"/>
                <a:ea typeface="Quicksand Medium"/>
                <a:cs typeface="Quicksand Medium"/>
                <a:sym typeface="Quicksand Medium"/>
              </a:rPr>
              <a:t> </a:t>
            </a:r>
            <a:r>
              <a:rPr b="0" i="0" lang="en-US" sz="3400" u="none" cap="none" strike="noStrike">
                <a:solidFill>
                  <a:schemeClr val="lt1"/>
                </a:solidFill>
                <a:latin typeface="Quicksand Medium"/>
                <a:ea typeface="Quicksand Medium"/>
                <a:cs typeface="Quicksand Medium"/>
                <a:sym typeface="Quicksand Medium"/>
              </a:rPr>
              <a:t>diritti</a:t>
            </a:r>
            <a:endParaRPr b="0" i="0" sz="16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la propria cultura</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l’autodeterminazione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L'</a:t>
            </a:r>
            <a:r>
              <a:rPr b="1" i="0" lang="en-US" sz="3400" u="none" cap="none" strike="noStrike">
                <a:solidFill>
                  <a:schemeClr val="lt1"/>
                </a:solidFill>
                <a:latin typeface="Quicksand"/>
                <a:ea typeface="Quicksand"/>
                <a:cs typeface="Quicksand"/>
                <a:sym typeface="Quicksand"/>
              </a:rPr>
              <a:t>attivismo</a:t>
            </a:r>
            <a:r>
              <a:rPr b="0" i="0" lang="en-US" sz="3400" u="none" cap="none" strike="noStrike">
                <a:solidFill>
                  <a:schemeClr val="lt1"/>
                </a:solidFill>
                <a:latin typeface="Quicksand Medium"/>
                <a:ea typeface="Quicksand Medium"/>
                <a:cs typeface="Quicksand Medium"/>
                <a:sym typeface="Quicksand Medium"/>
              </a:rPr>
              <a:t> è caratterizzato da:</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desiderio di uguaglianza</a:t>
            </a:r>
            <a:endParaRPr b="0" i="0" sz="16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riconoscimento della lingua dei segni</a:t>
            </a:r>
            <a:endParaRPr b="0" i="0" sz="16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autonomia culturale</a:t>
            </a:r>
            <a:endParaRPr b="0" i="0" sz="3400" u="none" cap="none" strike="noStrike">
              <a:solidFill>
                <a:schemeClr val="dk1"/>
              </a:solidFill>
              <a:latin typeface="Quicksand Medium"/>
              <a:ea typeface="Quicksand Medium"/>
              <a:cs typeface="Quicksand Medium"/>
              <a:sym typeface="Quicksand Medium"/>
            </a:endParaRPr>
          </a:p>
        </p:txBody>
      </p:sp>
      <p:sp>
        <p:nvSpPr>
          <p:cNvPr id="150" name="Google Shape;150;p5"/>
          <p:cNvSpPr/>
          <p:nvPr/>
        </p:nvSpPr>
        <p:spPr>
          <a:xfrm>
            <a:off x="-235850"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1" name="Google Shape;151;p5"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grpSp>
        <p:nvGrpSpPr>
          <p:cNvPr id="156" name="Google Shape;156;p6"/>
          <p:cNvGrpSpPr/>
          <p:nvPr/>
        </p:nvGrpSpPr>
        <p:grpSpPr>
          <a:xfrm>
            <a:off x="2961565" y="-212513"/>
            <a:ext cx="15326435" cy="10503991"/>
            <a:chOff x="0" y="-57150"/>
            <a:chExt cx="769602" cy="2766483"/>
          </a:xfrm>
        </p:grpSpPr>
        <p:sp>
          <p:nvSpPr>
            <p:cNvPr id="157" name="Google Shape;157;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9" name="Google Shape;159;p6"/>
          <p:cNvSpPr/>
          <p:nvPr/>
        </p:nvSpPr>
        <p:spPr>
          <a:xfrm>
            <a:off x="4783570" y="1124286"/>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60" name="Google Shape;160;p6"/>
          <p:cNvPicPr preferRelativeResize="0"/>
          <p:nvPr/>
        </p:nvPicPr>
        <p:blipFill rotWithShape="1">
          <a:blip r:embed="rId4">
            <a:alphaModFix/>
          </a:blip>
          <a:srcRect b="0" l="0" r="0" t="0"/>
          <a:stretch/>
        </p:blipFill>
        <p:spPr>
          <a:xfrm>
            <a:off x="449685" y="3783582"/>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Entwurf, Zeichnung, Lineart, Darstellung enthält.&#10;&#10;KI-generierte Inhalte können fehlerhaft sein." id="161" name="Google Shape;161;p6"/>
          <p:cNvPicPr preferRelativeResize="0"/>
          <p:nvPr/>
        </p:nvPicPr>
        <p:blipFill rotWithShape="1">
          <a:blip r:embed="rId5">
            <a:alphaModFix/>
          </a:blip>
          <a:srcRect b="0" l="0" r="0" t="0"/>
          <a:stretch/>
        </p:blipFill>
        <p:spPr>
          <a:xfrm>
            <a:off x="3172514" y="2586571"/>
            <a:ext cx="7458342" cy="5717314"/>
          </a:xfrm>
          <a:prstGeom prst="rect">
            <a:avLst/>
          </a:prstGeom>
          <a:noFill/>
          <a:ln>
            <a:noFill/>
          </a:ln>
        </p:spPr>
      </p:pic>
      <p:pic>
        <p:nvPicPr>
          <p:cNvPr descr="Ein Bild, das Entwurf, Zeichnung, Lineart, Darstellung enthält.&#10;&#10;KI-generierte Inhalte können fehlerhaft sein." id="162" name="Google Shape;162;p6"/>
          <p:cNvPicPr preferRelativeResize="0"/>
          <p:nvPr/>
        </p:nvPicPr>
        <p:blipFill rotWithShape="1">
          <a:blip r:embed="rId5">
            <a:alphaModFix/>
          </a:blip>
          <a:srcRect b="0" l="0" r="0" t="0"/>
          <a:stretch/>
        </p:blipFill>
        <p:spPr>
          <a:xfrm>
            <a:off x="10727220" y="2586571"/>
            <a:ext cx="7458342" cy="5717314"/>
          </a:xfrm>
          <a:prstGeom prst="rect">
            <a:avLst/>
          </a:prstGeom>
          <a:noFill/>
          <a:ln>
            <a:noFill/>
          </a:ln>
        </p:spPr>
      </p:pic>
      <p:sp>
        <p:nvSpPr>
          <p:cNvPr id="163" name="Google Shape;163;p6"/>
          <p:cNvSpPr txBox="1"/>
          <p:nvPr/>
        </p:nvSpPr>
        <p:spPr>
          <a:xfrm rot="406426">
            <a:off x="14870487" y="3692370"/>
            <a:ext cx="2512941" cy="107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000000"/>
                </a:solidFill>
                <a:latin typeface="Arial"/>
                <a:ea typeface="Arial"/>
                <a:cs typeface="Arial"/>
                <a:sym typeface="Arial"/>
              </a:rPr>
              <a:t>Networking</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Arial"/>
                <a:ea typeface="Arial"/>
                <a:cs typeface="Arial"/>
                <a:sym typeface="Arial"/>
              </a:rPr>
              <a:t>globale</a:t>
            </a:r>
            <a:endParaRPr b="1" i="0" sz="3200" u="none" cap="none" strike="noStrike">
              <a:solidFill>
                <a:srgbClr val="000000"/>
              </a:solidFill>
              <a:latin typeface="Arial"/>
              <a:ea typeface="Arial"/>
              <a:cs typeface="Arial"/>
              <a:sym typeface="Arial"/>
            </a:endParaRPr>
          </a:p>
        </p:txBody>
      </p:sp>
      <p:pic>
        <p:nvPicPr>
          <p:cNvPr descr="Ein Bild, das Design enthält.&#10;&#10;KI-generierte Inhalte können fehlerhaft sein." id="164" name="Google Shape;164;p6"/>
          <p:cNvPicPr preferRelativeResize="0"/>
          <p:nvPr/>
        </p:nvPicPr>
        <p:blipFill rotWithShape="1">
          <a:blip r:embed="rId6">
            <a:alphaModFix/>
          </a:blip>
          <a:srcRect b="0" l="0" r="0" t="0"/>
          <a:stretch/>
        </p:blipFill>
        <p:spPr>
          <a:xfrm>
            <a:off x="4241629" y="3748351"/>
            <a:ext cx="1402087" cy="139514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65" name="Google Shape;165;p6"/>
          <p:cNvSpPr txBox="1"/>
          <p:nvPr/>
        </p:nvSpPr>
        <p:spPr>
          <a:xfrm>
            <a:off x="3988725" y="687250"/>
            <a:ext cx="13789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Tappe fondamentali</a:t>
            </a:r>
            <a:endParaRPr b="0" i="0" sz="7200" u="none" cap="none" strike="noStrike">
              <a:solidFill>
                <a:schemeClr val="lt1"/>
              </a:solidFill>
              <a:latin typeface="Anton"/>
              <a:ea typeface="Anton"/>
              <a:cs typeface="Anton"/>
              <a:sym typeface="Anton"/>
            </a:endParaRPr>
          </a:p>
        </p:txBody>
      </p:sp>
      <p:sp>
        <p:nvSpPr>
          <p:cNvPr id="166" name="Google Shape;166;p6"/>
          <p:cNvSpPr txBox="1"/>
          <p:nvPr/>
        </p:nvSpPr>
        <p:spPr>
          <a:xfrm rot="291864">
            <a:off x="6991579" y="3474258"/>
            <a:ext cx="3300789" cy="15135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Lingua dei segni</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1000"/>
              </a:spcAft>
              <a:buClr>
                <a:srgbClr val="000000"/>
              </a:buClr>
              <a:buSzPts val="2800"/>
              <a:buFont typeface="Arial"/>
              <a:buNone/>
            </a:pPr>
            <a:r>
              <a:rPr b="1" i="0" lang="en-US" sz="2800" u="none" cap="none" strike="noStrike">
                <a:solidFill>
                  <a:srgbClr val="000000"/>
                </a:solidFill>
                <a:latin typeface="Arial"/>
                <a:ea typeface="Arial"/>
                <a:cs typeface="Arial"/>
                <a:sym typeface="Arial"/>
              </a:rPr>
              <a:t>Diritti all'educazione</a:t>
            </a:r>
            <a:endParaRPr b="1" i="0" sz="2800" u="none" cap="none" strike="noStrike">
              <a:solidFill>
                <a:srgbClr val="000000"/>
              </a:solidFill>
              <a:latin typeface="Arial"/>
              <a:ea typeface="Arial"/>
              <a:cs typeface="Arial"/>
              <a:sym typeface="Arial"/>
            </a:endParaRPr>
          </a:p>
        </p:txBody>
      </p:sp>
      <p:sp>
        <p:nvSpPr>
          <p:cNvPr id="167" name="Google Shape;167;p6"/>
          <p:cNvSpPr txBox="1"/>
          <p:nvPr/>
        </p:nvSpPr>
        <p:spPr>
          <a:xfrm>
            <a:off x="11164091" y="3936676"/>
            <a:ext cx="3173100" cy="1085100"/>
          </a:xfrm>
          <a:prstGeom prst="rect">
            <a:avLst/>
          </a:prstGeom>
          <a:noFill/>
          <a:ln>
            <a:noFill/>
          </a:ln>
        </p:spPr>
        <p:txBody>
          <a:bodyPr anchorCtr="0" anchor="t" bIns="45700" lIns="91425" spcFirstLastPara="1" rIns="91425" wrap="square" tIns="45700">
            <a:spAutoFit/>
          </a:bodyPr>
          <a:lstStyle/>
          <a:p>
            <a:pPr indent="0" lvl="1" marL="302255" marR="0" rtl="0" algn="l">
              <a:lnSpc>
                <a:spcPct val="115000"/>
              </a:lnSpc>
              <a:spcBef>
                <a:spcPts val="0"/>
              </a:spcBef>
              <a:spcAft>
                <a:spcPts val="0"/>
              </a:spcAft>
              <a:buClr>
                <a:srgbClr val="000000"/>
              </a:buClr>
              <a:buSzPts val="3000"/>
              <a:buFont typeface="Arial"/>
              <a:buNone/>
            </a:pPr>
            <a:r>
              <a:rPr b="1" i="0" lang="en-US" sz="3000" u="none" cap="none" strike="noStrike">
                <a:solidFill>
                  <a:schemeClr val="dk1"/>
                </a:solidFill>
                <a:latin typeface="Arial"/>
                <a:ea typeface="Arial"/>
                <a:cs typeface="Arial"/>
                <a:sym typeface="Arial"/>
              </a:rPr>
              <a:t>Progressi tecnologici</a:t>
            </a:r>
            <a:endParaRPr b="1" i="0" sz="3000" u="none" cap="none" strike="noStrike">
              <a:solidFill>
                <a:schemeClr val="dk1"/>
              </a:solidFill>
              <a:latin typeface="Arial"/>
              <a:ea typeface="Arial"/>
              <a:cs typeface="Arial"/>
              <a:sym typeface="Arial"/>
            </a:endParaRPr>
          </a:p>
        </p:txBody>
      </p:sp>
      <p:sp>
        <p:nvSpPr>
          <p:cNvPr id="168" name="Google Shape;168;p6"/>
          <p:cNvSpPr/>
          <p:nvPr/>
        </p:nvSpPr>
        <p:spPr>
          <a:xfrm>
            <a:off x="-235850"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69" name="Google Shape;169;p6"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grpSp>
        <p:nvGrpSpPr>
          <p:cNvPr id="174" name="Google Shape;174;p7"/>
          <p:cNvGrpSpPr/>
          <p:nvPr/>
        </p:nvGrpSpPr>
        <p:grpSpPr>
          <a:xfrm>
            <a:off x="133820" y="-216992"/>
            <a:ext cx="18701636" cy="10504059"/>
            <a:chOff x="0" y="-57150"/>
            <a:chExt cx="769602" cy="2766483"/>
          </a:xfrm>
        </p:grpSpPr>
        <p:sp>
          <p:nvSpPr>
            <p:cNvPr id="175" name="Google Shape;175;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p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7" name="Google Shape;177;p7"/>
          <p:cNvSpPr txBox="1"/>
          <p:nvPr/>
        </p:nvSpPr>
        <p:spPr>
          <a:xfrm>
            <a:off x="442661" y="2015169"/>
            <a:ext cx="2922084" cy="10503991"/>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8" name="Google Shape;178;p7"/>
          <p:cNvPicPr preferRelativeResize="0"/>
          <p:nvPr/>
        </p:nvPicPr>
        <p:blipFill rotWithShape="1">
          <a:blip r:embed="rId3">
            <a:alphaModFix/>
          </a:blip>
          <a:srcRect b="0" l="0" r="0" t="0"/>
          <a:stretch/>
        </p:blipFill>
        <p:spPr>
          <a:xfrm>
            <a:off x="-161001" y="-137250"/>
            <a:ext cx="2922100" cy="11024824"/>
          </a:xfrm>
          <a:prstGeom prst="rect">
            <a:avLst/>
          </a:prstGeom>
          <a:noFill/>
          <a:ln>
            <a:noFill/>
          </a:ln>
        </p:spPr>
      </p:pic>
      <p:pic>
        <p:nvPicPr>
          <p:cNvPr descr="Ein Bild, das Text, Screenshot, rot, Karminrot enthält.&#10;&#10;KI-generierte Inhalte können fehlerhaft sein." id="179" name="Google Shape;179;p7"/>
          <p:cNvPicPr preferRelativeResize="0"/>
          <p:nvPr/>
        </p:nvPicPr>
        <p:blipFill rotWithShape="1">
          <a:blip r:embed="rId4">
            <a:alphaModFix/>
          </a:blip>
          <a:srcRect b="0" l="0" r="0" t="0"/>
          <a:stretch/>
        </p:blipFill>
        <p:spPr>
          <a:xfrm>
            <a:off x="11706600" y="1913633"/>
            <a:ext cx="3643200" cy="2143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80" name="Google Shape;180;p7"/>
          <p:cNvPicPr preferRelativeResize="0"/>
          <p:nvPr/>
        </p:nvPicPr>
        <p:blipFill rotWithShape="1">
          <a:blip r:embed="rId5">
            <a:alphaModFix/>
          </a:blip>
          <a:srcRect b="0" l="0" r="0" t="0"/>
          <a:stretch/>
        </p:blipFill>
        <p:spPr>
          <a:xfrm>
            <a:off x="13897307" y="6281530"/>
            <a:ext cx="1452600" cy="1623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Text, Cartoon, Kreis, Clipart enthält.&#10;&#10;KI-generierte Inhalte können fehlerhaft sein." id="181" name="Google Shape;181;p7"/>
          <p:cNvPicPr preferRelativeResize="0"/>
          <p:nvPr/>
        </p:nvPicPr>
        <p:blipFill rotWithShape="1">
          <a:blip r:embed="rId6">
            <a:alphaModFix/>
          </a:blip>
          <a:srcRect b="0" l="0" r="0" t="0"/>
          <a:stretch/>
        </p:blipFill>
        <p:spPr>
          <a:xfrm>
            <a:off x="15839456" y="1860196"/>
            <a:ext cx="2215500" cy="2203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82" name="Google Shape;182;p7"/>
          <p:cNvSpPr/>
          <p:nvPr/>
        </p:nvSpPr>
        <p:spPr>
          <a:xfrm>
            <a:off x="12302858" y="2333673"/>
            <a:ext cx="2092331" cy="1455600"/>
          </a:xfrm>
          <a:prstGeom prst="mathMultiply">
            <a:avLst>
              <a:gd fmla="val 23520" name="adj1"/>
            </a:avLst>
          </a:prstGeom>
          <a:solidFill>
            <a:srgbClr val="C000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83" name="Google Shape;183;p7"/>
          <p:cNvPicPr preferRelativeResize="0"/>
          <p:nvPr/>
        </p:nvPicPr>
        <p:blipFill rotWithShape="1">
          <a:blip r:embed="rId7">
            <a:alphaModFix/>
          </a:blip>
          <a:srcRect b="0" l="0" r="0" t="0"/>
          <a:stretch/>
        </p:blipFill>
        <p:spPr>
          <a:xfrm>
            <a:off x="3078075" y="1604525"/>
            <a:ext cx="4024250" cy="3076121"/>
          </a:xfrm>
          <a:prstGeom prst="rect">
            <a:avLst/>
          </a:prstGeom>
          <a:noFill/>
          <a:ln>
            <a:noFill/>
          </a:ln>
        </p:spPr>
      </p:pic>
      <p:pic>
        <p:nvPicPr>
          <p:cNvPr descr="Ein Bild, das Entwurf, Zeichnung, Lineart, Darstellung enthält.&#10;&#10;KI-generierte Inhalte können fehlerhaft sein." id="184" name="Google Shape;184;p7"/>
          <p:cNvPicPr preferRelativeResize="0"/>
          <p:nvPr/>
        </p:nvPicPr>
        <p:blipFill rotWithShape="1">
          <a:blip r:embed="rId8">
            <a:alphaModFix/>
          </a:blip>
          <a:srcRect b="0" l="0" r="0" t="0"/>
          <a:stretch/>
        </p:blipFill>
        <p:spPr>
          <a:xfrm>
            <a:off x="7373055" y="1960252"/>
            <a:ext cx="3790200" cy="2155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Clipart, Kreis, Grafiken, Design enthält.&#10;&#10;KI-generierte Inhalte können fehlerhaft sein." id="185" name="Google Shape;185;p7"/>
          <p:cNvPicPr preferRelativeResize="0"/>
          <p:nvPr/>
        </p:nvPicPr>
        <p:blipFill rotWithShape="1">
          <a:blip r:embed="rId9">
            <a:alphaModFix/>
          </a:blip>
          <a:srcRect b="0" l="0" r="0" t="0"/>
          <a:stretch/>
        </p:blipFill>
        <p:spPr>
          <a:xfrm>
            <a:off x="15935619" y="6220522"/>
            <a:ext cx="1798800" cy="1778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86" name="Google Shape;186;p7"/>
          <p:cNvPicPr preferRelativeResize="0"/>
          <p:nvPr/>
        </p:nvPicPr>
        <p:blipFill rotWithShape="1">
          <a:blip r:embed="rId10">
            <a:alphaModFix/>
          </a:blip>
          <a:srcRect b="0" l="0" r="0" t="0"/>
          <a:stretch/>
        </p:blipFill>
        <p:spPr>
          <a:xfrm>
            <a:off x="184191" y="4018713"/>
            <a:ext cx="2231700" cy="2249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87" name="Google Shape;187;p7"/>
          <p:cNvSpPr/>
          <p:nvPr/>
        </p:nvSpPr>
        <p:spPr>
          <a:xfrm>
            <a:off x="-570387"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7"/>
          <p:cNvSpPr txBox="1"/>
          <p:nvPr/>
        </p:nvSpPr>
        <p:spPr>
          <a:xfrm>
            <a:off x="3078075" y="4843818"/>
            <a:ext cx="14981700" cy="4940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Fondazione di associazioni e federazioni,</a:t>
            </a:r>
            <a:r>
              <a:rPr b="0" i="0" lang="en-US" sz="3200" u="none" cap="none" strike="noStrike">
                <a:solidFill>
                  <a:schemeClr val="lt1"/>
                </a:solidFill>
                <a:latin typeface="Quicksand Medium"/>
                <a:ea typeface="Quicksand Medium"/>
                <a:cs typeface="Quicksand Medium"/>
                <a:sym typeface="Quicksand Medium"/>
              </a:rPr>
              <a:t> in particolare in Europa e negli USA</a:t>
            </a:r>
            <a:endParaRPr b="0" i="0" sz="18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Esempio: National Association of the Deaf (NAD), USA, 1880</a:t>
            </a:r>
            <a:endParaRPr b="0" i="0" sz="18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Contesto / Situazione:</a:t>
            </a:r>
            <a:endParaRPr b="1" i="0" sz="1800" u="none" cap="none" strike="noStrike">
              <a:solidFill>
                <a:srgbClr val="000000"/>
              </a:solidFill>
              <a:latin typeface="Quicksand"/>
              <a:ea typeface="Quicksand"/>
              <a:cs typeface="Quicksand"/>
              <a:sym typeface="Quicksand"/>
            </a:endParaRPr>
          </a:p>
          <a:p>
            <a:pPr indent="-431800" lvl="0" marL="457200" marR="0" rtl="0" algn="l">
              <a:lnSpc>
                <a:spcPct val="115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Lingua dei segni invece della lettura labiale</a:t>
            </a:r>
            <a:endParaRPr b="0" i="0" sz="1800" u="none" cap="none" strike="noStrike">
              <a:solidFill>
                <a:srgbClr val="000000"/>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Molte persone sorde erano escluse dal sistema scolastico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oppure isolate in istituti specializzati.</a:t>
            </a:r>
            <a:endParaRPr b="0" i="0" sz="1800" u="none" cap="none" strike="noStrike">
              <a:solidFill>
                <a:srgbClr val="000000"/>
              </a:solidFill>
              <a:latin typeface="Quicksand Medium"/>
              <a:ea typeface="Quicksand Medium"/>
              <a:cs typeface="Quicksand Medium"/>
              <a:sym typeface="Quicksand Medium"/>
            </a:endParaRPr>
          </a:p>
          <a:p>
            <a:pPr indent="0" lvl="0" marL="0" marR="0" rtl="0" algn="l">
              <a:lnSpc>
                <a:spcPct val="140014"/>
              </a:lnSpc>
              <a:spcBef>
                <a:spcPts val="0"/>
              </a:spcBef>
              <a:spcAft>
                <a:spcPts val="0"/>
              </a:spcAft>
              <a:buClr>
                <a:srgbClr val="000000"/>
              </a:buClr>
              <a:buSzPts val="3200"/>
              <a:buFont typeface="Arial"/>
              <a:buNone/>
            </a:pPr>
            <a:r>
              <a:t/>
            </a:r>
            <a:endParaRPr b="0" i="0" sz="3600" u="none" cap="none" strike="noStrike">
              <a:solidFill>
                <a:schemeClr val="dk1"/>
              </a:solidFill>
              <a:latin typeface="Quicksand Medium"/>
              <a:ea typeface="Quicksand Medium"/>
              <a:cs typeface="Quicksand Medium"/>
              <a:sym typeface="Quicksand Medium"/>
            </a:endParaRPr>
          </a:p>
        </p:txBody>
      </p:sp>
      <p:sp>
        <p:nvSpPr>
          <p:cNvPr id="189" name="Google Shape;189;p7"/>
          <p:cNvSpPr txBox="1"/>
          <p:nvPr/>
        </p:nvSpPr>
        <p:spPr>
          <a:xfrm>
            <a:off x="3364738" y="306504"/>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Origini - XIX e inizio XX secolo</a:t>
            </a:r>
            <a:endParaRPr b="0" i="0" sz="6000" u="none" cap="none" strike="noStrike">
              <a:solidFill>
                <a:schemeClr val="lt1"/>
              </a:solidFill>
              <a:latin typeface="Anton"/>
              <a:ea typeface="Anton"/>
              <a:cs typeface="Anton"/>
              <a:sym typeface="Anton"/>
            </a:endParaRPr>
          </a:p>
        </p:txBody>
      </p:sp>
      <p:pic>
        <p:nvPicPr>
          <p:cNvPr id="190" name="Google Shape;190;p7" title="IT_Co-fundedbytheEU_RGB_WHITE Outline.png"/>
          <p:cNvPicPr preferRelativeResize="0"/>
          <p:nvPr/>
        </p:nvPicPr>
        <p:blipFill>
          <a:blip r:embed="rId12">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grpSp>
        <p:nvGrpSpPr>
          <p:cNvPr id="195" name="Google Shape;195;p8"/>
          <p:cNvGrpSpPr/>
          <p:nvPr/>
        </p:nvGrpSpPr>
        <p:grpSpPr>
          <a:xfrm>
            <a:off x="64087" y="-267639"/>
            <a:ext cx="18288000" cy="10503991"/>
            <a:chOff x="0" y="-57150"/>
            <a:chExt cx="769602" cy="2766483"/>
          </a:xfrm>
        </p:grpSpPr>
        <p:sp>
          <p:nvSpPr>
            <p:cNvPr id="196" name="Google Shape;196;p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7" name="Google Shape;197;p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8" name="Google Shape;198;p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8"/>
          <p:cNvSpPr txBox="1"/>
          <p:nvPr/>
        </p:nvSpPr>
        <p:spPr>
          <a:xfrm>
            <a:off x="3535725" y="2534075"/>
            <a:ext cx="14241900" cy="705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Quicksand"/>
                <a:ea typeface="Quicksand"/>
                <a:cs typeface="Quicksand"/>
                <a:sym typeface="Quicksand"/>
              </a:rPr>
              <a:t>Punto di svolta: </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Medium"/>
                <a:ea typeface="Quicksand Medium"/>
                <a:cs typeface="Quicksand Medium"/>
                <a:sym typeface="Quicksand Medium"/>
              </a:rPr>
              <a:t>La lingua dei segni = una lingua autonoma </a:t>
            </a:r>
            <a:endParaRPr b="0" i="0" sz="28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Medium"/>
                <a:ea typeface="Quicksand Medium"/>
                <a:cs typeface="Quicksand Medium"/>
                <a:sym typeface="Quicksand Medium"/>
              </a:rPr>
              <a:t>1960: </a:t>
            </a:r>
            <a:r>
              <a:rPr b="1" i="0" lang="en-US" sz="2800" u="none" cap="none" strike="noStrike">
                <a:solidFill>
                  <a:schemeClr val="lt1"/>
                </a:solidFill>
                <a:latin typeface="Quicksand"/>
                <a:ea typeface="Quicksand"/>
                <a:cs typeface="Quicksand"/>
                <a:sym typeface="Quicksand"/>
              </a:rPr>
              <a:t>William Stokoe </a:t>
            </a:r>
            <a:br>
              <a:rPr b="0" i="0" lang="en-US" sz="2800" u="none" cap="none" strike="noStrike">
                <a:solidFill>
                  <a:schemeClr val="lt1"/>
                </a:solidFill>
                <a:latin typeface="Quicksand Medium"/>
                <a:ea typeface="Quicksand Medium"/>
                <a:cs typeface="Quicksand Medium"/>
                <a:sym typeface="Quicksand Medium"/>
              </a:rPr>
            </a:br>
            <a:r>
              <a:rPr b="0" i="0" lang="en-US" sz="2800" u="none" cap="none" strike="noStrike">
                <a:solidFill>
                  <a:schemeClr val="lt1"/>
                </a:solidFill>
                <a:latin typeface="Quicksand Medium"/>
                <a:ea typeface="Quicksand Medium"/>
                <a:cs typeface="Quicksand Medium"/>
                <a:sym typeface="Quicksand Medium"/>
              </a:rPr>
              <a:t>pubblica il lavoro rivoluzionario </a:t>
            </a:r>
            <a:r>
              <a:rPr b="1" i="1" lang="en-US" sz="2800" u="none" cap="none" strike="noStrike">
                <a:solidFill>
                  <a:schemeClr val="lt1"/>
                </a:solidFill>
                <a:latin typeface="Quicksand"/>
                <a:ea typeface="Quicksand"/>
                <a:cs typeface="Quicksand"/>
                <a:sym typeface="Quicksand"/>
              </a:rPr>
              <a:t>Sign Language Structure</a:t>
            </a:r>
            <a:br>
              <a:rPr b="0" i="1" lang="en-US" sz="2800" u="none" cap="none" strike="noStrike">
                <a:solidFill>
                  <a:schemeClr val="lt1"/>
                </a:solidFill>
                <a:latin typeface="Quicksand Medium"/>
                <a:ea typeface="Quicksand Medium"/>
                <a:cs typeface="Quicksand Medium"/>
                <a:sym typeface="Quicksand Medium"/>
              </a:rPr>
            </a:br>
            <a:endParaRPr b="0" i="1"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Riconoscimento linguistico della lingua dei segni </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Promozione della tutela delle lingue dei segni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Nascita dei movimenti delle lingue dei segni</a:t>
            </a:r>
            <a:endParaRPr b="0" i="0" sz="28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Movimento: la lingua dei segni come parte dell'identità culturale </a:t>
            </a:r>
            <a:endParaRPr b="1" i="0" sz="3400" u="none" cap="none" strike="noStrike">
              <a:solidFill>
                <a:schemeClr val="lt1"/>
              </a:solidFill>
              <a:latin typeface="Quicksand"/>
              <a:ea typeface="Quicksand"/>
              <a:cs typeface="Quicksand"/>
              <a:sym typeface="Quicksand"/>
            </a:endParaRPr>
          </a:p>
          <a:p>
            <a:pPr indent="0" lvl="1" marL="0" marR="0" rtl="0" algn="l">
              <a:lnSpc>
                <a:spcPct val="100000"/>
              </a:lnSpc>
              <a:spcBef>
                <a:spcPts val="1000"/>
              </a:spcBef>
              <a:spcAft>
                <a:spcPts val="1000"/>
              </a:spcAft>
              <a:buClr>
                <a:schemeClr val="dk1"/>
              </a:buClr>
              <a:buSzPts val="3400"/>
              <a:buFont typeface="Arial"/>
              <a:buNone/>
            </a:pPr>
            <a:r>
              <a:rPr b="1" i="0" lang="en-US" sz="3400" u="none" cap="none" strike="noStrike">
                <a:solidFill>
                  <a:schemeClr val="lt1"/>
                </a:solidFill>
                <a:latin typeface="Quicksand"/>
                <a:ea typeface="Quicksand"/>
                <a:cs typeface="Quicksand"/>
                <a:sym typeface="Quicksand"/>
              </a:rPr>
              <a:t>Attivismo: rivendicazione di riconoscimento e autodeterminazione</a:t>
            </a:r>
            <a:endParaRPr b="1" i="0" sz="3400" u="none" cap="none" strike="noStrike">
              <a:solidFill>
                <a:schemeClr val="lt1"/>
              </a:solidFill>
              <a:latin typeface="Quicksand"/>
              <a:ea typeface="Quicksand"/>
              <a:cs typeface="Quicksand"/>
              <a:sym typeface="Quicksand"/>
            </a:endParaRPr>
          </a:p>
        </p:txBody>
      </p:sp>
      <p:pic>
        <p:nvPicPr>
          <p:cNvPr id="200" name="Google Shape;200;p8"/>
          <p:cNvPicPr preferRelativeResize="0"/>
          <p:nvPr/>
        </p:nvPicPr>
        <p:blipFill rotWithShape="1">
          <a:blip r:embed="rId4">
            <a:alphaModFix/>
          </a:blip>
          <a:srcRect b="0" l="0" r="0" t="0"/>
          <a:stretch/>
        </p:blipFill>
        <p:spPr>
          <a:xfrm>
            <a:off x="42218" y="-181676"/>
            <a:ext cx="2837645" cy="11024828"/>
          </a:xfrm>
          <a:prstGeom prst="rect">
            <a:avLst/>
          </a:prstGeom>
          <a:noFill/>
          <a:ln>
            <a:noFill/>
          </a:ln>
        </p:spPr>
      </p:pic>
      <p:pic>
        <p:nvPicPr>
          <p:cNvPr id="201" name="Google Shape;201;p8"/>
          <p:cNvPicPr preferRelativeResize="0"/>
          <p:nvPr/>
        </p:nvPicPr>
        <p:blipFill rotWithShape="1">
          <a:blip r:embed="rId5">
            <a:alphaModFix/>
          </a:blip>
          <a:srcRect b="0" l="0" r="0" t="0"/>
          <a:stretch/>
        </p:blipFill>
        <p:spPr>
          <a:xfrm>
            <a:off x="14819738" y="2973970"/>
            <a:ext cx="3182700" cy="3822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02" name="Google Shape;202;p8"/>
          <p:cNvSpPr txBox="1"/>
          <p:nvPr/>
        </p:nvSpPr>
        <p:spPr>
          <a:xfrm>
            <a:off x="15631313" y="4853682"/>
            <a:ext cx="1559700" cy="9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William Stokoe</a:t>
            </a:r>
            <a:endParaRPr b="1" i="0" sz="2800" u="none" cap="none" strike="noStrike">
              <a:solidFill>
                <a:srgbClr val="000000"/>
              </a:solidFill>
              <a:latin typeface="Arial"/>
              <a:ea typeface="Arial"/>
              <a:cs typeface="Arial"/>
              <a:sym typeface="Arial"/>
            </a:endParaRPr>
          </a:p>
        </p:txBody>
      </p:sp>
      <p:pic>
        <p:nvPicPr>
          <p:cNvPr descr="Ein Bild, das Design enthält.&#10;&#10;KI-generierte Inhalte können fehlerhaft sein." id="203" name="Google Shape;203;p8"/>
          <p:cNvPicPr preferRelativeResize="0"/>
          <p:nvPr/>
        </p:nvPicPr>
        <p:blipFill rotWithShape="1">
          <a:blip r:embed="rId6">
            <a:alphaModFix/>
          </a:blip>
          <a:srcRect b="0" l="0" r="0" t="0"/>
          <a:stretch/>
        </p:blipFill>
        <p:spPr>
          <a:xfrm>
            <a:off x="15850121" y="3456906"/>
            <a:ext cx="1121910" cy="1116360"/>
          </a:xfrm>
          <a:prstGeom prst="rect">
            <a:avLst/>
          </a:prstGeom>
          <a:noFill/>
          <a:ln>
            <a:noFill/>
          </a:ln>
        </p:spPr>
      </p:pic>
      <p:pic>
        <p:nvPicPr>
          <p:cNvPr id="204" name="Google Shape;204;p8"/>
          <p:cNvPicPr preferRelativeResize="0"/>
          <p:nvPr/>
        </p:nvPicPr>
        <p:blipFill rotWithShape="1">
          <a:blip r:embed="rId7">
            <a:alphaModFix/>
          </a:blip>
          <a:srcRect b="0" l="0" r="0" t="0"/>
          <a:stretch/>
        </p:blipFill>
        <p:spPr>
          <a:xfrm>
            <a:off x="316410" y="3760157"/>
            <a:ext cx="2231700" cy="2249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05" name="Google Shape;205;p8"/>
          <p:cNvSpPr/>
          <p:nvPr/>
        </p:nvSpPr>
        <p:spPr>
          <a:xfrm>
            <a:off x="-391967"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p8"/>
          <p:cNvSpPr txBox="1"/>
          <p:nvPr/>
        </p:nvSpPr>
        <p:spPr>
          <a:xfrm>
            <a:off x="3535725" y="270125"/>
            <a:ext cx="14816400" cy="189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Anton"/>
                <a:ea typeface="Anton"/>
                <a:cs typeface="Anton"/>
                <a:sym typeface="Anton"/>
              </a:rPr>
              <a:t>Movimento culturale</a:t>
            </a:r>
            <a:endParaRPr b="0" i="0" sz="54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Anton"/>
                <a:ea typeface="Anton"/>
                <a:cs typeface="Anton"/>
                <a:sym typeface="Anton"/>
              </a:rPr>
              <a:t>Attivismo per la lingua dei segni (1920–1960)</a:t>
            </a:r>
            <a:endParaRPr b="0" i="0" sz="5400" u="none" cap="none" strike="noStrike">
              <a:solidFill>
                <a:schemeClr val="lt1"/>
              </a:solidFill>
              <a:latin typeface="Anton"/>
              <a:ea typeface="Anton"/>
              <a:cs typeface="Anton"/>
              <a:sym typeface="Anton"/>
            </a:endParaRPr>
          </a:p>
        </p:txBody>
      </p:sp>
      <p:pic>
        <p:nvPicPr>
          <p:cNvPr id="207" name="Google Shape;207;p8" title="IT_Co-fundedbytheEU_RGB_WHITE Outline.png"/>
          <p:cNvPicPr preferRelativeResize="0"/>
          <p:nvPr/>
        </p:nvPicPr>
        <p:blipFill>
          <a:blip r:embed="rId9">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grpSp>
        <p:nvGrpSpPr>
          <p:cNvPr id="212" name="Google Shape;212;p9"/>
          <p:cNvGrpSpPr/>
          <p:nvPr/>
        </p:nvGrpSpPr>
        <p:grpSpPr>
          <a:xfrm>
            <a:off x="0" y="-216991"/>
            <a:ext cx="18288000" cy="10503991"/>
            <a:chOff x="0" y="-57150"/>
            <a:chExt cx="769602" cy="2766483"/>
          </a:xfrm>
        </p:grpSpPr>
        <p:sp>
          <p:nvSpPr>
            <p:cNvPr id="213" name="Google Shape;213;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5" name="Google Shape;215;p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Kreis, Grafiken, Design, Darstellung enthält.&#10;&#10;KI-generierte Inhalte können fehlerhaft sein." id="216" name="Google Shape;216;p9"/>
          <p:cNvPicPr preferRelativeResize="0"/>
          <p:nvPr/>
        </p:nvPicPr>
        <p:blipFill rotWithShape="1">
          <a:blip r:embed="rId4">
            <a:alphaModFix/>
          </a:blip>
          <a:srcRect b="0" l="0" r="0" t="0"/>
          <a:stretch/>
        </p:blipFill>
        <p:spPr>
          <a:xfrm>
            <a:off x="556884" y="7196750"/>
            <a:ext cx="2451100" cy="2463800"/>
          </a:xfrm>
          <a:prstGeom prst="rect">
            <a:avLst/>
          </a:prstGeom>
          <a:noFill/>
          <a:ln>
            <a:noFill/>
          </a:ln>
        </p:spPr>
      </p:pic>
      <p:pic>
        <p:nvPicPr>
          <p:cNvPr id="217" name="Google Shape;217;p9"/>
          <p:cNvPicPr preferRelativeResize="0"/>
          <p:nvPr/>
        </p:nvPicPr>
        <p:blipFill rotWithShape="1">
          <a:blip r:embed="rId5">
            <a:alphaModFix/>
          </a:blip>
          <a:srcRect b="0" l="0" r="0" t="0"/>
          <a:stretch/>
        </p:blipFill>
        <p:spPr>
          <a:xfrm>
            <a:off x="556884" y="4695960"/>
            <a:ext cx="2451100" cy="2251549"/>
          </a:xfrm>
          <a:prstGeom prst="rect">
            <a:avLst/>
          </a:prstGeom>
          <a:noFill/>
          <a:ln>
            <a:noFill/>
          </a:ln>
        </p:spPr>
      </p:pic>
      <p:pic>
        <p:nvPicPr>
          <p:cNvPr descr="Ein Bild, das Zeichnung, Entwurf, Kleidung, Clipart enthält.&#10;&#10;KI-generierte Inhalte können fehlerhaft sein." id="218" name="Google Shape;218;p9"/>
          <p:cNvPicPr preferRelativeResize="0"/>
          <p:nvPr/>
        </p:nvPicPr>
        <p:blipFill rotWithShape="1">
          <a:blip r:embed="rId6">
            <a:alphaModFix/>
          </a:blip>
          <a:srcRect b="0" l="0" r="0" t="0"/>
          <a:stretch/>
        </p:blipFill>
        <p:spPr>
          <a:xfrm flipH="1">
            <a:off x="556884" y="2015169"/>
            <a:ext cx="2463800" cy="2463800"/>
          </a:xfrm>
          <a:prstGeom prst="rect">
            <a:avLst/>
          </a:prstGeom>
          <a:noFill/>
          <a:ln>
            <a:noFill/>
          </a:ln>
        </p:spPr>
      </p:pic>
      <p:sp>
        <p:nvSpPr>
          <p:cNvPr id="219" name="Google Shape;219;p9"/>
          <p:cNvSpPr txBox="1"/>
          <p:nvPr/>
        </p:nvSpPr>
        <p:spPr>
          <a:xfrm>
            <a:off x="3657675" y="279775"/>
            <a:ext cx="146304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800"/>
              <a:buFont typeface="Arial"/>
              <a:buNone/>
            </a:pPr>
            <a:r>
              <a:rPr b="0" i="0" lang="en-US" sz="5800" u="none" cap="none" strike="noStrike">
                <a:solidFill>
                  <a:schemeClr val="lt1"/>
                </a:solidFill>
                <a:latin typeface="Anton"/>
                <a:ea typeface="Anton"/>
                <a:cs typeface="Anton"/>
                <a:sym typeface="Anton"/>
              </a:rPr>
              <a:t>Movimento per i diritti civili (anni '60 e '70)</a:t>
            </a:r>
            <a:endParaRPr b="0" i="0" sz="5800" u="none" cap="none" strike="noStrike">
              <a:solidFill>
                <a:schemeClr val="lt1"/>
              </a:solidFill>
              <a:latin typeface="Anton"/>
              <a:ea typeface="Anton"/>
              <a:cs typeface="Anton"/>
              <a:sym typeface="Anton"/>
            </a:endParaRPr>
          </a:p>
        </p:txBody>
      </p:sp>
      <p:sp>
        <p:nvSpPr>
          <p:cNvPr id="220" name="Google Shape;220;p9"/>
          <p:cNvSpPr txBox="1"/>
          <p:nvPr/>
        </p:nvSpPr>
        <p:spPr>
          <a:xfrm>
            <a:off x="3657675" y="1735375"/>
            <a:ext cx="14402100" cy="762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Lotta per l'uguaglianza:</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t/>
            </a:r>
            <a:endParaRPr b="1" i="0" sz="3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ADA</a:t>
            </a:r>
            <a:r>
              <a:rPr b="0" i="0" lang="en-US" sz="3400" u="none" cap="none" strike="noStrike">
                <a:solidFill>
                  <a:schemeClr val="lt1"/>
                </a:solidFill>
                <a:latin typeface="Quicksand Medium"/>
                <a:ea typeface="Quicksand Medium"/>
                <a:cs typeface="Quicksand Medium"/>
                <a:sym typeface="Quicksand Medium"/>
              </a:rPr>
              <a:t> (Americans with Disabilities Act, USA)</a:t>
            </a:r>
            <a:endParaRPr b="0" i="0" sz="3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 Normativa legale per le persone con disabilità </a:t>
            </a:r>
            <a:endParaRPr b="0" i="0" sz="3400" u="none" cap="none" strike="noStrike">
              <a:solidFill>
                <a:schemeClr val="lt1"/>
              </a:solidFill>
              <a:latin typeface="Quicksand"/>
              <a:ea typeface="Quicksand"/>
              <a:cs typeface="Quicksand"/>
              <a:sym typeface="Quicksand"/>
            </a:endParaRPr>
          </a:p>
          <a:p>
            <a:pPr indent="-444500" lvl="0" marL="457200" marR="0" rtl="0" algn="l">
              <a:lnSpc>
                <a:spcPct val="100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Richiesta di accesso a istruzione, lavoro, alla politica e cultura. </a:t>
            </a:r>
            <a:endParaRPr b="0" i="0" sz="3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“Deaf President Now” (DPN) 1988: </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Movimento di protesta all'Università Gallaudet di Washington, D.C. </a:t>
            </a:r>
            <a:endParaRPr b="0" i="0" sz="34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00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Gli studenti chiedono l'elezione di un presidente sordo: un successo significativo!</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1" i="0" sz="3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Autodeterminazione — Rispetto — Lingua dei segni — </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Fondazione di organizzazioni —  “Nothing about us without us”</a:t>
            </a:r>
            <a:br>
              <a:rPr b="1" i="0" lang="en-US" sz="3400" u="none" cap="none" strike="noStrike">
                <a:solidFill>
                  <a:schemeClr val="lt1"/>
                </a:solidFill>
                <a:latin typeface="Quicksand"/>
                <a:ea typeface="Quicksand"/>
                <a:cs typeface="Quicksand"/>
                <a:sym typeface="Quicksand"/>
              </a:rPr>
            </a:br>
            <a:r>
              <a:rPr b="1" i="0" lang="en-US" sz="3400" u="none" cap="none" strike="noStrike">
                <a:solidFill>
                  <a:schemeClr val="lt1"/>
                </a:solidFill>
                <a:latin typeface="Quicksand"/>
                <a:ea typeface="Quicksand"/>
                <a:cs typeface="Quicksand"/>
                <a:sym typeface="Quicksand"/>
              </a:rPr>
              <a:t>														    “</a:t>
            </a:r>
            <a:r>
              <a:rPr b="0" i="0" lang="en-US" sz="3400" u="none" cap="none" strike="noStrike">
                <a:solidFill>
                  <a:schemeClr val="lt1"/>
                </a:solidFill>
                <a:latin typeface="Quicksand"/>
                <a:ea typeface="Quicksand"/>
                <a:cs typeface="Quicksand"/>
                <a:sym typeface="Quicksand"/>
              </a:rPr>
              <a:t>Niente su di noi senza di noi”</a:t>
            </a:r>
            <a:endParaRPr b="0" i="0" sz="3400" u="none" cap="none" strike="noStrike">
              <a:solidFill>
                <a:schemeClr val="dk1"/>
              </a:solidFill>
              <a:latin typeface="Calibri"/>
              <a:ea typeface="Calibri"/>
              <a:cs typeface="Calibri"/>
              <a:sym typeface="Calibri"/>
            </a:endParaRPr>
          </a:p>
        </p:txBody>
      </p:sp>
      <p:pic>
        <p:nvPicPr>
          <p:cNvPr id="221" name="Google Shape;221;p9"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grpSp>
        <p:nvGrpSpPr>
          <p:cNvPr id="226" name="Google Shape;226;p10"/>
          <p:cNvGrpSpPr/>
          <p:nvPr/>
        </p:nvGrpSpPr>
        <p:grpSpPr>
          <a:xfrm>
            <a:off x="0" y="-108496"/>
            <a:ext cx="18288000" cy="10503991"/>
            <a:chOff x="0" y="-57150"/>
            <a:chExt cx="769602" cy="2766483"/>
          </a:xfrm>
        </p:grpSpPr>
        <p:sp>
          <p:nvSpPr>
            <p:cNvPr id="227" name="Google Shape;227;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9" name="Google Shape;229;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30" name="Google Shape;230;p10"/>
          <p:cNvPicPr preferRelativeResize="0"/>
          <p:nvPr/>
        </p:nvPicPr>
        <p:blipFill rotWithShape="1">
          <a:blip r:embed="rId4">
            <a:alphaModFix/>
          </a:blip>
          <a:srcRect b="0" l="0" r="0" t="0"/>
          <a:stretch/>
        </p:blipFill>
        <p:spPr>
          <a:xfrm>
            <a:off x="511479" y="2148304"/>
            <a:ext cx="3568883" cy="3679467"/>
          </a:xfrm>
          <a:prstGeom prst="rect">
            <a:avLst/>
          </a:prstGeom>
          <a:noFill/>
          <a:ln>
            <a:noFill/>
          </a:ln>
        </p:spPr>
      </p:pic>
      <p:pic>
        <p:nvPicPr>
          <p:cNvPr descr="Ein Bild, das Clipart, Grafiken, Schablone, Darstellung enthält.&#10;&#10;KI-generierte Inhalte können fehlerhaft sein." id="231" name="Google Shape;231;p10"/>
          <p:cNvPicPr preferRelativeResize="0"/>
          <p:nvPr/>
        </p:nvPicPr>
        <p:blipFill rotWithShape="1">
          <a:blip r:embed="rId5">
            <a:alphaModFix/>
          </a:blip>
          <a:srcRect b="0" l="0" r="0" t="0"/>
          <a:stretch/>
        </p:blipFill>
        <p:spPr>
          <a:xfrm>
            <a:off x="511479" y="6179005"/>
            <a:ext cx="3559277" cy="3559277"/>
          </a:xfrm>
          <a:prstGeom prst="rect">
            <a:avLst/>
          </a:prstGeom>
          <a:noFill/>
          <a:ln>
            <a:noFill/>
          </a:ln>
        </p:spPr>
      </p:pic>
      <p:sp>
        <p:nvSpPr>
          <p:cNvPr id="232" name="Google Shape;232;p10"/>
          <p:cNvSpPr txBox="1"/>
          <p:nvPr/>
        </p:nvSpPr>
        <p:spPr>
          <a:xfrm>
            <a:off x="4571991" y="592099"/>
            <a:ext cx="119283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Digitalizzazione: progressi tecnologici</a:t>
            </a:r>
            <a:endParaRPr b="0" i="0" sz="6000" u="none" cap="none" strike="noStrike">
              <a:solidFill>
                <a:schemeClr val="lt1"/>
              </a:solidFill>
              <a:latin typeface="Anton"/>
              <a:ea typeface="Anton"/>
              <a:cs typeface="Anton"/>
              <a:sym typeface="Anton"/>
            </a:endParaRPr>
          </a:p>
        </p:txBody>
      </p:sp>
      <p:sp>
        <p:nvSpPr>
          <p:cNvPr id="233" name="Google Shape;233;p10"/>
          <p:cNvSpPr txBox="1"/>
          <p:nvPr/>
        </p:nvSpPr>
        <p:spPr>
          <a:xfrm>
            <a:off x="4870434" y="2273171"/>
            <a:ext cx="125565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Tecnologia:</a:t>
            </a:r>
            <a:endParaRPr b="0" i="0" sz="3600" u="none" cap="none" strike="noStrike">
              <a:solidFill>
                <a:srgbClr val="000000"/>
              </a:solidFill>
              <a:latin typeface="Arial"/>
              <a:ea typeface="Arial"/>
              <a:cs typeface="Arial"/>
              <a:sym typeface="Arial"/>
            </a:endParaRPr>
          </a:p>
          <a:p>
            <a:pPr indent="-457200" lvl="0" marL="457200" marR="0" rtl="0" algn="l">
              <a:lnSpc>
                <a:spcPct val="100000"/>
              </a:lnSpc>
              <a:spcBef>
                <a:spcPts val="1000"/>
              </a:spcBef>
              <a:spcAft>
                <a:spcPts val="0"/>
              </a:spcAft>
              <a:buClr>
                <a:schemeClr val="lt1"/>
              </a:buClr>
              <a:buSzPts val="3600"/>
              <a:buFont typeface="Quicksand"/>
              <a:buChar char="●"/>
            </a:pPr>
            <a:r>
              <a:rPr b="0" i="0" lang="en-US" sz="3600" u="none" cap="none" strike="noStrike">
                <a:solidFill>
                  <a:schemeClr val="lt1"/>
                </a:solidFill>
                <a:latin typeface="Quicksand"/>
                <a:ea typeface="Quicksand"/>
                <a:cs typeface="Quicksand"/>
                <a:sym typeface="Quicksand"/>
              </a:rPr>
              <a:t>Sottotitoli</a:t>
            </a:r>
            <a:endParaRPr b="0" i="0" sz="3600" u="none" cap="none" strike="noStrike">
              <a:solidFill>
                <a:srgbClr val="000000"/>
              </a:solidFill>
              <a:latin typeface="Arial"/>
              <a:ea typeface="Arial"/>
              <a:cs typeface="Arial"/>
              <a:sym typeface="Arial"/>
            </a:endParaRPr>
          </a:p>
          <a:p>
            <a:pPr indent="-457200" lvl="0" marL="457200" marR="0" rtl="0" algn="l">
              <a:lnSpc>
                <a:spcPct val="100000"/>
              </a:lnSpc>
              <a:spcBef>
                <a:spcPts val="1000"/>
              </a:spcBef>
              <a:spcAft>
                <a:spcPts val="0"/>
              </a:spcAft>
              <a:buClr>
                <a:schemeClr val="lt1"/>
              </a:buClr>
              <a:buSzPts val="3600"/>
              <a:buFont typeface="Quicksand"/>
              <a:buChar char="●"/>
            </a:pPr>
            <a:r>
              <a:rPr b="0" i="0" lang="en-US" sz="3600" u="none" cap="none" strike="noStrike">
                <a:solidFill>
                  <a:schemeClr val="lt1"/>
                </a:solidFill>
                <a:latin typeface="Quicksand"/>
                <a:ea typeface="Quicksand"/>
                <a:cs typeface="Quicksand"/>
                <a:sym typeface="Quicksand"/>
              </a:rPr>
              <a:t>App video</a:t>
            </a:r>
            <a:endParaRPr b="0" i="0" sz="36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1000"/>
              </a:spcBef>
              <a:spcAft>
                <a:spcPts val="0"/>
              </a:spcAft>
              <a:buClr>
                <a:schemeClr val="lt1"/>
              </a:buClr>
              <a:buSzPts val="3600"/>
              <a:buFont typeface="Quicksand"/>
              <a:buChar char="●"/>
            </a:pPr>
            <a:r>
              <a:rPr b="0" i="0" lang="en-US" sz="3600" u="none" cap="none" strike="noStrike">
                <a:solidFill>
                  <a:schemeClr val="lt1"/>
                </a:solidFill>
                <a:latin typeface="Quicksand"/>
                <a:ea typeface="Quicksand"/>
                <a:cs typeface="Quicksand"/>
                <a:sym typeface="Quicksand"/>
              </a:rPr>
              <a:t>Internet – connessione globale</a:t>
            </a:r>
            <a:endParaRPr b="0" i="0" sz="3600" u="none" cap="none" strike="noStrike">
              <a:solidFill>
                <a:srgbClr val="000000"/>
              </a:solidFill>
              <a:latin typeface="Arial"/>
              <a:ea typeface="Arial"/>
              <a:cs typeface="Arial"/>
              <a:sym typeface="Arial"/>
            </a:endParaRPr>
          </a:p>
          <a:p>
            <a:pPr indent="-457200" lvl="0" marL="457200" marR="0" rtl="0" algn="l">
              <a:lnSpc>
                <a:spcPct val="100000"/>
              </a:lnSpc>
              <a:spcBef>
                <a:spcPts val="1000"/>
              </a:spcBef>
              <a:spcAft>
                <a:spcPts val="0"/>
              </a:spcAft>
              <a:buClr>
                <a:schemeClr val="lt1"/>
              </a:buClr>
              <a:buSzPts val="3600"/>
              <a:buFont typeface="Quicksand"/>
              <a:buChar char="●"/>
            </a:pPr>
            <a:r>
              <a:rPr b="0" i="0" lang="en-US" sz="3600" u="none" cap="none" strike="noStrike">
                <a:solidFill>
                  <a:schemeClr val="lt1"/>
                </a:solidFill>
                <a:latin typeface="Quicksand"/>
                <a:ea typeface="Quicksand"/>
                <a:cs typeface="Quicksand"/>
                <a:sym typeface="Quicksand"/>
              </a:rPr>
              <a:t>IA (Intelligenza Artificiale)</a:t>
            </a:r>
            <a:endParaRPr b="0" i="0" sz="36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br>
              <a:rPr b="0" i="0" lang="en-US" sz="4000" u="none" cap="none" strike="noStrike">
                <a:solidFill>
                  <a:schemeClr val="lt1"/>
                </a:solidFill>
                <a:latin typeface="Quicksand"/>
                <a:ea typeface="Quicksand"/>
                <a:cs typeface="Quicksand"/>
                <a:sym typeface="Quicksand"/>
              </a:rPr>
            </a:br>
            <a:r>
              <a:rPr b="0" i="0" lang="en-US" sz="4000" u="none" cap="none" strike="noStrike">
                <a:solidFill>
                  <a:schemeClr val="lt1"/>
                </a:solidFill>
                <a:latin typeface="Quicksand"/>
                <a:ea typeface="Quicksand"/>
                <a:cs typeface="Quicksand"/>
                <a:sym typeface="Quicksand"/>
              </a:rPr>
              <a:t>Interpreti della lingua dei segni in presenza e online</a:t>
            </a:r>
            <a:endParaRPr b="0" i="0" sz="4000" u="none" cap="none" strike="noStrike">
              <a:solidFill>
                <a:schemeClr val="lt1"/>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t/>
            </a:r>
            <a:endParaRPr b="0" i="0" sz="3600" u="none" cap="none" strike="noStrike">
              <a:solidFill>
                <a:schemeClr val="dk1"/>
              </a:solidFill>
              <a:latin typeface="Calibri"/>
              <a:ea typeface="Calibri"/>
              <a:cs typeface="Calibri"/>
              <a:sym typeface="Calibri"/>
            </a:endParaRPr>
          </a:p>
        </p:txBody>
      </p:sp>
      <p:pic>
        <p:nvPicPr>
          <p:cNvPr id="234" name="Google Shape;234;p10"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0" name="Google Shape;240;p11"/>
          <p:cNvSpPr txBox="1"/>
          <p:nvPr/>
        </p:nvSpPr>
        <p:spPr>
          <a:xfrm>
            <a:off x="5046687" y="819616"/>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t/>
            </a:r>
            <a:endParaRPr b="1" i="0" sz="4400" u="none" cap="none" strike="noStrike">
              <a:solidFill>
                <a:schemeClr val="lt1"/>
              </a:solidFill>
              <a:latin typeface="Anton"/>
              <a:ea typeface="Anton"/>
              <a:cs typeface="Anton"/>
              <a:sym typeface="Anton"/>
            </a:endParaRPr>
          </a:p>
        </p:txBody>
      </p:sp>
      <p:sp>
        <p:nvSpPr>
          <p:cNvPr id="241" name="Google Shape;241;p11"/>
          <p:cNvSpPr txBox="1"/>
          <p:nvPr/>
        </p:nvSpPr>
        <p:spPr>
          <a:xfrm>
            <a:off x="2777175" y="577675"/>
            <a:ext cx="140478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Galleria dei modelli di riferimento</a:t>
            </a:r>
            <a:endParaRPr b="0" i="0" sz="60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Politica, Economia, Tecnologia</a:t>
            </a:r>
            <a:endParaRPr b="0" i="0" sz="6000" u="none" cap="none" strike="noStrike">
              <a:solidFill>
                <a:schemeClr val="lt1"/>
              </a:solidFill>
              <a:latin typeface="Anton"/>
              <a:ea typeface="Anton"/>
              <a:cs typeface="Anton"/>
              <a:sym typeface="Anton"/>
            </a:endParaRPr>
          </a:p>
        </p:txBody>
      </p:sp>
      <p:pic>
        <p:nvPicPr>
          <p:cNvPr descr="In questo video vedremo 8 protagonisti sordi negli ambiti politici, degli affari e tecnologici: 4 europei e 4 italiani.&#10;&#10;Liisa Kauppinen è un’attivista finlandese per i diritti umani. Nel 1995 è diventata la prima donna presidente della Federazione Mondiale dei Sordi (WFD). Ha promosso i diritti delle persone sorde e delle donne con disabilità a livello globale, con particolare attenzione al riconoscimento delle lingue dei segni. Ha avuto un ruolo chiave nella Convenzione ONU sui Diritti delle Persone con Disabilità e nel 2013 ha ricevuto il Premio per i Diritti Umani delle Nazioni Unite.&#10;&#10;Humberto Insolera è un politico, accademico e attivista sordo italiano. Ha studiato in diverse università internazionali e si è specializzato in diritti umani e Deaf/Disability Studies. Ha collaborato con ONU e istituzioni europee (EUD, WFD, EDF), promuovendo i diritti delle persone sorde. È consulente e docente internazionale da oltre 20 anni, esperto in accessibilità e normative europee.&#10;&#10;Helene Jarmer è presidente dell’Associazione Sordi Austriaca ed è stata la prima persona sorda membro del Parlamento austriaco. Ha lavorato per anni per i diritti delle persone sorde e la loro piena partecipazione nella società, contribuendo a sensibilizzare l’opinione pubblica in Europa.&#10;&#10;Martina Panini è una truccatrice professionista, consulente d’immagine e attivista. Sorda dalla nascita, ha trasformato la passione per il make-up in una carriera nel settore cinematografico e dell’immagine. Donna trans, ha affrontato discriminazioni con coraggio e oggi, attraverso i social, promuove temi legati alla sordità, alla lingua dei segni, all’identità e ai diritti.&#10;&#10;Arthur Devillers è fondatore di Furahaa (2015) e cofondatore dell’associazione Mains Diamant. Partendo dalle difficoltà occupazionali delle persone sorde in Francia, ha creato un progetto che favorisce l’inserimento lavorativo e combatte i pregiudizi. Il primo ristorante ha aperto a Parigi nel 2021 e l’azienda continua a espandersi.&#10;&#10;Alfonso Marrazzo, sordo, laureato in DAMS, è attivo nel campo artistico e culturale. Nel 2006 ha fondato il Gruppo Camaleonte per promuovere la cultura sorda. Successivamente ha aperto “Senza Nome”, primo locale gestito interamente da persone sorde, diventato punto di riferimento per la comunità. Per il suo impegno ha ricevuto il titolo di Cavaliere al Merito della Repubblica Italiana.&#10;&#10;Florian Tirnovan è un comico e imprenditore mediatico sordo, noto per FlowTV. Attraverso contenuti umoristici, spettacoli e workshop promuove la lingua dei segni e la cultura sorda, rendendole accessibili e visibili a un pubblico più ampio.&#10;&#10;Gabriele Serpi è un professionista IT con oltre 30 anni di esperienza. Dopo aver scoperto la comunità sorda, ha dedicato il suo lavoro all’accessibilità. Ha collaborato con Pedius e con il Parlamento Europeo, ed è fondatore di GSFLASH PRODUCTION. Nonostante le difficoltà, ha formato centinaia di persone e continua a promuovere inclusione e innovazione.&#10;&#10;Hassen Chaïeb è fondatore di Jenile, azienda tecnologica francese che sviluppa soluzioni di accessibilità per persone sorde, come dispositivi con luci e vibrazioni per segnalare suoni. Partendo dalla propria esperienza, ha creato tecnologie per migliorare autonomia e sicurezza quotidiana.&#10;&#10;#deafactivism #deafcommunity&#10;#erasmusplus  #deafstudies  #deafcultureheritageanddiversity&#10;&#10;*********************&#10;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10;&#10;Finanziato dall'Unione europea. Le opinioni espresse appartengono, tuttavia, al solo o ai soli autori e non riflettono necessariamente le opinioni dell'Unione europea o dell’Agenzia esecutiva europea per l’istruzione e la cultura (EACEA). Né l'Unione europea né l'EACEA possono esserne ritenute responsabili.&#10;**********************" id="242" name="Google Shape;242;p11" title="6.2 Modelli e attivisti sordi nei settori politico, imprenditoriale e tecnologico (LIS - ITA)">
            <a:hlinkClick r:id="rId4"/>
          </p:cNvPr>
          <p:cNvPicPr preferRelativeResize="0"/>
          <p:nvPr/>
        </p:nvPicPr>
        <p:blipFill rotWithShape="1">
          <a:blip r:embed="rId5">
            <a:alphaModFix/>
          </a:blip>
          <a:srcRect b="0" l="0" r="0" t="0"/>
          <a:stretch/>
        </p:blipFill>
        <p:spPr>
          <a:xfrm>
            <a:off x="9781178" y="3690163"/>
            <a:ext cx="7572100" cy="4259325"/>
          </a:xfrm>
          <a:prstGeom prst="rect">
            <a:avLst/>
          </a:prstGeom>
          <a:noFill/>
          <a:ln>
            <a:noFill/>
          </a:ln>
        </p:spPr>
      </p:pic>
      <p:pic>
        <p:nvPicPr>
          <p:cNvPr descr="Ein Bild, das Kreis enthält.&#10;&#10;KI-generierte Inhalte können fehlerhaft sein." id="243" name="Google Shape;243;p11"/>
          <p:cNvPicPr preferRelativeResize="0"/>
          <p:nvPr/>
        </p:nvPicPr>
        <p:blipFill rotWithShape="1">
          <a:blip r:embed="rId6">
            <a:alphaModFix/>
          </a:blip>
          <a:srcRect b="0" l="0" r="0" t="0"/>
          <a:stretch/>
        </p:blipFill>
        <p:spPr>
          <a:xfrm>
            <a:off x="-331550" y="1049119"/>
            <a:ext cx="3906318" cy="3906318"/>
          </a:xfrm>
          <a:prstGeom prst="rect">
            <a:avLst/>
          </a:prstGeom>
          <a:noFill/>
          <a:ln>
            <a:noFill/>
          </a:ln>
          <a:effectLst>
            <a:outerShdw blurRad="76200" kx="800311" rotWithShape="0" algn="br" dir="8100000" dist="12700" sy="-23000">
              <a:srgbClr val="000000">
                <a:alpha val="20000"/>
              </a:srgbClr>
            </a:outerShdw>
          </a:effectLst>
        </p:spPr>
      </p:pic>
      <p:sp>
        <p:nvSpPr>
          <p:cNvPr id="244" name="Google Shape;244;p11"/>
          <p:cNvSpPr txBox="1"/>
          <p:nvPr/>
        </p:nvSpPr>
        <p:spPr>
          <a:xfrm>
            <a:off x="751165" y="2628475"/>
            <a:ext cx="1740900" cy="747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nton"/>
                <a:ea typeface="Anton"/>
                <a:cs typeface="Anton"/>
                <a:sym typeface="Anton"/>
              </a:rPr>
              <a:t>Attività</a:t>
            </a:r>
            <a:endParaRPr b="0" i="0" sz="4000" u="none" cap="none" strike="noStrike">
              <a:solidFill>
                <a:schemeClr val="dk1"/>
              </a:solidFill>
              <a:latin typeface="Anton"/>
              <a:ea typeface="Anton"/>
              <a:cs typeface="Anton"/>
              <a:sym typeface="Anton"/>
            </a:endParaRPr>
          </a:p>
        </p:txBody>
      </p:sp>
      <p:sp>
        <p:nvSpPr>
          <p:cNvPr id="245" name="Google Shape;245;p11"/>
          <p:cNvSpPr txBox="1"/>
          <p:nvPr/>
        </p:nvSpPr>
        <p:spPr>
          <a:xfrm>
            <a:off x="1578275" y="4554275"/>
            <a:ext cx="7719000" cy="36378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Scegli una persona e prepara una breve presentazione</a:t>
            </a:r>
            <a:br>
              <a:rPr b="0" i="0" lang="en-US" sz="3600" u="none" cap="none" strike="noStrike">
                <a:solidFill>
                  <a:schemeClr val="lt1"/>
                </a:solidFill>
                <a:latin typeface="Quicksand Medium"/>
                <a:ea typeface="Quicksand Medium"/>
                <a:cs typeface="Quicksand Medium"/>
                <a:sym typeface="Quicksand Medium"/>
              </a:rPr>
            </a:b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1000"/>
              </a:spcBef>
              <a:spcAft>
                <a:spcPts val="100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Obiettivo: Raccontare chi è e perché è importante come modello di riferimento.</a:t>
            </a:r>
            <a:endParaRPr b="0" i="0" sz="3600" u="none" cap="none" strike="noStrike">
              <a:solidFill>
                <a:schemeClr val="lt1"/>
              </a:solidFill>
              <a:latin typeface="Quicksand Medium"/>
              <a:ea typeface="Quicksand Medium"/>
              <a:cs typeface="Quicksand Medium"/>
              <a:sym typeface="Quicksand Medium"/>
            </a:endParaRPr>
          </a:p>
        </p:txBody>
      </p:sp>
      <p:sp>
        <p:nvSpPr>
          <p:cNvPr id="246" name="Google Shape;246;p11"/>
          <p:cNvSpPr txBox="1"/>
          <p:nvPr/>
        </p:nvSpPr>
        <p:spPr>
          <a:xfrm>
            <a:off x="9781175" y="8117850"/>
            <a:ext cx="6129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solidFill>
                  <a:schemeClr val="lt1"/>
                </a:solidFill>
                <a:latin typeface="Quicksand Medium"/>
                <a:ea typeface="Quicksand Medium"/>
                <a:cs typeface="Quicksand Medium"/>
                <a:sym typeface="Quicksand Medium"/>
              </a:rPr>
              <a:t>Video: </a:t>
            </a:r>
            <a:r>
              <a:rPr lang="en-US" sz="16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https://youtu.be/Vst1pkGpHdI</a:t>
            </a:r>
            <a:r>
              <a:rPr lang="en-US" sz="1600">
                <a:solidFill>
                  <a:schemeClr val="lt1"/>
                </a:solidFill>
                <a:latin typeface="Quicksand Medium"/>
                <a:ea typeface="Quicksand Medium"/>
                <a:cs typeface="Quicksand Medium"/>
                <a:sym typeface="Quicksand Medium"/>
              </a:rPr>
              <a:t> </a:t>
            </a:r>
            <a:endParaRPr sz="1600">
              <a:solidFill>
                <a:schemeClr val="lt1"/>
              </a:solidFill>
              <a:latin typeface="Quicksand Medium"/>
              <a:ea typeface="Quicksand Medium"/>
              <a:cs typeface="Quicksand Medium"/>
              <a:sym typeface="Quicksand Medium"/>
            </a:endParaRPr>
          </a:p>
        </p:txBody>
      </p:sp>
      <p:pic>
        <p:nvPicPr>
          <p:cNvPr id="247" name="Google Shape;247;p11"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53" name="Google Shape;253;p16"/>
          <p:cNvPicPr preferRelativeResize="0"/>
          <p:nvPr/>
        </p:nvPicPr>
        <p:blipFill rotWithShape="1">
          <a:blip r:embed="rId4">
            <a:alphaModFix/>
          </a:blip>
          <a:srcRect b="0" l="0" r="0" t="0"/>
          <a:stretch/>
        </p:blipFill>
        <p:spPr>
          <a:xfrm>
            <a:off x="475591" y="3282198"/>
            <a:ext cx="3058007" cy="203867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Design enthält.&#10;&#10;KI-generierte Inhalte können fehlerhaft sein." id="254" name="Google Shape;254;p16"/>
          <p:cNvPicPr preferRelativeResize="0"/>
          <p:nvPr/>
        </p:nvPicPr>
        <p:blipFill rotWithShape="1">
          <a:blip r:embed="rId5">
            <a:alphaModFix/>
          </a:blip>
          <a:srcRect b="0" l="0" r="0" t="0"/>
          <a:stretch/>
        </p:blipFill>
        <p:spPr>
          <a:xfrm>
            <a:off x="3282123" y="1968661"/>
            <a:ext cx="1867010" cy="185777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55" name="Google Shape;255;p16"/>
          <p:cNvPicPr preferRelativeResize="0"/>
          <p:nvPr/>
        </p:nvPicPr>
        <p:blipFill rotWithShape="1">
          <a:blip r:embed="rId6">
            <a:alphaModFix/>
          </a:blip>
          <a:srcRect b="0" l="0" r="0" t="0"/>
          <a:stretch/>
        </p:blipFill>
        <p:spPr>
          <a:xfrm>
            <a:off x="704413" y="6879784"/>
            <a:ext cx="3189795" cy="255183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56" name="Google Shape;256;p16"/>
          <p:cNvPicPr preferRelativeResize="0"/>
          <p:nvPr/>
        </p:nvPicPr>
        <p:blipFill rotWithShape="1">
          <a:blip r:embed="rId7">
            <a:alphaModFix/>
          </a:blip>
          <a:srcRect b="0" l="0" r="0" t="0"/>
          <a:stretch/>
        </p:blipFill>
        <p:spPr>
          <a:xfrm>
            <a:off x="3151691" y="4841113"/>
            <a:ext cx="2414283" cy="241428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57" name="Google Shape;257;p16"/>
          <p:cNvSpPr txBox="1"/>
          <p:nvPr/>
        </p:nvSpPr>
        <p:spPr>
          <a:xfrm>
            <a:off x="3253621" y="279790"/>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300"/>
              <a:buFont typeface="Arial"/>
              <a:buNone/>
            </a:pPr>
            <a:r>
              <a:rPr b="0" i="0" lang="en-US" sz="5300" u="none" cap="none" strike="noStrike">
                <a:solidFill>
                  <a:schemeClr val="lt1"/>
                </a:solidFill>
                <a:latin typeface="Anton"/>
                <a:ea typeface="Anton"/>
                <a:cs typeface="Anton"/>
                <a:sym typeface="Anton"/>
              </a:rPr>
              <a:t>L'importanza dell'attivismo delle persone Sorde oggi</a:t>
            </a:r>
            <a:endParaRPr b="0" i="0" sz="5300" u="none" cap="none" strike="noStrike">
              <a:solidFill>
                <a:schemeClr val="lt1"/>
              </a:solidFill>
              <a:latin typeface="Anton"/>
              <a:ea typeface="Anton"/>
              <a:cs typeface="Anton"/>
              <a:sym typeface="Anton"/>
            </a:endParaRPr>
          </a:p>
        </p:txBody>
      </p:sp>
      <p:sp>
        <p:nvSpPr>
          <p:cNvPr id="258" name="Google Shape;258;p16"/>
          <p:cNvSpPr txBox="1"/>
          <p:nvPr/>
        </p:nvSpPr>
        <p:spPr>
          <a:xfrm>
            <a:off x="6020400" y="1735400"/>
            <a:ext cx="11866500" cy="7530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Questo movimento ha contribuito in modo significativo al </a:t>
            </a:r>
            <a:r>
              <a:rPr b="1" i="0" lang="en-US" sz="3200" u="none" cap="none" strike="noStrike">
                <a:solidFill>
                  <a:schemeClr val="lt1"/>
                </a:solidFill>
                <a:latin typeface="Quicksand"/>
                <a:ea typeface="Quicksand"/>
                <a:cs typeface="Quicksand"/>
                <a:sym typeface="Quicksand"/>
              </a:rPr>
              <a:t>riconoscimento della lingua dei segni come lingua a sé stante</a:t>
            </a:r>
            <a:r>
              <a:rPr b="0" i="0" lang="en-US" sz="3200" u="none" cap="none" strike="noStrike">
                <a:solidFill>
                  <a:schemeClr val="lt1"/>
                </a:solidFill>
                <a:latin typeface="Quicksand Medium"/>
                <a:ea typeface="Quicksand Medium"/>
                <a:cs typeface="Quicksand Medium"/>
                <a:sym typeface="Quicksand Medium"/>
              </a:rPr>
              <a:t>.</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Ha contribuito a </a:t>
            </a:r>
            <a:r>
              <a:rPr b="1" i="0" lang="en-US" sz="3200" u="none" cap="none" strike="noStrike">
                <a:solidFill>
                  <a:schemeClr val="lt1"/>
                </a:solidFill>
                <a:latin typeface="Quicksand"/>
                <a:ea typeface="Quicksand"/>
                <a:cs typeface="Quicksand"/>
                <a:sym typeface="Quicksand"/>
              </a:rPr>
              <a:t>sensibilizzare</a:t>
            </a:r>
            <a:r>
              <a:rPr b="0" i="0" lang="en-US" sz="3200" u="none" cap="none" strike="noStrike">
                <a:solidFill>
                  <a:schemeClr val="lt1"/>
                </a:solidFill>
                <a:latin typeface="Quicksand Medium"/>
                <a:ea typeface="Quicksand Medium"/>
                <a:cs typeface="Quicksand Medium"/>
                <a:sym typeface="Quicksand Medium"/>
              </a:rPr>
              <a:t> sull'</a:t>
            </a:r>
            <a:r>
              <a:rPr b="1" i="0" lang="en-US" sz="3200" u="none" cap="none" strike="noStrike">
                <a:solidFill>
                  <a:schemeClr val="lt1"/>
                </a:solidFill>
                <a:latin typeface="Quicksand"/>
                <a:ea typeface="Quicksand"/>
                <a:cs typeface="Quicksand"/>
                <a:sym typeface="Quicksand"/>
              </a:rPr>
              <a:t>identità culturale della comunità Sorda</a:t>
            </a:r>
            <a:r>
              <a:rPr b="0" i="0" lang="en-US" sz="3200" u="none" cap="none" strike="noStrike">
                <a:solidFill>
                  <a:schemeClr val="lt1"/>
                </a:solidFill>
                <a:latin typeface="Quicksand Medium"/>
                <a:ea typeface="Quicksand Medium"/>
                <a:cs typeface="Quicksand Medium"/>
                <a:sym typeface="Quicksand Medium"/>
              </a:rPr>
              <a:t>.</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Oggi le persone sorde lavorano nei settori della politica, della scienza, dell'arte e dei media, fungendo da </a:t>
            </a:r>
            <a:r>
              <a:rPr b="1" i="0" lang="en-US" sz="3200" u="none" cap="none" strike="noStrike">
                <a:solidFill>
                  <a:schemeClr val="lt1"/>
                </a:solidFill>
                <a:latin typeface="Quicksand"/>
                <a:ea typeface="Quicksand"/>
                <a:cs typeface="Quicksand"/>
                <a:sym typeface="Quicksand"/>
              </a:rPr>
              <a:t>modelli di riferimento e ambasciatori</a:t>
            </a:r>
            <a:r>
              <a:rPr b="0" i="0" lang="en-US" sz="3200" u="none" cap="none" strike="noStrike">
                <a:solidFill>
                  <a:schemeClr val="lt1"/>
                </a:solidFill>
                <a:latin typeface="Quicksand Medium"/>
                <a:ea typeface="Quicksand Medium"/>
                <a:cs typeface="Quicksand Medium"/>
                <a:sym typeface="Quicksand Medium"/>
              </a:rPr>
              <a:t> della propria cultura.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Impegno a favore di società inclusive</a:t>
            </a:r>
            <a:r>
              <a:rPr b="0" i="0" lang="en-US" sz="3200" u="none" cap="none" strike="noStrike">
                <a:solidFill>
                  <a:schemeClr val="lt1"/>
                </a:solidFill>
                <a:latin typeface="Quicksand Medium"/>
                <a:ea typeface="Quicksand Medium"/>
                <a:cs typeface="Quicksand Medium"/>
                <a:sym typeface="Quicksand Medium"/>
              </a:rPr>
              <a:t>, accessibilità e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autodeterminazione (self-advocacy).</a:t>
            </a:r>
            <a:endParaRPr b="0" i="0" sz="3200" u="none" cap="none" strike="noStrike">
              <a:solidFill>
                <a:schemeClr val="dk1"/>
              </a:solidFill>
              <a:latin typeface="Quicksand Medium"/>
              <a:ea typeface="Quicksand Medium"/>
              <a:cs typeface="Quicksand Medium"/>
              <a:sym typeface="Quicksand Medium"/>
            </a:endParaRPr>
          </a:p>
        </p:txBody>
      </p:sp>
      <p:pic>
        <p:nvPicPr>
          <p:cNvPr id="259" name="Google Shape;259;p16"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5" name="Google Shape;265;p17"/>
          <p:cNvSpPr txBox="1"/>
          <p:nvPr/>
        </p:nvSpPr>
        <p:spPr>
          <a:xfrm>
            <a:off x="3253616" y="435379"/>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1" i="0" lang="en-US" sz="7200" u="none" cap="none" strike="noStrike">
                <a:solidFill>
                  <a:schemeClr val="lt1"/>
                </a:solidFill>
                <a:latin typeface="Anton"/>
                <a:ea typeface="Anton"/>
                <a:cs typeface="Anton"/>
                <a:sym typeface="Anton"/>
              </a:rPr>
              <a:t>Networking globale</a:t>
            </a:r>
            <a:endParaRPr b="1" i="0" sz="7200" u="none" cap="none" strike="noStrike">
              <a:solidFill>
                <a:schemeClr val="lt1"/>
              </a:solidFill>
              <a:latin typeface="Anton"/>
              <a:ea typeface="Anton"/>
              <a:cs typeface="Anton"/>
              <a:sym typeface="Anton"/>
            </a:endParaRPr>
          </a:p>
        </p:txBody>
      </p:sp>
      <p:pic>
        <p:nvPicPr>
          <p:cNvPr id="266" name="Google Shape;266;p17"/>
          <p:cNvPicPr preferRelativeResize="0"/>
          <p:nvPr/>
        </p:nvPicPr>
        <p:blipFill rotWithShape="1">
          <a:blip r:embed="rId4">
            <a:alphaModFix/>
          </a:blip>
          <a:srcRect b="0" l="0" r="0" t="0"/>
          <a:stretch/>
        </p:blipFill>
        <p:spPr>
          <a:xfrm>
            <a:off x="1492925" y="3106325"/>
            <a:ext cx="6167400" cy="48603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67" name="Google Shape;267;p17"/>
          <p:cNvPicPr preferRelativeResize="0"/>
          <p:nvPr/>
        </p:nvPicPr>
        <p:blipFill rotWithShape="1">
          <a:blip r:embed="rId5">
            <a:alphaModFix/>
          </a:blip>
          <a:srcRect b="0" l="0" r="0" t="0"/>
          <a:stretch/>
        </p:blipFill>
        <p:spPr>
          <a:xfrm>
            <a:off x="8622149" y="3085861"/>
            <a:ext cx="7595885" cy="491023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68" name="Google Shape;268;p17"/>
          <p:cNvSpPr txBox="1"/>
          <p:nvPr/>
        </p:nvSpPr>
        <p:spPr>
          <a:xfrm>
            <a:off x="8622250" y="8317550"/>
            <a:ext cx="7596000" cy="369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00000"/>
                </a:solidFill>
                <a:latin typeface="Quicksand Medium"/>
                <a:ea typeface="Quicksand Medium"/>
                <a:cs typeface="Quicksand Medium"/>
                <a:sym typeface="Quicksand Medium"/>
                <a:hlinkClick r:id="rId6">
                  <a:extLst>
                    <a:ext uri="{A12FA001-AC4F-418D-AE19-62706E023703}">
                      <ahyp:hlinkClr val="tx"/>
                    </a:ext>
                  </a:extLst>
                </a:hlinkClick>
              </a:rPr>
              <a:t>Home - EUDY</a:t>
            </a:r>
            <a:endParaRPr b="0" i="0" sz="1800" u="sng" cap="none" strike="noStrike">
              <a:solidFill>
                <a:srgbClr val="000000"/>
              </a:solidFill>
              <a:latin typeface="Quicksand Medium"/>
              <a:ea typeface="Quicksand Medium"/>
              <a:cs typeface="Quicksand Medium"/>
              <a:sym typeface="Quicksand Medium"/>
            </a:endParaRPr>
          </a:p>
        </p:txBody>
      </p:sp>
      <p:sp>
        <p:nvSpPr>
          <p:cNvPr id="269" name="Google Shape;269;p17"/>
          <p:cNvSpPr txBox="1"/>
          <p:nvPr/>
        </p:nvSpPr>
        <p:spPr>
          <a:xfrm>
            <a:off x="1488300" y="8286788"/>
            <a:ext cx="6167400" cy="369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00000"/>
                </a:solidFill>
                <a:latin typeface="Quicksand Medium"/>
                <a:ea typeface="Quicksand Medium"/>
                <a:cs typeface="Quicksand Medium"/>
                <a:sym typeface="Quicksand Medium"/>
                <a:hlinkClick r:id="rId7">
                  <a:extLst>
                    <a:ext uri="{A12FA001-AC4F-418D-AE19-62706E023703}">
                      <ahyp:hlinkClr val="tx"/>
                    </a:ext>
                  </a:extLst>
                </a:hlinkClick>
              </a:rPr>
              <a:t>World Federation of the Deaf | Inclusion &amp; Equal Rights</a:t>
            </a:r>
            <a:endParaRPr b="0" i="0" sz="1800" u="none" cap="none" strike="noStrike">
              <a:solidFill>
                <a:srgbClr val="000000"/>
              </a:solidFill>
              <a:latin typeface="Quicksand Medium"/>
              <a:ea typeface="Quicksand Medium"/>
              <a:cs typeface="Quicksand Medium"/>
              <a:sym typeface="Quicksand Medium"/>
            </a:endParaRPr>
          </a:p>
        </p:txBody>
      </p:sp>
      <p:pic>
        <p:nvPicPr>
          <p:cNvPr descr="Ein Bild, das Kreis enthält.&#10;&#10;KI-generierte Inhalte können fehlerhaft sein." id="270" name="Google Shape;270;p17"/>
          <p:cNvPicPr preferRelativeResize="0"/>
          <p:nvPr/>
        </p:nvPicPr>
        <p:blipFill rotWithShape="1">
          <a:blip r:embed="rId8">
            <a:alphaModFix/>
          </a:blip>
          <a:srcRect b="0" l="0" r="0" t="0"/>
          <a:stretch/>
        </p:blipFill>
        <p:spPr>
          <a:xfrm>
            <a:off x="14065775" y="920069"/>
            <a:ext cx="3906318" cy="3906318"/>
          </a:xfrm>
          <a:prstGeom prst="rect">
            <a:avLst/>
          </a:prstGeom>
          <a:noFill/>
          <a:ln>
            <a:noFill/>
          </a:ln>
          <a:effectLst>
            <a:outerShdw blurRad="76200" kx="800400" rotWithShape="0" algn="br" dir="8100000" dist="12700" sy="-23000">
              <a:srgbClr val="000000">
                <a:alpha val="20000"/>
              </a:srgbClr>
            </a:outerShdw>
          </a:effectLst>
        </p:spPr>
      </p:pic>
      <p:sp>
        <p:nvSpPr>
          <p:cNvPr id="271" name="Google Shape;271;p17"/>
          <p:cNvSpPr txBox="1"/>
          <p:nvPr/>
        </p:nvSpPr>
        <p:spPr>
          <a:xfrm>
            <a:off x="15092532" y="2519237"/>
            <a:ext cx="18528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nton"/>
                <a:ea typeface="Anton"/>
                <a:cs typeface="Anton"/>
                <a:sym typeface="Anton"/>
              </a:rPr>
              <a:t>Attività</a:t>
            </a:r>
            <a:endParaRPr b="0" i="0" sz="4000" u="none" cap="none" strike="noStrike">
              <a:solidFill>
                <a:srgbClr val="000000"/>
              </a:solidFill>
              <a:latin typeface="Anton"/>
              <a:ea typeface="Anton"/>
              <a:cs typeface="Anton"/>
              <a:sym typeface="Anton"/>
            </a:endParaRPr>
          </a:p>
        </p:txBody>
      </p:sp>
      <p:sp>
        <p:nvSpPr>
          <p:cNvPr id="272" name="Google Shape;272;p17"/>
          <p:cNvSpPr txBox="1"/>
          <p:nvPr/>
        </p:nvSpPr>
        <p:spPr>
          <a:xfrm>
            <a:off x="2230025" y="3183700"/>
            <a:ext cx="54303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Quicksand"/>
                <a:ea typeface="Quicksand"/>
                <a:cs typeface="Quicksand"/>
                <a:sym typeface="Quicksand"/>
              </a:rPr>
              <a:t>World Federation of the Deaf</a:t>
            </a:r>
            <a:endParaRPr b="1" i="0" sz="2400" u="none" cap="none" strike="noStrike">
              <a:solidFill>
                <a:srgbClr val="000000"/>
              </a:solidFill>
              <a:latin typeface="Quicksand"/>
              <a:ea typeface="Quicksand"/>
              <a:cs typeface="Quicksand"/>
              <a:sym typeface="Quicksand"/>
            </a:endParaRPr>
          </a:p>
        </p:txBody>
      </p:sp>
      <p:pic>
        <p:nvPicPr>
          <p:cNvPr id="273" name="Google Shape;273;p17" title="IT_Co-fundedbytheEU_RGB_WHITE Outline.png"/>
          <p:cNvPicPr preferRelativeResize="0"/>
          <p:nvPr/>
        </p:nvPicPr>
        <p:blipFill>
          <a:blip r:embed="rId9">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Entwurf, Zeichnung, Lineart, Kunst enthält.&#10;&#10;KI-generierte Inhalte können fehlerhaft sein." id="279" name="Google Shape;279;p18"/>
          <p:cNvPicPr preferRelativeResize="0"/>
          <p:nvPr/>
        </p:nvPicPr>
        <p:blipFill rotWithShape="1">
          <a:blip r:embed="rId4">
            <a:alphaModFix/>
          </a:blip>
          <a:srcRect b="0" l="0" r="0" t="0"/>
          <a:stretch/>
        </p:blipFill>
        <p:spPr>
          <a:xfrm>
            <a:off x="866928" y="2244236"/>
            <a:ext cx="4159800" cy="68553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80" name="Google Shape;280;p18"/>
          <p:cNvPicPr preferRelativeResize="0"/>
          <p:nvPr/>
        </p:nvPicPr>
        <p:blipFill rotWithShape="1">
          <a:blip r:embed="rId5">
            <a:alphaModFix/>
          </a:blip>
          <a:srcRect b="0" l="0" r="0" t="0"/>
          <a:stretch/>
        </p:blipFill>
        <p:spPr>
          <a:xfrm rot="308976">
            <a:off x="1919197" y="3157656"/>
            <a:ext cx="2256106" cy="201513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81" name="Google Shape;281;p18"/>
          <p:cNvSpPr txBox="1"/>
          <p:nvPr/>
        </p:nvSpPr>
        <p:spPr>
          <a:xfrm>
            <a:off x="3585179" y="731850"/>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Sfide attuali e future</a:t>
            </a:r>
            <a:endParaRPr b="0" i="0" sz="7200" u="none" cap="none" strike="noStrike">
              <a:solidFill>
                <a:schemeClr val="lt1"/>
              </a:solidFill>
              <a:latin typeface="Anton"/>
              <a:ea typeface="Anton"/>
              <a:cs typeface="Anton"/>
              <a:sym typeface="Anton"/>
            </a:endParaRPr>
          </a:p>
        </p:txBody>
      </p:sp>
      <p:sp>
        <p:nvSpPr>
          <p:cNvPr id="282" name="Google Shape;282;p18"/>
          <p:cNvSpPr txBox="1"/>
          <p:nvPr/>
        </p:nvSpPr>
        <p:spPr>
          <a:xfrm>
            <a:off x="5875753" y="2187375"/>
            <a:ext cx="11751600" cy="6969000"/>
          </a:xfrm>
          <a:prstGeom prst="rect">
            <a:avLst/>
          </a:prstGeom>
          <a:noFill/>
          <a:ln>
            <a:noFill/>
          </a:ln>
        </p:spPr>
        <p:txBody>
          <a:bodyPr anchorCtr="0" anchor="t" bIns="91425" lIns="91425" spcFirstLastPara="1" rIns="91425" wrap="square" tIns="91425">
            <a:noAutofit/>
          </a:bodyPr>
          <a:lstStyle/>
          <a:p>
            <a:pPr indent="0" lvl="1" marL="0" marR="0" rtl="0" algn="l">
              <a:lnSpc>
                <a:spcPct val="100000"/>
              </a:lnSpc>
              <a:spcBef>
                <a:spcPts val="0"/>
              </a:spcBef>
              <a:spcAft>
                <a:spcPts val="0"/>
              </a:spcAft>
              <a:buClr>
                <a:srgbClr val="000000"/>
              </a:buClr>
              <a:buSzPts val="4300"/>
              <a:buFont typeface="Arial"/>
              <a:buNone/>
            </a:pPr>
            <a:r>
              <a:rPr b="1" i="0" lang="en-US" sz="4300" u="none" cap="none" strike="noStrike">
                <a:solidFill>
                  <a:schemeClr val="lt1"/>
                </a:solidFill>
                <a:latin typeface="Quicksand"/>
                <a:ea typeface="Quicksand"/>
                <a:cs typeface="Quicksand"/>
                <a:sym typeface="Quicksand"/>
              </a:rPr>
              <a:t>Progressi</a:t>
            </a:r>
            <a:endParaRPr b="1" i="0" sz="1700" u="none" cap="none" strike="noStrike">
              <a:solidFill>
                <a:srgbClr val="000000"/>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Riconoscimento giuridico della lingua dei segni in molti paesi.</a:t>
            </a:r>
            <a:endParaRPr b="0" i="0" sz="1700" u="none" cap="none" strike="noStrike">
              <a:solidFill>
                <a:srgbClr val="000000"/>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Maggiore visibilità nei media, nella politica e nella cultura.</a:t>
            </a:r>
            <a:endParaRPr b="0" i="0" sz="1700" u="none" cap="none" strike="noStrike">
              <a:solidFill>
                <a:srgbClr val="000000"/>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t/>
            </a:r>
            <a:endParaRPr b="0" i="0" sz="3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300"/>
              <a:buFont typeface="Arial"/>
              <a:buNone/>
            </a:pPr>
            <a:r>
              <a:rPr b="1" i="0" lang="en-US" sz="4300" u="none" cap="none" strike="noStrike">
                <a:solidFill>
                  <a:schemeClr val="lt1"/>
                </a:solidFill>
                <a:latin typeface="Quicksand"/>
                <a:ea typeface="Quicksand"/>
                <a:cs typeface="Quicksand"/>
                <a:sym typeface="Quicksand"/>
              </a:rPr>
              <a:t>Sfide</a:t>
            </a:r>
            <a:endParaRPr b="1" i="0" sz="43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Rapporti di potere diseguali</a:t>
            </a:r>
            <a:endParaRPr b="0" i="0" sz="1700" u="none" cap="none" strike="noStrike">
              <a:solidFill>
                <a:srgbClr val="000000"/>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Mancanza di accessibilità</a:t>
            </a:r>
            <a:endParaRPr b="0" i="0" sz="1700" u="none" cap="none" strike="noStrike">
              <a:solidFill>
                <a:srgbClr val="000000"/>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Pregiudizi sociali</a:t>
            </a:r>
            <a:endParaRPr b="0" i="0" sz="31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t/>
            </a:r>
            <a:endParaRPr b="0" i="0" sz="31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4300"/>
              <a:buFont typeface="Arial"/>
              <a:buNone/>
            </a:pPr>
            <a:r>
              <a:rPr b="1" i="0" lang="en-US" sz="4300" u="none" cap="none" strike="noStrike">
                <a:solidFill>
                  <a:schemeClr val="lt1"/>
                </a:solidFill>
                <a:latin typeface="Quicksand"/>
                <a:ea typeface="Quicksand"/>
                <a:cs typeface="Quicksand"/>
                <a:sym typeface="Quicksand"/>
              </a:rPr>
              <a:t>Continuare a lottare per il pieno accesso</a:t>
            </a:r>
            <a:r>
              <a:rPr b="0" i="0" lang="en-US" sz="4300" u="none" cap="none" strike="noStrike">
                <a:solidFill>
                  <a:schemeClr val="lt1"/>
                </a:solidFill>
                <a:latin typeface="Quicksand Medium"/>
                <a:ea typeface="Quicksand Medium"/>
                <a:cs typeface="Quicksand Medium"/>
                <a:sym typeface="Quicksand Medium"/>
              </a:rPr>
              <a:t> </a:t>
            </a:r>
            <a:endParaRPr b="0" i="0" sz="43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negli spazi pubblici,</a:t>
            </a:r>
            <a:endParaRPr b="0" i="0" sz="1700" u="none" cap="none" strike="noStrike">
              <a:solidFill>
                <a:srgbClr val="000000"/>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nell'istruzione, </a:t>
            </a:r>
            <a:endParaRPr b="0" i="0" sz="31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nel lavoro e nei media. </a:t>
            </a:r>
            <a:endParaRPr b="0" i="0" sz="3100" u="none" cap="none" strike="noStrike">
              <a:solidFill>
                <a:schemeClr val="lt1"/>
              </a:solidFill>
              <a:latin typeface="Quicksand Medium"/>
              <a:ea typeface="Quicksand Medium"/>
              <a:cs typeface="Quicksand Medium"/>
              <a:sym typeface="Quicksand Medium"/>
            </a:endParaRPr>
          </a:p>
          <a:p>
            <a:pPr indent="0" lvl="0" marL="0" marR="0" rtl="0" algn="l">
              <a:lnSpc>
                <a:spcPct val="140014"/>
              </a:lnSpc>
              <a:spcBef>
                <a:spcPts val="0"/>
              </a:spcBef>
              <a:spcAft>
                <a:spcPts val="0"/>
              </a:spcAft>
              <a:buClr>
                <a:srgbClr val="000000"/>
              </a:buClr>
              <a:buSzPts val="3200"/>
              <a:buFont typeface="Arial"/>
              <a:buNone/>
            </a:pPr>
            <a:r>
              <a:t/>
            </a:r>
            <a:endParaRPr b="0" i="0" sz="3500" u="none" cap="none" strike="noStrike">
              <a:solidFill>
                <a:schemeClr val="dk1"/>
              </a:solidFill>
              <a:latin typeface="Quicksand Medium"/>
              <a:ea typeface="Quicksand Medium"/>
              <a:cs typeface="Quicksand Medium"/>
              <a:sym typeface="Quicksand Medium"/>
            </a:endParaRPr>
          </a:p>
        </p:txBody>
      </p:sp>
      <p:pic>
        <p:nvPicPr>
          <p:cNvPr id="283" name="Google Shape;283;p18"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89" name="Google Shape;289;p19"/>
          <p:cNvPicPr preferRelativeResize="0"/>
          <p:nvPr/>
        </p:nvPicPr>
        <p:blipFill rotWithShape="1">
          <a:blip r:embed="rId4">
            <a:alphaModFix/>
          </a:blip>
          <a:srcRect b="0" l="0" r="0" t="0"/>
          <a:stretch/>
        </p:blipFill>
        <p:spPr>
          <a:xfrm>
            <a:off x="1077741" y="3221616"/>
            <a:ext cx="6644426" cy="184181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90" name="Google Shape;290;p19"/>
          <p:cNvPicPr preferRelativeResize="0"/>
          <p:nvPr/>
        </p:nvPicPr>
        <p:blipFill rotWithShape="1">
          <a:blip r:embed="rId5">
            <a:alphaModFix/>
          </a:blip>
          <a:srcRect b="0" l="0" r="0" t="0"/>
          <a:stretch/>
        </p:blipFill>
        <p:spPr>
          <a:xfrm>
            <a:off x="7006202" y="6696966"/>
            <a:ext cx="7836300" cy="12636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91" name="Google Shape;291;p19"/>
          <p:cNvPicPr preferRelativeResize="0"/>
          <p:nvPr/>
        </p:nvPicPr>
        <p:blipFill rotWithShape="1">
          <a:blip r:embed="rId6">
            <a:alphaModFix/>
          </a:blip>
          <a:srcRect b="0" l="0" r="0" t="0"/>
          <a:stretch/>
        </p:blipFill>
        <p:spPr>
          <a:xfrm>
            <a:off x="2364850" y="6050480"/>
            <a:ext cx="3122593" cy="255668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92" name="Google Shape;292;p19"/>
          <p:cNvPicPr preferRelativeResize="0"/>
          <p:nvPr/>
        </p:nvPicPr>
        <p:blipFill rotWithShape="1">
          <a:blip r:embed="rId7">
            <a:alphaModFix/>
          </a:blip>
          <a:srcRect b="0" l="0" r="0" t="0"/>
          <a:stretch/>
        </p:blipFill>
        <p:spPr>
          <a:xfrm>
            <a:off x="8548114" y="2800453"/>
            <a:ext cx="9112718" cy="198130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93" name="Google Shape;293;p19"/>
          <p:cNvSpPr txBox="1"/>
          <p:nvPr/>
        </p:nvSpPr>
        <p:spPr>
          <a:xfrm>
            <a:off x="3253621" y="407925"/>
            <a:ext cx="13901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Giornate d'azione</a:t>
            </a:r>
            <a:r>
              <a:rPr b="0" i="0" lang="en-US" sz="4400" u="none" cap="none" strike="noStrike">
                <a:solidFill>
                  <a:schemeClr val="lt1"/>
                </a:solidFill>
                <a:latin typeface="Anton"/>
                <a:ea typeface="Anton"/>
                <a:cs typeface="Anton"/>
                <a:sym typeface="Anton"/>
              </a:rPr>
              <a:t> </a:t>
            </a:r>
            <a:endParaRPr b="0" i="0" sz="4400" u="none" cap="none" strike="noStrike">
              <a:solidFill>
                <a:schemeClr val="lt1"/>
              </a:solidFill>
              <a:latin typeface="Anton"/>
              <a:ea typeface="Anton"/>
              <a:cs typeface="Anton"/>
              <a:sym typeface="Anton"/>
            </a:endParaRPr>
          </a:p>
        </p:txBody>
      </p:sp>
      <p:pic>
        <p:nvPicPr>
          <p:cNvPr id="294" name="Google Shape;294;p19"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00" name="Google Shape;300;p20"/>
          <p:cNvPicPr preferRelativeResize="0"/>
          <p:nvPr/>
        </p:nvPicPr>
        <p:blipFill rotWithShape="1">
          <a:blip r:embed="rId4">
            <a:alphaModFix/>
          </a:blip>
          <a:srcRect b="0" l="0" r="0" t="0"/>
          <a:stretch/>
        </p:blipFill>
        <p:spPr>
          <a:xfrm>
            <a:off x="526991" y="3833301"/>
            <a:ext cx="3386248" cy="338624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301" name="Google Shape;301;p20"/>
          <p:cNvSpPr txBox="1"/>
          <p:nvPr/>
        </p:nvSpPr>
        <p:spPr>
          <a:xfrm>
            <a:off x="3271975" y="620000"/>
            <a:ext cx="14669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Crea la tua giornata d'azione!</a:t>
            </a:r>
            <a:endParaRPr b="0" i="0" sz="6000" u="none" cap="none" strike="noStrike">
              <a:solidFill>
                <a:schemeClr val="lt1"/>
              </a:solidFill>
              <a:latin typeface="Anton"/>
              <a:ea typeface="Anton"/>
              <a:cs typeface="Anton"/>
              <a:sym typeface="Anton"/>
            </a:endParaRPr>
          </a:p>
        </p:txBody>
      </p:sp>
      <p:sp>
        <p:nvSpPr>
          <p:cNvPr id="302" name="Google Shape;302;p20"/>
          <p:cNvSpPr/>
          <p:nvPr/>
        </p:nvSpPr>
        <p:spPr>
          <a:xfrm>
            <a:off x="6026323" y="2262721"/>
            <a:ext cx="6235200" cy="6235200"/>
          </a:xfrm>
          <a:prstGeom prst="ellipse">
            <a:avLst/>
          </a:prstGeom>
          <a:solidFill>
            <a:srgbClr val="843F98"/>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20"/>
          <p:cNvSpPr txBox="1"/>
          <p:nvPr/>
        </p:nvSpPr>
        <p:spPr>
          <a:xfrm>
            <a:off x="6914050" y="3175875"/>
            <a:ext cx="4434600" cy="4409100"/>
          </a:xfrm>
          <a:prstGeom prst="rect">
            <a:avLst/>
          </a:prstGeom>
          <a:noFill/>
          <a:ln>
            <a:noFill/>
          </a:ln>
        </p:spPr>
        <p:txBody>
          <a:bodyPr anchorCtr="0" anchor="ctr" bIns="82550" lIns="82550" spcFirstLastPara="1" rIns="82550" wrap="square" tIns="82550">
            <a:noAutofit/>
          </a:bodyPr>
          <a:lstStyle/>
          <a:p>
            <a:pPr indent="0" lvl="0" marL="0" marR="0" rtl="0" algn="ctr">
              <a:lnSpc>
                <a:spcPct val="90000"/>
              </a:lnSpc>
              <a:spcBef>
                <a:spcPts val="0"/>
              </a:spcBef>
              <a:spcAft>
                <a:spcPts val="0"/>
              </a:spcAft>
              <a:buClr>
                <a:srgbClr val="000000"/>
              </a:buClr>
              <a:buSzPts val="5900"/>
              <a:buFont typeface="Arial"/>
              <a:buNone/>
            </a:pPr>
            <a:r>
              <a:rPr b="0" i="0" lang="en-US" sz="5900" u="none" cap="none" strike="noStrike">
                <a:solidFill>
                  <a:schemeClr val="lt1"/>
                </a:solidFill>
                <a:latin typeface="Quicksand Medium"/>
                <a:ea typeface="Quicksand Medium"/>
                <a:cs typeface="Quicksand Medium"/>
                <a:sym typeface="Quicksand Medium"/>
              </a:rPr>
              <a:t>Qual è il tuo messaggio &amp; la tua visione?</a:t>
            </a:r>
            <a:endParaRPr b="0" i="0" sz="5900" u="none" cap="none" strike="noStrike">
              <a:solidFill>
                <a:schemeClr val="lt1"/>
              </a:solidFill>
              <a:latin typeface="Quicksand Medium"/>
              <a:ea typeface="Quicksand Medium"/>
              <a:cs typeface="Quicksand Medium"/>
              <a:sym typeface="Quicksand Medium"/>
            </a:endParaRPr>
          </a:p>
        </p:txBody>
      </p:sp>
      <p:pic>
        <p:nvPicPr>
          <p:cNvPr descr="Ein Bild, das Kreis enthält.&#10;&#10;KI-generierte Inhalte können fehlerhaft sein." id="304" name="Google Shape;304;p20"/>
          <p:cNvPicPr preferRelativeResize="0"/>
          <p:nvPr/>
        </p:nvPicPr>
        <p:blipFill rotWithShape="1">
          <a:blip r:embed="rId5">
            <a:alphaModFix/>
          </a:blip>
          <a:srcRect b="0" l="0" r="0" t="0"/>
          <a:stretch/>
        </p:blipFill>
        <p:spPr>
          <a:xfrm>
            <a:off x="13336875" y="-330573"/>
            <a:ext cx="4951094" cy="4951094"/>
          </a:xfrm>
          <a:prstGeom prst="rect">
            <a:avLst/>
          </a:prstGeom>
          <a:noFill/>
          <a:ln>
            <a:noFill/>
          </a:ln>
          <a:effectLst>
            <a:outerShdw blurRad="96581" kx="800311" rotWithShape="0" algn="br" dir="8100000" dist="16097" sy="-23000">
              <a:srgbClr val="000000">
                <a:alpha val="20000"/>
              </a:srgbClr>
            </a:outerShdw>
          </a:effectLst>
        </p:spPr>
      </p:pic>
      <p:sp>
        <p:nvSpPr>
          <p:cNvPr id="305" name="Google Shape;305;p20"/>
          <p:cNvSpPr txBox="1"/>
          <p:nvPr/>
        </p:nvSpPr>
        <p:spPr>
          <a:xfrm>
            <a:off x="14638254" y="1696304"/>
            <a:ext cx="2348400" cy="897300"/>
          </a:xfrm>
          <a:prstGeom prst="rect">
            <a:avLst/>
          </a:prstGeom>
          <a:noFill/>
          <a:ln>
            <a:noFill/>
          </a:ln>
        </p:spPr>
        <p:txBody>
          <a:bodyPr anchorCtr="0" anchor="t" bIns="57925" lIns="115875" spcFirstLastPara="1" rIns="115875" wrap="square" tIns="57925">
            <a:spAutoFit/>
          </a:bodyPr>
          <a:lstStyle/>
          <a:p>
            <a:pPr indent="0" lvl="0" marL="0" marR="0" rtl="0" algn="ctr">
              <a:lnSpc>
                <a:spcPct val="100000"/>
              </a:lnSpc>
              <a:spcBef>
                <a:spcPts val="0"/>
              </a:spcBef>
              <a:spcAft>
                <a:spcPts val="0"/>
              </a:spcAft>
              <a:buClr>
                <a:srgbClr val="000000"/>
              </a:buClr>
              <a:buSzPts val="5070"/>
              <a:buFont typeface="Arial"/>
              <a:buNone/>
            </a:pPr>
            <a:r>
              <a:rPr b="0" i="0" lang="en-US" sz="5070" u="none" cap="none" strike="noStrike">
                <a:solidFill>
                  <a:srgbClr val="000000"/>
                </a:solidFill>
                <a:latin typeface="Anton"/>
                <a:ea typeface="Anton"/>
                <a:cs typeface="Anton"/>
                <a:sym typeface="Anton"/>
              </a:rPr>
              <a:t>Attività</a:t>
            </a:r>
            <a:endParaRPr b="0" i="0" sz="5070" u="none" cap="none" strike="noStrike">
              <a:solidFill>
                <a:srgbClr val="000000"/>
              </a:solidFill>
              <a:latin typeface="Anton"/>
              <a:ea typeface="Anton"/>
              <a:cs typeface="Anton"/>
              <a:sym typeface="Anton"/>
            </a:endParaRPr>
          </a:p>
        </p:txBody>
      </p:sp>
      <p:pic>
        <p:nvPicPr>
          <p:cNvPr id="306" name="Google Shape;306;p20"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grpSp>
        <p:nvGrpSpPr>
          <p:cNvPr id="311" name="Google Shape;311;p21"/>
          <p:cNvGrpSpPr/>
          <p:nvPr/>
        </p:nvGrpSpPr>
        <p:grpSpPr>
          <a:xfrm>
            <a:off x="0" y="-216991"/>
            <a:ext cx="18288000" cy="10503991"/>
            <a:chOff x="0" y="-57150"/>
            <a:chExt cx="769602" cy="2766483"/>
          </a:xfrm>
        </p:grpSpPr>
        <p:sp>
          <p:nvSpPr>
            <p:cNvPr id="312" name="Google Shape;312;p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3" name="Google Shape;313;p2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4" name="Google Shape;314;p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Entwurf, Zeichnung, Lineart, Kunst enthält.&#10;&#10;KI-generierte Inhalte können fehlerhaft sein." id="315" name="Google Shape;315;p21"/>
          <p:cNvPicPr preferRelativeResize="0"/>
          <p:nvPr/>
        </p:nvPicPr>
        <p:blipFill rotWithShape="1">
          <a:blip r:embed="rId4">
            <a:alphaModFix/>
          </a:blip>
          <a:srcRect b="0" l="0" r="0" t="0"/>
          <a:stretch/>
        </p:blipFill>
        <p:spPr>
          <a:xfrm>
            <a:off x="730521" y="2770612"/>
            <a:ext cx="3766399" cy="620702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Kreis, Grafiken, Design, Darstellung enthält.&#10;&#10;KI-generierte Inhalte können fehlerhaft sein." id="316" name="Google Shape;316;p21"/>
          <p:cNvPicPr preferRelativeResize="0"/>
          <p:nvPr/>
        </p:nvPicPr>
        <p:blipFill rotWithShape="1">
          <a:blip r:embed="rId5">
            <a:alphaModFix/>
          </a:blip>
          <a:srcRect b="0" l="0" r="0" t="0"/>
          <a:stretch/>
        </p:blipFill>
        <p:spPr>
          <a:xfrm rot="334101">
            <a:off x="1541454" y="3511191"/>
            <a:ext cx="1732705" cy="1741684"/>
          </a:xfrm>
          <a:prstGeom prst="rect">
            <a:avLst/>
          </a:prstGeom>
          <a:noFill/>
          <a:ln>
            <a:noFill/>
          </a:ln>
        </p:spPr>
      </p:pic>
      <p:pic>
        <p:nvPicPr>
          <p:cNvPr id="317" name="Google Shape;317;p21"/>
          <p:cNvPicPr preferRelativeResize="0"/>
          <p:nvPr/>
        </p:nvPicPr>
        <p:blipFill rotWithShape="1">
          <a:blip r:embed="rId6">
            <a:alphaModFix/>
          </a:blip>
          <a:srcRect b="0" l="0" r="0" t="0"/>
          <a:stretch/>
        </p:blipFill>
        <p:spPr>
          <a:xfrm>
            <a:off x="13800024" y="5608887"/>
            <a:ext cx="3368700" cy="3368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318" name="Google Shape;318;p21"/>
          <p:cNvSpPr txBox="1"/>
          <p:nvPr/>
        </p:nvSpPr>
        <p:spPr>
          <a:xfrm>
            <a:off x="3114850" y="404125"/>
            <a:ext cx="13356300" cy="120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500"/>
              <a:buFont typeface="Arial"/>
              <a:buNone/>
            </a:pPr>
            <a:r>
              <a:rPr b="0" i="0" lang="en-US" sz="6500" u="none" cap="none" strike="noStrike">
                <a:solidFill>
                  <a:schemeClr val="lt1"/>
                </a:solidFill>
                <a:latin typeface="Anton"/>
                <a:ea typeface="Anton"/>
                <a:cs typeface="Anton"/>
                <a:sym typeface="Anton"/>
              </a:rPr>
              <a:t>Conclusioni e prospettive future</a:t>
            </a:r>
            <a:endParaRPr b="0" i="0" sz="6500" u="none" cap="none" strike="noStrike">
              <a:solidFill>
                <a:schemeClr val="lt1"/>
              </a:solidFill>
              <a:latin typeface="Anton"/>
              <a:ea typeface="Anton"/>
              <a:cs typeface="Anton"/>
              <a:sym typeface="Anton"/>
            </a:endParaRPr>
          </a:p>
        </p:txBody>
      </p:sp>
      <p:sp>
        <p:nvSpPr>
          <p:cNvPr id="319" name="Google Shape;319;p21"/>
          <p:cNvSpPr txBox="1"/>
          <p:nvPr/>
        </p:nvSpPr>
        <p:spPr>
          <a:xfrm>
            <a:off x="5062275" y="1733200"/>
            <a:ext cx="12659400" cy="7823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Storia dell'attivismo delle persone Sorde</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 </a:t>
            </a:r>
            <a:r>
              <a:rPr b="1" i="0" lang="en-US" sz="2900" u="none" cap="none" strike="noStrike">
                <a:solidFill>
                  <a:schemeClr val="lt1"/>
                </a:solidFill>
                <a:latin typeface="Quicksand"/>
                <a:ea typeface="Quicksand"/>
                <a:cs typeface="Quicksand"/>
                <a:sym typeface="Quicksand"/>
              </a:rPr>
              <a:t>Coraggio</a:t>
            </a:r>
            <a:r>
              <a:rPr b="0" i="0" lang="en-US" sz="2900" u="none" cap="none" strike="noStrike">
                <a:solidFill>
                  <a:schemeClr val="lt1"/>
                </a:solidFill>
                <a:latin typeface="Quicksand Medium"/>
                <a:ea typeface="Quicksand Medium"/>
                <a:cs typeface="Quicksand Medium"/>
                <a:sym typeface="Quicksand Medium"/>
              </a:rPr>
              <a:t> – </a:t>
            </a:r>
            <a:r>
              <a:rPr b="1" i="0" lang="en-US" sz="2900" u="none" cap="none" strike="noStrike">
                <a:solidFill>
                  <a:schemeClr val="lt1"/>
                </a:solidFill>
                <a:latin typeface="Quicksand"/>
                <a:ea typeface="Quicksand"/>
                <a:cs typeface="Quicksand"/>
                <a:sym typeface="Quicksand"/>
              </a:rPr>
              <a:t>Creatività</a:t>
            </a:r>
            <a:r>
              <a:rPr b="0" i="0" lang="en-US" sz="2900" u="none" cap="none" strike="noStrike">
                <a:solidFill>
                  <a:schemeClr val="lt1"/>
                </a:solidFill>
                <a:latin typeface="Quicksand Medium"/>
                <a:ea typeface="Quicksand Medium"/>
                <a:cs typeface="Quicksand Medium"/>
                <a:sym typeface="Quicksand Medium"/>
              </a:rPr>
              <a:t> – </a:t>
            </a:r>
            <a:r>
              <a:rPr b="1" i="0" lang="en-US" sz="2900" u="none" cap="none" strike="noStrike">
                <a:solidFill>
                  <a:schemeClr val="lt1"/>
                </a:solidFill>
                <a:latin typeface="Quicksand"/>
                <a:ea typeface="Quicksand"/>
                <a:cs typeface="Quicksand"/>
                <a:sym typeface="Quicksand"/>
              </a:rPr>
              <a:t>Impegno per l'uguaglianza</a:t>
            </a:r>
            <a:endParaRPr b="1" i="0" sz="29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2900"/>
              <a:buFont typeface="Arial"/>
              <a:buNone/>
            </a:pPr>
            <a:r>
              <a:t/>
            </a: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Storie di successo come la protesta alla Gallaudet dimostrano come un attivismo consapevole e sicuro di sé possa portare al cambiamento. </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900"/>
              <a:buFont typeface="Arial"/>
              <a:buNone/>
            </a:pPr>
            <a:r>
              <a:t/>
            </a: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900"/>
              <a:buFont typeface="Arial"/>
              <a:buNone/>
            </a:pPr>
            <a:r>
              <a:rPr b="1" i="0" lang="en-US" sz="2900" u="none" cap="none" strike="noStrike">
                <a:solidFill>
                  <a:schemeClr val="lt1"/>
                </a:solidFill>
                <a:latin typeface="Quicksand"/>
                <a:ea typeface="Quicksand"/>
                <a:cs typeface="Quicksand"/>
                <a:sym typeface="Quicksand"/>
              </a:rPr>
              <a:t>La lotta per il pieno riconoscimento, la visibilità e l'accessibilità continua!</a:t>
            </a:r>
            <a:endParaRPr b="1" i="0" sz="29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2900"/>
              <a:buFont typeface="Arial"/>
              <a:buNone/>
            </a:pPr>
            <a:r>
              <a:t/>
            </a: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300"/>
              <a:buFont typeface="Arial"/>
              <a:buNone/>
            </a:pPr>
            <a:r>
              <a:rPr b="1" i="0" lang="en-US" sz="3300" u="none" cap="none" strike="noStrike">
                <a:solidFill>
                  <a:schemeClr val="lt1"/>
                </a:solidFill>
                <a:latin typeface="Quicksand"/>
                <a:ea typeface="Quicksand"/>
                <a:cs typeface="Quicksand"/>
                <a:sym typeface="Quicksand"/>
              </a:rPr>
              <a:t>Futuro</a:t>
            </a:r>
            <a:r>
              <a:rPr b="0" i="0" lang="en-US" sz="3300" u="none" cap="none" strike="noStrike">
                <a:solidFill>
                  <a:schemeClr val="lt1"/>
                </a:solidFill>
                <a:latin typeface="Quicksand Medium"/>
                <a:ea typeface="Quicksand Medium"/>
                <a:cs typeface="Quicksand Medium"/>
                <a:sym typeface="Quicksand Medium"/>
              </a:rPr>
              <a:t>:</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 maggiore empowerment</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 innovazioni tecnologiche</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 networking globale</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 maggiore accettazione sociale.</a:t>
            </a:r>
            <a:endParaRPr b="0" i="0" sz="1500" u="none" cap="none" strike="noStrike">
              <a:solidFill>
                <a:srgbClr val="000000"/>
              </a:solidFill>
              <a:latin typeface="Quicksand Medium"/>
              <a:ea typeface="Quicksand Medium"/>
              <a:cs typeface="Quicksand Medium"/>
              <a:sym typeface="Quicksand Medium"/>
            </a:endParaRPr>
          </a:p>
          <a:p>
            <a:pPr indent="-254000" lvl="0" marL="457200" marR="0" rtl="0" algn="l">
              <a:lnSpc>
                <a:spcPct val="115000"/>
              </a:lnSpc>
              <a:spcBef>
                <a:spcPts val="0"/>
              </a:spcBef>
              <a:spcAft>
                <a:spcPts val="0"/>
              </a:spcAft>
              <a:buClr>
                <a:srgbClr val="000000"/>
              </a:buClr>
              <a:buSzPts val="3200"/>
              <a:buFont typeface="Arial"/>
              <a:buNone/>
            </a:pPr>
            <a:r>
              <a:t/>
            </a:r>
            <a:endParaRPr b="0" i="0" sz="3300" u="none" cap="none" strike="noStrike">
              <a:solidFill>
                <a:schemeClr val="lt1"/>
              </a:solidFill>
              <a:latin typeface="Quicksand Medium"/>
              <a:ea typeface="Quicksand Medium"/>
              <a:cs typeface="Quicksand Medium"/>
              <a:sym typeface="Quicksand Medium"/>
            </a:endParaRPr>
          </a:p>
        </p:txBody>
      </p:sp>
      <p:pic>
        <p:nvPicPr>
          <p:cNvPr id="320" name="Google Shape;320;p21"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grpSp>
        <p:nvGrpSpPr>
          <p:cNvPr id="325" name="Google Shape;325;p34"/>
          <p:cNvGrpSpPr/>
          <p:nvPr/>
        </p:nvGrpSpPr>
        <p:grpSpPr>
          <a:xfrm>
            <a:off x="0" y="-216991"/>
            <a:ext cx="18288000" cy="10503991"/>
            <a:chOff x="0" y="-57150"/>
            <a:chExt cx="769602" cy="2766483"/>
          </a:xfrm>
        </p:grpSpPr>
        <p:sp>
          <p:nvSpPr>
            <p:cNvPr id="326" name="Google Shape;326;p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p3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8" name="Google Shape;328;p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p34"/>
          <p:cNvSpPr txBox="1"/>
          <p:nvPr/>
        </p:nvSpPr>
        <p:spPr>
          <a:xfrm>
            <a:off x="7031737" y="1685276"/>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Feedback</a:t>
            </a:r>
            <a:endParaRPr b="0" i="0" sz="7200" u="none" cap="none" strike="noStrike">
              <a:solidFill>
                <a:schemeClr val="lt1"/>
              </a:solidFill>
              <a:latin typeface="Anton"/>
              <a:ea typeface="Anton"/>
              <a:cs typeface="Anton"/>
              <a:sym typeface="Anton"/>
            </a:endParaRPr>
          </a:p>
        </p:txBody>
      </p:sp>
      <p:pic>
        <p:nvPicPr>
          <p:cNvPr id="330" name="Google Shape;330;p34"/>
          <p:cNvPicPr preferRelativeResize="0"/>
          <p:nvPr/>
        </p:nvPicPr>
        <p:blipFill rotWithShape="1">
          <a:blip r:embed="rId4">
            <a:alphaModFix/>
          </a:blip>
          <a:srcRect b="0" l="0" r="0" t="0"/>
          <a:stretch/>
        </p:blipFill>
        <p:spPr>
          <a:xfrm>
            <a:off x="7047377" y="3749468"/>
            <a:ext cx="2726100" cy="2726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331" name="Google Shape;331;p34"/>
          <p:cNvSpPr txBox="1"/>
          <p:nvPr/>
        </p:nvSpPr>
        <p:spPr>
          <a:xfrm>
            <a:off x="5587575" y="7407975"/>
            <a:ext cx="6211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Medium"/>
                <a:ea typeface="Quicksand Medium"/>
                <a:cs typeface="Quicksand Medium"/>
                <a:sym typeface="Quicksand Medium"/>
              </a:rPr>
              <a:t>Grazie per l'attenzione!</a:t>
            </a:r>
            <a:r>
              <a:rPr b="0" i="0" lang="en-US" sz="1400" u="none" cap="none" strike="noStrike">
                <a:solidFill>
                  <a:srgbClr val="000000"/>
                </a:solidFill>
                <a:latin typeface="Quicksand Medium"/>
                <a:ea typeface="Quicksand Medium"/>
                <a:cs typeface="Quicksand Medium"/>
                <a:sym typeface="Quicksand Medium"/>
              </a:rPr>
              <a:t>!</a:t>
            </a:r>
            <a:endParaRPr b="0" i="0" sz="1400" u="none" cap="none" strike="noStrike">
              <a:solidFill>
                <a:srgbClr val="000000"/>
              </a:solidFill>
              <a:latin typeface="Quicksand Medium"/>
              <a:ea typeface="Quicksand Medium"/>
              <a:cs typeface="Quicksand Medium"/>
              <a:sym typeface="Quicksand Medium"/>
            </a:endParaRPr>
          </a:p>
        </p:txBody>
      </p:sp>
      <p:pic>
        <p:nvPicPr>
          <p:cNvPr id="332" name="Google Shape;332;p34"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9" name="Google Shape;339;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41" name="Google Shape;341;p3"/>
          <p:cNvGrpSpPr/>
          <p:nvPr/>
        </p:nvGrpSpPr>
        <p:grpSpPr>
          <a:xfrm>
            <a:off x="-228300" y="6944209"/>
            <a:ext cx="18940740" cy="4430740"/>
            <a:chOff x="0" y="-57150"/>
            <a:chExt cx="4988508" cy="1166944"/>
          </a:xfrm>
        </p:grpSpPr>
        <p:sp>
          <p:nvSpPr>
            <p:cNvPr id="342" name="Google Shape;342;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3" name="Google Shape;343;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4" name="Google Shape;344;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7" name="Google Shape;347;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8" name="Google Shape;348;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9" name="Google Shape;349;p3"/>
          <p:cNvSpPr txBox="1"/>
          <p:nvPr/>
        </p:nvSpPr>
        <p:spPr>
          <a:xfrm>
            <a:off x="2157051" y="1867850"/>
            <a:ext cx="3722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350" name="Google Shape;350;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51" name="Google Shape;351;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52" name="Google Shape;352;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pic>
        <p:nvPicPr>
          <p:cNvPr id="353" name="Google Shape;353;p3" title="IT_Co-fundedbytheEU_RGB_WHITE Outline.png"/>
          <p:cNvPicPr preferRelativeResize="0"/>
          <p:nvPr/>
        </p:nvPicPr>
        <p:blipFill>
          <a:blip r:embed="rId13">
            <a:alphaModFix/>
          </a:blip>
          <a:stretch>
            <a:fillRect/>
          </a:stretch>
        </p:blipFill>
        <p:spPr>
          <a:xfrm>
            <a:off x="14404570" y="376688"/>
            <a:ext cx="3332127" cy="7386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Manuela Hofer</dc:creator>
</cp:coreProperties>
</file>