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handoutMasterIdLst>
    <p:handoutMasterId r:id="rId22"/>
  </p:handoutMasterIdLst>
  <p:sldIdLst>
    <p:sldId id="256" r:id="rId2"/>
    <p:sldId id="274" r:id="rId3"/>
    <p:sldId id="257" r:id="rId4"/>
    <p:sldId id="258" r:id="rId5"/>
    <p:sldId id="287" r:id="rId6"/>
    <p:sldId id="276" r:id="rId7"/>
    <p:sldId id="288" r:id="rId8"/>
    <p:sldId id="289" r:id="rId9"/>
    <p:sldId id="290" r:id="rId10"/>
    <p:sldId id="291" r:id="rId11"/>
    <p:sldId id="300" r:id="rId12"/>
    <p:sldId id="294" r:id="rId13"/>
    <p:sldId id="298" r:id="rId14"/>
    <p:sldId id="292" r:id="rId15"/>
    <p:sldId id="295" r:id="rId16"/>
    <p:sldId id="297" r:id="rId17"/>
    <p:sldId id="296" r:id="rId18"/>
    <p:sldId id="299" r:id="rId19"/>
    <p:sldId id="262" r:id="rId20"/>
  </p:sldIdLst>
  <p:sldSz cx="18288000" cy="10287000"/>
  <p:notesSz cx="6797675" cy="9928225"/>
  <p:embeddedFontLst>
    <p:embeddedFont>
      <p:font typeface="Anton" pitchFamily="2" charset="0"/>
      <p:regular r:id="rId23"/>
    </p:embeddedFont>
    <p:embeddedFont>
      <p:font typeface="Aptos Black" panose="020B0004020202020204" pitchFamily="34" charset="0"/>
      <p:bold r:id="rId24"/>
      <p:boldItalic r:id="rId25"/>
    </p:embeddedFont>
    <p:embeddedFont>
      <p:font typeface="Quicksand" panose="020B0604020202020204" charset="0"/>
      <p:regular r:id="rId26"/>
      <p:bold r:id="rId27"/>
    </p:embeddedFont>
    <p:embeddedFont>
      <p:font typeface="Tahoma" panose="020B0604030504040204" pitchFamily="3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i/uTo8vd4/tSvdI4qyvfzEVNkak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CC"/>
    <a:srgbClr val="FFFFFF"/>
    <a:srgbClr val="CC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726"/>
  </p:normalViewPr>
  <p:slideViewPr>
    <p:cSldViewPr snapToGrid="0">
      <p:cViewPr varScale="1">
        <p:scale>
          <a:sx n="70" d="100"/>
          <a:sy n="70" d="100"/>
        </p:scale>
        <p:origin x="77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7C1795-FF81-4206-A62A-4DAA4BCA5552}" type="doc">
      <dgm:prSet loTypeId="urn:microsoft.com/office/officeart/2005/8/layout/bProcess2" loCatId="process" qsTypeId="urn:microsoft.com/office/officeart/2005/8/quickstyle/simple1" qsCatId="simple" csTypeId="urn:microsoft.com/office/officeart/2005/8/colors/colorful4" csCatId="colorful" phldr="1"/>
      <dgm:spPr/>
      <dgm:t>
        <a:bodyPr/>
        <a:lstStyle/>
        <a:p>
          <a:endParaRPr lang="en-US"/>
        </a:p>
      </dgm:t>
    </dgm:pt>
    <dgm:pt modelId="{73031283-0044-4B24-8A22-814A78163D74}">
      <dgm:prSet/>
      <dgm:spPr/>
      <dgm:t>
        <a:bodyPr/>
        <a:lstStyle/>
        <a:p>
          <a:r>
            <a:rPr lang="en-US" dirty="0"/>
            <a:t>Was </a:t>
          </a:r>
          <a:r>
            <a:rPr lang="en-US" dirty="0" err="1"/>
            <a:t>willst</a:t>
          </a:r>
          <a:r>
            <a:rPr lang="en-US" dirty="0"/>
            <a:t> du </a:t>
          </a:r>
          <a:r>
            <a:rPr lang="en-US" dirty="0" err="1"/>
            <a:t>mitteilen</a:t>
          </a:r>
          <a:r>
            <a:rPr lang="en-US" dirty="0"/>
            <a:t>? Was </a:t>
          </a:r>
          <a:r>
            <a:rPr lang="en-US" dirty="0" err="1"/>
            <a:t>ist</a:t>
          </a:r>
          <a:r>
            <a:rPr lang="en-US" dirty="0"/>
            <a:t> </a:t>
          </a:r>
          <a:r>
            <a:rPr lang="en-US" dirty="0" err="1"/>
            <a:t>deine</a:t>
          </a:r>
          <a:r>
            <a:rPr lang="en-US" dirty="0"/>
            <a:t> Vision?</a:t>
          </a:r>
        </a:p>
      </dgm:t>
    </dgm:pt>
    <dgm:pt modelId="{F20CD129-73E0-4905-96D0-5DA413FFF6A3}" type="parTrans" cxnId="{ABFA3185-38CB-4C06-B47E-D46106872F7A}">
      <dgm:prSet/>
      <dgm:spPr/>
      <dgm:t>
        <a:bodyPr/>
        <a:lstStyle/>
        <a:p>
          <a:endParaRPr lang="en-US"/>
        </a:p>
      </dgm:t>
    </dgm:pt>
    <dgm:pt modelId="{9EB4FB5B-B174-408A-83B9-1766477C3EC1}" type="sibTrans" cxnId="{ABFA3185-38CB-4C06-B47E-D46106872F7A}">
      <dgm:prSet/>
      <dgm:spPr/>
      <dgm:t>
        <a:bodyPr/>
        <a:lstStyle/>
        <a:p>
          <a:endParaRPr lang="en-US"/>
        </a:p>
      </dgm:t>
    </dgm:pt>
    <dgm:pt modelId="{41810E17-99C8-4E87-946D-47D5867BAB1E}" type="pres">
      <dgm:prSet presAssocID="{EB7C1795-FF81-4206-A62A-4DAA4BCA5552}" presName="diagram" presStyleCnt="0">
        <dgm:presLayoutVars>
          <dgm:dir/>
          <dgm:resizeHandles/>
        </dgm:presLayoutVars>
      </dgm:prSet>
      <dgm:spPr/>
    </dgm:pt>
    <dgm:pt modelId="{A134AF02-0C68-4F71-AA92-FEFE1EEDF01D}" type="pres">
      <dgm:prSet presAssocID="{73031283-0044-4B24-8A22-814A78163D74}" presName="firstNode" presStyleLbl="node1" presStyleIdx="0" presStyleCnt="1" custLinFactNeighborX="-28602" custLinFactNeighborY="2389">
        <dgm:presLayoutVars>
          <dgm:bulletEnabled val="1"/>
        </dgm:presLayoutVars>
      </dgm:prSet>
      <dgm:spPr/>
    </dgm:pt>
  </dgm:ptLst>
  <dgm:cxnLst>
    <dgm:cxn modelId="{E4F45F40-B83E-4B11-89E5-BF027AE8BAA2}" type="presOf" srcId="{EB7C1795-FF81-4206-A62A-4DAA4BCA5552}" destId="{41810E17-99C8-4E87-946D-47D5867BAB1E}" srcOrd="0" destOrd="0" presId="urn:microsoft.com/office/officeart/2005/8/layout/bProcess2"/>
    <dgm:cxn modelId="{ABFA3185-38CB-4C06-B47E-D46106872F7A}" srcId="{EB7C1795-FF81-4206-A62A-4DAA4BCA5552}" destId="{73031283-0044-4B24-8A22-814A78163D74}" srcOrd="0" destOrd="0" parTransId="{F20CD129-73E0-4905-96D0-5DA413FFF6A3}" sibTransId="{9EB4FB5B-B174-408A-83B9-1766477C3EC1}"/>
    <dgm:cxn modelId="{1FF3EFCC-A92A-46C9-B0E1-9573C4F91A9B}" type="presOf" srcId="{73031283-0044-4B24-8A22-814A78163D74}" destId="{A134AF02-0C68-4F71-AA92-FEFE1EEDF01D}" srcOrd="0" destOrd="0" presId="urn:microsoft.com/office/officeart/2005/8/layout/bProcess2"/>
    <dgm:cxn modelId="{57EFE83E-A00C-4F99-86DB-6F1953BECDD5}" type="presParOf" srcId="{41810E17-99C8-4E87-946D-47D5867BAB1E}" destId="{A134AF02-0C68-4F71-AA92-FEFE1EEDF01D}" srcOrd="0" destOrd="0" presId="urn:microsoft.com/office/officeart/2005/8/layout/b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4AF02-0C68-4F71-AA92-FEFE1EEDF01D}">
      <dsp:nvSpPr>
        <dsp:cNvPr id="0" name=""/>
        <dsp:cNvSpPr/>
      </dsp:nvSpPr>
      <dsp:spPr>
        <a:xfrm>
          <a:off x="1377154" y="5867"/>
          <a:ext cx="6235332" cy="623533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t>Was </a:t>
          </a:r>
          <a:r>
            <a:rPr lang="en-US" sz="5900" kern="1200" dirty="0" err="1"/>
            <a:t>willst</a:t>
          </a:r>
          <a:r>
            <a:rPr lang="en-US" sz="5900" kern="1200" dirty="0"/>
            <a:t> du </a:t>
          </a:r>
          <a:r>
            <a:rPr lang="en-US" sz="5900" kern="1200" dirty="0" err="1"/>
            <a:t>mitteilen</a:t>
          </a:r>
          <a:r>
            <a:rPr lang="en-US" sz="5900" kern="1200" dirty="0"/>
            <a:t>? Was </a:t>
          </a:r>
          <a:r>
            <a:rPr lang="en-US" sz="5900" kern="1200" dirty="0" err="1"/>
            <a:t>ist</a:t>
          </a:r>
          <a:r>
            <a:rPr lang="en-US" sz="5900" kern="1200" dirty="0"/>
            <a:t> </a:t>
          </a:r>
          <a:r>
            <a:rPr lang="en-US" sz="5900" kern="1200" dirty="0" err="1"/>
            <a:t>deine</a:t>
          </a:r>
          <a:r>
            <a:rPr lang="en-US" sz="5900" kern="1200" dirty="0"/>
            <a:t> Vision?</a:t>
          </a:r>
        </a:p>
      </dsp:txBody>
      <dsp:txXfrm>
        <a:off x="2290297" y="919010"/>
        <a:ext cx="4409046" cy="440904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45ED4735-B98E-499A-B205-0072422D878C}" type="datetimeFigureOut">
              <a:rPr lang="de-AT" smtClean="0"/>
              <a:t>11.06.2026</a:t>
            </a:fld>
            <a:endParaRPr lang="de-AT"/>
          </a:p>
        </p:txBody>
      </p:sp>
      <p:sp>
        <p:nvSpPr>
          <p:cNvPr id="4" name="Fußzeilenplatzhalt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C4779604-82A9-4D8F-9C01-EF2F46226DFB}" type="slidenum">
              <a:rPr lang="de-AT" smtClean="0"/>
              <a:t>‹Nr.›</a:t>
            </a:fld>
            <a:endParaRPr lang="de-AT"/>
          </a:p>
        </p:txBody>
      </p:sp>
    </p:spTree>
    <p:extLst>
      <p:ext uri="{BB962C8B-B14F-4D97-AF65-F5344CB8AC3E}">
        <p14:creationId xmlns:p14="http://schemas.microsoft.com/office/powerpoint/2010/main" val="3647903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59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88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A99FC3D-E118-FDBE-7720-1D4E3F95852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9DCF447-765E-261C-FD0B-4A74748077E0}"/>
              </a:ext>
            </a:extLst>
          </p:cNvPr>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6806C64D-417A-685A-2266-C518F7311195}"/>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813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347D755B-0D95-7C73-DD21-B0504A064A31}"/>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4220BD73-6864-97D3-467A-5B3ED529C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88E73990-CFCB-5A16-EC11-4AAB609629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3559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E2E7F0AC-81DD-1A8E-AC61-3180C3D1CF4D}"/>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6BBC3E09-9C93-2903-BB8B-E50FB98C8C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2086F56D-56DB-5CF5-F0AB-A2E9D3A018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9645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27850464-B658-D553-6C9F-4A2137D7FCAA}"/>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56E09DF8-F15B-138E-49D5-6E1B9FA2B6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FFDFEC9F-3813-48BA-726F-7A0ADE0345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3101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D6C511C-5E2D-688C-CBD8-98EEB90C26E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531FDC9C-AA30-C44D-B197-1A5DCFB7E7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5C868518-5586-DA7C-CD07-6286834E95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8912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D6C511C-5E2D-688C-CBD8-98EEB90C26E7}"/>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531FDC9C-AA30-C44D-B197-1A5DCFB7E7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5C868518-5586-DA7C-CD07-6286834E95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888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21D7F3D2-3580-0CA3-900E-692EECCE48AE}"/>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BFA2CFA1-3EF0-58BE-E856-1C1289F89D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27996B10-5E85-37F2-2011-C8BC3A1E86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0262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48F4268D-CCD3-E567-E66F-760C6F14C17C}"/>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9C08336-EF12-D0BB-C2C5-A1694800EE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5FAD23E2-CCAD-2E2B-6CB1-45CAEA3017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5879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9D002CA-5829-9638-A6C1-FC64085C88D1}"/>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5143AF6-6533-37C4-BFC7-E607638BF8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12:notes">
            <a:extLst>
              <a:ext uri="{FF2B5EF4-FFF2-40B4-BE49-F238E27FC236}">
                <a16:creationId xmlns:a16="http://schemas.microsoft.com/office/drawing/2014/main" id="{A252F61D-DFBC-2B44-8A83-1661BFE234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9045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226D70FF-9643-A959-3B8B-34105B3FC995}"/>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0A0C146C-AB98-711B-5702-3B3F22DF74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915D8553-8781-A395-A348-56CDD7476C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0652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3244ADC7-6BE5-941B-0B95-D0920AD21058}"/>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8EF23515-708C-BEA6-48A0-9AAD3BA01A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1058220E-DF2C-4A91-BC21-D788CED94E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8211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E0E66CF-6329-18AA-4A51-848FB4EC4875}"/>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CCDCC4BA-A386-28FA-903C-64CAE068B4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4116395E-71F6-4F5C-0A46-FF401CEDBC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1421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3244ADC7-6BE5-941B-0B95-D0920AD21058}"/>
            </a:ext>
          </a:extLst>
        </p:cNvPr>
        <p:cNvGrpSpPr/>
        <p:nvPr/>
      </p:nvGrpSpPr>
      <p:grpSpPr>
        <a:xfrm>
          <a:off x="0" y="0"/>
          <a:ext cx="0" cy="0"/>
          <a:chOff x="0" y="0"/>
          <a:chExt cx="0" cy="0"/>
        </a:xfrm>
      </p:grpSpPr>
      <p:sp>
        <p:nvSpPr>
          <p:cNvPr id="104" name="Google Shape;104;p12:notes">
            <a:extLst>
              <a:ext uri="{FF2B5EF4-FFF2-40B4-BE49-F238E27FC236}">
                <a16:creationId xmlns:a16="http://schemas.microsoft.com/office/drawing/2014/main" id="{8EF23515-708C-BEA6-48A0-9AAD3BA01A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12:notes">
            <a:extLst>
              <a:ext uri="{FF2B5EF4-FFF2-40B4-BE49-F238E27FC236}">
                <a16:creationId xmlns:a16="http://schemas.microsoft.com/office/drawing/2014/main" id="{1058220E-DF2C-4A91-BC21-D788CED94E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8333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4.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16.png"/><Relationship Id="rId12"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jpg"/><Relationship Id="rId11" Type="http://schemas.openxmlformats.org/officeDocument/2006/relationships/image" Target="../media/image20.jpeg"/><Relationship Id="rId5" Type="http://schemas.openxmlformats.org/officeDocument/2006/relationships/image" Target="../media/image1.png"/><Relationship Id="rId10" Type="http://schemas.openxmlformats.org/officeDocument/2006/relationships/image" Target="../media/image19.jpeg"/><Relationship Id="rId4" Type="http://schemas.openxmlformats.org/officeDocument/2006/relationships/image" Target="../media/image14.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1.pn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png"/><Relationship Id="rId9" Type="http://schemas.openxmlformats.org/officeDocument/2006/relationships/image" Target="../media/image30.jpe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1.png"/><Relationship Id="rId7"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36.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hyperlink" Target="https://wfdeaf.org/" TargetMode="External"/><Relationship Id="rId3" Type="http://schemas.openxmlformats.org/officeDocument/2006/relationships/image" Target="../media/image1.png"/><Relationship Id="rId7" Type="http://schemas.openxmlformats.org/officeDocument/2006/relationships/hyperlink" Target="https://eudy.info/"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2.jpg"/><Relationship Id="rId5" Type="http://schemas.openxmlformats.org/officeDocument/2006/relationships/image" Target="../media/image41.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png"/><Relationship Id="rId7" Type="http://schemas.openxmlformats.org/officeDocument/2006/relationships/diagramLayout" Target="../diagrams/layout1.xml"/><Relationship Id="rId12"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47.png"/><Relationship Id="rId5" Type="http://schemas.openxmlformats.org/officeDocument/2006/relationships/image" Target="../media/image10.jp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8.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41.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9.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2.png"/><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sp>
        <p:nvSpPr>
          <p:cNvPr id="10" name="Google Shape;108;p12"/>
          <p:cNvSpPr/>
          <p:nvPr/>
        </p:nvSpPr>
        <p:spPr>
          <a:xfrm>
            <a:off x="2922085" y="2373340"/>
            <a:ext cx="15365916" cy="7913660"/>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b="1">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393798" y="9145704"/>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784080" y="1258752"/>
            <a:ext cx="13641926" cy="5170646"/>
          </a:xfrm>
          <a:prstGeom prst="rect">
            <a:avLst/>
          </a:prstGeom>
          <a:noFill/>
          <a:ln>
            <a:noFill/>
          </a:ln>
        </p:spPr>
        <p:txBody>
          <a:bodyPr spcFirstLastPara="1" wrap="square" lIns="0" tIns="0" rIns="0" bIns="0" anchor="t" anchorCtr="0">
            <a:spAutoFit/>
          </a:bodyPr>
          <a:lstStyle/>
          <a:p>
            <a:pPr lvl="0">
              <a:lnSpc>
                <a:spcPct val="140000"/>
              </a:lnSpc>
            </a:pPr>
            <a:endParaRPr lang="en-US" sz="8000" dirty="0">
              <a:solidFill>
                <a:srgbClr val="FFFFFF"/>
              </a:solidFill>
              <a:latin typeface="Anton"/>
              <a:ea typeface="Anton"/>
              <a:cs typeface="Anton"/>
              <a:sym typeface="Anton"/>
            </a:endParaRPr>
          </a:p>
          <a:p>
            <a:pPr lvl="0">
              <a:lnSpc>
                <a:spcPct val="140000"/>
              </a:lnSpc>
            </a:pPr>
            <a:r>
              <a:rPr lang="en-US" sz="8000" spc="300" dirty="0">
                <a:solidFill>
                  <a:srgbClr val="FFFFFF"/>
                </a:solidFill>
                <a:latin typeface="Anton"/>
                <a:ea typeface="Anton"/>
                <a:cs typeface="Anton"/>
                <a:sym typeface="Anton"/>
              </a:rPr>
              <a:t>Taube </a:t>
            </a:r>
            <a:r>
              <a:rPr lang="en-US" sz="8000" spc="300" dirty="0" err="1">
                <a:solidFill>
                  <a:srgbClr val="FFFFFF"/>
                </a:solidFill>
                <a:latin typeface="Anton"/>
                <a:ea typeface="Anton"/>
                <a:cs typeface="Anton"/>
                <a:sym typeface="Anton"/>
              </a:rPr>
              <a:t>Vorbilder</a:t>
            </a:r>
            <a:r>
              <a:rPr lang="en-US" sz="8000" spc="300" dirty="0">
                <a:solidFill>
                  <a:srgbClr val="FFFFFF"/>
                </a:solidFill>
                <a:latin typeface="Anton"/>
                <a:ea typeface="Anton"/>
                <a:cs typeface="Anton"/>
                <a:sym typeface="Anton"/>
              </a:rPr>
              <a:t> und </a:t>
            </a:r>
            <a:r>
              <a:rPr lang="en-US" sz="8000" spc="300" dirty="0" err="1">
                <a:solidFill>
                  <a:srgbClr val="FFFFFF"/>
                </a:solidFill>
                <a:latin typeface="Anton"/>
                <a:ea typeface="Anton"/>
                <a:cs typeface="Anton"/>
                <a:sym typeface="Anton"/>
              </a:rPr>
              <a:t>Führungskräfte</a:t>
            </a:r>
            <a:r>
              <a:rPr lang="en-US" sz="8000" spc="300" dirty="0">
                <a:solidFill>
                  <a:srgbClr val="FFFFFF"/>
                </a:solidFill>
                <a:latin typeface="Anton"/>
                <a:ea typeface="Anton"/>
                <a:cs typeface="Anton"/>
                <a:sym typeface="Anton"/>
              </a:rPr>
              <a:t> </a:t>
            </a:r>
            <a:endParaRPr sz="8000" spc="300" dirty="0">
              <a:solidFill>
                <a:srgbClr val="FFFFFF"/>
              </a:solidFill>
              <a:latin typeface="Anton"/>
              <a:ea typeface="Anton"/>
              <a:cs typeface="Anton"/>
              <a:sym typeface="Anton"/>
            </a:endParaRPr>
          </a:p>
        </p:txBody>
      </p:sp>
      <p:sp>
        <p:nvSpPr>
          <p:cNvPr id="90" name="Google Shape;90;p1"/>
          <p:cNvSpPr txBox="1"/>
          <p:nvPr/>
        </p:nvSpPr>
        <p:spPr>
          <a:xfrm>
            <a:off x="3784079" y="5255810"/>
            <a:ext cx="11401500" cy="2068259"/>
          </a:xfrm>
          <a:prstGeom prst="rect">
            <a:avLst/>
          </a:prstGeom>
          <a:noFill/>
          <a:ln>
            <a:noFill/>
          </a:ln>
        </p:spPr>
        <p:txBody>
          <a:bodyPr spcFirstLastPara="1" wrap="square" lIns="0" tIns="0" rIns="0" bIns="0" anchor="t" anchorCtr="0">
            <a:spAutoFit/>
          </a:bodyPr>
          <a:lstStyle/>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endParaRPr lang="en-US" sz="3200" dirty="0">
              <a:solidFill>
                <a:srgbClr val="FFFFFF"/>
              </a:solidFill>
              <a:latin typeface="Quicksand"/>
              <a:ea typeface="Quicksand"/>
              <a:cs typeface="Quicksand"/>
              <a:sym typeface="Quicksand"/>
            </a:endParaRPr>
          </a:p>
          <a:p>
            <a:pPr lvl="0">
              <a:lnSpc>
                <a:spcPct val="140000"/>
              </a:lnSpc>
            </a:pPr>
            <a:r>
              <a:rPr lang="en-US" sz="3200" dirty="0" err="1">
                <a:solidFill>
                  <a:srgbClr val="FFFFFF"/>
                </a:solidFill>
                <a:latin typeface="Quicksand"/>
                <a:ea typeface="Quicksand"/>
                <a:cs typeface="Quicksand"/>
                <a:sym typeface="Quicksand"/>
              </a:rPr>
              <a:t>Gehörlosen-Aktivist</a:t>
            </a:r>
            <a:r>
              <a:rPr lang="en-US" sz="3200" dirty="0">
                <a:solidFill>
                  <a:srgbClr val="FFFFFF"/>
                </a:solidFill>
                <a:latin typeface="Quicksand"/>
                <a:ea typeface="Quicksand"/>
                <a:cs typeface="Quicksand"/>
                <a:sym typeface="Quicksand"/>
              </a:rPr>
              <a:t>*</a:t>
            </a:r>
            <a:r>
              <a:rPr lang="en-US" sz="3200" dirty="0" err="1">
                <a:solidFill>
                  <a:srgbClr val="FFFFFF"/>
                </a:solidFill>
                <a:latin typeface="Quicksand"/>
                <a:ea typeface="Quicksand"/>
                <a:cs typeface="Quicksand"/>
                <a:sym typeface="Quicksand"/>
              </a:rPr>
              <a:t>innen</a:t>
            </a:r>
            <a:r>
              <a:rPr lang="en-US" sz="3200" dirty="0">
                <a:solidFill>
                  <a:srgbClr val="FFFFFF"/>
                </a:solidFill>
                <a:latin typeface="Quicksand"/>
                <a:ea typeface="Quicksand"/>
                <a:cs typeface="Quicksand"/>
                <a:sym typeface="Quicksand"/>
              </a:rPr>
              <a:t> und </a:t>
            </a:r>
            <a:r>
              <a:rPr lang="en-US" sz="3200" dirty="0" err="1">
                <a:solidFill>
                  <a:srgbClr val="FFFFFF"/>
                </a:solidFill>
                <a:latin typeface="Quicksand"/>
                <a:ea typeface="Quicksand"/>
                <a:cs typeface="Quicksand"/>
                <a:sym typeface="Quicksand"/>
              </a:rPr>
              <a:t>Fürsprecher</a:t>
            </a:r>
            <a:r>
              <a:rPr lang="en-US" sz="3200" dirty="0">
                <a:solidFill>
                  <a:srgbClr val="FFFFFF"/>
                </a:solidFill>
                <a:latin typeface="Quicksand"/>
                <a:ea typeface="Quicksand"/>
                <a:cs typeface="Quicksand"/>
                <a:sym typeface="Quicksand"/>
              </a:rPr>
              <a:t>*</a:t>
            </a:r>
            <a:r>
              <a:rPr lang="en-US" sz="3200" dirty="0" err="1">
                <a:solidFill>
                  <a:srgbClr val="FFFFFF"/>
                </a:solidFill>
                <a:latin typeface="Quicksand"/>
                <a:ea typeface="Quicksand"/>
                <a:cs typeface="Quicksand"/>
                <a:sym typeface="Quicksand"/>
              </a:rPr>
              <a:t>innen</a:t>
            </a:r>
            <a:endParaRPr lang="en-US" sz="3200" dirty="0">
              <a:solidFill>
                <a:srgbClr val="FFFFFF"/>
              </a:solidFill>
              <a:latin typeface="Quicksand"/>
              <a:ea typeface="Quicksand"/>
              <a:cs typeface="Quicksand"/>
              <a:sym typeface="Quicksand"/>
            </a:endParaRPr>
          </a:p>
        </p:txBody>
      </p:sp>
      <p:sp>
        <p:nvSpPr>
          <p:cNvPr id="91" name="Google Shape;91;p1"/>
          <p:cNvSpPr txBox="1"/>
          <p:nvPr/>
        </p:nvSpPr>
        <p:spPr>
          <a:xfrm>
            <a:off x="3585179" y="1258752"/>
            <a:ext cx="8667900" cy="517065"/>
          </a:xfrm>
          <a:prstGeom prst="rect">
            <a:avLst/>
          </a:prstGeom>
          <a:noFill/>
          <a:ln>
            <a:noFill/>
          </a:ln>
        </p:spPr>
        <p:txBody>
          <a:bodyPr spcFirstLastPara="1" wrap="square" lIns="0" tIns="0" rIns="0" bIns="0" anchor="t" anchorCtr="0">
            <a:spAutoFit/>
          </a:bodyPr>
          <a:lstStyle/>
          <a:p>
            <a:pPr lvl="0">
              <a:lnSpc>
                <a:spcPct val="140017"/>
              </a:lnSpc>
            </a:pPr>
            <a:r>
              <a:rPr lang="nl-NL" sz="2400" dirty="0">
                <a:solidFill>
                  <a:srgbClr val="FFFFFF"/>
                </a:solidFill>
                <a:latin typeface="Quicksand"/>
                <a:ea typeface="Quicksand"/>
                <a:cs typeface="Quicksand"/>
                <a:sym typeface="Quicksand"/>
              </a:rPr>
              <a:t>Deaf Studies | Workshop</a:t>
            </a:r>
            <a:endParaRPr dirty="0"/>
          </a:p>
        </p:txBody>
      </p:sp>
      <p:sp>
        <p:nvSpPr>
          <p:cNvPr id="2" name="Textfeld 1"/>
          <p:cNvSpPr txBox="1"/>
          <p:nvPr/>
        </p:nvSpPr>
        <p:spPr>
          <a:xfrm>
            <a:off x="444137" y="8503920"/>
            <a:ext cx="1933303" cy="523220"/>
          </a:xfrm>
          <a:prstGeom prst="rect">
            <a:avLst/>
          </a:prstGeom>
          <a:noFill/>
        </p:spPr>
        <p:txBody>
          <a:bodyPr wrap="square" rtlCol="0">
            <a:spAutoFit/>
          </a:bodyPr>
          <a:lstStyle/>
          <a:p>
            <a:r>
              <a:rPr lang="de-DE" b="1" dirty="0">
                <a:solidFill>
                  <a:schemeClr val="bg1"/>
                </a:solidFill>
              </a:rPr>
              <a:t>Bildquellen:</a:t>
            </a:r>
          </a:p>
          <a:p>
            <a:r>
              <a:rPr lang="de-DE" b="1" dirty="0">
                <a:solidFill>
                  <a:schemeClr val="bg1"/>
                </a:solidFill>
              </a:rPr>
              <a:t>freepik.com</a:t>
            </a:r>
            <a:endParaRPr lang="de-AT" b="1" dirty="0">
              <a:solidFill>
                <a:schemeClr val="bg1"/>
              </a:solidFill>
            </a:endParaRPr>
          </a:p>
        </p:txBody>
      </p:sp>
      <p:sp>
        <p:nvSpPr>
          <p:cNvPr id="3" name="Textfeld 2">
            <a:extLst>
              <a:ext uri="{FF2B5EF4-FFF2-40B4-BE49-F238E27FC236}">
                <a16:creationId xmlns:a16="http://schemas.microsoft.com/office/drawing/2014/main" id="{873B0C00-C127-A11A-FA79-3760F2C64B4E}"/>
              </a:ext>
            </a:extLst>
          </p:cNvPr>
          <p:cNvSpPr txBox="1"/>
          <p:nvPr/>
        </p:nvSpPr>
        <p:spPr>
          <a:xfrm>
            <a:off x="4364634" y="8834814"/>
            <a:ext cx="9307772" cy="954107"/>
          </a:xfrm>
          <a:prstGeom prst="rect">
            <a:avLst/>
          </a:prstGeom>
          <a:noFill/>
        </p:spPr>
        <p:txBody>
          <a:bodyPr wrap="square">
            <a:spAutoFit/>
          </a:bodyPr>
          <a:lstStyle/>
          <a:p>
            <a:r>
              <a:rPr lang="de-AT" sz="14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829316" y="4116369"/>
            <a:ext cx="12323142" cy="2843855"/>
          </a:xfrm>
          <a:prstGeom prst="rect">
            <a:avLst/>
          </a:prstGeom>
          <a:noFill/>
          <a:ln>
            <a:noFill/>
          </a:ln>
        </p:spPr>
        <p:txBody>
          <a:bodyPr spcFirstLastPara="1" wrap="square" lIns="0" tIns="0" rIns="0" bIns="0" anchor="t" anchorCtr="0">
            <a:spAutoFit/>
          </a:bodyPr>
          <a:lstStyle/>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Vorstellungsrunde</a:t>
            </a:r>
          </a:p>
          <a:p>
            <a:pPr marL="604511" lvl="1" indent="-302256">
              <a:lnSpc>
                <a:spcPct val="140014"/>
              </a:lnSpc>
              <a:buClr>
                <a:srgbClr val="FFFFFF"/>
              </a:buClr>
              <a:buSzPts val="2799"/>
              <a:buFont typeface="Arial"/>
              <a:buChar char="•"/>
            </a:pPr>
            <a:endPar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endParaRPr>
          </a:p>
          <a:p>
            <a:pPr marL="604511" lvl="1" indent="-302256">
              <a:lnSpc>
                <a:spcPct val="140014"/>
              </a:lnSpc>
              <a:buClr>
                <a:srgbClr val="FFFFFF"/>
              </a:buClr>
              <a:buSzPts val="2799"/>
              <a:buFont typeface="Arial"/>
              <a:buChar char="•"/>
            </a:pPr>
            <a:r>
              <a:rPr lang="de-AT" sz="4400" dirty="0">
                <a:solidFill>
                  <a:srgbClr val="FFFFFF"/>
                </a:solidFill>
                <a:latin typeface="Quicksand" panose="020B0604020202020204" charset="0"/>
                <a:ea typeface="Tahoma" panose="020B0604030504040204" pitchFamily="34" charset="0"/>
                <a:cs typeface="Tahoma" panose="020B0604030504040204" pitchFamily="34" charset="0"/>
                <a:sym typeface="Quicksand"/>
              </a:rPr>
              <a:t>Ice Breaker</a:t>
            </a:r>
          </a:p>
        </p:txBody>
      </p:sp>
      <p:sp>
        <p:nvSpPr>
          <p:cNvPr id="102" name="Google Shape;102;p2"/>
          <p:cNvSpPr txBox="1"/>
          <p:nvPr/>
        </p:nvSpPr>
        <p:spPr>
          <a:xfrm>
            <a:off x="4854228" y="1059258"/>
            <a:ext cx="9416587"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000" b="1" spc="300" dirty="0" err="1">
                <a:solidFill>
                  <a:srgbClr val="FFFFFF"/>
                </a:solidFill>
                <a:latin typeface="Anton" panose="020B0604020202020204" charset="0"/>
                <a:ea typeface="Tahoma" panose="020B0604030504040204" pitchFamily="34" charset="0"/>
                <a:cs typeface="Tahoma" panose="020B0604030504040204" pitchFamily="34" charset="0"/>
                <a:sym typeface="Anton"/>
              </a:rPr>
              <a:t>Einleitung</a:t>
            </a:r>
            <a:endParaRPr sz="6000" b="1" spc="300" dirty="0">
              <a:latin typeface="Anton" panose="020B0604020202020204" charset="0"/>
              <a:ea typeface="Tahoma" panose="020B0604030504040204" pitchFamily="34" charset="0"/>
              <a:cs typeface="Tahoma" panose="020B0604030504040204" pitchFamily="34" charset="0"/>
            </a:endParaRPr>
          </a:p>
        </p:txBody>
      </p:sp>
      <p:pic>
        <p:nvPicPr>
          <p:cNvPr id="9" name="Grafik 8"/>
          <p:cNvPicPr>
            <a:picLocks noChangeAspect="1"/>
          </p:cNvPicPr>
          <p:nvPr/>
        </p:nvPicPr>
        <p:blipFill>
          <a:blip r:embed="rId4"/>
          <a:stretch>
            <a:fillRect/>
          </a:stretch>
        </p:blipFill>
        <p:spPr>
          <a:xfrm>
            <a:off x="1135542" y="5035004"/>
            <a:ext cx="998597" cy="1006586"/>
          </a:xfrm>
          <a:prstGeom prst="rect">
            <a:avLst/>
          </a:prstGeom>
        </p:spPr>
      </p:pic>
      <p:sp>
        <p:nvSpPr>
          <p:cNvPr id="7" name="Google Shape;99;p2">
            <a:extLst>
              <a:ext uri="{FF2B5EF4-FFF2-40B4-BE49-F238E27FC236}">
                <a16:creationId xmlns:a16="http://schemas.microsoft.com/office/drawing/2014/main" id="{3E1BFDC7-D45F-3A6A-2882-63416C6D59FD}"/>
              </a:ext>
            </a:extLst>
          </p:cNvPr>
          <p:cNvSpPr/>
          <p:nvPr/>
        </p:nvSpPr>
        <p:spPr>
          <a:xfrm>
            <a:off x="-436050" y="10450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 name="Google Shape;107;p3">
            <a:extLst>
              <a:ext uri="{FF2B5EF4-FFF2-40B4-BE49-F238E27FC236}">
                <a16:creationId xmlns:a16="http://schemas.microsoft.com/office/drawing/2014/main" id="{CB95ED92-7491-8AE9-6EE7-C561871644CF}"/>
              </a:ext>
            </a:extLst>
          </p:cNvPr>
          <p:cNvGrpSpPr/>
          <p:nvPr/>
        </p:nvGrpSpPr>
        <p:grpSpPr>
          <a:xfrm>
            <a:off x="-26695" y="-216291"/>
            <a:ext cx="2920622" cy="10503291"/>
            <a:chOff x="0" y="-57150"/>
            <a:chExt cx="769602" cy="2766483"/>
          </a:xfrm>
        </p:grpSpPr>
        <p:sp>
          <p:nvSpPr>
            <p:cNvPr id="10" name="Google Shape;108;p3">
              <a:extLst>
                <a:ext uri="{FF2B5EF4-FFF2-40B4-BE49-F238E27FC236}">
                  <a16:creationId xmlns:a16="http://schemas.microsoft.com/office/drawing/2014/main" id="{F8E4349C-F3A5-0344-D9A0-B3A977CCC0E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09;p3">
              <a:extLst>
                <a:ext uri="{FF2B5EF4-FFF2-40B4-BE49-F238E27FC236}">
                  <a16:creationId xmlns:a16="http://schemas.microsoft.com/office/drawing/2014/main" id="{8E1A4E47-F27F-0F88-DCAA-9DEF4C51481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 name="Google Shape;111;p3">
            <a:extLst>
              <a:ext uri="{FF2B5EF4-FFF2-40B4-BE49-F238E27FC236}">
                <a16:creationId xmlns:a16="http://schemas.microsoft.com/office/drawing/2014/main" id="{CAE7A2AB-7E2D-4CB5-DBD8-6FAE7DD203B7}"/>
              </a:ext>
            </a:extLst>
          </p:cNvPr>
          <p:cNvSpPr/>
          <p:nvPr/>
        </p:nvSpPr>
        <p:spPr>
          <a:xfrm>
            <a:off x="-390620" y="58334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 name="Grafik 1"/>
          <p:cNvPicPr>
            <a:picLocks noChangeAspect="1"/>
          </p:cNvPicPr>
          <p:nvPr/>
        </p:nvPicPr>
        <p:blipFill>
          <a:blip r:embed="rId7"/>
          <a:stretch>
            <a:fillRect/>
          </a:stretch>
        </p:blipFill>
        <p:spPr>
          <a:xfrm>
            <a:off x="602830" y="4620467"/>
            <a:ext cx="2064019" cy="18356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Grafik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28763" y="2678791"/>
            <a:ext cx="4712426" cy="47124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7008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4527944" y="2962107"/>
            <a:ext cx="12323142" cy="6030497"/>
          </a:xfrm>
          <a:prstGeom prst="rect">
            <a:avLst/>
          </a:prstGeom>
          <a:noFill/>
          <a:ln>
            <a:noFill/>
          </a:ln>
        </p:spPr>
        <p:txBody>
          <a:bodyPr spcFirstLastPara="1" wrap="square" lIns="0" tIns="0" rIns="0" bIns="0" anchor="t" anchorCtr="0">
            <a:spAutoFit/>
          </a:bodyPr>
          <a:lstStyle/>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Einleitung </a:t>
            </a:r>
          </a:p>
          <a:p>
            <a:pPr marL="302255" lvl="1">
              <a:lnSpc>
                <a:spcPct val="140014"/>
              </a:lnSpc>
              <a:buClr>
                <a:srgbClr val="FFFFFF"/>
              </a:buClr>
              <a:buSzPts val="2799"/>
            </a:pPr>
            <a:r>
              <a:rPr lang="de-DE" sz="2799" dirty="0">
                <a:solidFill>
                  <a:schemeClr val="bg1"/>
                </a:solidFill>
                <a:latin typeface="Quicksand"/>
                <a:ea typeface="Quicksand"/>
                <a:cs typeface="Quicksand"/>
                <a:sym typeface="Quicksand"/>
              </a:rPr>
              <a:t>Anfänge </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Bürgerrechtsbewegung</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Technologischer Fortschritt</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Bedeutung heute</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Vorbilder- </a:t>
            </a:r>
            <a:r>
              <a:rPr lang="de-DE" sz="2799" dirty="0" err="1">
                <a:solidFill>
                  <a:srgbClr val="FFFFFF"/>
                </a:solidFill>
                <a:latin typeface="Quicksand"/>
                <a:ea typeface="Quicksand"/>
                <a:cs typeface="Quicksand"/>
                <a:sym typeface="Quicksand"/>
              </a:rPr>
              <a:t>Role</a:t>
            </a:r>
            <a:r>
              <a:rPr lang="de-DE" sz="2799" dirty="0">
                <a:solidFill>
                  <a:srgbClr val="FFFFFF"/>
                </a:solidFill>
                <a:latin typeface="Quicksand"/>
                <a:ea typeface="Quicksand"/>
                <a:cs typeface="Quicksand"/>
                <a:sym typeface="Quicksand"/>
              </a:rPr>
              <a:t> Models</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Aktionstage</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Zusammenfassung und Ausblick</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Abschluss und Diskussion</a:t>
            </a:r>
          </a:p>
          <a:p>
            <a:pPr marL="302255" lvl="1">
              <a:lnSpc>
                <a:spcPct val="140014"/>
              </a:lnSpc>
              <a:buClr>
                <a:srgbClr val="FFFFFF"/>
              </a:buClr>
              <a:buSzPts val="2799"/>
            </a:pPr>
            <a:r>
              <a:rPr lang="de-DE" sz="2799" dirty="0">
                <a:solidFill>
                  <a:srgbClr val="FFFFFF"/>
                </a:solidFill>
                <a:latin typeface="Quicksand"/>
                <a:ea typeface="Quicksand"/>
                <a:cs typeface="Quicksand"/>
                <a:sym typeface="Quicksand"/>
              </a:rPr>
              <a:t>Feedback</a:t>
            </a:r>
          </a:p>
        </p:txBody>
      </p:sp>
      <p:sp>
        <p:nvSpPr>
          <p:cNvPr id="102" name="Google Shape;102;p2"/>
          <p:cNvSpPr txBox="1"/>
          <p:nvPr/>
        </p:nvSpPr>
        <p:spPr>
          <a:xfrm>
            <a:off x="4736293" y="827009"/>
            <a:ext cx="9416587"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000" spc="300" dirty="0" err="1">
                <a:solidFill>
                  <a:srgbClr val="FFFFFF"/>
                </a:solidFill>
                <a:latin typeface="Anton"/>
                <a:sym typeface="Anton"/>
              </a:rPr>
              <a:t>Inhalt</a:t>
            </a:r>
            <a:r>
              <a:rPr lang="en-US" sz="6000" spc="300" dirty="0">
                <a:solidFill>
                  <a:srgbClr val="FFFFFF"/>
                </a:solidFill>
                <a:latin typeface="Anton"/>
                <a:sym typeface="Anton"/>
              </a:rPr>
              <a:t> - </a:t>
            </a:r>
            <a:r>
              <a:rPr lang="en-US" sz="6000" spc="300" dirty="0" err="1">
                <a:solidFill>
                  <a:srgbClr val="FFFFFF"/>
                </a:solidFill>
                <a:latin typeface="Anton"/>
                <a:sym typeface="Anton"/>
              </a:rPr>
              <a:t>Übersich</a:t>
            </a:r>
            <a:r>
              <a:rPr lang="en-US" sz="6000" dirty="0" err="1">
                <a:solidFill>
                  <a:srgbClr val="FFFFFF"/>
                </a:solidFill>
                <a:latin typeface="Anton"/>
                <a:sym typeface="Anton"/>
              </a:rPr>
              <a:t>t</a:t>
            </a:r>
            <a:endParaRPr sz="6000" dirty="0"/>
          </a:p>
        </p:txBody>
      </p:sp>
      <p:pic>
        <p:nvPicPr>
          <p:cNvPr id="9" name="Grafik 8"/>
          <p:cNvPicPr>
            <a:picLocks noChangeAspect="1"/>
          </p:cNvPicPr>
          <p:nvPr/>
        </p:nvPicPr>
        <p:blipFill>
          <a:blip r:embed="rId4"/>
          <a:stretch>
            <a:fillRect/>
          </a:stretch>
        </p:blipFill>
        <p:spPr>
          <a:xfrm>
            <a:off x="345182" y="4018713"/>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Google Shape;111;p3">
            <a:extLst>
              <a:ext uri="{FF2B5EF4-FFF2-40B4-BE49-F238E27FC236}">
                <a16:creationId xmlns:a16="http://schemas.microsoft.com/office/drawing/2014/main" id="{CAE7A2AB-7E2D-4CB5-DBD8-6FAE7DD203B7}"/>
              </a:ext>
            </a:extLst>
          </p:cNvPr>
          <p:cNvSpPr/>
          <p:nvPr/>
        </p:nvSpPr>
        <p:spPr>
          <a:xfrm>
            <a:off x="-363196" y="68925"/>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61566" y="3094546"/>
            <a:ext cx="6582627" cy="43891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p:cNvGrpSpPr/>
        <p:nvPr/>
      </p:nvGrpSpPr>
      <p:grpSpPr>
        <a:xfrm>
          <a:off x="0" y="0"/>
          <a:ext cx="0" cy="0"/>
          <a:chOff x="0" y="0"/>
          <a:chExt cx="0" cy="0"/>
        </a:xfrm>
      </p:grpSpPr>
      <p:grpSp>
        <p:nvGrpSpPr>
          <p:cNvPr id="107" name="Google Shape;107;p12"/>
          <p:cNvGrpSpPr/>
          <p:nvPr/>
        </p:nvGrpSpPr>
        <p:grpSpPr>
          <a:xfrm>
            <a:off x="3132106" y="-300445"/>
            <a:ext cx="16106661" cy="10587445"/>
            <a:chOff x="0" y="-57150"/>
            <a:chExt cx="769602" cy="2766483"/>
          </a:xfrm>
        </p:grpSpPr>
        <p:sp>
          <p:nvSpPr>
            <p:cNvPr id="109" name="Google Shape;109;p1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sp>
          <p:nvSpPr>
            <p:cNvPr id="108" name="Google Shape;108;p1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p:cNvSpPr txBox="1"/>
          <p:nvPr/>
        </p:nvSpPr>
        <p:spPr>
          <a:xfrm>
            <a:off x="4938050" y="604074"/>
            <a:ext cx="12211200" cy="1455600"/>
          </a:xfrm>
          <a:prstGeom prst="rect">
            <a:avLst/>
          </a:prstGeom>
          <a:noFill/>
          <a:ln>
            <a:noFill/>
          </a:ln>
        </p:spPr>
        <p:txBody>
          <a:bodyPr spcFirstLastPara="1" wrap="square" lIns="91425" tIns="91425" rIns="91425" bIns="91425" anchor="t" anchorCtr="0">
            <a:noAutofit/>
          </a:bodyPr>
          <a:lstStyle/>
          <a:p>
            <a:pPr lvl="0"/>
            <a:r>
              <a:rPr lang="nl-NL" sz="6000" b="1" spc="600" dirty="0">
                <a:solidFill>
                  <a:schemeClr val="lt1"/>
                </a:solidFill>
                <a:latin typeface="Anton" panose="020B0604020202020204" charset="0"/>
                <a:ea typeface="Tahoma" panose="020B0604030504040204" pitchFamily="34" charset="0"/>
                <a:cs typeface="Tahoma" panose="020B0604030504040204" pitchFamily="34" charset="0"/>
                <a:sym typeface="Anton"/>
              </a:rPr>
              <a:t>Ziele</a:t>
            </a:r>
            <a:r>
              <a:rPr lang="de-AT" sz="8000" b="1" dirty="0">
                <a:solidFill>
                  <a:schemeClr val="bg1"/>
                </a:solidFill>
                <a:latin typeface="Anton" panose="020B0604020202020204" charset="0"/>
                <a:ea typeface="Tahoma" panose="020B0604030504040204" pitchFamily="34" charset="0"/>
                <a:cs typeface="Tahoma" panose="020B0604030504040204" pitchFamily="34" charset="0"/>
                <a:sym typeface="Calibri"/>
              </a:rPr>
              <a:t> </a:t>
            </a:r>
            <a:endParaRPr sz="8000" b="1" dirty="0">
              <a:solidFill>
                <a:schemeClr val="bg1"/>
              </a:solidFill>
              <a:latin typeface="Anton" panose="020B0604020202020204" charset="0"/>
              <a:ea typeface="Tahoma" panose="020B0604030504040204" pitchFamily="34" charset="0"/>
              <a:cs typeface="Tahoma" panose="020B0604030504040204" pitchFamily="34" charset="0"/>
              <a:sym typeface="Calibri"/>
            </a:endParaRPr>
          </a:p>
        </p:txBody>
      </p:sp>
      <p:sp>
        <p:nvSpPr>
          <p:cNvPr id="113" name="Google Shape;113;p12"/>
          <p:cNvSpPr txBox="1"/>
          <p:nvPr/>
        </p:nvSpPr>
        <p:spPr>
          <a:xfrm>
            <a:off x="4137704" y="800356"/>
            <a:ext cx="14622861" cy="6920905"/>
          </a:xfrm>
          <a:prstGeom prst="rect">
            <a:avLst/>
          </a:prstGeom>
          <a:noFill/>
          <a:ln>
            <a:noFill/>
          </a:ln>
        </p:spPr>
        <p:txBody>
          <a:bodyPr spcFirstLastPara="1" wrap="square" lIns="91425" tIns="91425" rIns="91425" bIns="91425" anchor="t" anchorCtr="0">
            <a:noAutofit/>
          </a:bodyPr>
          <a:lstStyle/>
          <a:p>
            <a:pPr marL="342900" lvl="0">
              <a:lnSpc>
                <a:spcPct val="115000"/>
              </a:lnSpc>
            </a:pP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b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br>
            <a:r>
              <a:rPr lang="nl-NL" sz="3200" b="1" dirty="0">
                <a:solidFill>
                  <a:schemeClr val="lt1"/>
                </a:solidFill>
                <a:latin typeface="Tahoma" panose="020B0604030504040204" pitchFamily="34" charset="0"/>
                <a:ea typeface="Tahoma" panose="020B0604030504040204" pitchFamily="34" charset="0"/>
                <a:cs typeface="Tahoma" panose="020B0604030504040204" pitchFamily="34" charset="0"/>
                <a:sym typeface="Quicksand"/>
              </a:rPr>
              <a:t> </a:t>
            </a:r>
          </a:p>
          <a:p>
            <a:r>
              <a:rPr lang="en-GB" sz="2800" b="1" dirty="0">
                <a:solidFill>
                  <a:schemeClr val="bg1"/>
                </a:solidFill>
                <a:latin typeface="Quicksand" panose="020B0604020202020204" charset="0"/>
              </a:rPr>
              <a:t> </a:t>
            </a:r>
            <a:endParaRPr lang="de-AT" sz="2800" dirty="0">
              <a:solidFill>
                <a:schemeClr val="bg1"/>
              </a:solidFill>
              <a:latin typeface="Quicksand" panose="020B0604020202020204" charset="0"/>
            </a:endParaRPr>
          </a:p>
          <a:p>
            <a:pPr>
              <a:lnSpc>
                <a:spcPct val="200000"/>
              </a:lnSpc>
            </a:pPr>
            <a:r>
              <a:rPr lang="de-AT" sz="2800" dirty="0">
                <a:solidFill>
                  <a:schemeClr val="bg1"/>
                </a:solidFill>
                <a:latin typeface="Quicksand" panose="020B0604020202020204" charset="0"/>
              </a:rPr>
              <a:t>- Geschichte der Gehörlosenvertretung verstehen. </a:t>
            </a:r>
          </a:p>
          <a:p>
            <a:pPr>
              <a:lnSpc>
                <a:spcPct val="200000"/>
              </a:lnSpc>
            </a:pPr>
            <a:r>
              <a:rPr lang="de-AT" sz="2800" dirty="0">
                <a:solidFill>
                  <a:schemeClr val="bg1"/>
                </a:solidFill>
                <a:latin typeface="Quicksand" panose="020B0604020202020204" charset="0"/>
              </a:rPr>
              <a:t>- Wichtige Meilensteine des Gehörlosen-Aktivismus kennen.</a:t>
            </a:r>
          </a:p>
          <a:p>
            <a:pPr>
              <a:lnSpc>
                <a:spcPct val="200000"/>
              </a:lnSpc>
            </a:pPr>
            <a:r>
              <a:rPr lang="de-DE" sz="2800" dirty="0">
                <a:solidFill>
                  <a:schemeClr val="bg1"/>
                </a:solidFill>
                <a:latin typeface="Quicksand" panose="020B0604020202020204" charset="0"/>
              </a:rPr>
              <a:t>- Vorbilder – Aktivisten &amp; Aktivistinnen </a:t>
            </a:r>
            <a:endParaRPr lang="de-AT" sz="2800" dirty="0">
              <a:solidFill>
                <a:schemeClr val="bg1"/>
              </a:solidFill>
              <a:latin typeface="Quicksand" panose="020B0604020202020204" charset="0"/>
            </a:endParaRPr>
          </a:p>
          <a:p>
            <a:pPr>
              <a:lnSpc>
                <a:spcPct val="200000"/>
              </a:lnSpc>
            </a:pPr>
            <a:r>
              <a:rPr lang="de-AT" sz="2800" dirty="0">
                <a:solidFill>
                  <a:schemeClr val="bg1"/>
                </a:solidFill>
                <a:latin typeface="Quicksand" panose="020B0604020202020204" charset="0"/>
              </a:rPr>
              <a:t>- Verständnis und Respekt für die eigne Kultur, Werte und Bedürfnisse </a:t>
            </a:r>
          </a:p>
          <a:p>
            <a:pPr>
              <a:lnSpc>
                <a:spcPct val="200000"/>
              </a:lnSpc>
            </a:pPr>
            <a:r>
              <a:rPr lang="de-AT" sz="2800" dirty="0">
                <a:solidFill>
                  <a:schemeClr val="bg1"/>
                </a:solidFill>
                <a:latin typeface="Quicksand" panose="020B0604020202020204" charset="0"/>
              </a:rPr>
              <a:t>- Wissen um wichtige Organisationen (lokal, regional, international)</a:t>
            </a:r>
          </a:p>
          <a:p>
            <a:pPr>
              <a:lnSpc>
                <a:spcPct val="200000"/>
              </a:lnSpc>
            </a:pPr>
            <a:r>
              <a:rPr lang="de-AT" sz="2800" dirty="0">
                <a:solidFill>
                  <a:schemeClr val="bg1"/>
                </a:solidFill>
                <a:latin typeface="Quicksand" panose="020B0604020202020204" charset="0"/>
              </a:rPr>
              <a:t>- eigenes Engagement stärken</a:t>
            </a:r>
          </a:p>
          <a:p>
            <a:endParaRPr lang="de-AT" sz="2800" dirty="0">
              <a:solidFill>
                <a:schemeClr val="bg1"/>
              </a:solidFill>
              <a:latin typeface="Quicksand" panose="020B0604020202020204" charset="0"/>
            </a:endParaRPr>
          </a:p>
          <a:p>
            <a:endParaRPr lang="de-AT" sz="2800" dirty="0">
              <a:solidFill>
                <a:schemeClr val="bg1"/>
              </a:solidFill>
              <a:latin typeface="Quicksand" panose="020B0604020202020204" charset="0"/>
            </a:endParaRPr>
          </a:p>
          <a:p>
            <a:pPr marL="342900" lvl="0">
              <a:lnSpc>
                <a:spcPct val="115000"/>
              </a:lnSpc>
            </a:pPr>
            <a:endParaRPr lang="nl-NL" sz="3200" dirty="0">
              <a:solidFill>
                <a:schemeClr val="bg1"/>
              </a:solidFill>
              <a:latin typeface="Quicksand" panose="020B0604020202020204" charset="0"/>
              <a:ea typeface="Tahoma" panose="020B0604030504040204" pitchFamily="34" charset="0"/>
              <a:cs typeface="Tahoma" panose="020B0604030504040204" pitchFamily="34" charset="0"/>
              <a:sym typeface="Quicksand"/>
            </a:endParaRPr>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813" y="4576790"/>
            <a:ext cx="2443149" cy="24431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 name="Google Shape;111;p3">
            <a:extLst>
              <a:ext uri="{FF2B5EF4-FFF2-40B4-BE49-F238E27FC236}">
                <a16:creationId xmlns:a16="http://schemas.microsoft.com/office/drawing/2014/main" id="{CAE7A2AB-7E2D-4CB5-DBD8-6FAE7DD203B7}"/>
              </a:ext>
            </a:extLst>
          </p:cNvPr>
          <p:cNvSpPr/>
          <p:nvPr/>
        </p:nvSpPr>
        <p:spPr>
          <a:xfrm>
            <a:off x="-235850" y="8928"/>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00544" y="1331874"/>
            <a:ext cx="3164151" cy="37449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3939489" y="2119672"/>
            <a:ext cx="12323142" cy="8876276"/>
          </a:xfrm>
          <a:prstGeom prst="rect">
            <a:avLst/>
          </a:prstGeom>
          <a:noFill/>
          <a:ln>
            <a:noFill/>
          </a:ln>
        </p:spPr>
        <p:txBody>
          <a:bodyPr spcFirstLastPara="1" wrap="square" lIns="0" tIns="0" rIns="0" bIns="0" anchor="t" anchorCtr="0">
            <a:spAutoFit/>
          </a:bodyPr>
          <a:lstStyle/>
          <a:p>
            <a:pPr lvl="0"/>
            <a:r>
              <a:rPr lang="de-DE" sz="2800" dirty="0">
                <a:solidFill>
                  <a:schemeClr val="bg1"/>
                </a:solidFill>
                <a:latin typeface="Quicksand" panose="020B0604020202020204" charset="0"/>
              </a:rPr>
              <a:t>Taube Menschen haben im Laufe der Geschichte gekämpft für ihre</a:t>
            </a:r>
          </a:p>
          <a:p>
            <a:pPr lvl="0"/>
            <a:endParaRPr lang="de-DE" sz="2800" dirty="0">
              <a:solidFill>
                <a:schemeClr val="bg1"/>
              </a:solidFill>
              <a:latin typeface="Quicksand" panose="020B0604020202020204" charset="0"/>
            </a:endParaRPr>
          </a:p>
          <a:p>
            <a:pPr lvl="0"/>
            <a:r>
              <a:rPr lang="de-DE" sz="2800" dirty="0">
                <a:solidFill>
                  <a:schemeClr val="bg1"/>
                </a:solidFill>
                <a:latin typeface="Quicksand" panose="020B0604020202020204" charset="0"/>
              </a:rPr>
              <a:t>- Rechte</a:t>
            </a:r>
          </a:p>
          <a:p>
            <a:pPr lvl="0"/>
            <a:r>
              <a:rPr lang="de-DE" sz="2800" dirty="0">
                <a:solidFill>
                  <a:schemeClr val="bg1"/>
                </a:solidFill>
                <a:latin typeface="Quicksand" panose="020B0604020202020204" charset="0"/>
              </a:rPr>
              <a:t>- Kultur </a:t>
            </a:r>
          </a:p>
          <a:p>
            <a:pPr lvl="0"/>
            <a:r>
              <a:rPr lang="de-DE" sz="2800" dirty="0">
                <a:solidFill>
                  <a:schemeClr val="bg1"/>
                </a:solidFill>
                <a:latin typeface="Quicksand" panose="020B0604020202020204" charset="0"/>
              </a:rPr>
              <a:t>- Selbstbestimmung </a:t>
            </a:r>
            <a:r>
              <a:rPr lang="de-DE" sz="2800" dirty="0">
                <a:solidFill>
                  <a:schemeClr val="bg1"/>
                </a:solidFill>
              </a:rPr>
              <a:t> </a:t>
            </a:r>
          </a:p>
          <a:p>
            <a:pPr lvl="0"/>
            <a:endParaRPr lang="de-DE" sz="2800" dirty="0">
              <a:solidFill>
                <a:schemeClr val="bg1"/>
              </a:solidFill>
            </a:endParaRPr>
          </a:p>
          <a:p>
            <a:pPr lvl="0"/>
            <a:endParaRPr lang="de-DE" sz="2800" dirty="0">
              <a:solidFill>
                <a:schemeClr val="bg1"/>
              </a:solidFill>
            </a:endParaRPr>
          </a:p>
          <a:p>
            <a:pPr lvl="0"/>
            <a:endParaRPr lang="de-DE" sz="2800" dirty="0">
              <a:solidFill>
                <a:schemeClr val="bg1"/>
              </a:solidFill>
              <a:latin typeface="Quicksand" panose="020B0604020202020204" charset="0"/>
            </a:endParaRPr>
          </a:p>
          <a:p>
            <a:pPr lvl="0"/>
            <a:endParaRPr lang="de-DE" sz="2800" dirty="0">
              <a:solidFill>
                <a:schemeClr val="bg1"/>
              </a:solidFill>
              <a:latin typeface="Quicksand" panose="020B0604020202020204" charset="0"/>
            </a:endParaRPr>
          </a:p>
          <a:p>
            <a:pPr lvl="0"/>
            <a:endParaRPr lang="de-DE" sz="2800" dirty="0">
              <a:solidFill>
                <a:schemeClr val="bg1"/>
              </a:solidFill>
              <a:latin typeface="Quicksand" panose="020B0604020202020204" charset="0"/>
            </a:endParaRPr>
          </a:p>
          <a:p>
            <a:pPr lvl="0"/>
            <a:endParaRPr lang="de-DE" sz="2800" dirty="0">
              <a:solidFill>
                <a:schemeClr val="bg1"/>
              </a:solidFill>
              <a:latin typeface="Quicksand" panose="020B0604020202020204" charset="0"/>
            </a:endParaRPr>
          </a:p>
          <a:p>
            <a:pPr lvl="0"/>
            <a:r>
              <a:rPr lang="de-DE" sz="2800" dirty="0">
                <a:solidFill>
                  <a:schemeClr val="bg1"/>
                </a:solidFill>
                <a:latin typeface="Quicksand" panose="020B0604020202020204" charset="0"/>
              </a:rPr>
              <a:t>Der </a:t>
            </a:r>
            <a:r>
              <a:rPr lang="de-DE" sz="2800" b="1" dirty="0">
                <a:solidFill>
                  <a:schemeClr val="bg1"/>
                </a:solidFill>
                <a:latin typeface="Quicksand" panose="020B0604020202020204" charset="0"/>
              </a:rPr>
              <a:t>Aktivismus </a:t>
            </a:r>
            <a:r>
              <a:rPr lang="de-DE" sz="2800" dirty="0">
                <a:solidFill>
                  <a:schemeClr val="bg1"/>
                </a:solidFill>
                <a:latin typeface="Quicksand" panose="020B0604020202020204" charset="0"/>
              </a:rPr>
              <a:t>ist geprägt von einem Wunsch nach </a:t>
            </a:r>
            <a:br>
              <a:rPr lang="de-DE" sz="2800" dirty="0">
                <a:solidFill>
                  <a:schemeClr val="bg1"/>
                </a:solidFill>
                <a:latin typeface="Quicksand" panose="020B0604020202020204" charset="0"/>
              </a:rPr>
            </a:br>
            <a:endParaRPr lang="de-DE" sz="2800" dirty="0">
              <a:solidFill>
                <a:schemeClr val="bg1"/>
              </a:solidFill>
              <a:latin typeface="Quicksand" panose="020B0604020202020204" charset="0"/>
            </a:endParaRPr>
          </a:p>
          <a:p>
            <a:pPr lvl="0"/>
            <a:r>
              <a:rPr lang="de-DE" sz="2800" dirty="0">
                <a:solidFill>
                  <a:schemeClr val="bg1"/>
                </a:solidFill>
                <a:latin typeface="Quicksand" panose="020B0604020202020204" charset="0"/>
              </a:rPr>
              <a:t>- Gleichberechtigung</a:t>
            </a:r>
          </a:p>
          <a:p>
            <a:pPr lvl="0"/>
            <a:r>
              <a:rPr lang="de-DE" sz="2800" dirty="0">
                <a:solidFill>
                  <a:schemeClr val="bg1"/>
                </a:solidFill>
                <a:latin typeface="Quicksand" panose="020B0604020202020204" charset="0"/>
              </a:rPr>
              <a:t>- Anerkennung der Gebärdensprache und </a:t>
            </a:r>
          </a:p>
          <a:p>
            <a:pPr lvl="0"/>
            <a:r>
              <a:rPr lang="de-DE" sz="2800" dirty="0">
                <a:solidFill>
                  <a:schemeClr val="bg1"/>
                </a:solidFill>
                <a:latin typeface="Quicksand" panose="020B0604020202020204" charset="0"/>
              </a:rPr>
              <a:t>- kultureller Eigenständigkeit. </a:t>
            </a:r>
          </a:p>
          <a:p>
            <a:pPr lvl="0"/>
            <a:endParaRPr lang="de-DE" sz="2800" dirty="0">
              <a:solidFill>
                <a:schemeClr val="bg1"/>
              </a:solidFill>
              <a:latin typeface="Quicksand" panose="020B0604020202020204" charset="0"/>
            </a:endParaRPr>
          </a:p>
          <a:p>
            <a:pPr lvl="0"/>
            <a:endParaRPr lang="de-DE" sz="2800" dirty="0">
              <a:solidFill>
                <a:schemeClr val="bg1"/>
              </a:solidFill>
              <a:latin typeface="Quicksand" panose="020B0604020202020204" charset="0"/>
            </a:endParaRPr>
          </a:p>
          <a:p>
            <a:pPr lvl="0"/>
            <a:endParaRPr lang="de-DE" sz="2800" dirty="0">
              <a:solidFill>
                <a:schemeClr val="bg1"/>
              </a:solidFill>
              <a:latin typeface="Quicksand" panose="020B0604020202020204" charset="0"/>
            </a:endParaRPr>
          </a:p>
          <a:p>
            <a:pPr lvl="0">
              <a:lnSpc>
                <a:spcPct val="140014"/>
              </a:lnSpc>
            </a:pPr>
            <a:endParaRPr lang="de-DE" sz="3200" dirty="0">
              <a:solidFill>
                <a:schemeClr val="dk1"/>
              </a:solidFill>
              <a:latin typeface="Calibri"/>
              <a:ea typeface="Calibri"/>
              <a:cs typeface="Calibri"/>
              <a:sym typeface="Calibri"/>
            </a:endParaRPr>
          </a:p>
        </p:txBody>
      </p:sp>
      <p:sp>
        <p:nvSpPr>
          <p:cNvPr id="102" name="Google Shape;102;p2"/>
          <p:cNvSpPr txBox="1"/>
          <p:nvPr/>
        </p:nvSpPr>
        <p:spPr>
          <a:xfrm>
            <a:off x="3992079" y="583347"/>
            <a:ext cx="13224767" cy="86177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00" spc="300" dirty="0">
                <a:solidFill>
                  <a:srgbClr val="FFFFFF"/>
                </a:solidFill>
                <a:latin typeface="Anton" panose="020B0604020202020204" charset="0"/>
                <a:ea typeface="Tahoma" panose="020B0604030504040204" pitchFamily="34" charset="0"/>
                <a:cs typeface="Tahoma" panose="020B0604030504040204" pitchFamily="34" charset="0"/>
                <a:sym typeface="Anton"/>
              </a:rPr>
              <a:t>Info: </a:t>
            </a:r>
            <a:r>
              <a:rPr lang="en-US" sz="4000" spc="300" dirty="0" err="1">
                <a:solidFill>
                  <a:srgbClr val="FFFFFF"/>
                </a:solidFill>
                <a:latin typeface="Anton" panose="020B0604020202020204" charset="0"/>
                <a:ea typeface="Tahoma" panose="020B0604030504040204" pitchFamily="34" charset="0"/>
                <a:cs typeface="Tahoma" panose="020B0604030504040204" pitchFamily="34" charset="0"/>
                <a:sym typeface="Anton"/>
              </a:rPr>
              <a:t>Aktivismus</a:t>
            </a:r>
            <a:r>
              <a:rPr lang="en-US" sz="4000" spc="300" dirty="0">
                <a:solidFill>
                  <a:srgbClr val="FFFFFF"/>
                </a:solidFill>
                <a:latin typeface="Anton" panose="020B0604020202020204" charset="0"/>
                <a:ea typeface="Tahoma" panose="020B0604030504040204" pitchFamily="34" charset="0"/>
                <a:cs typeface="Tahoma" panose="020B0604030504040204" pitchFamily="34" charset="0"/>
                <a:sym typeface="Anton"/>
              </a:rPr>
              <a:t> und </a:t>
            </a:r>
            <a:r>
              <a:rPr lang="en-US" sz="4000" spc="300" dirty="0" err="1">
                <a:solidFill>
                  <a:srgbClr val="FFFFFF"/>
                </a:solidFill>
                <a:latin typeface="Anton" panose="020B0604020202020204" charset="0"/>
                <a:ea typeface="Tahoma" panose="020B0604030504040204" pitchFamily="34" charset="0"/>
                <a:cs typeface="Tahoma" panose="020B0604030504040204" pitchFamily="34" charset="0"/>
                <a:sym typeface="Anton"/>
              </a:rPr>
              <a:t>Gehörlosengemeinschaft</a:t>
            </a:r>
            <a:endParaRPr sz="4000" spc="300" dirty="0">
              <a:latin typeface="Anton" panose="020B0604020202020204" charset="0"/>
              <a:ea typeface="Tahoma" panose="020B0604030504040204" pitchFamily="34" charset="0"/>
              <a:cs typeface="Tahoma" panose="020B0604030504040204" pitchFamily="34" charset="0"/>
            </a:endParaRPr>
          </a:p>
        </p:txBody>
      </p:sp>
      <p:pic>
        <p:nvPicPr>
          <p:cNvPr id="9" name="Grafik 8"/>
          <p:cNvPicPr>
            <a:picLocks noChangeAspect="1"/>
          </p:cNvPicPr>
          <p:nvPr/>
        </p:nvPicPr>
        <p:blipFill>
          <a:blip r:embed="rId4"/>
          <a:stretch>
            <a:fillRect/>
          </a:stretch>
        </p:blipFill>
        <p:spPr>
          <a:xfrm>
            <a:off x="1135542" y="5035004"/>
            <a:ext cx="998597" cy="1006586"/>
          </a:xfrm>
          <a:prstGeom prst="rect">
            <a:avLst/>
          </a:prstGeom>
        </p:spPr>
      </p:pic>
      <p:sp>
        <p:nvSpPr>
          <p:cNvPr id="7" name="Google Shape;99;p2">
            <a:extLst>
              <a:ext uri="{FF2B5EF4-FFF2-40B4-BE49-F238E27FC236}">
                <a16:creationId xmlns:a16="http://schemas.microsoft.com/office/drawing/2014/main" id="{3E1BFDC7-D45F-3A6A-2882-63416C6D59FD}"/>
              </a:ext>
            </a:extLst>
          </p:cNvPr>
          <p:cNvSpPr/>
          <p:nvPr/>
        </p:nvSpPr>
        <p:spPr>
          <a:xfrm>
            <a:off x="-436050" y="10450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 name="Google Shape;107;p3">
            <a:extLst>
              <a:ext uri="{FF2B5EF4-FFF2-40B4-BE49-F238E27FC236}">
                <a16:creationId xmlns:a16="http://schemas.microsoft.com/office/drawing/2014/main" id="{CB95ED92-7491-8AE9-6EE7-C561871644CF}"/>
              </a:ext>
            </a:extLst>
          </p:cNvPr>
          <p:cNvGrpSpPr/>
          <p:nvPr/>
        </p:nvGrpSpPr>
        <p:grpSpPr>
          <a:xfrm>
            <a:off x="-26695" y="-216291"/>
            <a:ext cx="2920622" cy="10503291"/>
            <a:chOff x="0" y="-57150"/>
            <a:chExt cx="769602" cy="2766483"/>
          </a:xfrm>
        </p:grpSpPr>
        <p:sp>
          <p:nvSpPr>
            <p:cNvPr id="10" name="Google Shape;108;p3">
              <a:extLst>
                <a:ext uri="{FF2B5EF4-FFF2-40B4-BE49-F238E27FC236}">
                  <a16:creationId xmlns:a16="http://schemas.microsoft.com/office/drawing/2014/main" id="{F8E4349C-F3A5-0344-D9A0-B3A977CCC0E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09;p3">
              <a:extLst>
                <a:ext uri="{FF2B5EF4-FFF2-40B4-BE49-F238E27FC236}">
                  <a16:creationId xmlns:a16="http://schemas.microsoft.com/office/drawing/2014/main" id="{8E1A4E47-F27F-0F88-DCAA-9DEF4C51481A}"/>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 name="Google Shape;111;p3">
            <a:extLst>
              <a:ext uri="{FF2B5EF4-FFF2-40B4-BE49-F238E27FC236}">
                <a16:creationId xmlns:a16="http://schemas.microsoft.com/office/drawing/2014/main" id="{CAE7A2AB-7E2D-4CB5-DBD8-6FAE7DD203B7}"/>
              </a:ext>
            </a:extLst>
          </p:cNvPr>
          <p:cNvSpPr/>
          <p:nvPr/>
        </p:nvSpPr>
        <p:spPr>
          <a:xfrm>
            <a:off x="-390620" y="58334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2" name="Grafik 11"/>
          <p:cNvPicPr>
            <a:picLocks noChangeAspect="1"/>
          </p:cNvPicPr>
          <p:nvPr/>
        </p:nvPicPr>
        <p:blipFill>
          <a:blip r:embed="rId4"/>
          <a:stretch>
            <a:fillRect/>
          </a:stretch>
        </p:blipFill>
        <p:spPr>
          <a:xfrm>
            <a:off x="345182" y="4018713"/>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Grafik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046640" y="2964420"/>
            <a:ext cx="2587108" cy="25871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Grafik 12" descr="Ein Bild, das Zeichnung, Entwurf, Kleidung, Clipart enthält.&#10;&#10;KI-generierte Inhalte können fehlerhaft sein.">
            <a:extLst>
              <a:ext uri="{FF2B5EF4-FFF2-40B4-BE49-F238E27FC236}">
                <a16:creationId xmlns:a16="http://schemas.microsoft.com/office/drawing/2014/main" id="{0B78CD78-4249-E388-C5C6-0BD1608161CF}"/>
              </a:ext>
            </a:extLst>
          </p:cNvPr>
          <p:cNvPicPr>
            <a:picLocks noChangeAspect="1"/>
          </p:cNvPicPr>
          <p:nvPr/>
        </p:nvPicPr>
        <p:blipFill>
          <a:blip r:embed="rId8"/>
          <a:stretch>
            <a:fillRect/>
          </a:stretch>
        </p:blipFill>
        <p:spPr>
          <a:xfrm flipH="1">
            <a:off x="14108294" y="6041590"/>
            <a:ext cx="2671336" cy="26713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79877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106">
          <a:extLst>
            <a:ext uri="{FF2B5EF4-FFF2-40B4-BE49-F238E27FC236}">
              <a16:creationId xmlns:a16="http://schemas.microsoft.com/office/drawing/2014/main" id="{0D9C30C7-8F9C-9668-4B43-7EB50F9A5A01}"/>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8A52C9D1-B2F3-4731-FADB-159086DE05E3}"/>
              </a:ext>
            </a:extLst>
          </p:cNvPr>
          <p:cNvGrpSpPr/>
          <p:nvPr/>
        </p:nvGrpSpPr>
        <p:grpSpPr>
          <a:xfrm>
            <a:off x="2961565" y="-212513"/>
            <a:ext cx="15326435" cy="10503991"/>
            <a:chOff x="0" y="-57150"/>
            <a:chExt cx="769602" cy="2766483"/>
          </a:xfrm>
        </p:grpSpPr>
        <p:sp>
          <p:nvSpPr>
            <p:cNvPr id="108" name="Google Shape;108;p12">
              <a:extLst>
                <a:ext uri="{FF2B5EF4-FFF2-40B4-BE49-F238E27FC236}">
                  <a16:creationId xmlns:a16="http://schemas.microsoft.com/office/drawing/2014/main" id="{867EC0E1-A5B6-C238-8E4D-42BBC3FC502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B1D166D-79BB-23B7-65F8-6C49AC664C8C}"/>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145D0702-9ECC-2D0E-443F-E8C2802E0C08}"/>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024268A-25E7-0F5B-4557-703418CE8EA7}"/>
              </a:ext>
            </a:extLst>
          </p:cNvPr>
          <p:cNvSpPr txBox="1"/>
          <p:nvPr/>
        </p:nvSpPr>
        <p:spPr>
          <a:xfrm>
            <a:off x="3988725" y="731850"/>
            <a:ext cx="13789824" cy="1455600"/>
          </a:xfrm>
          <a:prstGeom prst="rect">
            <a:avLst/>
          </a:prstGeom>
          <a:noFill/>
          <a:ln>
            <a:noFill/>
          </a:ln>
        </p:spPr>
        <p:txBody>
          <a:bodyPr spcFirstLastPara="1" wrap="square" lIns="91425" tIns="91425" rIns="91425" bIns="91425" anchor="t" anchorCtr="0">
            <a:noAutofit/>
          </a:bodyPr>
          <a:lstStyle/>
          <a:p>
            <a:pPr lvl="0"/>
            <a:r>
              <a:rPr lang="de-DE" sz="6000" spc="300" dirty="0">
                <a:solidFill>
                  <a:schemeClr val="bg1"/>
                </a:solidFill>
                <a:latin typeface="Anton" panose="020B0604020202020204" charset="0"/>
                <a:ea typeface="Calibri"/>
                <a:cs typeface="Calibri"/>
                <a:sym typeface="Calibri"/>
              </a:rPr>
              <a:t>Wichtige Meilensteine</a:t>
            </a:r>
            <a:br>
              <a:rPr lang="de-DE" sz="4800" b="1" spc="300" dirty="0">
                <a:solidFill>
                  <a:schemeClr val="bg1"/>
                </a:solidFill>
                <a:latin typeface="Anton" panose="020B0604020202020204" charset="0"/>
                <a:ea typeface="Calibri"/>
                <a:cs typeface="Calibri"/>
                <a:sym typeface="Calibri"/>
              </a:rPr>
            </a:br>
            <a:endParaRPr lang="de-DE" sz="4800" b="1" spc="300" dirty="0">
              <a:solidFill>
                <a:schemeClr val="bg1"/>
              </a:solidFill>
              <a:latin typeface="Anton" panose="020B0604020202020204" charset="0"/>
              <a:ea typeface="Calibri"/>
              <a:cs typeface="Calibri"/>
              <a:sym typeface="Calibri"/>
            </a:endParaRPr>
          </a:p>
        </p:txBody>
      </p:sp>
      <p:sp>
        <p:nvSpPr>
          <p:cNvPr id="13" name="Google Shape;111;p3">
            <a:extLst>
              <a:ext uri="{FF2B5EF4-FFF2-40B4-BE49-F238E27FC236}">
                <a16:creationId xmlns:a16="http://schemas.microsoft.com/office/drawing/2014/main" id="{CAE7A2AB-7E2D-4CB5-DBD8-6FAE7DD203B7}"/>
              </a:ext>
            </a:extLst>
          </p:cNvPr>
          <p:cNvSpPr/>
          <p:nvPr/>
        </p:nvSpPr>
        <p:spPr>
          <a:xfrm>
            <a:off x="4783570" y="1124286"/>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1" name="Grafik 10"/>
          <p:cNvPicPr>
            <a:picLocks noChangeAspect="1"/>
          </p:cNvPicPr>
          <p:nvPr/>
        </p:nvPicPr>
        <p:blipFill>
          <a:blip r:embed="rId5"/>
          <a:stretch>
            <a:fillRect/>
          </a:stretch>
        </p:blipFill>
        <p:spPr>
          <a:xfrm>
            <a:off x="449685" y="3783582"/>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Grafik 2" descr="Ein Bild, das Entwurf, Zeichnung, Lineart, Darstellung enthält.&#10;&#10;KI-generierte Inhalte können fehlerhaft sein.">
            <a:extLst>
              <a:ext uri="{FF2B5EF4-FFF2-40B4-BE49-F238E27FC236}">
                <a16:creationId xmlns:a16="http://schemas.microsoft.com/office/drawing/2014/main" id="{DD496E42-1F69-2D3A-D84A-B02F140699C8}"/>
              </a:ext>
            </a:extLst>
          </p:cNvPr>
          <p:cNvPicPr>
            <a:picLocks noChangeAspect="1"/>
          </p:cNvPicPr>
          <p:nvPr/>
        </p:nvPicPr>
        <p:blipFill>
          <a:blip r:embed="rId6"/>
          <a:stretch>
            <a:fillRect/>
          </a:stretch>
        </p:blipFill>
        <p:spPr>
          <a:xfrm>
            <a:off x="3166440" y="2586571"/>
            <a:ext cx="7458342" cy="5717314"/>
          </a:xfrm>
          <a:prstGeom prst="rect">
            <a:avLst/>
          </a:prstGeom>
        </p:spPr>
      </p:pic>
      <p:pic>
        <p:nvPicPr>
          <p:cNvPr id="4" name="Grafik 3" descr="Ein Bild, das Entwurf, Zeichnung, Lineart, Darstellung enthält.&#10;&#10;KI-generierte Inhalte können fehlerhaft sein.">
            <a:extLst>
              <a:ext uri="{FF2B5EF4-FFF2-40B4-BE49-F238E27FC236}">
                <a16:creationId xmlns:a16="http://schemas.microsoft.com/office/drawing/2014/main" id="{A56DC732-6D72-4DF3-3057-7806B5F329A1}"/>
              </a:ext>
            </a:extLst>
          </p:cNvPr>
          <p:cNvPicPr>
            <a:picLocks noChangeAspect="1"/>
          </p:cNvPicPr>
          <p:nvPr/>
        </p:nvPicPr>
        <p:blipFill>
          <a:blip r:embed="rId6"/>
          <a:stretch>
            <a:fillRect/>
          </a:stretch>
        </p:blipFill>
        <p:spPr>
          <a:xfrm>
            <a:off x="10727220" y="2586571"/>
            <a:ext cx="7458342" cy="5717314"/>
          </a:xfrm>
          <a:prstGeom prst="rect">
            <a:avLst/>
          </a:prstGeom>
        </p:spPr>
      </p:pic>
      <p:sp>
        <p:nvSpPr>
          <p:cNvPr id="2" name="Textfeld 1">
            <a:extLst>
              <a:ext uri="{FF2B5EF4-FFF2-40B4-BE49-F238E27FC236}">
                <a16:creationId xmlns:a16="http://schemas.microsoft.com/office/drawing/2014/main" id="{FBF41C30-97EC-0F8C-A739-16AE7E496E1D}"/>
              </a:ext>
            </a:extLst>
          </p:cNvPr>
          <p:cNvSpPr txBox="1"/>
          <p:nvPr/>
        </p:nvSpPr>
        <p:spPr>
          <a:xfrm>
            <a:off x="11262289" y="3954261"/>
            <a:ext cx="2296956" cy="954107"/>
          </a:xfrm>
          <a:prstGeom prst="rect">
            <a:avLst/>
          </a:prstGeom>
          <a:noFill/>
        </p:spPr>
        <p:txBody>
          <a:bodyPr wrap="square" rtlCol="0">
            <a:spAutoFit/>
          </a:bodyPr>
          <a:lstStyle/>
          <a:p>
            <a:r>
              <a:rPr lang="de-AT" sz="2800" b="1" dirty="0">
                <a:latin typeface="Aptos Black" panose="020B0004020202020204" pitchFamily="34" charset="0"/>
              </a:rPr>
              <a:t>Technischer Fortschritt</a:t>
            </a:r>
          </a:p>
        </p:txBody>
      </p:sp>
      <p:sp>
        <p:nvSpPr>
          <p:cNvPr id="5" name="Textfeld 4">
            <a:extLst>
              <a:ext uri="{FF2B5EF4-FFF2-40B4-BE49-F238E27FC236}">
                <a16:creationId xmlns:a16="http://schemas.microsoft.com/office/drawing/2014/main" id="{4648ABB2-A70B-69F7-0853-3CCB1DD1F620}"/>
              </a:ext>
            </a:extLst>
          </p:cNvPr>
          <p:cNvSpPr txBox="1"/>
          <p:nvPr/>
        </p:nvSpPr>
        <p:spPr>
          <a:xfrm>
            <a:off x="14998436" y="3692325"/>
            <a:ext cx="2512815" cy="1077218"/>
          </a:xfrm>
          <a:prstGeom prst="rect">
            <a:avLst/>
          </a:prstGeom>
          <a:noFill/>
        </p:spPr>
        <p:txBody>
          <a:bodyPr wrap="square" rtlCol="0">
            <a:spAutoFit/>
          </a:bodyPr>
          <a:lstStyle/>
          <a:p>
            <a:r>
              <a:rPr lang="de-AT" sz="3200" b="1" dirty="0">
                <a:latin typeface="Aptos Black" panose="020B0004020202020204" pitchFamily="34" charset="0"/>
              </a:rPr>
              <a:t>globale </a:t>
            </a:r>
          </a:p>
          <a:p>
            <a:r>
              <a:rPr lang="de-AT" sz="3200" b="1" dirty="0">
                <a:latin typeface="Aptos Black" panose="020B0004020202020204" pitchFamily="34" charset="0"/>
              </a:rPr>
              <a:t>Vernetzung</a:t>
            </a:r>
          </a:p>
        </p:txBody>
      </p:sp>
      <p:sp>
        <p:nvSpPr>
          <p:cNvPr id="6" name="Textfeld 5">
            <a:extLst>
              <a:ext uri="{FF2B5EF4-FFF2-40B4-BE49-F238E27FC236}">
                <a16:creationId xmlns:a16="http://schemas.microsoft.com/office/drawing/2014/main" id="{C5071CA4-E5E7-6B97-E62A-95858F2B4934}"/>
              </a:ext>
            </a:extLst>
          </p:cNvPr>
          <p:cNvSpPr txBox="1"/>
          <p:nvPr/>
        </p:nvSpPr>
        <p:spPr>
          <a:xfrm>
            <a:off x="7536358" y="2846265"/>
            <a:ext cx="2512815" cy="2554545"/>
          </a:xfrm>
          <a:prstGeom prst="rect">
            <a:avLst/>
          </a:prstGeom>
          <a:noFill/>
        </p:spPr>
        <p:txBody>
          <a:bodyPr wrap="square" rtlCol="0">
            <a:spAutoFit/>
          </a:bodyPr>
          <a:lstStyle/>
          <a:p>
            <a:endParaRPr lang="de-AT" sz="3200" b="1" dirty="0">
              <a:latin typeface="Aptos Black" panose="020B0004020202020204" pitchFamily="34" charset="0"/>
            </a:endParaRPr>
          </a:p>
          <a:p>
            <a:r>
              <a:rPr lang="de-AT" sz="3200" b="1" dirty="0">
                <a:latin typeface="Aptos Black" panose="020B0004020202020204" pitchFamily="34" charset="0"/>
              </a:rPr>
              <a:t>Gebärden-sprache</a:t>
            </a:r>
          </a:p>
          <a:p>
            <a:r>
              <a:rPr lang="de-AT" sz="3200" b="1" dirty="0">
                <a:latin typeface="Aptos Black" panose="020B0004020202020204" pitchFamily="34" charset="0"/>
              </a:rPr>
              <a:t>Recht auf Bildung</a:t>
            </a:r>
          </a:p>
        </p:txBody>
      </p:sp>
      <p:pic>
        <p:nvPicPr>
          <p:cNvPr id="8" name="Grafik 7" descr="Ein Bild, das Design enthält.&#10;&#10;KI-generierte Inhalte können fehlerhaft sein.">
            <a:extLst>
              <a:ext uri="{FF2B5EF4-FFF2-40B4-BE49-F238E27FC236}">
                <a16:creationId xmlns:a16="http://schemas.microsoft.com/office/drawing/2014/main" id="{06A975FD-5F25-3A1E-97FA-A9068F7873F9}"/>
              </a:ext>
            </a:extLst>
          </p:cNvPr>
          <p:cNvPicPr>
            <a:picLocks noChangeAspect="1"/>
          </p:cNvPicPr>
          <p:nvPr/>
        </p:nvPicPr>
        <p:blipFill>
          <a:blip r:embed="rId7"/>
          <a:stretch>
            <a:fillRect/>
          </a:stretch>
        </p:blipFill>
        <p:spPr>
          <a:xfrm>
            <a:off x="4241629" y="3748351"/>
            <a:ext cx="1402087" cy="13951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15187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E2579729-CFA3-08F3-E816-BB13FC3F488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6B99411E-70B7-766D-A954-B6B6ACA7E030}"/>
              </a:ext>
            </a:extLst>
          </p:cNvPr>
          <p:cNvGrpSpPr/>
          <p:nvPr/>
        </p:nvGrpSpPr>
        <p:grpSpPr>
          <a:xfrm>
            <a:off x="-89204" y="-216991"/>
            <a:ext cx="18701669" cy="10503991"/>
            <a:chOff x="0" y="-57150"/>
            <a:chExt cx="769602" cy="2766483"/>
          </a:xfrm>
        </p:grpSpPr>
        <p:sp>
          <p:nvSpPr>
            <p:cNvPr id="108" name="Google Shape;108;p12">
              <a:extLst>
                <a:ext uri="{FF2B5EF4-FFF2-40B4-BE49-F238E27FC236}">
                  <a16:creationId xmlns:a16="http://schemas.microsoft.com/office/drawing/2014/main" id="{8C642A2B-59B1-2103-2A46-6BC03D3CAC0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9537CA00-97F1-EDCD-48D9-943319EF0686}"/>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12">
            <a:extLst>
              <a:ext uri="{FF2B5EF4-FFF2-40B4-BE49-F238E27FC236}">
                <a16:creationId xmlns:a16="http://schemas.microsoft.com/office/drawing/2014/main" id="{FC7AD291-B3BE-50B6-6760-94436C9BA0D5}"/>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4E1A4063-C985-13A2-0DB5-93EBB661972F}"/>
              </a:ext>
            </a:extLst>
          </p:cNvPr>
          <p:cNvSpPr txBox="1"/>
          <p:nvPr/>
        </p:nvSpPr>
        <p:spPr>
          <a:xfrm>
            <a:off x="4168013" y="434604"/>
            <a:ext cx="15347576" cy="1455600"/>
          </a:xfrm>
          <a:prstGeom prst="rect">
            <a:avLst/>
          </a:prstGeom>
          <a:noFill/>
          <a:ln>
            <a:noFill/>
          </a:ln>
        </p:spPr>
        <p:txBody>
          <a:bodyPr spcFirstLastPara="1" wrap="square" lIns="91425" tIns="91425" rIns="91425" bIns="91425" anchor="t" anchorCtr="0">
            <a:noAutofit/>
          </a:bodyPr>
          <a:lstStyle/>
          <a:p>
            <a:pPr lvl="0"/>
            <a:r>
              <a:rPr lang="de-AT" sz="4000" b="1" spc="300" dirty="0">
                <a:solidFill>
                  <a:schemeClr val="bg1"/>
                </a:solidFill>
                <a:latin typeface="Anton" panose="020B0604020202020204" charset="0"/>
              </a:rPr>
              <a:t>Anfänge - 19. und frühes 20. Jahrhundert</a:t>
            </a:r>
            <a:endParaRPr sz="4000" spc="300" dirty="0">
              <a:solidFill>
                <a:schemeClr val="bg1"/>
              </a:solidFill>
              <a:latin typeface="Anton" panose="020B0604020202020204" charset="0"/>
              <a:ea typeface="Calibri"/>
              <a:cs typeface="Calibri"/>
              <a:sym typeface="Calibri"/>
            </a:endParaRPr>
          </a:p>
        </p:txBody>
      </p:sp>
      <p:sp>
        <p:nvSpPr>
          <p:cNvPr id="9" name="Google Shape;98;p2"/>
          <p:cNvSpPr txBox="1"/>
          <p:nvPr/>
        </p:nvSpPr>
        <p:spPr>
          <a:xfrm>
            <a:off x="442661" y="2015169"/>
            <a:ext cx="2922084" cy="105039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pic>
        <p:nvPicPr>
          <p:cNvPr id="2" name="Grafik 1"/>
          <p:cNvPicPr>
            <a:picLocks noChangeAspect="1"/>
          </p:cNvPicPr>
          <p:nvPr/>
        </p:nvPicPr>
        <p:blipFill>
          <a:blip r:embed="rId4"/>
          <a:stretch>
            <a:fillRect/>
          </a:stretch>
        </p:blipFill>
        <p:spPr>
          <a:xfrm>
            <a:off x="-160994" y="-137250"/>
            <a:ext cx="2604527" cy="11024828"/>
          </a:xfrm>
          <a:prstGeom prst="rect">
            <a:avLst/>
          </a:prstGeom>
        </p:spPr>
      </p:pic>
      <p:sp>
        <p:nvSpPr>
          <p:cNvPr id="113" name="Google Shape;113;p12">
            <a:extLst>
              <a:ext uri="{FF2B5EF4-FFF2-40B4-BE49-F238E27FC236}">
                <a16:creationId xmlns:a16="http://schemas.microsoft.com/office/drawing/2014/main" id="{AF61B961-F649-D842-3169-E411793BD0C0}"/>
              </a:ext>
            </a:extLst>
          </p:cNvPr>
          <p:cNvSpPr txBox="1"/>
          <p:nvPr/>
        </p:nvSpPr>
        <p:spPr>
          <a:xfrm>
            <a:off x="3047188" y="4646378"/>
            <a:ext cx="15347576" cy="6241200"/>
          </a:xfrm>
          <a:prstGeom prst="rect">
            <a:avLst/>
          </a:prstGeom>
          <a:noFill/>
          <a:ln>
            <a:noFill/>
          </a:ln>
        </p:spPr>
        <p:txBody>
          <a:bodyPr spcFirstLastPara="1" wrap="square" lIns="91425" tIns="91425" rIns="91425" bIns="91425" anchor="t" anchorCtr="0">
            <a:noAutofit/>
          </a:bodyPr>
          <a:lstStyle/>
          <a:p>
            <a:pPr lvl="0"/>
            <a:r>
              <a:rPr lang="de-AT" sz="2800" dirty="0">
                <a:solidFill>
                  <a:schemeClr val="bg1"/>
                </a:solidFill>
                <a:latin typeface="Quicksand" panose="020B0604020202020204" charset="0"/>
              </a:rPr>
              <a:t>Gründung von Vereinen und Verbänden, vor allem in </a:t>
            </a:r>
            <a:r>
              <a:rPr lang="de-AT" sz="2800" b="1" dirty="0">
                <a:solidFill>
                  <a:schemeClr val="bg1"/>
                </a:solidFill>
                <a:latin typeface="Quicksand" panose="020B0604020202020204" charset="0"/>
              </a:rPr>
              <a:t>Europa</a:t>
            </a:r>
            <a:r>
              <a:rPr lang="de-AT" sz="2800" dirty="0">
                <a:solidFill>
                  <a:schemeClr val="bg1"/>
                </a:solidFill>
                <a:latin typeface="Quicksand" panose="020B0604020202020204" charset="0"/>
              </a:rPr>
              <a:t> und den </a:t>
            </a:r>
            <a:r>
              <a:rPr lang="de-AT" sz="2800" b="1" dirty="0">
                <a:solidFill>
                  <a:schemeClr val="bg1"/>
                </a:solidFill>
                <a:latin typeface="Quicksand" panose="020B0604020202020204" charset="0"/>
              </a:rPr>
              <a:t>USA</a:t>
            </a:r>
          </a:p>
          <a:p>
            <a:pPr lvl="1"/>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Beispiel: </a:t>
            </a:r>
            <a:r>
              <a:rPr lang="de-AT" sz="2800" b="1" dirty="0">
                <a:solidFill>
                  <a:schemeClr val="bg1"/>
                </a:solidFill>
                <a:latin typeface="Quicksand" panose="020B0604020202020204" charset="0"/>
              </a:rPr>
              <a:t>National </a:t>
            </a:r>
            <a:r>
              <a:rPr lang="de-AT" sz="2800" b="1" dirty="0" err="1">
                <a:solidFill>
                  <a:schemeClr val="bg1"/>
                </a:solidFill>
                <a:latin typeface="Quicksand" panose="020B0604020202020204" charset="0"/>
              </a:rPr>
              <a:t>Association</a:t>
            </a:r>
            <a:r>
              <a:rPr lang="de-AT" sz="2800" b="1" dirty="0">
                <a:solidFill>
                  <a:schemeClr val="bg1"/>
                </a:solidFill>
                <a:latin typeface="Quicksand" panose="020B0604020202020204" charset="0"/>
              </a:rPr>
              <a:t> </a:t>
            </a:r>
            <a:r>
              <a:rPr lang="de-AT" sz="2800" b="1" dirty="0" err="1">
                <a:solidFill>
                  <a:schemeClr val="bg1"/>
                </a:solidFill>
                <a:latin typeface="Quicksand" panose="020B0604020202020204" charset="0"/>
              </a:rPr>
              <a:t>of</a:t>
            </a:r>
            <a:r>
              <a:rPr lang="de-AT" sz="2800" b="1" dirty="0">
                <a:solidFill>
                  <a:schemeClr val="bg1"/>
                </a:solidFill>
                <a:latin typeface="Quicksand" panose="020B0604020202020204" charset="0"/>
              </a:rPr>
              <a:t> </a:t>
            </a:r>
            <a:r>
              <a:rPr lang="de-AT" sz="2800" b="1" dirty="0" err="1">
                <a:solidFill>
                  <a:schemeClr val="bg1"/>
                </a:solidFill>
                <a:latin typeface="Quicksand" panose="020B0604020202020204" charset="0"/>
              </a:rPr>
              <a:t>the</a:t>
            </a:r>
            <a:r>
              <a:rPr lang="de-AT" sz="2800" b="1" dirty="0">
                <a:solidFill>
                  <a:schemeClr val="bg1"/>
                </a:solidFill>
                <a:latin typeface="Quicksand" panose="020B0604020202020204" charset="0"/>
              </a:rPr>
              <a:t> </a:t>
            </a:r>
            <a:r>
              <a:rPr lang="de-AT" sz="2800" b="1" dirty="0" err="1">
                <a:solidFill>
                  <a:schemeClr val="bg1"/>
                </a:solidFill>
                <a:latin typeface="Quicksand" panose="020B0604020202020204" charset="0"/>
              </a:rPr>
              <a:t>Deaf</a:t>
            </a:r>
            <a:r>
              <a:rPr lang="de-AT" sz="2800" b="1" dirty="0">
                <a:solidFill>
                  <a:schemeClr val="bg1"/>
                </a:solidFill>
                <a:latin typeface="Quicksand" panose="020B0604020202020204" charset="0"/>
              </a:rPr>
              <a:t>  </a:t>
            </a:r>
            <a:r>
              <a:rPr lang="de-AT" sz="2800" dirty="0">
                <a:solidFill>
                  <a:schemeClr val="bg1"/>
                </a:solidFill>
                <a:latin typeface="Quicksand" panose="020B0604020202020204" charset="0"/>
              </a:rPr>
              <a:t>(NAD), USA, 1880</a:t>
            </a:r>
          </a:p>
          <a:p>
            <a:pPr lvl="1"/>
            <a:endParaRPr lang="de-AT" sz="2800" dirty="0">
              <a:solidFill>
                <a:schemeClr val="bg1"/>
              </a:solidFill>
              <a:latin typeface="Quicksand" panose="020B0604020202020204" charset="0"/>
            </a:endParaRPr>
          </a:p>
          <a:p>
            <a:pPr lvl="1"/>
            <a:endParaRPr lang="de-AT" sz="2800" dirty="0">
              <a:solidFill>
                <a:schemeClr val="bg1"/>
              </a:solidFill>
              <a:latin typeface="Quicksand" panose="020B0604020202020204" charset="0"/>
            </a:endParaRPr>
          </a:p>
          <a:p>
            <a:pPr lvl="1"/>
            <a:r>
              <a:rPr lang="de-AT" sz="2800" b="1" dirty="0">
                <a:solidFill>
                  <a:schemeClr val="bg1"/>
                </a:solidFill>
                <a:latin typeface="Quicksand" panose="020B0604020202020204" charset="0"/>
              </a:rPr>
              <a:t>Inhalte / Situation:</a:t>
            </a:r>
          </a:p>
          <a:p>
            <a:pPr lvl="1"/>
            <a:endParaRPr lang="de-AT" sz="2800" b="1" dirty="0">
              <a:solidFill>
                <a:schemeClr val="bg1"/>
              </a:solidFill>
              <a:latin typeface="Quicksand" panose="020B0604020202020204" charset="0"/>
            </a:endParaRPr>
          </a:p>
          <a:p>
            <a:pPr lvl="1"/>
            <a:r>
              <a:rPr lang="de-AT" sz="2800" dirty="0">
                <a:solidFill>
                  <a:schemeClr val="bg1"/>
                </a:solidFill>
                <a:latin typeface="Quicksand" panose="020B0604020202020204" charset="0"/>
              </a:rPr>
              <a:t>- Gebärdensprache anstelle von Lippenlesen</a:t>
            </a:r>
          </a:p>
          <a:p>
            <a:pPr lvl="1"/>
            <a:endParaRPr lang="de-AT" sz="2800" dirty="0">
              <a:solidFill>
                <a:schemeClr val="bg1"/>
              </a:solidFill>
              <a:latin typeface="Quicksand" panose="020B0604020202020204" charset="0"/>
            </a:endParaRPr>
          </a:p>
          <a:p>
            <a:pPr lvl="1"/>
            <a:r>
              <a:rPr lang="de-AT" sz="2800" dirty="0">
                <a:solidFill>
                  <a:schemeClr val="bg1"/>
                </a:solidFill>
                <a:latin typeface="Quicksand" panose="020B0604020202020204" charset="0"/>
              </a:rPr>
              <a:t>- Viele taube Menschen waren aus dem </a:t>
            </a:r>
            <a:r>
              <a:rPr lang="de-AT" sz="2800" b="1" dirty="0">
                <a:solidFill>
                  <a:schemeClr val="bg1"/>
                </a:solidFill>
                <a:latin typeface="Quicksand" panose="020B0604020202020204" charset="0"/>
              </a:rPr>
              <a:t>Bildungssystem </a:t>
            </a:r>
          </a:p>
          <a:p>
            <a:pPr lvl="1"/>
            <a:r>
              <a:rPr lang="de-AT" sz="2800" b="1" dirty="0">
                <a:solidFill>
                  <a:schemeClr val="bg1"/>
                </a:solidFill>
                <a:latin typeface="Quicksand" panose="020B0604020202020204" charset="0"/>
              </a:rPr>
              <a:t>   ausgeschlossen </a:t>
            </a:r>
            <a:r>
              <a:rPr lang="de-AT" sz="2800" dirty="0">
                <a:solidFill>
                  <a:schemeClr val="bg1"/>
                </a:solidFill>
                <a:latin typeface="Quicksand" panose="020B0604020202020204" charset="0"/>
              </a:rPr>
              <a:t>oder </a:t>
            </a:r>
            <a:r>
              <a:rPr lang="de-AT" sz="2800" b="1" dirty="0">
                <a:solidFill>
                  <a:schemeClr val="bg1"/>
                </a:solidFill>
                <a:latin typeface="Quicksand" panose="020B0604020202020204" charset="0"/>
              </a:rPr>
              <a:t>in spezialisierten Institutionen isoliert</a:t>
            </a:r>
            <a:r>
              <a:rPr lang="de-AT" sz="2800" dirty="0">
                <a:solidFill>
                  <a:schemeClr val="bg1"/>
                </a:solidFill>
                <a:latin typeface="Quicksand" panose="020B0604020202020204" charset="0"/>
              </a:rPr>
              <a:t>.</a:t>
            </a:r>
          </a:p>
          <a:p>
            <a:pPr lvl="0"/>
            <a:r>
              <a:rPr lang="de-AT" sz="2800" dirty="0">
                <a:solidFill>
                  <a:schemeClr val="bg1"/>
                </a:solidFill>
                <a:latin typeface="Quicksand" panose="020B0604020202020204" charset="0"/>
              </a:rPr>
              <a:t>.</a:t>
            </a: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sp>
        <p:nvSpPr>
          <p:cNvPr id="110" name="Google Shape;110;p12">
            <a:extLst>
              <a:ext uri="{FF2B5EF4-FFF2-40B4-BE49-F238E27FC236}">
                <a16:creationId xmlns:a16="http://schemas.microsoft.com/office/drawing/2014/main" id="{E1150EA7-6A09-D1CD-826A-06389C1B4B94}"/>
              </a:ext>
            </a:extLst>
          </p:cNvPr>
          <p:cNvSpPr/>
          <p:nvPr/>
        </p:nvSpPr>
        <p:spPr>
          <a:xfrm>
            <a:off x="-466778" y="294956"/>
            <a:ext cx="3065931" cy="1734896"/>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6" name="Grafik 5" descr="Ein Bild, das Text, Screenshot, rot, Karminrot enthält.&#10;&#10;KI-generierte Inhalte können fehlerhaft sein.">
            <a:extLst>
              <a:ext uri="{FF2B5EF4-FFF2-40B4-BE49-F238E27FC236}">
                <a16:creationId xmlns:a16="http://schemas.microsoft.com/office/drawing/2014/main" id="{85F47846-8898-ED56-D7E3-A8C09042FB8F}"/>
              </a:ext>
            </a:extLst>
          </p:cNvPr>
          <p:cNvPicPr>
            <a:picLocks noChangeAspect="1"/>
          </p:cNvPicPr>
          <p:nvPr/>
        </p:nvPicPr>
        <p:blipFill>
          <a:blip r:embed="rId6"/>
          <a:stretch>
            <a:fillRect/>
          </a:stretch>
        </p:blipFill>
        <p:spPr>
          <a:xfrm>
            <a:off x="11458425" y="1890204"/>
            <a:ext cx="3643295" cy="21431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Grafik 7">
            <a:extLst>
              <a:ext uri="{FF2B5EF4-FFF2-40B4-BE49-F238E27FC236}">
                <a16:creationId xmlns:a16="http://schemas.microsoft.com/office/drawing/2014/main" id="{2020367F-AE5E-E188-0C19-93D25940AC0F}"/>
              </a:ext>
            </a:extLst>
          </p:cNvPr>
          <p:cNvPicPr>
            <a:picLocks noChangeAspect="1"/>
          </p:cNvPicPr>
          <p:nvPr/>
        </p:nvPicPr>
        <p:blipFill>
          <a:blip r:embed="rId7"/>
          <a:stretch>
            <a:fillRect/>
          </a:stretch>
        </p:blipFill>
        <p:spPr>
          <a:xfrm>
            <a:off x="13349023" y="6593417"/>
            <a:ext cx="1452452" cy="16238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Grafik 10" descr="Ein Bild, das Text, Cartoon, Kreis, Clipart enthält.&#10;&#10;KI-generierte Inhalte können fehlerhaft sein.">
            <a:extLst>
              <a:ext uri="{FF2B5EF4-FFF2-40B4-BE49-F238E27FC236}">
                <a16:creationId xmlns:a16="http://schemas.microsoft.com/office/drawing/2014/main" id="{B6764D2E-0A41-E7D4-32FC-393BF9B7598F}"/>
              </a:ext>
            </a:extLst>
          </p:cNvPr>
          <p:cNvPicPr>
            <a:picLocks noChangeAspect="1"/>
          </p:cNvPicPr>
          <p:nvPr/>
        </p:nvPicPr>
        <p:blipFill>
          <a:blip r:embed="rId8"/>
          <a:stretch>
            <a:fillRect/>
          </a:stretch>
        </p:blipFill>
        <p:spPr>
          <a:xfrm>
            <a:off x="15629981" y="1759783"/>
            <a:ext cx="2215358" cy="22031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Multiplikationszeichen 11">
            <a:extLst>
              <a:ext uri="{FF2B5EF4-FFF2-40B4-BE49-F238E27FC236}">
                <a16:creationId xmlns:a16="http://schemas.microsoft.com/office/drawing/2014/main" id="{40A42CF8-FC9B-BC13-A64B-84DA22F4E5A6}"/>
              </a:ext>
            </a:extLst>
          </p:cNvPr>
          <p:cNvSpPr/>
          <p:nvPr/>
        </p:nvSpPr>
        <p:spPr>
          <a:xfrm>
            <a:off x="12302858" y="2333673"/>
            <a:ext cx="2092331" cy="1455600"/>
          </a:xfrm>
          <a:prstGeom prst="mathMultipl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pic>
        <p:nvPicPr>
          <p:cNvPr id="7" name="Grafik 6">
            <a:extLst>
              <a:ext uri="{FF2B5EF4-FFF2-40B4-BE49-F238E27FC236}">
                <a16:creationId xmlns:a16="http://schemas.microsoft.com/office/drawing/2014/main" id="{CDC6C618-44D0-D857-FAED-705381A951EC}"/>
              </a:ext>
            </a:extLst>
          </p:cNvPr>
          <p:cNvPicPr>
            <a:picLocks noChangeAspect="1"/>
          </p:cNvPicPr>
          <p:nvPr/>
        </p:nvPicPr>
        <p:blipFill>
          <a:blip r:embed="rId9"/>
          <a:stretch>
            <a:fillRect/>
          </a:stretch>
        </p:blipFill>
        <p:spPr>
          <a:xfrm>
            <a:off x="2759083" y="1627950"/>
            <a:ext cx="4070494" cy="3111476"/>
          </a:xfrm>
          <a:prstGeom prst="rect">
            <a:avLst/>
          </a:prstGeom>
        </p:spPr>
      </p:pic>
      <p:pic>
        <p:nvPicPr>
          <p:cNvPr id="13" name="Grafik 12" descr="Ein Bild, das Entwurf, Zeichnung, Lineart, Darstellung enthält.&#10;&#10;KI-generierte Inhalte können fehlerhaft sein.">
            <a:extLst>
              <a:ext uri="{FF2B5EF4-FFF2-40B4-BE49-F238E27FC236}">
                <a16:creationId xmlns:a16="http://schemas.microsoft.com/office/drawing/2014/main" id="{C2F928D3-0657-882C-D582-25BE61FE0735}"/>
              </a:ext>
            </a:extLst>
          </p:cNvPr>
          <p:cNvPicPr>
            <a:picLocks noChangeAspect="1"/>
          </p:cNvPicPr>
          <p:nvPr/>
        </p:nvPicPr>
        <p:blipFill>
          <a:blip r:embed="rId10"/>
          <a:stretch>
            <a:fillRect/>
          </a:stretch>
        </p:blipFill>
        <p:spPr>
          <a:xfrm>
            <a:off x="7140105" y="1946968"/>
            <a:ext cx="3790059" cy="21555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Grafik 3" descr="Ein Bild, das Clipart, Kreis, Grafiken, Design enthält.&#10;&#10;KI-generierte Inhalte können fehlerhaft sein.">
            <a:extLst>
              <a:ext uri="{FF2B5EF4-FFF2-40B4-BE49-F238E27FC236}">
                <a16:creationId xmlns:a16="http://schemas.microsoft.com/office/drawing/2014/main" id="{95BD31DA-DFCD-0F02-7518-EA85EBD19AAB}"/>
              </a:ext>
            </a:extLst>
          </p:cNvPr>
          <p:cNvPicPr>
            <a:picLocks noChangeAspect="1"/>
          </p:cNvPicPr>
          <p:nvPr/>
        </p:nvPicPr>
        <p:blipFill>
          <a:blip r:embed="rId11"/>
          <a:stretch>
            <a:fillRect/>
          </a:stretch>
        </p:blipFill>
        <p:spPr>
          <a:xfrm>
            <a:off x="15483288" y="6546062"/>
            <a:ext cx="1798664" cy="17785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a:extLst>
              <a:ext uri="{FF2B5EF4-FFF2-40B4-BE49-F238E27FC236}">
                <a16:creationId xmlns:a16="http://schemas.microsoft.com/office/drawing/2014/main" id="{2843BD76-2791-15AC-F94C-5D1FD17E6BD1}"/>
              </a:ext>
            </a:extLst>
          </p:cNvPr>
          <p:cNvPicPr>
            <a:picLocks noChangeAspect="1"/>
          </p:cNvPicPr>
          <p:nvPr/>
        </p:nvPicPr>
        <p:blipFill>
          <a:blip r:embed="rId12"/>
          <a:stretch>
            <a:fillRect/>
          </a:stretch>
        </p:blipFill>
        <p:spPr>
          <a:xfrm>
            <a:off x="-897" y="4018713"/>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2970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44D4E972-3B01-281E-6C9E-59251581F2E6}"/>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AD11654A-4752-2D50-B7EC-F1757FFA6EFC}"/>
              </a:ext>
            </a:extLst>
          </p:cNvPr>
          <p:cNvGrpSpPr/>
          <p:nvPr/>
        </p:nvGrpSpPr>
        <p:grpSpPr>
          <a:xfrm>
            <a:off x="64087" y="-267639"/>
            <a:ext cx="18288000" cy="10503991"/>
            <a:chOff x="0" y="-57150"/>
            <a:chExt cx="769602" cy="2766483"/>
          </a:xfrm>
        </p:grpSpPr>
        <p:sp>
          <p:nvSpPr>
            <p:cNvPr id="108" name="Google Shape;108;p12">
              <a:extLst>
                <a:ext uri="{FF2B5EF4-FFF2-40B4-BE49-F238E27FC236}">
                  <a16:creationId xmlns:a16="http://schemas.microsoft.com/office/drawing/2014/main" id="{4BB92B10-EC99-BA8C-1C67-7AE40284B952}"/>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14A81E1A-40DB-1206-C784-533CDC9B7EF2}"/>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34B923C9-7D73-65C8-A1ED-E0AA25D8F513}"/>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ln w="0"/>
              <a:solidFill>
                <a:schemeClr val="tx1"/>
              </a:solidFill>
              <a:effectLst>
                <a:outerShdw blurRad="38100" dist="19050" dir="2700000" algn="tl" rotWithShape="0">
                  <a:schemeClr val="dk1">
                    <a:alpha val="40000"/>
                  </a:schemeClr>
                </a:outerShdw>
              </a:effectLst>
              <a:latin typeface="Calibri"/>
              <a:ea typeface="Calibri"/>
              <a:cs typeface="Calibri"/>
              <a:sym typeface="Calibri"/>
            </a:endParaRPr>
          </a:p>
        </p:txBody>
      </p:sp>
      <p:sp>
        <p:nvSpPr>
          <p:cNvPr id="111" name="Google Shape;111;p12">
            <a:extLst>
              <a:ext uri="{FF2B5EF4-FFF2-40B4-BE49-F238E27FC236}">
                <a16:creationId xmlns:a16="http://schemas.microsoft.com/office/drawing/2014/main" id="{4EFED80F-FC3B-A51A-74C3-BCE5A74629E7}"/>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8A311A6C-4CCA-37E6-3D25-CAAEDC088AC6}"/>
              </a:ext>
            </a:extLst>
          </p:cNvPr>
          <p:cNvSpPr txBox="1"/>
          <p:nvPr/>
        </p:nvSpPr>
        <p:spPr>
          <a:xfrm>
            <a:off x="4050873" y="629814"/>
            <a:ext cx="15347576" cy="1455600"/>
          </a:xfrm>
          <a:prstGeom prst="rect">
            <a:avLst/>
          </a:prstGeom>
          <a:noFill/>
          <a:ln>
            <a:noFill/>
          </a:ln>
        </p:spPr>
        <p:txBody>
          <a:bodyPr spcFirstLastPara="1" wrap="square" lIns="91425" tIns="91425" rIns="91425" bIns="91425" anchor="t" anchorCtr="0">
            <a:noAutofit/>
          </a:bodyPr>
          <a:lstStyle/>
          <a:p>
            <a:pPr lvl="0"/>
            <a:r>
              <a:rPr lang="de-AT" sz="4000" b="1" spc="300" dirty="0">
                <a:solidFill>
                  <a:schemeClr val="bg1"/>
                </a:solidFill>
                <a:latin typeface="Anton" panose="020B0604020202020204" charset="0"/>
              </a:rPr>
              <a:t>Kulturbewegung (Movement)</a:t>
            </a:r>
          </a:p>
          <a:p>
            <a:pPr lvl="0"/>
            <a:r>
              <a:rPr lang="de-AT" sz="4000" b="1" spc="300" dirty="0">
                <a:solidFill>
                  <a:schemeClr val="bg1"/>
                </a:solidFill>
                <a:latin typeface="Anton" panose="020B0604020202020204" charset="0"/>
              </a:rPr>
              <a:t>Gebärdensprach-Aktivismus (1920–1960)</a:t>
            </a:r>
            <a:endParaRPr sz="4000" spc="300" dirty="0">
              <a:solidFill>
                <a:schemeClr val="bg1"/>
              </a:solidFill>
              <a:latin typeface="Anton" panose="020B0604020202020204" charset="0"/>
              <a:ea typeface="Calibri"/>
              <a:cs typeface="Calibri"/>
              <a:sym typeface="Calibri"/>
            </a:endParaRPr>
          </a:p>
        </p:txBody>
      </p:sp>
      <p:sp>
        <p:nvSpPr>
          <p:cNvPr id="113" name="Google Shape;113;p12">
            <a:extLst>
              <a:ext uri="{FF2B5EF4-FFF2-40B4-BE49-F238E27FC236}">
                <a16:creationId xmlns:a16="http://schemas.microsoft.com/office/drawing/2014/main" id="{C96A1170-282D-DA01-2FEE-28C86CDA22E5}"/>
              </a:ext>
            </a:extLst>
          </p:cNvPr>
          <p:cNvSpPr txBox="1"/>
          <p:nvPr/>
        </p:nvSpPr>
        <p:spPr>
          <a:xfrm>
            <a:off x="4050873" y="2604322"/>
            <a:ext cx="14008842" cy="6241200"/>
          </a:xfrm>
          <a:prstGeom prst="rect">
            <a:avLst/>
          </a:prstGeom>
          <a:noFill/>
          <a:ln>
            <a:noFill/>
          </a:ln>
        </p:spPr>
        <p:txBody>
          <a:bodyPr spcFirstLastPara="1" wrap="square" lIns="91425" tIns="91425" rIns="91425" bIns="91425" anchor="t" anchorCtr="0">
            <a:noAutofit/>
          </a:bodyPr>
          <a:lstStyle/>
          <a:p>
            <a:pPr lvl="0"/>
            <a:r>
              <a:rPr lang="de-AT" sz="2800" b="1" dirty="0">
                <a:solidFill>
                  <a:schemeClr val="bg1"/>
                </a:solidFill>
                <a:latin typeface="Quicksand" panose="020B0604020202020204" charset="0"/>
              </a:rPr>
              <a:t>Wendepunkt:</a:t>
            </a:r>
            <a:r>
              <a:rPr lang="de-AT" sz="2800" dirty="0">
                <a:solidFill>
                  <a:schemeClr val="bg1"/>
                </a:solidFill>
                <a:latin typeface="Quicksand" panose="020B0604020202020204" charset="0"/>
              </a:rPr>
              <a:t> </a:t>
            </a:r>
          </a:p>
          <a:p>
            <a:pPr lvl="0"/>
            <a:r>
              <a:rPr lang="de-AT" sz="2800" dirty="0">
                <a:solidFill>
                  <a:schemeClr val="bg1"/>
                </a:solidFill>
                <a:latin typeface="Quicksand" panose="020B0604020202020204" charset="0"/>
              </a:rPr>
              <a:t>Gebärdensprache =  eigenständige Sprache </a:t>
            </a:r>
          </a:p>
          <a:p>
            <a:pPr lvl="0"/>
            <a:endParaRPr lang="de-AT" sz="2800" dirty="0">
              <a:solidFill>
                <a:schemeClr val="bg1"/>
              </a:solidFill>
              <a:latin typeface="Quicksand" panose="020B0604020202020204" charset="0"/>
            </a:endParaRPr>
          </a:p>
          <a:p>
            <a:pPr lvl="1"/>
            <a:r>
              <a:rPr lang="de-AT" sz="2800" dirty="0">
                <a:solidFill>
                  <a:schemeClr val="bg1"/>
                </a:solidFill>
                <a:latin typeface="Quicksand" panose="020B0604020202020204" charset="0"/>
              </a:rPr>
              <a:t>1960: </a:t>
            </a:r>
            <a:r>
              <a:rPr lang="de-AT" sz="2800" b="1" dirty="0">
                <a:solidFill>
                  <a:schemeClr val="bg1"/>
                </a:solidFill>
                <a:latin typeface="Quicksand" panose="020B0604020202020204" charset="0"/>
              </a:rPr>
              <a:t>William </a:t>
            </a:r>
            <a:r>
              <a:rPr lang="de-AT" sz="2800" b="1" dirty="0" err="1">
                <a:solidFill>
                  <a:schemeClr val="bg1"/>
                </a:solidFill>
                <a:latin typeface="Quicksand" panose="020B0604020202020204" charset="0"/>
              </a:rPr>
              <a:t>Stokoe</a:t>
            </a:r>
            <a:endParaRPr lang="de-AT" sz="2800" b="1" dirty="0">
              <a:solidFill>
                <a:schemeClr val="bg1"/>
              </a:solidFill>
              <a:latin typeface="Quicksand" panose="020B0604020202020204" charset="0"/>
            </a:endParaRPr>
          </a:p>
          <a:p>
            <a:pPr lvl="1"/>
            <a:r>
              <a:rPr lang="de-AT" sz="2800" dirty="0">
                <a:solidFill>
                  <a:schemeClr val="bg1"/>
                </a:solidFill>
                <a:latin typeface="Quicksand" panose="020B0604020202020204" charset="0"/>
              </a:rPr>
              <a:t>veröffentlicht die bahnbrechende Arbeit </a:t>
            </a:r>
          </a:p>
          <a:p>
            <a:pPr lvl="1"/>
            <a:r>
              <a:rPr lang="de-AT" sz="2800" b="1" dirty="0" err="1">
                <a:solidFill>
                  <a:schemeClr val="bg1"/>
                </a:solidFill>
                <a:latin typeface="Quicksand" panose="020B0604020202020204" charset="0"/>
              </a:rPr>
              <a:t>Sign</a:t>
            </a:r>
            <a:r>
              <a:rPr lang="de-AT" sz="2800" b="1" dirty="0">
                <a:solidFill>
                  <a:schemeClr val="bg1"/>
                </a:solidFill>
                <a:latin typeface="Quicksand" panose="020B0604020202020204" charset="0"/>
              </a:rPr>
              <a:t> Language </a:t>
            </a:r>
            <a:r>
              <a:rPr lang="de-AT" sz="2800" b="1" dirty="0" err="1">
                <a:solidFill>
                  <a:schemeClr val="bg1"/>
                </a:solidFill>
                <a:latin typeface="Quicksand" panose="020B0604020202020204" charset="0"/>
              </a:rPr>
              <a:t>Structure</a:t>
            </a:r>
            <a:br>
              <a:rPr lang="de-AT" sz="2800" i="1" dirty="0">
                <a:solidFill>
                  <a:schemeClr val="bg1"/>
                </a:solidFill>
                <a:latin typeface="Quicksand" panose="020B0604020202020204" charset="0"/>
              </a:rPr>
            </a:br>
            <a:endParaRPr lang="de-AT" sz="2800" i="1" dirty="0">
              <a:solidFill>
                <a:schemeClr val="bg1"/>
              </a:solidFill>
              <a:latin typeface="Quicksand" panose="020B0604020202020204" charset="0"/>
            </a:endParaRPr>
          </a:p>
          <a:p>
            <a:pPr lvl="1"/>
            <a:r>
              <a:rPr lang="de-AT" sz="2800" dirty="0">
                <a:solidFill>
                  <a:schemeClr val="bg1"/>
                </a:solidFill>
                <a:latin typeface="Quicksand" panose="020B0604020202020204" charset="0"/>
              </a:rPr>
              <a:t>= sprachwissenschaftliche Anerkennung der Gebärdensprache </a:t>
            </a:r>
          </a:p>
          <a:p>
            <a:pPr lvl="1"/>
            <a:r>
              <a:rPr lang="de-AT" sz="2800" dirty="0">
                <a:solidFill>
                  <a:schemeClr val="bg1"/>
                </a:solidFill>
                <a:latin typeface="Quicksand" panose="020B0604020202020204" charset="0"/>
              </a:rPr>
              <a:t>= Förderung für den Schutz für Gebärdensprachen</a:t>
            </a:r>
          </a:p>
          <a:p>
            <a:pPr lvl="1"/>
            <a:r>
              <a:rPr lang="de-AT" sz="2800" dirty="0">
                <a:solidFill>
                  <a:schemeClr val="bg1"/>
                </a:solidFill>
                <a:latin typeface="Quicksand" panose="020B0604020202020204" charset="0"/>
              </a:rPr>
              <a:t>= Gründung von Gebärdensprachbewegungen</a:t>
            </a:r>
            <a:endParaRPr lang="de-AT" sz="2800" b="1" dirty="0">
              <a:solidFill>
                <a:schemeClr val="bg1"/>
              </a:solidFill>
              <a:latin typeface="Quicksand" panose="020B0604020202020204" charset="0"/>
            </a:endParaRPr>
          </a:p>
          <a:p>
            <a:pPr lvl="1"/>
            <a:endParaRPr lang="de-DE" sz="2800" b="1" dirty="0">
              <a:solidFill>
                <a:schemeClr val="bg1"/>
              </a:solidFill>
              <a:latin typeface="Quicksand" panose="020B0604020202020204" charset="0"/>
            </a:endParaRPr>
          </a:p>
          <a:p>
            <a:pPr lvl="1"/>
            <a:endParaRPr lang="de-AT" sz="2800" b="1" dirty="0">
              <a:solidFill>
                <a:schemeClr val="bg1"/>
              </a:solidFill>
              <a:latin typeface="Quicksand" panose="020B0604020202020204" charset="0"/>
            </a:endParaRPr>
          </a:p>
          <a:p>
            <a:pPr lvl="1"/>
            <a:r>
              <a:rPr lang="de-AT" sz="3200" b="1" dirty="0">
                <a:solidFill>
                  <a:schemeClr val="bg1"/>
                </a:solidFill>
                <a:latin typeface="Quicksand" panose="020B0604020202020204" charset="0"/>
              </a:rPr>
              <a:t>Movement: Gebärdensprache als Bestandteil der kulturellen Identität </a:t>
            </a:r>
          </a:p>
          <a:p>
            <a:pPr lvl="0"/>
            <a:r>
              <a:rPr lang="de-AT" sz="3200" b="1" dirty="0">
                <a:solidFill>
                  <a:schemeClr val="bg1"/>
                </a:solidFill>
                <a:latin typeface="Quicksand" panose="020B0604020202020204" charset="0"/>
              </a:rPr>
              <a:t>Aktivismus: Forderung nach Anerkennung und Selbstbestimmung</a:t>
            </a:r>
            <a:r>
              <a:rPr lang="de-AT" sz="3200" dirty="0">
                <a:solidFill>
                  <a:schemeClr val="bg1"/>
                </a:solidFill>
                <a:latin typeface="Quicksand" panose="020B0604020202020204" charset="0"/>
              </a:rPr>
              <a:t>.</a:t>
            </a:r>
            <a:endParaRPr lang="de-AT" sz="2800" dirty="0">
              <a:solidFill>
                <a:schemeClr val="bg1"/>
              </a:solidFill>
              <a:latin typeface="Quicksand" panose="020B0604020202020204" charset="0"/>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9" name="Grafik 8"/>
          <p:cNvPicPr>
            <a:picLocks noChangeAspect="1"/>
          </p:cNvPicPr>
          <p:nvPr/>
        </p:nvPicPr>
        <p:blipFill>
          <a:blip r:embed="rId5"/>
          <a:stretch>
            <a:fillRect/>
          </a:stretch>
        </p:blipFill>
        <p:spPr>
          <a:xfrm>
            <a:off x="42218" y="-181676"/>
            <a:ext cx="2837645" cy="11024828"/>
          </a:xfrm>
          <a:prstGeom prst="rect">
            <a:avLst/>
          </a:prstGeom>
        </p:spPr>
      </p:pic>
      <p:sp>
        <p:nvSpPr>
          <p:cNvPr id="10" name="Google Shape;111;p3">
            <a:extLst>
              <a:ext uri="{FF2B5EF4-FFF2-40B4-BE49-F238E27FC236}">
                <a16:creationId xmlns:a16="http://schemas.microsoft.com/office/drawing/2014/main" id="{CAE7A2AB-7E2D-4CB5-DBD8-6FAE7DD203B7}"/>
              </a:ext>
            </a:extLst>
          </p:cNvPr>
          <p:cNvSpPr/>
          <p:nvPr/>
        </p:nvSpPr>
        <p:spPr>
          <a:xfrm>
            <a:off x="-405415" y="181414"/>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5" name="Grafik 4">
            <a:extLst>
              <a:ext uri="{FF2B5EF4-FFF2-40B4-BE49-F238E27FC236}">
                <a16:creationId xmlns:a16="http://schemas.microsoft.com/office/drawing/2014/main" id="{F25B4166-AD4F-A74D-DEDC-6AF95CE9D5C3}"/>
              </a:ext>
            </a:extLst>
          </p:cNvPr>
          <p:cNvPicPr>
            <a:picLocks noChangeAspect="1"/>
          </p:cNvPicPr>
          <p:nvPr/>
        </p:nvPicPr>
        <p:blipFill>
          <a:blip r:embed="rId7"/>
          <a:stretch>
            <a:fillRect/>
          </a:stretch>
        </p:blipFill>
        <p:spPr>
          <a:xfrm>
            <a:off x="14705525" y="1683020"/>
            <a:ext cx="3182670" cy="38220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feld 7">
            <a:extLst>
              <a:ext uri="{FF2B5EF4-FFF2-40B4-BE49-F238E27FC236}">
                <a16:creationId xmlns:a16="http://schemas.microsoft.com/office/drawing/2014/main" id="{B0BC1CDF-F5BB-E863-241D-58BF68EB1B20}"/>
              </a:ext>
            </a:extLst>
          </p:cNvPr>
          <p:cNvSpPr txBox="1"/>
          <p:nvPr/>
        </p:nvSpPr>
        <p:spPr>
          <a:xfrm>
            <a:off x="15599788" y="2335957"/>
            <a:ext cx="1559561" cy="954107"/>
          </a:xfrm>
          <a:prstGeom prst="rect">
            <a:avLst/>
          </a:prstGeom>
          <a:noFill/>
        </p:spPr>
        <p:txBody>
          <a:bodyPr wrap="square" rtlCol="0">
            <a:spAutoFit/>
          </a:bodyPr>
          <a:lstStyle/>
          <a:p>
            <a:pPr algn="ctr"/>
            <a:r>
              <a:rPr lang="de-AT" sz="2800" b="1" dirty="0">
                <a:latin typeface="Aptos Black" panose="020B0004020202020204" pitchFamily="34" charset="0"/>
              </a:rPr>
              <a:t>William </a:t>
            </a:r>
            <a:r>
              <a:rPr lang="de-AT" sz="2800" b="1" dirty="0" err="1">
                <a:latin typeface="Aptos Black" panose="020B0004020202020204" pitchFamily="34" charset="0"/>
              </a:rPr>
              <a:t>Stokoe</a:t>
            </a:r>
            <a:endParaRPr lang="de-AT" sz="2800" b="1" dirty="0">
              <a:latin typeface="Aptos Black" panose="020B0004020202020204" pitchFamily="34" charset="0"/>
            </a:endParaRPr>
          </a:p>
        </p:txBody>
      </p:sp>
      <p:pic>
        <p:nvPicPr>
          <p:cNvPr id="12" name="Grafik 11" descr="Ein Bild, das Design enthält.&#10;&#10;KI-generierte Inhalte können fehlerhaft sein.">
            <a:extLst>
              <a:ext uri="{FF2B5EF4-FFF2-40B4-BE49-F238E27FC236}">
                <a16:creationId xmlns:a16="http://schemas.microsoft.com/office/drawing/2014/main" id="{3ABCC854-CAFD-BE9F-2AFE-13D20F256210}"/>
              </a:ext>
            </a:extLst>
          </p:cNvPr>
          <p:cNvPicPr>
            <a:picLocks noChangeAspect="1"/>
          </p:cNvPicPr>
          <p:nvPr/>
        </p:nvPicPr>
        <p:blipFill>
          <a:blip r:embed="rId8"/>
          <a:stretch>
            <a:fillRect/>
          </a:stretch>
        </p:blipFill>
        <p:spPr>
          <a:xfrm>
            <a:off x="15850121" y="3456906"/>
            <a:ext cx="1121910" cy="1116360"/>
          </a:xfrm>
          <a:prstGeom prst="rect">
            <a:avLst/>
          </a:prstGeom>
        </p:spPr>
      </p:pic>
      <p:pic>
        <p:nvPicPr>
          <p:cNvPr id="2" name="Grafik 1">
            <a:extLst>
              <a:ext uri="{FF2B5EF4-FFF2-40B4-BE49-F238E27FC236}">
                <a16:creationId xmlns:a16="http://schemas.microsoft.com/office/drawing/2014/main" id="{B2FAE7E8-95D9-C907-00AF-1EEBE05769B9}"/>
              </a:ext>
            </a:extLst>
          </p:cNvPr>
          <p:cNvPicPr>
            <a:picLocks noChangeAspect="1"/>
          </p:cNvPicPr>
          <p:nvPr/>
        </p:nvPicPr>
        <p:blipFill>
          <a:blip r:embed="rId9"/>
          <a:stretch>
            <a:fillRect/>
          </a:stretch>
        </p:blipFill>
        <p:spPr>
          <a:xfrm>
            <a:off x="449685" y="3783582"/>
            <a:ext cx="2231719" cy="22495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2245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EFDFAA80-5D82-E545-023A-609C37633D9B}"/>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914C78DD-12BB-29B0-15D0-60F75959D9A0}"/>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177474CF-02CD-9271-7AEA-FE5BEEBA7C1C}"/>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0DF58A29-1478-610D-EC59-5B1A6B235952}"/>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94126818-52C9-025D-5EC3-D882B466DEC5}"/>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C8908A7-572A-6091-CAFF-9B6A4FBEFAD6}"/>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7D3AD8EF-9E36-9D16-5642-026796E06F09}"/>
              </a:ext>
            </a:extLst>
          </p:cNvPr>
          <p:cNvSpPr txBox="1"/>
          <p:nvPr/>
        </p:nvSpPr>
        <p:spPr>
          <a:xfrm>
            <a:off x="3657681" y="279784"/>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Bürgerrechtsbewegung der 1960er und 1970er Jahre </a:t>
            </a:r>
            <a:endParaRPr sz="4400" spc="300" dirty="0">
              <a:solidFill>
                <a:schemeClr val="bg1"/>
              </a:solidFill>
              <a:latin typeface="Anton" pitchFamily="2" charset="0"/>
              <a:ea typeface="Calibri"/>
              <a:cs typeface="Calibri"/>
              <a:sym typeface="Calibri"/>
            </a:endParaRPr>
          </a:p>
        </p:txBody>
      </p:sp>
      <p:sp>
        <p:nvSpPr>
          <p:cNvPr id="113" name="Google Shape;113;p12">
            <a:extLst>
              <a:ext uri="{FF2B5EF4-FFF2-40B4-BE49-F238E27FC236}">
                <a16:creationId xmlns:a16="http://schemas.microsoft.com/office/drawing/2014/main" id="{D696C8E9-8834-6AC7-F66B-B4BDC4B77407}"/>
              </a:ext>
            </a:extLst>
          </p:cNvPr>
          <p:cNvSpPr txBox="1"/>
          <p:nvPr/>
        </p:nvSpPr>
        <p:spPr>
          <a:xfrm>
            <a:off x="3657681" y="1914404"/>
            <a:ext cx="13722404" cy="6241200"/>
          </a:xfrm>
          <a:prstGeom prst="rect">
            <a:avLst/>
          </a:prstGeom>
          <a:noFill/>
          <a:ln>
            <a:noFill/>
          </a:ln>
        </p:spPr>
        <p:txBody>
          <a:bodyPr spcFirstLastPara="1" wrap="square" lIns="91425" tIns="91425" rIns="91425" bIns="91425" anchor="t" anchorCtr="0">
            <a:noAutofit/>
          </a:bodyPr>
          <a:lstStyle/>
          <a:p>
            <a:pPr lvl="0"/>
            <a:r>
              <a:rPr lang="de-AT" sz="3200" b="1" dirty="0">
                <a:solidFill>
                  <a:schemeClr val="bg1"/>
                </a:solidFill>
                <a:latin typeface="Quicksand" panose="020B0604020202020204" charset="0"/>
              </a:rPr>
              <a:t>Kampf um Gleichstellung:</a:t>
            </a:r>
          </a:p>
          <a:p>
            <a:pPr lvl="1"/>
            <a:endParaRPr lang="de-AT" sz="3200" dirty="0">
              <a:solidFill>
                <a:schemeClr val="bg1"/>
              </a:solidFill>
              <a:latin typeface="Quicksand" panose="020B0604020202020204" charset="0"/>
            </a:endParaRPr>
          </a:p>
          <a:p>
            <a:pPr lvl="1"/>
            <a:r>
              <a:rPr lang="de-AT" sz="3200" dirty="0">
                <a:solidFill>
                  <a:schemeClr val="bg1"/>
                </a:solidFill>
                <a:latin typeface="Quicksand" panose="020B0604020202020204" charset="0"/>
              </a:rPr>
              <a:t>- US-amerikanische ADA (Americans </a:t>
            </a:r>
            <a:r>
              <a:rPr lang="de-AT" sz="3200" dirty="0" err="1">
                <a:solidFill>
                  <a:schemeClr val="bg1"/>
                </a:solidFill>
                <a:latin typeface="Quicksand" panose="020B0604020202020204" charset="0"/>
              </a:rPr>
              <a:t>with</a:t>
            </a:r>
            <a:r>
              <a:rPr lang="de-AT" sz="3200" dirty="0">
                <a:solidFill>
                  <a:schemeClr val="bg1"/>
                </a:solidFill>
                <a:latin typeface="Quicksand" panose="020B0604020202020204" charset="0"/>
              </a:rPr>
              <a:t> </a:t>
            </a:r>
            <a:r>
              <a:rPr lang="de-AT" sz="3200" dirty="0" err="1">
                <a:solidFill>
                  <a:schemeClr val="bg1"/>
                </a:solidFill>
                <a:latin typeface="Quicksand" panose="020B0604020202020204" charset="0"/>
              </a:rPr>
              <a:t>Disabilities</a:t>
            </a:r>
            <a:r>
              <a:rPr lang="de-AT" sz="3200" dirty="0">
                <a:solidFill>
                  <a:schemeClr val="bg1"/>
                </a:solidFill>
                <a:latin typeface="Quicksand" panose="020B0604020202020204" charset="0"/>
              </a:rPr>
              <a:t> Act)</a:t>
            </a:r>
          </a:p>
          <a:p>
            <a:pPr lvl="1"/>
            <a:r>
              <a:rPr lang="de-AT" sz="3200" dirty="0">
                <a:solidFill>
                  <a:schemeClr val="bg1"/>
                </a:solidFill>
                <a:latin typeface="Quicksand" panose="020B0604020202020204" charset="0"/>
              </a:rPr>
              <a:t>= gesetzliche Regelungen für Menschen mit Behinderungen </a:t>
            </a:r>
          </a:p>
          <a:p>
            <a:pPr lvl="1"/>
            <a:endParaRPr lang="de-AT" sz="3200" dirty="0">
              <a:solidFill>
                <a:schemeClr val="bg1"/>
              </a:solidFill>
              <a:latin typeface="Quicksand" panose="020B0604020202020204" charset="0"/>
            </a:endParaRPr>
          </a:p>
          <a:p>
            <a:pPr lvl="1"/>
            <a:r>
              <a:rPr lang="de-AT" sz="3200" dirty="0">
                <a:solidFill>
                  <a:schemeClr val="bg1"/>
                </a:solidFill>
                <a:latin typeface="Quicksand" panose="020B0604020202020204" charset="0"/>
              </a:rPr>
              <a:t>- Forderung für Zugang zu Bildung, Beruf, Politik und Kultur. </a:t>
            </a:r>
          </a:p>
          <a:p>
            <a:pPr lvl="1"/>
            <a:endParaRPr lang="de-AT" sz="3200" dirty="0">
              <a:solidFill>
                <a:schemeClr val="bg1"/>
              </a:solidFill>
              <a:latin typeface="Quicksand" panose="020B0604020202020204" charset="0"/>
            </a:endParaRPr>
          </a:p>
          <a:p>
            <a:pPr lvl="1"/>
            <a:r>
              <a:rPr lang="de-AT" sz="3200" dirty="0">
                <a:solidFill>
                  <a:schemeClr val="bg1"/>
                </a:solidFill>
                <a:latin typeface="Quicksand" panose="020B0604020202020204" charset="0"/>
              </a:rPr>
              <a:t>„</a:t>
            </a:r>
            <a:r>
              <a:rPr lang="de-AT" sz="3200" b="1" dirty="0" err="1">
                <a:solidFill>
                  <a:schemeClr val="bg1"/>
                </a:solidFill>
                <a:latin typeface="Quicksand" panose="020B0604020202020204" charset="0"/>
              </a:rPr>
              <a:t>Deaf</a:t>
            </a:r>
            <a:r>
              <a:rPr lang="de-AT" sz="3200" b="1" dirty="0">
                <a:solidFill>
                  <a:schemeClr val="bg1"/>
                </a:solidFill>
                <a:latin typeface="Quicksand" panose="020B0604020202020204" charset="0"/>
              </a:rPr>
              <a:t> </a:t>
            </a:r>
            <a:r>
              <a:rPr lang="de-AT" sz="3200" b="1" dirty="0" err="1">
                <a:solidFill>
                  <a:schemeClr val="bg1"/>
                </a:solidFill>
                <a:latin typeface="Quicksand" panose="020B0604020202020204" charset="0"/>
              </a:rPr>
              <a:t>President</a:t>
            </a:r>
            <a:r>
              <a:rPr lang="de-AT" sz="3200" b="1" dirty="0">
                <a:solidFill>
                  <a:schemeClr val="bg1"/>
                </a:solidFill>
                <a:latin typeface="Quicksand" panose="020B0604020202020204" charset="0"/>
              </a:rPr>
              <a:t> </a:t>
            </a:r>
            <a:r>
              <a:rPr lang="de-AT" sz="3200" b="1" dirty="0" err="1">
                <a:solidFill>
                  <a:schemeClr val="bg1"/>
                </a:solidFill>
                <a:latin typeface="Quicksand" panose="020B0604020202020204" charset="0"/>
              </a:rPr>
              <a:t>Now</a:t>
            </a:r>
            <a:r>
              <a:rPr lang="de-AT" sz="3200" dirty="0">
                <a:solidFill>
                  <a:schemeClr val="bg1"/>
                </a:solidFill>
                <a:latin typeface="Quicksand" panose="020B0604020202020204" charset="0"/>
              </a:rPr>
              <a:t>“ </a:t>
            </a:r>
            <a:r>
              <a:rPr lang="de-AT" sz="3200" b="1" dirty="0">
                <a:solidFill>
                  <a:schemeClr val="bg1"/>
                </a:solidFill>
                <a:latin typeface="Quicksand" panose="020B0604020202020204" charset="0"/>
              </a:rPr>
              <a:t>(DPN) 1988: </a:t>
            </a:r>
          </a:p>
          <a:p>
            <a:pPr lvl="1"/>
            <a:r>
              <a:rPr lang="de-AT" sz="3200" dirty="0">
                <a:solidFill>
                  <a:schemeClr val="bg1"/>
                </a:solidFill>
                <a:latin typeface="Quicksand" panose="020B0604020202020204" charset="0"/>
              </a:rPr>
              <a:t>- Protestbewegung an der Gallaudet University in Washington D.C. </a:t>
            </a:r>
          </a:p>
          <a:p>
            <a:pPr marL="457200" lvl="1" indent="-457200">
              <a:buFontTx/>
              <a:buChar char="-"/>
            </a:pPr>
            <a:r>
              <a:rPr lang="de-AT" sz="3200" dirty="0">
                <a:solidFill>
                  <a:schemeClr val="bg1"/>
                </a:solidFill>
                <a:latin typeface="Quicksand" panose="020B0604020202020204" charset="0"/>
              </a:rPr>
              <a:t>Studierende fordern die Wahl eines gehörlosen Präsidenten — ein bedeutender Erfolg!</a:t>
            </a:r>
          </a:p>
          <a:p>
            <a:pPr marL="457200" lvl="1" indent="-457200">
              <a:buFontTx/>
              <a:buChar char="-"/>
            </a:pPr>
            <a:endParaRPr lang="de-AT" sz="3200" dirty="0">
              <a:solidFill>
                <a:schemeClr val="bg1"/>
              </a:solidFill>
              <a:latin typeface="Quicksand" panose="020B0604020202020204" charset="0"/>
            </a:endParaRPr>
          </a:p>
          <a:p>
            <a:pPr lvl="1"/>
            <a:endParaRPr lang="de-AT" sz="2800" dirty="0">
              <a:solidFill>
                <a:schemeClr val="bg1"/>
              </a:solidFill>
              <a:latin typeface="Quicksand" panose="020B0604020202020204" charset="0"/>
            </a:endParaRPr>
          </a:p>
          <a:p>
            <a:pPr lvl="0"/>
            <a:r>
              <a:rPr lang="de-AT" sz="3200" b="1" dirty="0">
                <a:solidFill>
                  <a:schemeClr val="bg1"/>
                </a:solidFill>
                <a:latin typeface="Quicksand" panose="020B0604020202020204" charset="0"/>
              </a:rPr>
              <a:t>Selbstvertretung – Respekt – Gebärdensprache – Gründung Organisationen - „Nichts über uns, ohne uns!“</a:t>
            </a:r>
            <a:endParaRPr lang="de-AT" sz="3200" dirty="0">
              <a:solidFill>
                <a:schemeClr val="bg1"/>
              </a:solidFill>
              <a:latin typeface="Quicksand" panose="020B0604020202020204" charset="0"/>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3" name="Grafik 2" descr="Ein Bild, das Kreis, Grafiken, Design, Darstellung enthält.&#10;&#10;KI-generierte Inhalte können fehlerhaft sein.">
            <a:extLst>
              <a:ext uri="{FF2B5EF4-FFF2-40B4-BE49-F238E27FC236}">
                <a16:creationId xmlns:a16="http://schemas.microsoft.com/office/drawing/2014/main" id="{DCEADAA7-8094-58E7-3181-A0867444F1A4}"/>
              </a:ext>
            </a:extLst>
          </p:cNvPr>
          <p:cNvPicPr>
            <a:picLocks noChangeAspect="1"/>
          </p:cNvPicPr>
          <p:nvPr/>
        </p:nvPicPr>
        <p:blipFill>
          <a:blip r:embed="rId5"/>
          <a:stretch>
            <a:fillRect/>
          </a:stretch>
        </p:blipFill>
        <p:spPr>
          <a:xfrm>
            <a:off x="556884" y="7196750"/>
            <a:ext cx="2451100" cy="2463800"/>
          </a:xfrm>
          <a:prstGeom prst="rect">
            <a:avLst/>
          </a:prstGeom>
        </p:spPr>
      </p:pic>
      <p:pic>
        <p:nvPicPr>
          <p:cNvPr id="5" name="Grafik 4">
            <a:extLst>
              <a:ext uri="{FF2B5EF4-FFF2-40B4-BE49-F238E27FC236}">
                <a16:creationId xmlns:a16="http://schemas.microsoft.com/office/drawing/2014/main" id="{98EDE30D-80B2-1BF2-141F-0D2CBFFD7231}"/>
              </a:ext>
            </a:extLst>
          </p:cNvPr>
          <p:cNvPicPr>
            <a:picLocks noChangeAspect="1"/>
          </p:cNvPicPr>
          <p:nvPr/>
        </p:nvPicPr>
        <p:blipFill>
          <a:blip r:embed="rId6"/>
          <a:stretch>
            <a:fillRect/>
          </a:stretch>
        </p:blipFill>
        <p:spPr>
          <a:xfrm>
            <a:off x="556884" y="4695960"/>
            <a:ext cx="2451100" cy="2251549"/>
          </a:xfrm>
          <a:prstGeom prst="rect">
            <a:avLst/>
          </a:prstGeom>
        </p:spPr>
      </p:pic>
      <p:pic>
        <p:nvPicPr>
          <p:cNvPr id="7" name="Grafik 6" descr="Ein Bild, das Zeichnung, Entwurf, Kleidung, Clipart enthält.&#10;&#10;KI-generierte Inhalte können fehlerhaft sein.">
            <a:extLst>
              <a:ext uri="{FF2B5EF4-FFF2-40B4-BE49-F238E27FC236}">
                <a16:creationId xmlns:a16="http://schemas.microsoft.com/office/drawing/2014/main" id="{F32D1D7F-94D1-BB4E-0CB6-D5BC3832A9B4}"/>
              </a:ext>
            </a:extLst>
          </p:cNvPr>
          <p:cNvPicPr>
            <a:picLocks noChangeAspect="1"/>
          </p:cNvPicPr>
          <p:nvPr/>
        </p:nvPicPr>
        <p:blipFill>
          <a:blip r:embed="rId7"/>
          <a:stretch>
            <a:fillRect/>
          </a:stretch>
        </p:blipFill>
        <p:spPr>
          <a:xfrm flipH="1">
            <a:off x="556884" y="2015169"/>
            <a:ext cx="2463800" cy="2463800"/>
          </a:xfrm>
          <a:prstGeom prst="rect">
            <a:avLst/>
          </a:prstGeom>
        </p:spPr>
      </p:pic>
    </p:spTree>
    <p:extLst>
      <p:ext uri="{BB962C8B-B14F-4D97-AF65-F5344CB8AC3E}">
        <p14:creationId xmlns:p14="http://schemas.microsoft.com/office/powerpoint/2010/main" val="773675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39F59B56-7233-C84B-D8DF-042B494636C5}"/>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9837ACF3-3821-E167-EC03-76E7EFD1E023}"/>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7D6FA9E0-EB05-E93D-C872-64DC3D37AFF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52C0F054-D293-FD79-A2E6-137EFB788C13}"/>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C45EF3C8-41C5-53E7-49D9-ECD797821AA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1FAA878-16DC-45C2-7B2D-A25D321384C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88B1894-0721-71C0-D298-4E620854F34B}"/>
              </a:ext>
            </a:extLst>
          </p:cNvPr>
          <p:cNvSpPr txBox="1"/>
          <p:nvPr/>
        </p:nvSpPr>
        <p:spPr>
          <a:xfrm>
            <a:off x="4637876" y="778520"/>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Digitalisierung: Technologischer Fortschritt </a:t>
            </a:r>
          </a:p>
        </p:txBody>
      </p:sp>
      <p:sp>
        <p:nvSpPr>
          <p:cNvPr id="113" name="Google Shape;113;p12">
            <a:extLst>
              <a:ext uri="{FF2B5EF4-FFF2-40B4-BE49-F238E27FC236}">
                <a16:creationId xmlns:a16="http://schemas.microsoft.com/office/drawing/2014/main" id="{B0B06122-E5C3-66E4-6B72-3D5FAF722A12}"/>
              </a:ext>
            </a:extLst>
          </p:cNvPr>
          <p:cNvSpPr txBox="1"/>
          <p:nvPr/>
        </p:nvSpPr>
        <p:spPr>
          <a:xfrm>
            <a:off x="4846834" y="2796608"/>
            <a:ext cx="12556500" cy="6241200"/>
          </a:xfrm>
          <a:prstGeom prst="rect">
            <a:avLst/>
          </a:prstGeom>
          <a:noFill/>
          <a:ln>
            <a:noFill/>
          </a:ln>
        </p:spPr>
        <p:txBody>
          <a:bodyPr spcFirstLastPara="1" wrap="square" lIns="91425" tIns="91425" rIns="91425" bIns="91425" anchor="t" anchorCtr="0">
            <a:noAutofit/>
          </a:bodyPr>
          <a:lstStyle/>
          <a:p>
            <a:pPr lvl="0"/>
            <a:r>
              <a:rPr lang="de-AT" sz="3600" b="1" dirty="0">
                <a:solidFill>
                  <a:schemeClr val="bg1"/>
                </a:solidFill>
                <a:latin typeface="Quicksand" panose="020B0604020202020204" charset="0"/>
              </a:rPr>
              <a:t>Technik: </a:t>
            </a:r>
          </a:p>
          <a:p>
            <a:pPr lvl="0"/>
            <a:endParaRPr lang="de-AT" sz="3600" b="1" dirty="0">
              <a:solidFill>
                <a:schemeClr val="bg1"/>
              </a:solidFill>
              <a:latin typeface="Quicksand" panose="020B0604020202020204" charset="0"/>
            </a:endParaRPr>
          </a:p>
          <a:p>
            <a:pPr lvl="0"/>
            <a:r>
              <a:rPr lang="de-AT" sz="3200" dirty="0">
                <a:solidFill>
                  <a:schemeClr val="bg1"/>
                </a:solidFill>
                <a:latin typeface="Quicksand" panose="020B0604020202020204" charset="0"/>
              </a:rPr>
              <a:t>- Untertitel</a:t>
            </a:r>
            <a:br>
              <a:rPr lang="de-AT" sz="3200" dirty="0">
                <a:solidFill>
                  <a:schemeClr val="bg1"/>
                </a:solidFill>
                <a:latin typeface="Quicksand" panose="020B0604020202020204" charset="0"/>
              </a:rPr>
            </a:br>
            <a:r>
              <a:rPr lang="de-AT" sz="3200" dirty="0">
                <a:solidFill>
                  <a:schemeClr val="bg1"/>
                </a:solidFill>
                <a:latin typeface="Quicksand" panose="020B0604020202020204" charset="0"/>
              </a:rPr>
              <a:t>- Video-Apps</a:t>
            </a:r>
            <a:br>
              <a:rPr lang="de-AT" sz="3200" dirty="0">
                <a:solidFill>
                  <a:schemeClr val="bg1"/>
                </a:solidFill>
                <a:latin typeface="Quicksand" panose="020B0604020202020204" charset="0"/>
              </a:rPr>
            </a:br>
            <a:r>
              <a:rPr lang="de-AT" sz="3200" dirty="0">
                <a:solidFill>
                  <a:schemeClr val="bg1"/>
                </a:solidFill>
                <a:latin typeface="Quicksand" panose="020B0604020202020204" charset="0"/>
              </a:rPr>
              <a:t>- Internet – weltweite Verbindung</a:t>
            </a:r>
          </a:p>
          <a:p>
            <a:pPr lvl="0"/>
            <a:r>
              <a:rPr lang="de-AT" sz="3200" dirty="0">
                <a:solidFill>
                  <a:schemeClr val="bg1"/>
                </a:solidFill>
                <a:latin typeface="Quicksand" panose="020B0604020202020204" charset="0"/>
              </a:rPr>
              <a:t>- KI</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br>
              <a:rPr lang="de-AT" sz="2800" dirty="0">
                <a:solidFill>
                  <a:schemeClr val="bg1"/>
                </a:solidFill>
                <a:latin typeface="Quicksand" panose="020B0604020202020204" charset="0"/>
              </a:rPr>
            </a:br>
            <a:r>
              <a:rPr lang="de-AT" sz="3600" dirty="0" err="1">
                <a:solidFill>
                  <a:schemeClr val="bg1"/>
                </a:solidFill>
                <a:latin typeface="Quicksand" panose="020B0604020202020204" charset="0"/>
              </a:rPr>
              <a:t>Gebärdensprach-Dolmetscher:innen</a:t>
            </a:r>
            <a:r>
              <a:rPr lang="de-AT" sz="3600" dirty="0">
                <a:solidFill>
                  <a:schemeClr val="bg1"/>
                </a:solidFill>
                <a:latin typeface="Quicksand" panose="020B0604020202020204" charset="0"/>
              </a:rPr>
              <a:t> vor Ort und online</a:t>
            </a:r>
            <a:endParaRPr lang="de-AT" sz="3600" dirty="0">
              <a:solidFill>
                <a:schemeClr val="bg1"/>
              </a:solidFill>
            </a:endParaRPr>
          </a:p>
          <a:p>
            <a:pPr lvl="1"/>
            <a:endParaRPr lang="de-AT" sz="2800" dirty="0">
              <a:solidFill>
                <a:schemeClr val="bg1"/>
              </a:solidFill>
            </a:endParaRPr>
          </a:p>
          <a:p>
            <a:pPr lvl="1"/>
            <a:endParaRPr lang="de-AT" sz="2800" dirty="0">
              <a:solidFill>
                <a:schemeClr val="bg1"/>
              </a:solidFill>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8" name="Grafik 7">
            <a:extLst>
              <a:ext uri="{FF2B5EF4-FFF2-40B4-BE49-F238E27FC236}">
                <a16:creationId xmlns:a16="http://schemas.microsoft.com/office/drawing/2014/main" id="{CC8F9AB7-8A9E-2245-9495-60CA6A461696}"/>
              </a:ext>
            </a:extLst>
          </p:cNvPr>
          <p:cNvPicPr>
            <a:picLocks noChangeAspect="1"/>
          </p:cNvPicPr>
          <p:nvPr/>
        </p:nvPicPr>
        <p:blipFill>
          <a:blip r:embed="rId5"/>
          <a:stretch>
            <a:fillRect/>
          </a:stretch>
        </p:blipFill>
        <p:spPr>
          <a:xfrm>
            <a:off x="511479" y="2148304"/>
            <a:ext cx="3568883" cy="3679467"/>
          </a:xfrm>
          <a:prstGeom prst="rect">
            <a:avLst/>
          </a:prstGeom>
        </p:spPr>
      </p:pic>
      <p:pic>
        <p:nvPicPr>
          <p:cNvPr id="14" name="Grafik 13" descr="Ein Bild, das Clipart, Grafiken, Schablone, Darstellung enthält.&#10;&#10;KI-generierte Inhalte können fehlerhaft sein.">
            <a:extLst>
              <a:ext uri="{FF2B5EF4-FFF2-40B4-BE49-F238E27FC236}">
                <a16:creationId xmlns:a16="http://schemas.microsoft.com/office/drawing/2014/main" id="{FD725086-C1A4-91B8-8AFE-42F7DC23CF51}"/>
              </a:ext>
            </a:extLst>
          </p:cNvPr>
          <p:cNvPicPr>
            <a:picLocks noChangeAspect="1"/>
          </p:cNvPicPr>
          <p:nvPr/>
        </p:nvPicPr>
        <p:blipFill>
          <a:blip r:embed="rId6"/>
          <a:stretch>
            <a:fillRect/>
          </a:stretch>
        </p:blipFill>
        <p:spPr>
          <a:xfrm>
            <a:off x="511479" y="6179005"/>
            <a:ext cx="3559277" cy="3559277"/>
          </a:xfrm>
          <a:prstGeom prst="rect">
            <a:avLst/>
          </a:prstGeom>
        </p:spPr>
      </p:pic>
    </p:spTree>
    <p:extLst>
      <p:ext uri="{BB962C8B-B14F-4D97-AF65-F5344CB8AC3E}">
        <p14:creationId xmlns:p14="http://schemas.microsoft.com/office/powerpoint/2010/main" val="1965969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39F59B56-7233-C84B-D8DF-042B494636C5}"/>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9837ACF3-3821-E167-EC03-76E7EFD1E023}"/>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7D6FA9E0-EB05-E93D-C872-64DC3D37AFF6}"/>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52C0F054-D293-FD79-A2E6-137EFB788C13}"/>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C45EF3C8-41C5-53E7-49D9-ECD797821AA7}"/>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1FAA878-16DC-45C2-7B2D-A25D321384CF}"/>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88B1894-0721-71C0-D298-4E620854F34B}"/>
              </a:ext>
            </a:extLst>
          </p:cNvPr>
          <p:cNvSpPr txBox="1"/>
          <p:nvPr/>
        </p:nvSpPr>
        <p:spPr>
          <a:xfrm>
            <a:off x="5046687" y="819616"/>
            <a:ext cx="15347576" cy="1455600"/>
          </a:xfrm>
          <a:prstGeom prst="rect">
            <a:avLst/>
          </a:prstGeom>
          <a:noFill/>
          <a:ln>
            <a:noFill/>
          </a:ln>
        </p:spPr>
        <p:txBody>
          <a:bodyPr spcFirstLastPara="1" wrap="square" lIns="91425" tIns="91425" rIns="91425" bIns="91425" anchor="t" anchorCtr="0">
            <a:noAutofit/>
          </a:bodyPr>
          <a:lstStyle/>
          <a:p>
            <a:pPr lvl="0"/>
            <a:endParaRPr lang="de-AT" sz="4400" b="1" spc="300" dirty="0">
              <a:solidFill>
                <a:schemeClr val="bg1"/>
              </a:solidFill>
              <a:latin typeface="Anton" pitchFamily="2" charset="0"/>
            </a:endParaRPr>
          </a:p>
        </p:txBody>
      </p:sp>
      <p:sp>
        <p:nvSpPr>
          <p:cNvPr id="113" name="Google Shape;113;p12">
            <a:extLst>
              <a:ext uri="{FF2B5EF4-FFF2-40B4-BE49-F238E27FC236}">
                <a16:creationId xmlns:a16="http://schemas.microsoft.com/office/drawing/2014/main" id="{B0B06122-E5C3-66E4-6B72-3D5FAF722A12}"/>
              </a:ext>
            </a:extLst>
          </p:cNvPr>
          <p:cNvSpPr txBox="1"/>
          <p:nvPr/>
        </p:nvSpPr>
        <p:spPr>
          <a:xfrm>
            <a:off x="3049287" y="3676991"/>
            <a:ext cx="12556500" cy="6241200"/>
          </a:xfrm>
          <a:prstGeom prst="rect">
            <a:avLst/>
          </a:prstGeom>
          <a:noFill/>
          <a:ln>
            <a:noFill/>
          </a:ln>
        </p:spPr>
        <p:txBody>
          <a:bodyPr spcFirstLastPara="1" wrap="square" lIns="91425" tIns="91425" rIns="91425" bIns="91425" anchor="t" anchorCtr="0">
            <a:noAutofit/>
          </a:bodyPr>
          <a:lstStyle/>
          <a:p>
            <a:pPr lvl="0"/>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 </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br>
              <a:rPr lang="de-AT" sz="2800" dirty="0">
                <a:solidFill>
                  <a:schemeClr val="bg1"/>
                </a:solidFill>
                <a:latin typeface="Quicksand" panose="020B0604020202020204" charset="0"/>
              </a:rPr>
            </a:br>
            <a:endParaRPr lang="de-AT" sz="2800" dirty="0">
              <a:solidFill>
                <a:schemeClr val="bg1"/>
              </a:solidFill>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sp>
        <p:nvSpPr>
          <p:cNvPr id="16" name="Textfeld 15">
            <a:extLst>
              <a:ext uri="{FF2B5EF4-FFF2-40B4-BE49-F238E27FC236}">
                <a16:creationId xmlns:a16="http://schemas.microsoft.com/office/drawing/2014/main" id="{65DED80C-CCE6-7A71-7CC3-B1FBD0752FE3}"/>
              </a:ext>
            </a:extLst>
          </p:cNvPr>
          <p:cNvSpPr txBox="1"/>
          <p:nvPr/>
        </p:nvSpPr>
        <p:spPr>
          <a:xfrm>
            <a:off x="2777177" y="935512"/>
            <a:ext cx="11928348" cy="1569660"/>
          </a:xfrm>
          <a:prstGeom prst="rect">
            <a:avLst/>
          </a:prstGeom>
          <a:noFill/>
        </p:spPr>
        <p:txBody>
          <a:bodyPr wrap="square">
            <a:spAutoFit/>
          </a:bodyPr>
          <a:lstStyle/>
          <a:p>
            <a:pPr algn="ctr"/>
            <a:r>
              <a:rPr lang="de-AT" sz="4800" spc="300" dirty="0" err="1">
                <a:solidFill>
                  <a:schemeClr val="bg1"/>
                </a:solidFill>
                <a:latin typeface="Anton" pitchFamily="2" charset="0"/>
              </a:rPr>
              <a:t>Role</a:t>
            </a:r>
            <a:r>
              <a:rPr lang="de-AT" sz="4800" spc="300" dirty="0">
                <a:solidFill>
                  <a:schemeClr val="bg1"/>
                </a:solidFill>
                <a:latin typeface="Anton" pitchFamily="2" charset="0"/>
              </a:rPr>
              <a:t> Models Galerie</a:t>
            </a:r>
            <a:br>
              <a:rPr lang="de-AT" sz="4800" spc="300" dirty="0">
                <a:solidFill>
                  <a:schemeClr val="bg1"/>
                </a:solidFill>
                <a:latin typeface="Anton" pitchFamily="2" charset="0"/>
              </a:rPr>
            </a:br>
            <a:r>
              <a:rPr lang="de-AT" sz="4800" spc="300" dirty="0">
                <a:solidFill>
                  <a:schemeClr val="bg1"/>
                </a:solidFill>
                <a:latin typeface="Anton" pitchFamily="2" charset="0"/>
              </a:rPr>
              <a:t>Politik, Wirtschaft, Technik</a:t>
            </a:r>
          </a:p>
        </p:txBody>
      </p:sp>
      <p:pic>
        <p:nvPicPr>
          <p:cNvPr id="12" name="Grafik 11" descr="Heike Heubach new Commissioner for the Interests of Persons with Disabilities - LAG"/>
          <p:cNvPicPr/>
          <p:nvPr/>
        </p:nvPicPr>
        <p:blipFill>
          <a:blip r:embed="rId5">
            <a:extLst>
              <a:ext uri="{28A0092B-C50C-407E-A947-70E740481C1C}">
                <a14:useLocalDpi xmlns:a14="http://schemas.microsoft.com/office/drawing/2010/main" val="0"/>
              </a:ext>
            </a:extLst>
          </a:blip>
          <a:srcRect/>
          <a:stretch>
            <a:fillRect/>
          </a:stretch>
        </p:blipFill>
        <p:spPr bwMode="auto">
          <a:xfrm>
            <a:off x="585482" y="2724752"/>
            <a:ext cx="2065930" cy="26103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Grafik 12" descr="Helene Jarmer, author on BIZEPS"/>
          <p:cNvPicPr/>
          <p:nvPr/>
        </p:nvPicPr>
        <p:blipFill>
          <a:blip r:embed="rId6">
            <a:extLst>
              <a:ext uri="{28A0092B-C50C-407E-A947-70E740481C1C}">
                <a14:useLocalDpi xmlns:a14="http://schemas.microsoft.com/office/drawing/2010/main" val="0"/>
              </a:ext>
            </a:extLst>
          </a:blip>
          <a:srcRect/>
          <a:stretch>
            <a:fillRect/>
          </a:stretch>
        </p:blipFill>
        <p:spPr bwMode="auto">
          <a:xfrm>
            <a:off x="3287551" y="2967408"/>
            <a:ext cx="2814320" cy="17691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Grafik 14" descr="9th parliamentary term | Ádám KÓSA Members of Parliament | European Parliament"/>
          <p:cNvPicPr/>
          <p:nvPr/>
        </p:nvPicPr>
        <p:blipFill>
          <a:blip r:embed="rId7">
            <a:extLst>
              <a:ext uri="{28A0092B-C50C-407E-A947-70E740481C1C}">
                <a14:useLocalDpi xmlns:a14="http://schemas.microsoft.com/office/drawing/2010/main" val="0"/>
              </a:ext>
            </a:extLst>
          </a:blip>
          <a:srcRect/>
          <a:stretch>
            <a:fillRect/>
          </a:stretch>
        </p:blipFill>
        <p:spPr bwMode="auto">
          <a:xfrm>
            <a:off x="12692936" y="2984799"/>
            <a:ext cx="2077085" cy="26250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Grafik 16" descr="Alexandre Bloxs from Belgium joined the WFD Secretariat as a new Human Rights Officer. He is responsible for issues concerning United Nations treaty bodies and Sustainable Development Goals. His email address is"/>
          <p:cNvPicPr/>
          <p:nvPr/>
        </p:nvPicPr>
        <p:blipFill>
          <a:blip r:embed="rId8">
            <a:extLst>
              <a:ext uri="{28A0092B-C50C-407E-A947-70E740481C1C}">
                <a14:useLocalDpi xmlns:a14="http://schemas.microsoft.com/office/drawing/2010/main" val="0"/>
              </a:ext>
            </a:extLst>
          </a:blip>
          <a:srcRect/>
          <a:stretch>
            <a:fillRect/>
          </a:stretch>
        </p:blipFill>
        <p:spPr bwMode="auto">
          <a:xfrm>
            <a:off x="456886" y="6224498"/>
            <a:ext cx="1879329" cy="26791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Grafik 17" descr="WFD candidacy of Steffen Helbing — Taubenschlag"/>
          <p:cNvPicPr/>
          <p:nvPr/>
        </p:nvPicPr>
        <p:blipFill>
          <a:blip r:embed="rId9">
            <a:extLst>
              <a:ext uri="{28A0092B-C50C-407E-A947-70E740481C1C}">
                <a14:useLocalDpi xmlns:a14="http://schemas.microsoft.com/office/drawing/2010/main" val="0"/>
              </a:ext>
            </a:extLst>
          </a:blip>
          <a:srcRect/>
          <a:stretch>
            <a:fillRect/>
          </a:stretch>
        </p:blipFill>
        <p:spPr bwMode="auto">
          <a:xfrm>
            <a:off x="3427524" y="5114382"/>
            <a:ext cx="2902585" cy="16891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Grafik 18" descr="Mines ParisTech : Hélène Le Du nommée directrice adjointe - Le Monde Informatique"/>
          <p:cNvPicPr/>
          <p:nvPr/>
        </p:nvPicPr>
        <p:blipFill>
          <a:blip r:embed="rId10">
            <a:extLst>
              <a:ext uri="{28A0092B-C50C-407E-A947-70E740481C1C}">
                <a14:useLocalDpi xmlns:a14="http://schemas.microsoft.com/office/drawing/2010/main" val="0"/>
              </a:ext>
            </a:extLst>
          </a:blip>
          <a:srcRect/>
          <a:stretch>
            <a:fillRect/>
          </a:stretch>
        </p:blipFill>
        <p:spPr bwMode="auto">
          <a:xfrm>
            <a:off x="8116117" y="2928103"/>
            <a:ext cx="3138673" cy="22578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 name="Grafik 19" descr="Concerns in the district sports association NF about the future of inclusion"/>
          <p:cNvPicPr/>
          <p:nvPr/>
        </p:nvPicPr>
        <p:blipFill>
          <a:blip r:embed="rId11">
            <a:extLst>
              <a:ext uri="{28A0092B-C50C-407E-A947-70E740481C1C}">
                <a14:useLocalDpi xmlns:a14="http://schemas.microsoft.com/office/drawing/2010/main" val="0"/>
              </a:ext>
            </a:extLst>
          </a:blip>
          <a:srcRect/>
          <a:stretch>
            <a:fillRect/>
          </a:stretch>
        </p:blipFill>
        <p:spPr bwMode="auto">
          <a:xfrm>
            <a:off x="8459970" y="6108016"/>
            <a:ext cx="3183635" cy="18204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1" name="Grafik 20" descr="Magdalena Moczulska TrendyOkulary - YouTube"/>
          <p:cNvPicPr/>
          <p:nvPr/>
        </p:nvPicPr>
        <p:blipFill>
          <a:blip r:embed="rId12">
            <a:extLst>
              <a:ext uri="{28A0092B-C50C-407E-A947-70E740481C1C}">
                <a14:useLocalDpi xmlns:a14="http://schemas.microsoft.com/office/drawing/2010/main" val="0"/>
              </a:ext>
            </a:extLst>
          </a:blip>
          <a:srcRect/>
          <a:stretch>
            <a:fillRect/>
          </a:stretch>
        </p:blipFill>
        <p:spPr bwMode="auto">
          <a:xfrm>
            <a:off x="4924263" y="7278649"/>
            <a:ext cx="2355215" cy="23552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Grafik 21" descr="Lina Koren"/>
          <p:cNvPicPr/>
          <p:nvPr/>
        </p:nvPicPr>
        <p:blipFill>
          <a:blip r:embed="rId13">
            <a:extLst>
              <a:ext uri="{28A0092B-C50C-407E-A947-70E740481C1C}">
                <a14:useLocalDpi xmlns:a14="http://schemas.microsoft.com/office/drawing/2010/main" val="0"/>
              </a:ext>
            </a:extLst>
          </a:blip>
          <a:srcRect/>
          <a:stretch>
            <a:fillRect/>
          </a:stretch>
        </p:blipFill>
        <p:spPr bwMode="auto">
          <a:xfrm>
            <a:off x="12900830" y="6341346"/>
            <a:ext cx="2541905" cy="25419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Grafik 26"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14"/>
          <a:stretch>
            <a:fillRect/>
          </a:stretch>
        </p:blipFill>
        <p:spPr>
          <a:xfrm>
            <a:off x="14473699" y="-582159"/>
            <a:ext cx="3906318" cy="3906318"/>
          </a:xfrm>
          <a:prstGeom prst="rect">
            <a:avLst/>
          </a:prstGeom>
          <a:effectLst>
            <a:outerShdw blurRad="76200" dist="12700" dir="8100000" sy="-23000" kx="800400" algn="br" rotWithShape="0">
              <a:prstClr val="black">
                <a:alpha val="20000"/>
              </a:prstClr>
            </a:outerShdw>
          </a:effectLst>
        </p:spPr>
      </p:pic>
      <p:sp>
        <p:nvSpPr>
          <p:cNvPr id="3" name="Rechteck 2"/>
          <p:cNvSpPr/>
          <p:nvPr/>
        </p:nvSpPr>
        <p:spPr>
          <a:xfrm>
            <a:off x="8729463" y="4989612"/>
            <a:ext cx="829073" cy="307777"/>
          </a:xfrm>
          <a:prstGeom prst="rect">
            <a:avLst/>
          </a:prstGeom>
        </p:spPr>
        <p:txBody>
          <a:bodyPr wrap="none">
            <a:spAutoFit/>
          </a:bodyPr>
          <a:lstStyle/>
          <a:p>
            <a:r>
              <a:rPr lang="de-AT" b="1" dirty="0" err="1">
                <a:latin typeface="Aptos Black" panose="020B0004020202020204" pitchFamily="34" charset="0"/>
              </a:rPr>
              <a:t>Activity</a:t>
            </a:r>
            <a:endParaRPr lang="de-AT" b="1" dirty="0">
              <a:latin typeface="Aptos Black" panose="020B0004020202020204" pitchFamily="34" charset="0"/>
            </a:endParaRPr>
          </a:p>
        </p:txBody>
      </p:sp>
      <p:sp>
        <p:nvSpPr>
          <p:cNvPr id="4" name="Rechteck 3"/>
          <p:cNvSpPr/>
          <p:nvPr/>
        </p:nvSpPr>
        <p:spPr>
          <a:xfrm>
            <a:off x="15502566" y="1007584"/>
            <a:ext cx="2058577" cy="646331"/>
          </a:xfrm>
          <a:prstGeom prst="rect">
            <a:avLst/>
          </a:prstGeom>
        </p:spPr>
        <p:txBody>
          <a:bodyPr wrap="none">
            <a:spAutoFit/>
          </a:bodyPr>
          <a:lstStyle/>
          <a:p>
            <a:r>
              <a:rPr lang="de-AT" sz="3600" b="1" dirty="0">
                <a:latin typeface="Aptos Black" panose="020B0004020202020204" pitchFamily="34" charset="0"/>
              </a:rPr>
              <a:t>Aktivität</a:t>
            </a:r>
          </a:p>
        </p:txBody>
      </p:sp>
    </p:spTree>
    <p:extLst>
      <p:ext uri="{BB962C8B-B14F-4D97-AF65-F5344CB8AC3E}">
        <p14:creationId xmlns:p14="http://schemas.microsoft.com/office/powerpoint/2010/main" val="2226166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1E5912E7-4AC9-248E-BBD9-97904BE11610}"/>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09687910-8236-766D-2A3B-23E05BC5905F}"/>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73F31541-D958-B6CC-26CF-7ED87C39E554}"/>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1EA8B66-5CA4-86AF-A397-A6A92AC5EB11}"/>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0AEDCE90-2C73-0DE5-46C1-0011CC8455E6}"/>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145AD1E2-63A0-72BA-775B-46984F537D89}"/>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FB259073-C797-4D75-12F8-2ABADC308825}"/>
              </a:ext>
            </a:extLst>
          </p:cNvPr>
          <p:cNvSpPr txBox="1"/>
          <p:nvPr/>
        </p:nvSpPr>
        <p:spPr>
          <a:xfrm>
            <a:off x="4993571" y="893327"/>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Bedeutung des Gehörlosen-Aktivismus heute</a:t>
            </a:r>
            <a:r>
              <a:rPr lang="de-AT" sz="4400" spc="300" dirty="0">
                <a:solidFill>
                  <a:schemeClr val="bg1"/>
                </a:solidFill>
                <a:latin typeface="Anton" pitchFamily="2" charset="0"/>
              </a:rPr>
              <a:t> </a:t>
            </a:r>
            <a:endParaRPr sz="4400" spc="300" dirty="0">
              <a:solidFill>
                <a:schemeClr val="bg1"/>
              </a:solidFill>
              <a:latin typeface="Anton" pitchFamily="2" charset="0"/>
              <a:ea typeface="Calibri"/>
              <a:cs typeface="Calibri"/>
              <a:sym typeface="Calibri"/>
            </a:endParaRPr>
          </a:p>
        </p:txBody>
      </p:sp>
      <p:sp>
        <p:nvSpPr>
          <p:cNvPr id="113" name="Google Shape;113;p12">
            <a:extLst>
              <a:ext uri="{FF2B5EF4-FFF2-40B4-BE49-F238E27FC236}">
                <a16:creationId xmlns:a16="http://schemas.microsoft.com/office/drawing/2014/main" id="{91A429F6-0F57-F137-9B3B-663CB857B7DC}"/>
              </a:ext>
            </a:extLst>
          </p:cNvPr>
          <p:cNvSpPr txBox="1"/>
          <p:nvPr/>
        </p:nvSpPr>
        <p:spPr>
          <a:xfrm>
            <a:off x="5857157" y="2348927"/>
            <a:ext cx="12556500" cy="6241200"/>
          </a:xfrm>
          <a:prstGeom prst="rect">
            <a:avLst/>
          </a:prstGeom>
          <a:noFill/>
          <a:ln>
            <a:noFill/>
          </a:ln>
        </p:spPr>
        <p:txBody>
          <a:bodyPr spcFirstLastPara="1" wrap="square" lIns="91425" tIns="91425" rIns="91425" bIns="91425" anchor="t" anchorCtr="0">
            <a:noAutofit/>
          </a:bodyPr>
          <a:lstStyle/>
          <a:p>
            <a:pPr lvl="0"/>
            <a:r>
              <a:rPr lang="de-AT" sz="2800" dirty="0">
                <a:solidFill>
                  <a:schemeClr val="bg1"/>
                </a:solidFill>
                <a:latin typeface="Quicksand" panose="020B0604020202020204" charset="0"/>
              </a:rPr>
              <a:t>Die Bewegung hat maßgeblich dazu beigetragen, dass die Gebärdensprache heute als </a:t>
            </a:r>
            <a:r>
              <a:rPr lang="de-AT" sz="2800" b="1" dirty="0">
                <a:solidFill>
                  <a:schemeClr val="bg1"/>
                </a:solidFill>
                <a:latin typeface="Quicksand" panose="020B0604020202020204" charset="0"/>
              </a:rPr>
              <a:t>eigenständige Sprache anerkannt </a:t>
            </a:r>
            <a:r>
              <a:rPr lang="de-AT" sz="2800" dirty="0">
                <a:solidFill>
                  <a:schemeClr val="bg1"/>
                </a:solidFill>
                <a:latin typeface="Quicksand" panose="020B0604020202020204" charset="0"/>
              </a:rPr>
              <a:t>ist.</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2800" b="1" dirty="0">
                <a:solidFill>
                  <a:schemeClr val="bg1"/>
                </a:solidFill>
                <a:latin typeface="Quicksand" panose="020B0604020202020204" charset="0"/>
              </a:rPr>
              <a:t>Bewusstsein</a:t>
            </a:r>
            <a:r>
              <a:rPr lang="de-AT" sz="2800" dirty="0">
                <a:solidFill>
                  <a:schemeClr val="bg1"/>
                </a:solidFill>
                <a:latin typeface="Quicksand" panose="020B0604020202020204" charset="0"/>
              </a:rPr>
              <a:t> für die </a:t>
            </a:r>
            <a:r>
              <a:rPr lang="de-AT" sz="2800" b="1" dirty="0">
                <a:solidFill>
                  <a:schemeClr val="bg1"/>
                </a:solidFill>
                <a:latin typeface="Quicksand" panose="020B0604020202020204" charset="0"/>
              </a:rPr>
              <a:t>kulturelle Identität </a:t>
            </a:r>
            <a:r>
              <a:rPr lang="de-AT" sz="2800" dirty="0">
                <a:solidFill>
                  <a:schemeClr val="bg1"/>
                </a:solidFill>
                <a:latin typeface="Quicksand" panose="020B0604020202020204" charset="0"/>
              </a:rPr>
              <a:t>der </a:t>
            </a:r>
            <a:r>
              <a:rPr lang="de-AT" sz="2800" b="1" dirty="0">
                <a:solidFill>
                  <a:schemeClr val="bg1"/>
                </a:solidFill>
                <a:latin typeface="Quicksand" panose="020B0604020202020204" charset="0"/>
              </a:rPr>
              <a:t>Gehörlosengemeinschaft</a:t>
            </a:r>
            <a:r>
              <a:rPr lang="de-AT" sz="2800" dirty="0">
                <a:solidFill>
                  <a:schemeClr val="bg1"/>
                </a:solidFill>
                <a:latin typeface="Quicksand" panose="020B0604020202020204" charset="0"/>
              </a:rPr>
              <a:t> stärken</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Taube Menschen treten heute in Politik, Wissenschaft, Kunst und Medien auf — als </a:t>
            </a:r>
            <a:r>
              <a:rPr lang="de-AT" sz="2800" b="1" dirty="0">
                <a:solidFill>
                  <a:schemeClr val="bg1"/>
                </a:solidFill>
                <a:latin typeface="Quicksand" panose="020B0604020202020204" charset="0"/>
              </a:rPr>
              <a:t>Vorbilder und </a:t>
            </a:r>
            <a:r>
              <a:rPr lang="de-AT" sz="2800" b="1" dirty="0" err="1">
                <a:solidFill>
                  <a:schemeClr val="bg1"/>
                </a:solidFill>
                <a:latin typeface="Quicksand" panose="020B0604020202020204" charset="0"/>
              </a:rPr>
              <a:t>Botschafter:innen</a:t>
            </a:r>
            <a:r>
              <a:rPr lang="de-AT" sz="2800" b="1" dirty="0">
                <a:solidFill>
                  <a:schemeClr val="bg1"/>
                </a:solidFill>
                <a:latin typeface="Quicksand" panose="020B0604020202020204" charset="0"/>
              </a:rPr>
              <a:t> </a:t>
            </a:r>
            <a:r>
              <a:rPr lang="de-AT" sz="2800" dirty="0">
                <a:solidFill>
                  <a:schemeClr val="bg1"/>
                </a:solidFill>
                <a:latin typeface="Quicksand" panose="020B0604020202020204" charset="0"/>
              </a:rPr>
              <a:t>ihrer Kultur. </a:t>
            </a:r>
          </a:p>
          <a:p>
            <a:pPr lvl="0"/>
            <a:endParaRPr lang="de-AT" sz="2800" dirty="0">
              <a:solidFill>
                <a:schemeClr val="bg1"/>
              </a:solidFill>
              <a:latin typeface="Quicksand" panose="020B0604020202020204" charset="0"/>
            </a:endParaRPr>
          </a:p>
          <a:p>
            <a:pPr lvl="0"/>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Das Engagement für </a:t>
            </a:r>
            <a:r>
              <a:rPr lang="de-AT" sz="2800" b="1" dirty="0">
                <a:solidFill>
                  <a:schemeClr val="bg1"/>
                </a:solidFill>
                <a:latin typeface="Quicksand" panose="020B0604020202020204" charset="0"/>
              </a:rPr>
              <a:t>inklusive Gesellschaften</a:t>
            </a:r>
            <a:r>
              <a:rPr lang="de-AT" sz="2800" dirty="0">
                <a:solidFill>
                  <a:schemeClr val="bg1"/>
                </a:solidFill>
                <a:latin typeface="Quicksand" panose="020B0604020202020204" charset="0"/>
              </a:rPr>
              <a:t>, Barrierefreiheit und Selbstvertretung ist weiterhin </a:t>
            </a:r>
            <a:r>
              <a:rPr lang="de-AT" sz="2800" b="1" dirty="0">
                <a:solidFill>
                  <a:schemeClr val="bg1"/>
                </a:solidFill>
                <a:latin typeface="Quicksand" panose="020B0604020202020204" charset="0"/>
              </a:rPr>
              <a:t>wichtig und aktiv</a:t>
            </a:r>
            <a:r>
              <a:rPr lang="de-AT" sz="2800" dirty="0">
                <a:solidFill>
                  <a:schemeClr val="bg1"/>
                </a:solidFill>
                <a:latin typeface="Quicksand" panose="020B0604020202020204" charset="0"/>
              </a:rPr>
              <a:t>.</a:t>
            </a: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591" y="3282198"/>
            <a:ext cx="3058007" cy="20386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Grafik 10" descr="Ein Bild, das Design enthält.&#10;&#10;KI-generierte Inhalte können fehlerhaft sein.">
            <a:extLst>
              <a:ext uri="{FF2B5EF4-FFF2-40B4-BE49-F238E27FC236}">
                <a16:creationId xmlns:a16="http://schemas.microsoft.com/office/drawing/2014/main" id="{DE95EE29-7577-E21A-D535-0AD3CB4C2F29}"/>
              </a:ext>
            </a:extLst>
          </p:cNvPr>
          <p:cNvPicPr>
            <a:picLocks noChangeAspect="1"/>
          </p:cNvPicPr>
          <p:nvPr/>
        </p:nvPicPr>
        <p:blipFill>
          <a:blip r:embed="rId6"/>
          <a:stretch>
            <a:fillRect/>
          </a:stretch>
        </p:blipFill>
        <p:spPr>
          <a:xfrm>
            <a:off x="3282123" y="1968661"/>
            <a:ext cx="1867010" cy="185777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Grafik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1691" y="4841113"/>
            <a:ext cx="2414283" cy="24142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Grafik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4413" y="6879784"/>
            <a:ext cx="3189795" cy="25518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31228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B1DDFDC2-076B-CC55-83BF-44225802D015}"/>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729E0ECB-3552-D60C-2E84-0E4351EBD5CD}"/>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A7E4C0A1-9533-EB66-E6B2-BEBA887ABBE5}"/>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ACB40205-1963-34EA-A3B1-AD40BC335148}"/>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1CB7CE09-C738-D923-EB7B-9C8EFEA996AD}"/>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243C0FDF-70FF-1BC9-1271-215B435C2CBC}"/>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D97417A-1EB6-0689-E810-075BC0BBC23E}"/>
              </a:ext>
            </a:extLst>
          </p:cNvPr>
          <p:cNvSpPr txBox="1"/>
          <p:nvPr/>
        </p:nvSpPr>
        <p:spPr>
          <a:xfrm>
            <a:off x="5493283" y="874165"/>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globale Mobilisierung</a:t>
            </a:r>
            <a:endParaRPr sz="4400" spc="300" dirty="0">
              <a:solidFill>
                <a:schemeClr val="bg1"/>
              </a:solidFill>
              <a:latin typeface="Anton" pitchFamily="2" charset="0"/>
              <a:ea typeface="Calibri"/>
              <a:cs typeface="Calibri"/>
              <a:sym typeface="Calibri"/>
            </a:endParaRPr>
          </a:p>
        </p:txBody>
      </p:sp>
      <p:pic>
        <p:nvPicPr>
          <p:cNvPr id="10" name="Grafik 9">
            <a:extLst>
              <a:ext uri="{FF2B5EF4-FFF2-40B4-BE49-F238E27FC236}">
                <a16:creationId xmlns:a16="http://schemas.microsoft.com/office/drawing/2014/main" id="{6CE7089D-6A46-D769-E553-7F1975C405E3}"/>
              </a:ext>
            </a:extLst>
          </p:cNvPr>
          <p:cNvPicPr>
            <a:picLocks noChangeAspect="1"/>
          </p:cNvPicPr>
          <p:nvPr/>
        </p:nvPicPr>
        <p:blipFill>
          <a:blip r:embed="rId5"/>
          <a:stretch>
            <a:fillRect/>
          </a:stretch>
        </p:blipFill>
        <p:spPr>
          <a:xfrm>
            <a:off x="1729054" y="3106325"/>
            <a:ext cx="5931274" cy="46741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a:extLst>
              <a:ext uri="{FF2B5EF4-FFF2-40B4-BE49-F238E27FC236}">
                <a16:creationId xmlns:a16="http://schemas.microsoft.com/office/drawing/2014/main" id="{911F2817-DD2A-B50E-0A92-F69658C1A205}"/>
              </a:ext>
            </a:extLst>
          </p:cNvPr>
          <p:cNvPicPr>
            <a:picLocks noChangeAspect="1"/>
          </p:cNvPicPr>
          <p:nvPr/>
        </p:nvPicPr>
        <p:blipFill>
          <a:blip r:embed="rId6"/>
          <a:stretch>
            <a:fillRect/>
          </a:stretch>
        </p:blipFill>
        <p:spPr>
          <a:xfrm>
            <a:off x="8622149" y="3085861"/>
            <a:ext cx="7595885" cy="49102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Textfeld 6">
            <a:extLst>
              <a:ext uri="{FF2B5EF4-FFF2-40B4-BE49-F238E27FC236}">
                <a16:creationId xmlns:a16="http://schemas.microsoft.com/office/drawing/2014/main" id="{AB174372-F968-ED86-DCF6-7986CBB524DE}"/>
              </a:ext>
            </a:extLst>
          </p:cNvPr>
          <p:cNvSpPr txBox="1"/>
          <p:nvPr/>
        </p:nvSpPr>
        <p:spPr>
          <a:xfrm>
            <a:off x="8539317" y="8317560"/>
            <a:ext cx="7678717" cy="307777"/>
          </a:xfrm>
          <a:prstGeom prst="rect">
            <a:avLst/>
          </a:prstGeom>
          <a:solidFill>
            <a:schemeClr val="bg1"/>
          </a:solidFill>
        </p:spPr>
        <p:txBody>
          <a:bodyPr wrap="square">
            <a:spAutoFit/>
          </a:bodyPr>
          <a:lstStyle/>
          <a:p>
            <a:r>
              <a:rPr lang="de-AT" dirty="0">
                <a:hlinkClick r:id="rId7"/>
              </a:rPr>
              <a:t>Home - EUDY</a:t>
            </a:r>
            <a:endParaRPr lang="de-AT" dirty="0"/>
          </a:p>
        </p:txBody>
      </p:sp>
      <p:sp>
        <p:nvSpPr>
          <p:cNvPr id="11" name="Textfeld 10">
            <a:extLst>
              <a:ext uri="{FF2B5EF4-FFF2-40B4-BE49-F238E27FC236}">
                <a16:creationId xmlns:a16="http://schemas.microsoft.com/office/drawing/2014/main" id="{609E9AAC-0555-7CA2-3C65-894E7603D95F}"/>
              </a:ext>
            </a:extLst>
          </p:cNvPr>
          <p:cNvSpPr txBox="1"/>
          <p:nvPr/>
        </p:nvSpPr>
        <p:spPr>
          <a:xfrm>
            <a:off x="1729054" y="8197766"/>
            <a:ext cx="6042922" cy="307777"/>
          </a:xfrm>
          <a:prstGeom prst="rect">
            <a:avLst/>
          </a:prstGeom>
          <a:solidFill>
            <a:schemeClr val="bg1"/>
          </a:solidFill>
        </p:spPr>
        <p:txBody>
          <a:bodyPr wrap="square">
            <a:spAutoFit/>
          </a:bodyPr>
          <a:lstStyle/>
          <a:p>
            <a:r>
              <a:rPr lang="en-US" dirty="0">
                <a:hlinkClick r:id="rId8"/>
              </a:rPr>
              <a:t>World Federation of the Deaf | Inclusion &amp; Equal Rights</a:t>
            </a:r>
            <a:endParaRPr lang="de-AT" dirty="0"/>
          </a:p>
        </p:txBody>
      </p:sp>
      <p:pic>
        <p:nvPicPr>
          <p:cNvPr id="12" name="Grafik 11"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9"/>
          <a:stretch>
            <a:fillRect/>
          </a:stretch>
        </p:blipFill>
        <p:spPr>
          <a:xfrm>
            <a:off x="14153397" y="811241"/>
            <a:ext cx="3906318" cy="3906318"/>
          </a:xfrm>
          <a:prstGeom prst="rect">
            <a:avLst/>
          </a:prstGeom>
        </p:spPr>
      </p:pic>
      <p:sp>
        <p:nvSpPr>
          <p:cNvPr id="2" name="Textfeld 1"/>
          <p:cNvSpPr txBox="1"/>
          <p:nvPr/>
        </p:nvSpPr>
        <p:spPr>
          <a:xfrm>
            <a:off x="15315507" y="2521550"/>
            <a:ext cx="2178956" cy="584775"/>
          </a:xfrm>
          <a:prstGeom prst="rect">
            <a:avLst/>
          </a:prstGeom>
          <a:noFill/>
        </p:spPr>
        <p:txBody>
          <a:bodyPr wrap="square" rtlCol="0">
            <a:spAutoFit/>
          </a:bodyPr>
          <a:lstStyle/>
          <a:p>
            <a:r>
              <a:rPr lang="de-AT" sz="3200" dirty="0">
                <a:latin typeface="Aptos Black" panose="020B0604020202020204" charset="0"/>
              </a:rPr>
              <a:t>Aktivität</a:t>
            </a:r>
          </a:p>
        </p:txBody>
      </p:sp>
    </p:spTree>
    <p:extLst>
      <p:ext uri="{BB962C8B-B14F-4D97-AF65-F5344CB8AC3E}">
        <p14:creationId xmlns:p14="http://schemas.microsoft.com/office/powerpoint/2010/main" val="647284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573ED69D-4AAE-9722-F5F0-07C2FA09F17F}"/>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953EE217-7BE0-DFCE-E3F1-FDF8C8206375}"/>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09FFFCD8-015C-20FC-D2C8-9B0DA591E73E}"/>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EF688015-9305-8A71-EA1E-A7D56B222AFB}"/>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D76892E5-1FA9-6472-9A91-6AC67BA8BCA4}"/>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01F64744-3AB1-140A-51EE-7E782C6EAEF5}"/>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CBCC68EA-4732-ACB9-4BAE-EDC5FB5120F9}"/>
              </a:ext>
            </a:extLst>
          </p:cNvPr>
          <p:cNvSpPr txBox="1"/>
          <p:nvPr/>
        </p:nvSpPr>
        <p:spPr>
          <a:xfrm>
            <a:off x="3585179" y="731850"/>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Gegenwart und aktuelle Herausforderungen </a:t>
            </a:r>
            <a:endParaRPr sz="4400" spc="300" dirty="0">
              <a:solidFill>
                <a:schemeClr val="bg1"/>
              </a:solidFill>
              <a:latin typeface="Anton" pitchFamily="2" charset="0"/>
              <a:ea typeface="Calibri"/>
              <a:cs typeface="Calibri"/>
              <a:sym typeface="Calibri"/>
            </a:endParaRPr>
          </a:p>
        </p:txBody>
      </p:sp>
      <p:sp>
        <p:nvSpPr>
          <p:cNvPr id="113" name="Google Shape;113;p12">
            <a:extLst>
              <a:ext uri="{FF2B5EF4-FFF2-40B4-BE49-F238E27FC236}">
                <a16:creationId xmlns:a16="http://schemas.microsoft.com/office/drawing/2014/main" id="{389C0143-E59D-1083-2100-FD90E47C217D}"/>
              </a:ext>
            </a:extLst>
          </p:cNvPr>
          <p:cNvSpPr txBox="1"/>
          <p:nvPr/>
        </p:nvSpPr>
        <p:spPr>
          <a:xfrm>
            <a:off x="6218836" y="2137845"/>
            <a:ext cx="12556500" cy="6241200"/>
          </a:xfrm>
          <a:prstGeom prst="rect">
            <a:avLst/>
          </a:prstGeom>
          <a:noFill/>
          <a:ln>
            <a:noFill/>
          </a:ln>
        </p:spPr>
        <p:txBody>
          <a:bodyPr spcFirstLastPara="1" wrap="square" lIns="91425" tIns="91425" rIns="91425" bIns="91425" anchor="t" anchorCtr="0">
            <a:noAutofit/>
          </a:bodyPr>
          <a:lstStyle/>
          <a:p>
            <a:pPr lvl="0"/>
            <a:r>
              <a:rPr lang="de-AT" sz="3600" b="1" dirty="0">
                <a:solidFill>
                  <a:schemeClr val="bg1"/>
                </a:solidFill>
                <a:latin typeface="Quicksand" panose="020B0604020202020204" charset="0"/>
              </a:rPr>
              <a:t>Fortschritte</a:t>
            </a:r>
            <a:endParaRPr lang="de-AT" sz="3600" dirty="0">
              <a:solidFill>
                <a:schemeClr val="bg1"/>
              </a:solidFill>
              <a:latin typeface="Quicksand" panose="020B0604020202020204" charset="0"/>
            </a:endParaRPr>
          </a:p>
          <a:p>
            <a:pPr lvl="1"/>
            <a:r>
              <a:rPr lang="de-AT" sz="2800" dirty="0">
                <a:solidFill>
                  <a:schemeClr val="bg1"/>
                </a:solidFill>
                <a:latin typeface="Quicksand" panose="020B0604020202020204" charset="0"/>
              </a:rPr>
              <a:t>- Gesetzliche Anerkennung der Gebärdensprache in vielen Ländern</a:t>
            </a:r>
          </a:p>
          <a:p>
            <a:pPr lvl="1"/>
            <a:r>
              <a:rPr lang="de-AT" sz="2800" dirty="0">
                <a:solidFill>
                  <a:schemeClr val="bg1"/>
                </a:solidFill>
                <a:latin typeface="Quicksand" panose="020B0604020202020204" charset="0"/>
              </a:rPr>
              <a:t>- Mehr Sichtbarkeit in Medien, Politik und Kultur</a:t>
            </a:r>
          </a:p>
          <a:p>
            <a:pPr lvl="1"/>
            <a:endParaRPr lang="de-AT" sz="2800" dirty="0">
              <a:solidFill>
                <a:schemeClr val="bg1"/>
              </a:solidFill>
              <a:latin typeface="Quicksand" panose="020B0604020202020204" charset="0"/>
            </a:endParaRPr>
          </a:p>
          <a:p>
            <a:pPr lvl="1"/>
            <a:endParaRPr lang="de-AT" sz="4000" dirty="0">
              <a:solidFill>
                <a:schemeClr val="bg1"/>
              </a:solidFill>
              <a:latin typeface="Quicksand" panose="020B0604020202020204" charset="0"/>
            </a:endParaRPr>
          </a:p>
          <a:p>
            <a:pPr lvl="0"/>
            <a:r>
              <a:rPr lang="de-AT" sz="4000" b="1" dirty="0">
                <a:solidFill>
                  <a:schemeClr val="bg1"/>
                </a:solidFill>
                <a:latin typeface="Quicksand" panose="020B0604020202020204" charset="0"/>
              </a:rPr>
              <a:t>Herausforderungen</a:t>
            </a:r>
            <a:endParaRPr lang="de-AT" sz="4000" dirty="0">
              <a:solidFill>
                <a:schemeClr val="bg1"/>
              </a:solidFill>
              <a:latin typeface="Quicksand" panose="020B0604020202020204" charset="0"/>
            </a:endParaRPr>
          </a:p>
          <a:p>
            <a:pPr lvl="1"/>
            <a:r>
              <a:rPr lang="de-AT" sz="2800" dirty="0">
                <a:solidFill>
                  <a:schemeClr val="bg1"/>
                </a:solidFill>
                <a:latin typeface="Quicksand" panose="020B0604020202020204" charset="0"/>
              </a:rPr>
              <a:t>- ungleiche Machtverhältnisse</a:t>
            </a:r>
          </a:p>
          <a:p>
            <a:pPr lvl="1"/>
            <a:r>
              <a:rPr lang="de-AT" sz="2800" dirty="0">
                <a:solidFill>
                  <a:schemeClr val="bg1"/>
                </a:solidFill>
                <a:latin typeface="Quicksand" panose="020B0604020202020204" charset="0"/>
              </a:rPr>
              <a:t>- fehlende Barrierefreiheit</a:t>
            </a:r>
          </a:p>
          <a:p>
            <a:pPr lvl="1"/>
            <a:r>
              <a:rPr lang="de-AT" sz="2800" dirty="0">
                <a:solidFill>
                  <a:schemeClr val="bg1"/>
                </a:solidFill>
                <a:latin typeface="Quicksand" panose="020B0604020202020204" charset="0"/>
              </a:rPr>
              <a:t>- gesellschaftliche Vorurteile</a:t>
            </a:r>
          </a:p>
          <a:p>
            <a:pPr lvl="1"/>
            <a:endParaRPr lang="de-AT" sz="2800" dirty="0">
              <a:solidFill>
                <a:schemeClr val="bg1"/>
              </a:solidFill>
              <a:latin typeface="Quicksand" panose="020B0604020202020204" charset="0"/>
            </a:endParaRPr>
          </a:p>
          <a:p>
            <a:pPr lvl="1"/>
            <a:endParaRPr lang="de-AT" sz="2800" dirty="0">
              <a:solidFill>
                <a:schemeClr val="bg1"/>
              </a:solidFill>
              <a:latin typeface="Quicksand" panose="020B0604020202020204" charset="0"/>
            </a:endParaRPr>
          </a:p>
          <a:p>
            <a:pPr lvl="1"/>
            <a:r>
              <a:rPr lang="de-AT" sz="4000" b="1" dirty="0">
                <a:solidFill>
                  <a:schemeClr val="bg1"/>
                </a:solidFill>
                <a:latin typeface="Quicksand" panose="020B0604020202020204" charset="0"/>
              </a:rPr>
              <a:t>Weiterkämpfen</a:t>
            </a:r>
            <a:r>
              <a:rPr lang="de-AT" sz="2800" dirty="0">
                <a:solidFill>
                  <a:schemeClr val="bg1"/>
                </a:solidFill>
                <a:latin typeface="Quicksand" panose="020B0604020202020204" charset="0"/>
              </a:rPr>
              <a:t> </a:t>
            </a:r>
            <a:r>
              <a:rPr lang="de-AT" sz="4000" b="1" dirty="0">
                <a:solidFill>
                  <a:schemeClr val="bg1"/>
                </a:solidFill>
                <a:latin typeface="Quicksand" panose="020B0604020202020204" charset="0"/>
              </a:rPr>
              <a:t>für vollständige Zugänge</a:t>
            </a:r>
            <a:r>
              <a:rPr lang="de-AT" sz="2800" dirty="0">
                <a:solidFill>
                  <a:schemeClr val="bg1"/>
                </a:solidFill>
                <a:latin typeface="Quicksand" panose="020B0604020202020204" charset="0"/>
              </a:rPr>
              <a:t> </a:t>
            </a:r>
          </a:p>
          <a:p>
            <a:pPr lvl="1"/>
            <a:r>
              <a:rPr lang="de-AT" sz="2800" dirty="0">
                <a:solidFill>
                  <a:schemeClr val="bg1"/>
                </a:solidFill>
                <a:latin typeface="Quicksand" panose="020B0604020202020204" charset="0"/>
              </a:rPr>
              <a:t>- im öffentlichen Raum,</a:t>
            </a:r>
          </a:p>
          <a:p>
            <a:pPr lvl="1"/>
            <a:r>
              <a:rPr lang="de-AT" sz="2800" dirty="0">
                <a:solidFill>
                  <a:schemeClr val="bg1"/>
                </a:solidFill>
                <a:latin typeface="Quicksand" panose="020B0604020202020204" charset="0"/>
              </a:rPr>
              <a:t>- in Bildung,</a:t>
            </a:r>
          </a:p>
          <a:p>
            <a:pPr lvl="1"/>
            <a:r>
              <a:rPr lang="de-AT" sz="2800" dirty="0">
                <a:solidFill>
                  <a:schemeClr val="bg1"/>
                </a:solidFill>
                <a:latin typeface="Quicksand" panose="020B0604020202020204" charset="0"/>
              </a:rPr>
              <a:t>- Arbeit und Medien </a:t>
            </a:r>
          </a:p>
          <a:p>
            <a:pPr lvl="1"/>
            <a:endParaRPr lang="de-AT" sz="2800" dirty="0">
              <a:solidFill>
                <a:schemeClr val="bg1"/>
              </a:solidFill>
              <a:latin typeface="Quicksand" panose="020B0604020202020204" charset="0"/>
            </a:endParaRP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2" name="Grafik 1" descr="Ein Bild, das Entwurf, Zeichnung, Lineart, Kunst enthält.&#10;&#10;KI-generierte Inhalte können fehlerhaft sein.">
            <a:extLst>
              <a:ext uri="{FF2B5EF4-FFF2-40B4-BE49-F238E27FC236}">
                <a16:creationId xmlns:a16="http://schemas.microsoft.com/office/drawing/2014/main" id="{4C770BBE-2FBF-4564-3582-A9D36A4CCFE1}"/>
              </a:ext>
            </a:extLst>
          </p:cNvPr>
          <p:cNvPicPr>
            <a:picLocks noChangeAspect="1"/>
          </p:cNvPicPr>
          <p:nvPr/>
        </p:nvPicPr>
        <p:blipFill>
          <a:blip r:embed="rId5"/>
          <a:stretch>
            <a:fillRect/>
          </a:stretch>
        </p:blipFill>
        <p:spPr>
          <a:xfrm>
            <a:off x="1173703" y="2300986"/>
            <a:ext cx="4159855" cy="68554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09205">
            <a:off x="2225911" y="3214471"/>
            <a:ext cx="2255982" cy="201516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2384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DC26B37C-A65E-123B-DF06-9B9C1517A92A}"/>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7726105A-773C-32B6-6D29-177282F54D16}"/>
              </a:ext>
            </a:extLst>
          </p:cNvPr>
          <p:cNvGrpSpPr/>
          <p:nvPr/>
        </p:nvGrpSpPr>
        <p:grpSpPr>
          <a:xfrm>
            <a:off x="0" y="-216991"/>
            <a:ext cx="18288001" cy="10503991"/>
            <a:chOff x="0" y="-57150"/>
            <a:chExt cx="769602" cy="2766483"/>
          </a:xfrm>
        </p:grpSpPr>
        <p:sp>
          <p:nvSpPr>
            <p:cNvPr id="108" name="Google Shape;108;p12">
              <a:extLst>
                <a:ext uri="{FF2B5EF4-FFF2-40B4-BE49-F238E27FC236}">
                  <a16:creationId xmlns:a16="http://schemas.microsoft.com/office/drawing/2014/main" id="{52BBF939-0AA4-57AC-B53D-713228AB5C9E}"/>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5B4F964B-497D-FDAA-CED0-40FE4A2478DD}"/>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64FBE3F0-A516-79BF-B465-80D98203000D}"/>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30734802-FB3D-F724-0447-8D9C7287DE27}"/>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A7AFDDC2-55FB-5570-A6AB-66BE5D84F58B}"/>
              </a:ext>
            </a:extLst>
          </p:cNvPr>
          <p:cNvSpPr txBox="1"/>
          <p:nvPr/>
        </p:nvSpPr>
        <p:spPr>
          <a:xfrm>
            <a:off x="11434782" y="502301"/>
            <a:ext cx="15347576" cy="1455600"/>
          </a:xfrm>
          <a:prstGeom prst="rect">
            <a:avLst/>
          </a:prstGeom>
          <a:noFill/>
          <a:ln>
            <a:noFill/>
          </a:ln>
        </p:spPr>
        <p:txBody>
          <a:bodyPr spcFirstLastPara="1" wrap="square" lIns="91425" tIns="91425" rIns="91425" bIns="91425" anchor="t" anchorCtr="0">
            <a:noAutofit/>
          </a:bodyPr>
          <a:lstStyle/>
          <a:p>
            <a:pPr lvl="0"/>
            <a:r>
              <a:rPr lang="de-AT" sz="8000" b="1" spc="300" dirty="0">
                <a:solidFill>
                  <a:schemeClr val="bg1"/>
                </a:solidFill>
                <a:latin typeface="Anton" pitchFamily="2" charset="0"/>
              </a:rPr>
              <a:t>Aktionstage</a:t>
            </a:r>
            <a:r>
              <a:rPr lang="de-AT" sz="4400" b="1" spc="300" dirty="0">
                <a:solidFill>
                  <a:schemeClr val="bg1"/>
                </a:solidFill>
                <a:latin typeface="Anton" pitchFamily="2" charset="0"/>
              </a:rPr>
              <a:t> </a:t>
            </a:r>
            <a:endParaRPr sz="4400" spc="300" dirty="0">
              <a:solidFill>
                <a:schemeClr val="bg1"/>
              </a:solidFill>
              <a:latin typeface="Anton" pitchFamily="2" charset="0"/>
              <a:ea typeface="Calibri"/>
              <a:cs typeface="Calibri"/>
              <a:sym typeface="Calibri"/>
            </a:endParaRPr>
          </a:p>
        </p:txBody>
      </p:sp>
      <p:pic>
        <p:nvPicPr>
          <p:cNvPr id="3" name="Grafik 2">
            <a:extLst>
              <a:ext uri="{FF2B5EF4-FFF2-40B4-BE49-F238E27FC236}">
                <a16:creationId xmlns:a16="http://schemas.microsoft.com/office/drawing/2014/main" id="{8E0591AF-F478-1887-34CA-AC20925245C7}"/>
              </a:ext>
            </a:extLst>
          </p:cNvPr>
          <p:cNvPicPr>
            <a:picLocks noChangeAspect="1"/>
          </p:cNvPicPr>
          <p:nvPr/>
        </p:nvPicPr>
        <p:blipFill>
          <a:blip r:embed="rId5"/>
          <a:stretch>
            <a:fillRect/>
          </a:stretch>
        </p:blipFill>
        <p:spPr>
          <a:xfrm>
            <a:off x="899064" y="2688126"/>
            <a:ext cx="6644426" cy="18418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a:extLst>
              <a:ext uri="{FF2B5EF4-FFF2-40B4-BE49-F238E27FC236}">
                <a16:creationId xmlns:a16="http://schemas.microsoft.com/office/drawing/2014/main" id="{17DC9A29-B91D-DBAA-0B88-6BE9501CA50E}"/>
              </a:ext>
            </a:extLst>
          </p:cNvPr>
          <p:cNvPicPr>
            <a:picLocks noChangeAspect="1"/>
          </p:cNvPicPr>
          <p:nvPr/>
        </p:nvPicPr>
        <p:blipFill>
          <a:blip r:embed="rId6"/>
          <a:stretch>
            <a:fillRect/>
          </a:stretch>
        </p:blipFill>
        <p:spPr>
          <a:xfrm>
            <a:off x="8729222" y="2598055"/>
            <a:ext cx="7791850" cy="32259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Grafik 8">
            <a:extLst>
              <a:ext uri="{FF2B5EF4-FFF2-40B4-BE49-F238E27FC236}">
                <a16:creationId xmlns:a16="http://schemas.microsoft.com/office/drawing/2014/main" id="{250709DB-5646-097A-FFDE-C06D0F7C158E}"/>
              </a:ext>
            </a:extLst>
          </p:cNvPr>
          <p:cNvPicPr>
            <a:picLocks noChangeAspect="1"/>
          </p:cNvPicPr>
          <p:nvPr/>
        </p:nvPicPr>
        <p:blipFill>
          <a:blip r:embed="rId7"/>
          <a:stretch>
            <a:fillRect/>
          </a:stretch>
        </p:blipFill>
        <p:spPr>
          <a:xfrm>
            <a:off x="4788844" y="7473112"/>
            <a:ext cx="7836303" cy="12637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Grafik 10">
            <a:extLst>
              <a:ext uri="{FF2B5EF4-FFF2-40B4-BE49-F238E27FC236}">
                <a16:creationId xmlns:a16="http://schemas.microsoft.com/office/drawing/2014/main" id="{741C4E62-7CDB-CF22-1421-900FA8BFFA85}"/>
              </a:ext>
            </a:extLst>
          </p:cNvPr>
          <p:cNvPicPr>
            <a:picLocks noChangeAspect="1"/>
          </p:cNvPicPr>
          <p:nvPr/>
        </p:nvPicPr>
        <p:blipFill>
          <a:blip r:embed="rId8"/>
          <a:stretch>
            <a:fillRect/>
          </a:stretch>
        </p:blipFill>
        <p:spPr>
          <a:xfrm>
            <a:off x="575807" y="6342028"/>
            <a:ext cx="3122593" cy="25566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0299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DD14E4B3-A491-1FDE-2E71-7AC75608510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F2F7F468-48CA-0D09-BBE5-4AE5FBBF4D09}"/>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2B0A3912-7FE7-63A8-6A5C-8A808F6CF7A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4EACB6B9-822B-52D9-C154-000AA2B94A04}"/>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84E800F0-D165-CD84-1362-2A4B2F17443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28F02D7-F74E-31D4-2266-3F488A1B46E6}"/>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8271240-AA3C-F408-E6DC-6866FAED62F0}"/>
              </a:ext>
            </a:extLst>
          </p:cNvPr>
          <p:cNvSpPr txBox="1"/>
          <p:nvPr/>
        </p:nvSpPr>
        <p:spPr>
          <a:xfrm>
            <a:off x="3253631" y="662332"/>
            <a:ext cx="15347576" cy="1455600"/>
          </a:xfrm>
          <a:prstGeom prst="rect">
            <a:avLst/>
          </a:prstGeom>
          <a:noFill/>
          <a:ln>
            <a:noFill/>
          </a:ln>
        </p:spPr>
        <p:txBody>
          <a:bodyPr spcFirstLastPara="1" wrap="square" lIns="91425" tIns="91425" rIns="91425" bIns="91425" anchor="t" anchorCtr="0">
            <a:noAutofit/>
          </a:bodyPr>
          <a:lstStyle/>
          <a:p>
            <a:pPr lvl="0"/>
            <a:r>
              <a:rPr lang="de-DE" sz="4400" b="1" dirty="0">
                <a:solidFill>
                  <a:schemeClr val="bg1"/>
                </a:solidFill>
                <a:latin typeface="Anton" pitchFamily="2" charset="0"/>
                <a:ea typeface="Calibri"/>
              </a:rPr>
              <a:t>eigenen Aktionstag entwerfen!</a:t>
            </a:r>
            <a:endParaRPr sz="4400" dirty="0">
              <a:solidFill>
                <a:schemeClr val="bg1"/>
              </a:solidFill>
              <a:latin typeface="Anton" pitchFamily="2" charset="0"/>
              <a:ea typeface="Calibri"/>
              <a:cs typeface="Calibri"/>
              <a:sym typeface="Calibri"/>
            </a:endParaRPr>
          </a:p>
        </p:txBody>
      </p:sp>
      <p:pic>
        <p:nvPicPr>
          <p:cNvPr id="2" name="Grafik 1">
            <a:extLst>
              <a:ext uri="{FF2B5EF4-FFF2-40B4-BE49-F238E27FC236}">
                <a16:creationId xmlns:a16="http://schemas.microsoft.com/office/drawing/2014/main" id="{5BE09338-7498-D4D8-382C-888DD68CD5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991" y="3833301"/>
            <a:ext cx="3386248" cy="33862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aphicFrame>
        <p:nvGraphicFramePr>
          <p:cNvPr id="11" name="Google Shape;113;p12">
            <a:extLst>
              <a:ext uri="{FF2B5EF4-FFF2-40B4-BE49-F238E27FC236}">
                <a16:creationId xmlns:a16="http://schemas.microsoft.com/office/drawing/2014/main" id="{06B4C2F6-9B38-9974-A80A-BF8F5230DBEE}"/>
              </a:ext>
            </a:extLst>
          </p:cNvPr>
          <p:cNvGraphicFramePr/>
          <p:nvPr>
            <p:extLst>
              <p:ext uri="{D42A27DB-BD31-4B8C-83A1-F6EECF244321}">
                <p14:modId xmlns:p14="http://schemas.microsoft.com/office/powerpoint/2010/main" val="674907563"/>
              </p:ext>
            </p:extLst>
          </p:nvPr>
        </p:nvGraphicFramePr>
        <p:xfrm>
          <a:off x="4649169" y="2256854"/>
          <a:ext cx="12556500" cy="6241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Grafik 11">
            <a:extLst>
              <a:ext uri="{FF2B5EF4-FFF2-40B4-BE49-F238E27FC236}">
                <a16:creationId xmlns:a16="http://schemas.microsoft.com/office/drawing/2014/main" id="{2233C085-7E2C-E251-ADF6-D7F42E238A5A}"/>
              </a:ext>
            </a:extLst>
          </p:cNvPr>
          <p:cNvPicPr>
            <a:picLocks noChangeAspect="1"/>
          </p:cNvPicPr>
          <p:nvPr/>
        </p:nvPicPr>
        <p:blipFill>
          <a:blip r:embed="rId11"/>
          <a:stretch>
            <a:fillRect/>
          </a:stretch>
        </p:blipFill>
        <p:spPr>
          <a:xfrm>
            <a:off x="13088045" y="3083599"/>
            <a:ext cx="4853554" cy="4388356"/>
          </a:xfrm>
          <a:prstGeom prst="rect">
            <a:avLst/>
          </a:prstGeom>
        </p:spPr>
      </p:pic>
      <p:pic>
        <p:nvPicPr>
          <p:cNvPr id="13" name="Grafik 12" descr="Ein Bild, das Kreis enthält.&#10;&#10;KI-generierte Inhalte können fehlerhaft sein.">
            <a:extLst>
              <a:ext uri="{FF2B5EF4-FFF2-40B4-BE49-F238E27FC236}">
                <a16:creationId xmlns:a16="http://schemas.microsoft.com/office/drawing/2014/main" id="{0F192C62-A1EA-D4CA-7C36-5A91014A0072}"/>
              </a:ext>
            </a:extLst>
          </p:cNvPr>
          <p:cNvPicPr>
            <a:picLocks noChangeAspect="1"/>
          </p:cNvPicPr>
          <p:nvPr/>
        </p:nvPicPr>
        <p:blipFill>
          <a:blip r:embed="rId12"/>
          <a:stretch>
            <a:fillRect/>
          </a:stretch>
        </p:blipFill>
        <p:spPr>
          <a:xfrm>
            <a:off x="13358479" y="3083599"/>
            <a:ext cx="4388356" cy="4388356"/>
          </a:xfrm>
          <a:prstGeom prst="rect">
            <a:avLst/>
          </a:prstGeom>
          <a:effectLst/>
        </p:spPr>
      </p:pic>
      <p:sp>
        <p:nvSpPr>
          <p:cNvPr id="3" name="Textfeld 2"/>
          <p:cNvSpPr txBox="1"/>
          <p:nvPr/>
        </p:nvSpPr>
        <p:spPr>
          <a:xfrm>
            <a:off x="14417683" y="4893056"/>
            <a:ext cx="3119534" cy="769441"/>
          </a:xfrm>
          <a:prstGeom prst="rect">
            <a:avLst/>
          </a:prstGeom>
          <a:noFill/>
        </p:spPr>
        <p:txBody>
          <a:bodyPr wrap="square" rtlCol="0">
            <a:spAutoFit/>
          </a:bodyPr>
          <a:lstStyle/>
          <a:p>
            <a:r>
              <a:rPr lang="de-DE" sz="4400" b="1" dirty="0">
                <a:latin typeface="Aptos Black" panose="020B0004020202020204" pitchFamily="34" charset="0"/>
              </a:rPr>
              <a:t>Aktivität</a:t>
            </a:r>
            <a:endParaRPr lang="de-AT" sz="3600" b="1" dirty="0">
              <a:latin typeface="Aptos Black" panose="020B0004020202020204" pitchFamily="34" charset="0"/>
            </a:endParaRPr>
          </a:p>
        </p:txBody>
      </p:sp>
    </p:spTree>
    <p:extLst>
      <p:ext uri="{BB962C8B-B14F-4D97-AF65-F5344CB8AC3E}">
        <p14:creationId xmlns:p14="http://schemas.microsoft.com/office/powerpoint/2010/main" val="3240392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30600A45-661F-8BFE-FC02-5AEEA457B907}"/>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EDE5CE33-9C5A-728D-C36A-79D983EDFC67}"/>
              </a:ext>
            </a:extLst>
          </p:cNvPr>
          <p:cNvGrpSpPr/>
          <p:nvPr/>
        </p:nvGrpSpPr>
        <p:grpSpPr>
          <a:xfrm>
            <a:off x="45256" y="-272448"/>
            <a:ext cx="18288000" cy="10503991"/>
            <a:chOff x="0" y="-57150"/>
            <a:chExt cx="769602" cy="2766483"/>
          </a:xfrm>
        </p:grpSpPr>
        <p:sp>
          <p:nvSpPr>
            <p:cNvPr id="108" name="Google Shape;108;p12">
              <a:extLst>
                <a:ext uri="{FF2B5EF4-FFF2-40B4-BE49-F238E27FC236}">
                  <a16:creationId xmlns:a16="http://schemas.microsoft.com/office/drawing/2014/main" id="{FE7E4E85-4D76-3D97-0458-8B9F24FC9AC8}"/>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584CE2A3-62D0-A2E4-8E5C-E0D534FB61BD}"/>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B6A50697-CB34-E46C-4B2E-B98F0A5B6E6C}"/>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33D3D143-E5FF-2C85-3CDA-681AECAE6BB0}"/>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11D44316-C0C0-5C19-79EB-FC068FFBB81B}"/>
              </a:ext>
            </a:extLst>
          </p:cNvPr>
          <p:cNvSpPr txBox="1"/>
          <p:nvPr/>
        </p:nvSpPr>
        <p:spPr>
          <a:xfrm>
            <a:off x="6054049" y="559569"/>
            <a:ext cx="15347576" cy="1455600"/>
          </a:xfrm>
          <a:prstGeom prst="rect">
            <a:avLst/>
          </a:prstGeom>
          <a:noFill/>
          <a:ln>
            <a:noFill/>
          </a:ln>
        </p:spPr>
        <p:txBody>
          <a:bodyPr spcFirstLastPara="1" wrap="square" lIns="91425" tIns="91425" rIns="91425" bIns="91425" anchor="t" anchorCtr="0">
            <a:noAutofit/>
          </a:bodyPr>
          <a:lstStyle/>
          <a:p>
            <a:pPr lvl="0"/>
            <a:r>
              <a:rPr lang="de-AT" sz="6000" b="1" spc="300" dirty="0">
                <a:solidFill>
                  <a:schemeClr val="bg1"/>
                </a:solidFill>
                <a:latin typeface="Anton" pitchFamily="2" charset="0"/>
              </a:rPr>
              <a:t>Zusammenfassung &amp; Ausblick </a:t>
            </a:r>
            <a:endParaRPr sz="6000" spc="300" dirty="0">
              <a:solidFill>
                <a:schemeClr val="bg1"/>
              </a:solidFill>
              <a:latin typeface="Anton" pitchFamily="2" charset="0"/>
              <a:ea typeface="Calibri"/>
              <a:cs typeface="Calibri"/>
              <a:sym typeface="Calibri"/>
            </a:endParaRPr>
          </a:p>
        </p:txBody>
      </p:sp>
      <p:sp>
        <p:nvSpPr>
          <p:cNvPr id="113" name="Google Shape;113;p12">
            <a:extLst>
              <a:ext uri="{FF2B5EF4-FFF2-40B4-BE49-F238E27FC236}">
                <a16:creationId xmlns:a16="http://schemas.microsoft.com/office/drawing/2014/main" id="{1E50EAB3-438E-EE45-DD63-FABE21BADC2C}"/>
              </a:ext>
            </a:extLst>
          </p:cNvPr>
          <p:cNvSpPr txBox="1"/>
          <p:nvPr/>
        </p:nvSpPr>
        <p:spPr>
          <a:xfrm>
            <a:off x="5921527" y="1927356"/>
            <a:ext cx="16196616" cy="6241200"/>
          </a:xfrm>
          <a:prstGeom prst="rect">
            <a:avLst/>
          </a:prstGeom>
          <a:noFill/>
          <a:ln>
            <a:noFill/>
          </a:ln>
        </p:spPr>
        <p:txBody>
          <a:bodyPr spcFirstLastPara="1" wrap="square" lIns="91425" tIns="91425" rIns="91425" bIns="91425" anchor="t" anchorCtr="0">
            <a:noAutofit/>
          </a:bodyPr>
          <a:lstStyle/>
          <a:p>
            <a:pPr lvl="0"/>
            <a:r>
              <a:rPr lang="de-AT" sz="2800" dirty="0">
                <a:solidFill>
                  <a:schemeClr val="bg1"/>
                </a:solidFill>
                <a:latin typeface="Quicksand" panose="020B0604020202020204" charset="0"/>
              </a:rPr>
              <a:t>Geschichte des Gehörlosen-Aktivismus </a:t>
            </a:r>
            <a:br>
              <a:rPr lang="de-AT" sz="2800" dirty="0">
                <a:solidFill>
                  <a:schemeClr val="bg1"/>
                </a:solidFill>
                <a:latin typeface="Quicksand" panose="020B0604020202020204" charset="0"/>
              </a:rPr>
            </a:br>
            <a:r>
              <a:rPr lang="de-AT" sz="2800" dirty="0">
                <a:solidFill>
                  <a:schemeClr val="bg1"/>
                </a:solidFill>
                <a:latin typeface="Quicksand" panose="020B0604020202020204" charset="0"/>
              </a:rPr>
              <a:t>= </a:t>
            </a:r>
            <a:r>
              <a:rPr lang="de-AT" sz="2800" b="1" dirty="0">
                <a:solidFill>
                  <a:schemeClr val="bg1"/>
                </a:solidFill>
                <a:latin typeface="Quicksand" panose="020B0604020202020204" charset="0"/>
              </a:rPr>
              <a:t>Mut - Kreativität - Einsatz für Gleichstellung</a:t>
            </a:r>
          </a:p>
          <a:p>
            <a:pPr lvl="0"/>
            <a:endParaRPr lang="de-AT" sz="2800" dirty="0">
              <a:solidFill>
                <a:schemeClr val="bg1"/>
              </a:solidFill>
              <a:latin typeface="Quicksand" panose="020B0604020202020204" charset="0"/>
            </a:endParaRPr>
          </a:p>
          <a:p>
            <a:pPr lvl="0"/>
            <a:r>
              <a:rPr lang="de-AT" sz="2800" dirty="0">
                <a:solidFill>
                  <a:schemeClr val="bg1"/>
                </a:solidFill>
                <a:latin typeface="Quicksand" panose="020B0604020202020204" charset="0"/>
              </a:rPr>
              <a:t>Erfolgsgeschichten wie Gallaudet-Protest zeigen, </a:t>
            </a:r>
          </a:p>
          <a:p>
            <a:pPr lvl="0"/>
            <a:r>
              <a:rPr lang="de-AT" sz="2800" dirty="0">
                <a:solidFill>
                  <a:schemeClr val="bg1"/>
                </a:solidFill>
                <a:latin typeface="Quicksand" panose="020B0604020202020204" charset="0"/>
              </a:rPr>
              <a:t>wie selbstbewusster Aktivismus Veränderungen bewirkt.</a:t>
            </a:r>
          </a:p>
          <a:p>
            <a:pPr lvl="0"/>
            <a:r>
              <a:rPr lang="de-AT" sz="2800" dirty="0">
                <a:solidFill>
                  <a:schemeClr val="bg1"/>
                </a:solidFill>
                <a:latin typeface="Quicksand" panose="020B0604020202020204" charset="0"/>
              </a:rPr>
              <a:t> </a:t>
            </a:r>
          </a:p>
          <a:p>
            <a:pPr lvl="0"/>
            <a:r>
              <a:rPr lang="de-AT" sz="2800" b="1" dirty="0">
                <a:solidFill>
                  <a:schemeClr val="bg1"/>
                </a:solidFill>
                <a:latin typeface="Quicksand" panose="020B0604020202020204" charset="0"/>
              </a:rPr>
              <a:t>Der Kampf für vollständige Anerkennung, </a:t>
            </a:r>
          </a:p>
          <a:p>
            <a:pPr lvl="0"/>
            <a:r>
              <a:rPr lang="de-AT" sz="2800" b="1" dirty="0">
                <a:solidFill>
                  <a:schemeClr val="bg1"/>
                </a:solidFill>
                <a:latin typeface="Quicksand" panose="020B0604020202020204" charset="0"/>
              </a:rPr>
              <a:t>Sichtbarkeit der </a:t>
            </a:r>
          </a:p>
          <a:p>
            <a:pPr lvl="0"/>
            <a:r>
              <a:rPr lang="de-AT" sz="2800" b="1" dirty="0">
                <a:solidFill>
                  <a:schemeClr val="bg1"/>
                </a:solidFill>
                <a:latin typeface="Quicksand" panose="020B0604020202020204" charset="0"/>
              </a:rPr>
              <a:t>und Barrierefreiheit geht weiter.</a:t>
            </a:r>
          </a:p>
          <a:p>
            <a:pPr lvl="0"/>
            <a:endParaRPr lang="de-AT" sz="2800" dirty="0">
              <a:solidFill>
                <a:schemeClr val="bg1"/>
              </a:solidFill>
              <a:latin typeface="Quicksand" panose="020B0604020202020204" charset="0"/>
            </a:endParaRPr>
          </a:p>
          <a:p>
            <a:pPr lvl="0">
              <a:lnSpc>
                <a:spcPct val="150000"/>
              </a:lnSpc>
            </a:pPr>
            <a:r>
              <a:rPr lang="de-AT" sz="3200" b="1" dirty="0">
                <a:solidFill>
                  <a:schemeClr val="bg1"/>
                </a:solidFill>
                <a:latin typeface="Quicksand" panose="020B0604020202020204" charset="0"/>
              </a:rPr>
              <a:t>Zukunft: </a:t>
            </a:r>
          </a:p>
          <a:p>
            <a:pPr lvl="0">
              <a:lnSpc>
                <a:spcPct val="150000"/>
              </a:lnSpc>
            </a:pPr>
            <a:r>
              <a:rPr lang="de-AT" sz="3200" dirty="0">
                <a:solidFill>
                  <a:schemeClr val="bg1"/>
                </a:solidFill>
                <a:latin typeface="Quicksand" panose="020B0604020202020204" charset="0"/>
              </a:rPr>
              <a:t>- mehr </a:t>
            </a:r>
            <a:r>
              <a:rPr lang="de-AT" sz="3200" dirty="0" err="1">
                <a:solidFill>
                  <a:schemeClr val="bg1"/>
                </a:solidFill>
                <a:latin typeface="Quicksand" panose="020B0604020202020204" charset="0"/>
              </a:rPr>
              <a:t>Empowerment</a:t>
            </a:r>
            <a:endParaRPr lang="de-AT" sz="3200" dirty="0">
              <a:solidFill>
                <a:schemeClr val="bg1"/>
              </a:solidFill>
              <a:latin typeface="Quicksand" panose="020B0604020202020204" charset="0"/>
            </a:endParaRPr>
          </a:p>
          <a:p>
            <a:pPr lvl="0">
              <a:lnSpc>
                <a:spcPct val="150000"/>
              </a:lnSpc>
            </a:pPr>
            <a:r>
              <a:rPr lang="de-AT" sz="3200" dirty="0">
                <a:solidFill>
                  <a:schemeClr val="bg1"/>
                </a:solidFill>
                <a:latin typeface="Quicksand" panose="020B0604020202020204" charset="0"/>
              </a:rPr>
              <a:t>- technologische Innovationen </a:t>
            </a:r>
          </a:p>
          <a:p>
            <a:pPr lvl="0">
              <a:lnSpc>
                <a:spcPct val="150000"/>
              </a:lnSpc>
            </a:pPr>
            <a:r>
              <a:rPr lang="de-AT" sz="3200" dirty="0">
                <a:solidFill>
                  <a:schemeClr val="bg1"/>
                </a:solidFill>
                <a:latin typeface="Quicksand" panose="020B0604020202020204" charset="0"/>
              </a:rPr>
              <a:t>- globale Vernetzung </a:t>
            </a:r>
          </a:p>
          <a:p>
            <a:pPr lvl="0">
              <a:lnSpc>
                <a:spcPct val="150000"/>
              </a:lnSpc>
            </a:pPr>
            <a:r>
              <a:rPr lang="de-AT" sz="3200" dirty="0">
                <a:solidFill>
                  <a:schemeClr val="bg1"/>
                </a:solidFill>
                <a:latin typeface="Quicksand" panose="020B0604020202020204" charset="0"/>
              </a:rPr>
              <a:t>- mehr gesellschaftliche Akzeptanz</a:t>
            </a:r>
          </a:p>
          <a:p>
            <a:pPr marL="0" marR="0" lvl="0" indent="0" algn="l" rtl="0">
              <a:lnSpc>
                <a:spcPct val="140014"/>
              </a:lnSpc>
              <a:spcBef>
                <a:spcPts val="0"/>
              </a:spcBef>
              <a:spcAft>
                <a:spcPts val="0"/>
              </a:spcAft>
              <a:buNone/>
            </a:pPr>
            <a:endParaRPr sz="3200" dirty="0">
              <a:solidFill>
                <a:schemeClr val="dk1"/>
              </a:solidFill>
              <a:latin typeface="Calibri"/>
              <a:ea typeface="Calibri"/>
              <a:cs typeface="Calibri"/>
              <a:sym typeface="Calibri"/>
            </a:endParaRPr>
          </a:p>
        </p:txBody>
      </p:sp>
      <p:pic>
        <p:nvPicPr>
          <p:cNvPr id="2" name="Grafik 1" descr="Ein Bild, das Entwurf, Zeichnung, Lineart, Kunst enthält.&#10;&#10;KI-generierte Inhalte können fehlerhaft sein.">
            <a:extLst>
              <a:ext uri="{FF2B5EF4-FFF2-40B4-BE49-F238E27FC236}">
                <a16:creationId xmlns:a16="http://schemas.microsoft.com/office/drawing/2014/main" id="{BCB3C62F-DB1E-6708-0E36-FA3E7C883B30}"/>
              </a:ext>
            </a:extLst>
          </p:cNvPr>
          <p:cNvPicPr>
            <a:picLocks noChangeAspect="1"/>
          </p:cNvPicPr>
          <p:nvPr/>
        </p:nvPicPr>
        <p:blipFill>
          <a:blip r:embed="rId5"/>
          <a:stretch>
            <a:fillRect/>
          </a:stretch>
        </p:blipFill>
        <p:spPr>
          <a:xfrm>
            <a:off x="960707" y="2232160"/>
            <a:ext cx="4073457" cy="67130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descr="Ein Bild, das Kreis, Grafiken, Design, Darstellung enthält.&#10;&#10;KI-generierte Inhalte können fehlerhaft sein.">
            <a:extLst>
              <a:ext uri="{FF2B5EF4-FFF2-40B4-BE49-F238E27FC236}">
                <a16:creationId xmlns:a16="http://schemas.microsoft.com/office/drawing/2014/main" id="{DA8DAA82-7827-094B-26B3-A96AB79F03EE}"/>
              </a:ext>
            </a:extLst>
          </p:cNvPr>
          <p:cNvPicPr>
            <a:picLocks noChangeAspect="1"/>
          </p:cNvPicPr>
          <p:nvPr/>
        </p:nvPicPr>
        <p:blipFill>
          <a:blip r:embed="rId6"/>
          <a:stretch>
            <a:fillRect/>
          </a:stretch>
        </p:blipFill>
        <p:spPr>
          <a:xfrm rot="645187">
            <a:off x="2106418" y="3136654"/>
            <a:ext cx="1782037" cy="1791270"/>
          </a:xfrm>
          <a:prstGeom prst="rect">
            <a:avLst/>
          </a:prstGeom>
          <a:ln>
            <a:noFill/>
          </a:ln>
          <a:effectLst>
            <a:softEdge rad="112500"/>
          </a:effectLst>
        </p:spPr>
      </p:pic>
      <p:pic>
        <p:nvPicPr>
          <p:cNvPr id="11" name="Grafik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019835" y="5016796"/>
            <a:ext cx="3368751" cy="33687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12228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DD14E4B3-A491-1FDE-2E71-7AC756085108}"/>
            </a:ext>
          </a:extLst>
        </p:cNvPr>
        <p:cNvGrpSpPr/>
        <p:nvPr/>
      </p:nvGrpSpPr>
      <p:grpSpPr>
        <a:xfrm>
          <a:off x="0" y="0"/>
          <a:ext cx="0" cy="0"/>
          <a:chOff x="0" y="0"/>
          <a:chExt cx="0" cy="0"/>
        </a:xfrm>
      </p:grpSpPr>
      <p:grpSp>
        <p:nvGrpSpPr>
          <p:cNvPr id="107" name="Google Shape;107;p12">
            <a:extLst>
              <a:ext uri="{FF2B5EF4-FFF2-40B4-BE49-F238E27FC236}">
                <a16:creationId xmlns:a16="http://schemas.microsoft.com/office/drawing/2014/main" id="{F2F7F468-48CA-0D09-BBE5-4AE5FBBF4D09}"/>
              </a:ext>
            </a:extLst>
          </p:cNvPr>
          <p:cNvGrpSpPr/>
          <p:nvPr/>
        </p:nvGrpSpPr>
        <p:grpSpPr>
          <a:xfrm>
            <a:off x="0" y="-216991"/>
            <a:ext cx="18288000" cy="10503991"/>
            <a:chOff x="0" y="-57150"/>
            <a:chExt cx="769602" cy="2766483"/>
          </a:xfrm>
        </p:grpSpPr>
        <p:sp>
          <p:nvSpPr>
            <p:cNvPr id="108" name="Google Shape;108;p12">
              <a:extLst>
                <a:ext uri="{FF2B5EF4-FFF2-40B4-BE49-F238E27FC236}">
                  <a16:creationId xmlns:a16="http://schemas.microsoft.com/office/drawing/2014/main" id="{2B0A3912-7FE7-63A8-6A5C-8A808F6CF7AF}"/>
                </a:ext>
              </a:extLst>
            </p:cNvPr>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1611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12">
              <a:extLst>
                <a:ext uri="{FF2B5EF4-FFF2-40B4-BE49-F238E27FC236}">
                  <a16:creationId xmlns:a16="http://schemas.microsoft.com/office/drawing/2014/main" id="{4EACB6B9-822B-52D9-C154-000AA2B94A04}"/>
                </a:ext>
              </a:extLst>
            </p:cNvPr>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12">
            <a:extLst>
              <a:ext uri="{FF2B5EF4-FFF2-40B4-BE49-F238E27FC236}">
                <a16:creationId xmlns:a16="http://schemas.microsoft.com/office/drawing/2014/main" id="{84E800F0-D165-CD84-1362-2A4B2F17443F}"/>
              </a:ext>
            </a:extLst>
          </p:cNvPr>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2">
            <a:extLst>
              <a:ext uri="{FF2B5EF4-FFF2-40B4-BE49-F238E27FC236}">
                <a16:creationId xmlns:a16="http://schemas.microsoft.com/office/drawing/2014/main" id="{E28F02D7-F74E-31D4-2266-3F488A1B46E6}"/>
              </a:ext>
            </a:extLst>
          </p:cNvPr>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2">
            <a:extLst>
              <a:ext uri="{FF2B5EF4-FFF2-40B4-BE49-F238E27FC236}">
                <a16:creationId xmlns:a16="http://schemas.microsoft.com/office/drawing/2014/main" id="{D8271240-AA3C-F408-E6DC-6866FAED62F0}"/>
              </a:ext>
            </a:extLst>
          </p:cNvPr>
          <p:cNvSpPr txBox="1"/>
          <p:nvPr/>
        </p:nvSpPr>
        <p:spPr>
          <a:xfrm>
            <a:off x="6753720" y="1713067"/>
            <a:ext cx="15347576" cy="1455600"/>
          </a:xfrm>
          <a:prstGeom prst="rect">
            <a:avLst/>
          </a:prstGeom>
          <a:noFill/>
          <a:ln>
            <a:noFill/>
          </a:ln>
        </p:spPr>
        <p:txBody>
          <a:bodyPr spcFirstLastPara="1" wrap="square" lIns="91425" tIns="91425" rIns="91425" bIns="91425" anchor="t" anchorCtr="0">
            <a:noAutofit/>
          </a:bodyPr>
          <a:lstStyle/>
          <a:p>
            <a:pPr lvl="0"/>
            <a:r>
              <a:rPr lang="de-AT" sz="4400" b="1" spc="300" dirty="0">
                <a:solidFill>
                  <a:schemeClr val="bg1"/>
                </a:solidFill>
                <a:latin typeface="Anton" pitchFamily="2" charset="0"/>
              </a:rPr>
              <a:t>Feedback</a:t>
            </a:r>
            <a:endParaRPr sz="4400" spc="300" dirty="0">
              <a:solidFill>
                <a:schemeClr val="bg1"/>
              </a:solidFill>
              <a:latin typeface="Anton" pitchFamily="2" charset="0"/>
              <a:ea typeface="Calibri"/>
              <a:cs typeface="Calibri"/>
              <a:sym typeface="Calibri"/>
            </a:endParaRPr>
          </a:p>
        </p:txBody>
      </p:sp>
      <p:sp>
        <p:nvSpPr>
          <p:cNvPr id="3" name="Textfeld 2"/>
          <p:cNvSpPr txBox="1"/>
          <p:nvPr/>
        </p:nvSpPr>
        <p:spPr>
          <a:xfrm>
            <a:off x="4200938" y="7556963"/>
            <a:ext cx="11145079" cy="707886"/>
          </a:xfrm>
          <a:prstGeom prst="rect">
            <a:avLst/>
          </a:prstGeom>
          <a:noFill/>
        </p:spPr>
        <p:txBody>
          <a:bodyPr wrap="square" rtlCol="0">
            <a:spAutoFit/>
          </a:bodyPr>
          <a:lstStyle/>
          <a:p>
            <a:r>
              <a:rPr lang="de-AT" sz="4000" dirty="0">
                <a:solidFill>
                  <a:schemeClr val="bg1"/>
                </a:solidFill>
                <a:latin typeface="Quicksand" panose="020B0604020202020204" charset="0"/>
              </a:rPr>
              <a:t>Vielen Dank für die Aufmerksamkeit!</a:t>
            </a:r>
            <a:endParaRPr lang="de-AT" dirty="0">
              <a:solidFill>
                <a:schemeClr val="bg1"/>
              </a:solidFill>
            </a:endParaRPr>
          </a:p>
        </p:txBody>
      </p:sp>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7377" y="3749468"/>
            <a:ext cx="2726100" cy="27261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59531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150"/>
        <p:cNvGrpSpPr/>
        <p:nvPr/>
      </p:nvGrpSpPr>
      <p:grpSpPr>
        <a:xfrm>
          <a:off x="0" y="0"/>
          <a:ext cx="0" cy="0"/>
          <a:chOff x="0" y="0"/>
          <a:chExt cx="0" cy="0"/>
        </a:xfrm>
      </p:grpSpPr>
      <p:sp>
        <p:nvSpPr>
          <p:cNvPr id="151" name="Google Shape;151;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2" name="Google Shape;152;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3" name="Google Shape;153;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4" name="Google Shape;154;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5" name="Google Shape;155;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nvGrpSpPr>
          <p:cNvPr id="156" name="Google Shape;156;p3"/>
          <p:cNvGrpSpPr/>
          <p:nvPr/>
        </p:nvGrpSpPr>
        <p:grpSpPr>
          <a:xfrm>
            <a:off x="-228300" y="6944209"/>
            <a:ext cx="18940740" cy="4430740"/>
            <a:chOff x="0" y="-57150"/>
            <a:chExt cx="4988508" cy="1166944"/>
          </a:xfrm>
        </p:grpSpPr>
        <p:sp>
          <p:nvSpPr>
            <p:cNvPr id="157" name="Google Shape;157;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58" name="Google Shape;158;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dirty="0">
                <a:solidFill>
                  <a:schemeClr val="dk1"/>
                </a:solidFill>
                <a:latin typeface="Calibri"/>
                <a:ea typeface="Calibri"/>
                <a:cs typeface="Calibri"/>
                <a:sym typeface="Calibri"/>
              </a:endParaRPr>
            </a:p>
          </p:txBody>
        </p:sp>
      </p:grpSp>
      <p:sp>
        <p:nvSpPr>
          <p:cNvPr id="159" name="Google Shape;159;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0" name="Google Shape;160;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1" name="Google Shape;161;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2" name="Google Shape;162;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3" name="Google Shape;163;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64" name="Google Shape;164;p3"/>
          <p:cNvSpPr txBox="1"/>
          <p:nvPr/>
        </p:nvSpPr>
        <p:spPr>
          <a:xfrm>
            <a:off x="2157051" y="1867850"/>
            <a:ext cx="3722400" cy="1723549"/>
          </a:xfrm>
          <a:prstGeom prst="rect">
            <a:avLst/>
          </a:prstGeom>
          <a:noFill/>
          <a:ln>
            <a:noFill/>
          </a:ln>
        </p:spPr>
        <p:txBody>
          <a:bodyPr spcFirstLastPara="1" wrap="square" lIns="0" tIns="0" rIns="0" bIns="0" anchor="t" anchorCtr="0">
            <a:spAutoFit/>
          </a:bodyPr>
          <a:lstStyle/>
          <a:p>
            <a:pPr lvl="0">
              <a:lnSpc>
                <a:spcPct val="140000"/>
              </a:lnSpc>
            </a:pPr>
            <a:r>
              <a:rPr lang="en-US" sz="8000" dirty="0" err="1">
                <a:solidFill>
                  <a:srgbClr val="FFFFFF"/>
                </a:solidFill>
                <a:latin typeface="Anton"/>
                <a:ea typeface="Anton"/>
                <a:cs typeface="Anton"/>
                <a:sym typeface="Anton"/>
              </a:rPr>
              <a:t>Kontakt</a:t>
            </a:r>
            <a:endParaRPr dirty="0"/>
          </a:p>
        </p:txBody>
      </p:sp>
      <p:sp>
        <p:nvSpPr>
          <p:cNvPr id="165" name="Google Shape;165;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166" name="Google Shape;166;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 Culture, Heritage and Diversity</a:t>
            </a:r>
            <a:endParaRPr/>
          </a:p>
        </p:txBody>
      </p:sp>
      <p:sp>
        <p:nvSpPr>
          <p:cNvPr id="167" name="Google Shape;167;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en-US"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684</Words>
  <Application>Microsoft Office PowerPoint</Application>
  <PresentationFormat>Benutzerdefiniert</PresentationFormat>
  <Paragraphs>176</Paragraphs>
  <Slides>19</Slides>
  <Notes>19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19</vt:i4>
      </vt:variant>
    </vt:vector>
  </HeadingPairs>
  <TitlesOfParts>
    <vt:vector size="26" baseType="lpstr">
      <vt:lpstr>Tahoma</vt:lpstr>
      <vt:lpstr>Arial</vt:lpstr>
      <vt:lpstr>Aptos Black</vt:lpstr>
      <vt:lpstr>Calibri</vt:lpstr>
      <vt:lpstr>Anton</vt:lpstr>
      <vt:lpstr>Quicksand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79</cp:revision>
  <cp:lastPrinted>2025-08-26T12:07:45Z</cp:lastPrinted>
  <dcterms:created xsi:type="dcterms:W3CDTF">2006-08-16T00:00:00Z</dcterms:created>
  <dcterms:modified xsi:type="dcterms:W3CDTF">2026-06-11T13:21:45Z</dcterms:modified>
</cp:coreProperties>
</file>