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10287000" cx="18288000"/>
  <p:notesSz cx="6797675" cy="9928225"/>
  <p:embeddedFontLst>
    <p:embeddedFont>
      <p:font typeface="Anton"/>
      <p:regular r:id="rId25"/>
    </p:embeddedFont>
    <p:embeddedFont>
      <p:font typeface="Tahoma"/>
      <p:regular r:id="rId26"/>
      <p:bold r:id="rId27"/>
    </p:embeddedFont>
    <p:embeddedFont>
      <p:font typeface="Quicksand"/>
      <p:regular r:id="rId28"/>
      <p:bold r:id="rId29"/>
    </p:embeddedFont>
    <p:embeddedFont>
      <p:font typeface="Arial Black"/>
      <p:regular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1" roundtripDataSignature="AMtx7miUA+kV85lfUiwpV5EHLgsTZDip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Tahoma-regular.fntdata"/><Relationship Id="rId25" Type="http://schemas.openxmlformats.org/officeDocument/2006/relationships/font" Target="fonts/Anton-regular.fntdata"/><Relationship Id="rId28" Type="http://schemas.openxmlformats.org/officeDocument/2006/relationships/font" Target="fonts/Quicksand-regular.fntdata"/><Relationship Id="rId27" Type="http://schemas.openxmlformats.org/officeDocument/2006/relationships/font" Target="fonts/Tahoma-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bold.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ArialBlack-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c49fef761_0_13: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c49fef761_0_13: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dc49fef761_0_26: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g3dc49fef761_0_26: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dc49fef761_0_40: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0" name="Google Shape;110;g3dc49fef761_0_40: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dc49fef761_0_52: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 name="Google Shape;122;g3dc49fef761_0_52: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dc49fef761_0_64: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g3dc49fef761_0_64: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dc49fef761_0_79: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g3dc49fef761_0_79: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dc49fef761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g3dc49fef761_0_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dc49fef761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g3dc49fef761_0_1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dc49fef761_0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g3dc49fef761_0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dc49fef761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3dc49fef761_0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dc49fef761_0_1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g3dc49fef761_0_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dc49fef761_0_1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g3dc49fef761_0_1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dc49fef761_0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g3dc49fef761_0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dc49fef761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g3dc49fef761_0_2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dc49fef761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g3dc49fef761_0_2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dc49fef761_0_2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g3dc49fef761_0_2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dc49fef761_0_2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7" name="Google Shape;317;g3dc49fef761_0_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dc49fef761_0_2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1" name="Google Shape;331;g3dc49fef761_0_2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dc49fef761_0_273: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3dc49fef761_0_273: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8.jpg"/><Relationship Id="rId4" Type="http://schemas.openxmlformats.org/officeDocument/2006/relationships/image" Target="../media/image1.png"/><Relationship Id="rId5"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5.jpg"/><Relationship Id="rId7" Type="http://schemas.openxmlformats.org/officeDocument/2006/relationships/image" Target="../media/image46.png"/><Relationship Id="rId8"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9.jpg"/><Relationship Id="rId5" Type="http://schemas.openxmlformats.org/officeDocument/2006/relationships/image" Target="../media/image6.jpg"/><Relationship Id="rId6"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png"/><Relationship Id="rId11" Type="http://schemas.openxmlformats.org/officeDocument/2006/relationships/image" Target="../media/image21.png"/><Relationship Id="rId10" Type="http://schemas.openxmlformats.org/officeDocument/2006/relationships/image" Target="../media/image7.jpg"/><Relationship Id="rId9" Type="http://schemas.openxmlformats.org/officeDocument/2006/relationships/image" Target="../media/image10.jpg"/><Relationship Id="rId5" Type="http://schemas.openxmlformats.org/officeDocument/2006/relationships/image" Target="../media/image44.png"/><Relationship Id="rId6" Type="http://schemas.openxmlformats.org/officeDocument/2006/relationships/image" Target="../media/image11.png"/><Relationship Id="rId7" Type="http://schemas.openxmlformats.org/officeDocument/2006/relationships/image" Target="../media/image12.jp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14.png"/><Relationship Id="rId7" Type="http://schemas.openxmlformats.org/officeDocument/2006/relationships/image" Target="../media/image6.jpg"/><Relationship Id="rId8"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46.png"/><Relationship Id="rId7"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16.jpg"/><Relationship Id="rId6"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hyperlink" Target="http://www.youtube.com/watch?v=I8Q63epDNMQ" TargetMode="External"/><Relationship Id="rId5" Type="http://schemas.openxmlformats.org/officeDocument/2006/relationships/image" Target="../media/image18.jpg"/><Relationship Id="rId6" Type="http://schemas.openxmlformats.org/officeDocument/2006/relationships/hyperlink" Target="http://www.youtube.com/watch?v=DIoA0pgLj3I" TargetMode="External"/><Relationship Id="rId7" Type="http://schemas.openxmlformats.org/officeDocument/2006/relationships/image" Target="../media/image17.jpg"/><Relationship Id="rId8"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0.jpg"/><Relationship Id="rId5" Type="http://schemas.openxmlformats.org/officeDocument/2006/relationships/image" Target="../media/image6.jpg"/><Relationship Id="rId6" Type="http://schemas.openxmlformats.org/officeDocument/2006/relationships/image" Target="../media/image42.jpg"/><Relationship Id="rId7" Type="http://schemas.openxmlformats.org/officeDocument/2006/relationships/image" Target="../media/image20.jpg"/><Relationship Id="rId8"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7.png"/><Relationship Id="rId9" Type="http://schemas.openxmlformats.org/officeDocument/2006/relationships/image" Target="../media/image21.png"/><Relationship Id="rId5" Type="http://schemas.openxmlformats.org/officeDocument/2006/relationships/image" Target="../media/image29.png"/><Relationship Id="rId6" Type="http://schemas.openxmlformats.org/officeDocument/2006/relationships/hyperlink" Target="https://eudy.info/" TargetMode="External"/><Relationship Id="rId7" Type="http://schemas.openxmlformats.org/officeDocument/2006/relationships/hyperlink" Target="https://wfdeaf.org/" TargetMode="External"/><Relationship Id="rId8"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24.jpg"/><Relationship Id="rId5" Type="http://schemas.openxmlformats.org/officeDocument/2006/relationships/image" Target="../media/image43.jpg"/><Relationship Id="rId6"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25.png"/><Relationship Id="rId5" Type="http://schemas.openxmlformats.org/officeDocument/2006/relationships/image" Target="../media/image36.png"/><Relationship Id="rId6" Type="http://schemas.openxmlformats.org/officeDocument/2006/relationships/image" Target="../media/image23.png"/><Relationship Id="rId7" Type="http://schemas.openxmlformats.org/officeDocument/2006/relationships/image" Target="../media/image26.png"/><Relationship Id="rId8"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45.jpg"/><Relationship Id="rId5" Type="http://schemas.openxmlformats.org/officeDocument/2006/relationships/image" Target="../media/image22.png"/><Relationship Id="rId6"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24.jpg"/><Relationship Id="rId5" Type="http://schemas.openxmlformats.org/officeDocument/2006/relationships/image" Target="../media/image13.jpg"/><Relationship Id="rId6" Type="http://schemas.openxmlformats.org/officeDocument/2006/relationships/image" Target="../media/image31.jpg"/><Relationship Id="rId7"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47.png"/><Relationship Id="rId5" Type="http://schemas.openxmlformats.org/officeDocument/2006/relationships/image" Target="../media/image21.png"/></Relationships>
</file>

<file path=ppt/slides/_rels/slide19.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image" Target="../media/image35.png"/><Relationship Id="rId13" Type="http://schemas.openxmlformats.org/officeDocument/2006/relationships/image" Target="../media/image2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30.png"/><Relationship Id="rId9" Type="http://schemas.openxmlformats.org/officeDocument/2006/relationships/image" Target="../media/image39.png"/><Relationship Id="rId5" Type="http://schemas.openxmlformats.org/officeDocument/2006/relationships/image" Target="../media/image32.png"/><Relationship Id="rId6" Type="http://schemas.openxmlformats.org/officeDocument/2006/relationships/image" Target="../media/image34.png"/><Relationship Id="rId7" Type="http://schemas.openxmlformats.org/officeDocument/2006/relationships/image" Target="../media/image33.png"/><Relationship Id="rId8"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sp>
        <p:nvSpPr>
          <p:cNvPr id="84" name="Google Shape;84;g3dc49fef761_0_13"/>
          <p:cNvSpPr/>
          <p:nvPr/>
        </p:nvSpPr>
        <p:spPr>
          <a:xfrm>
            <a:off x="2922085" y="2373340"/>
            <a:ext cx="15365104" cy="7911252"/>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5" name="Google Shape;85;g3dc49fef761_0_13"/>
          <p:cNvGrpSpPr/>
          <p:nvPr/>
        </p:nvGrpSpPr>
        <p:grpSpPr>
          <a:xfrm>
            <a:off x="0" y="-216992"/>
            <a:ext cx="2922102" cy="10504504"/>
            <a:chOff x="0" y="-57150"/>
            <a:chExt cx="769602" cy="2766600"/>
          </a:xfrm>
        </p:grpSpPr>
        <p:sp>
          <p:nvSpPr>
            <p:cNvPr id="86" name="Google Shape;86;g3dc49fef761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87" name="Google Shape;87;g3dc49fef761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grpSp>
      <p:sp>
        <p:nvSpPr>
          <p:cNvPr id="88" name="Google Shape;88;g3dc49fef761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g3dc49fef761_0_13"/>
          <p:cNvSpPr txBox="1"/>
          <p:nvPr/>
        </p:nvSpPr>
        <p:spPr>
          <a:xfrm>
            <a:off x="3785989" y="1692304"/>
            <a:ext cx="136419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t/>
            </a:r>
            <a:endParaRPr b="0" i="0" sz="8000" u="none" cap="none" strike="noStrike">
              <a:solidFill>
                <a:srgbClr val="FFFFFF"/>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Dove rolmodellen e</a:t>
            </a:r>
            <a:r>
              <a:rPr lang="en-US" sz="8000">
                <a:solidFill>
                  <a:srgbClr val="FFFFFF"/>
                </a:solidFill>
                <a:latin typeface="Anton"/>
                <a:ea typeface="Anton"/>
                <a:cs typeface="Anton"/>
                <a:sym typeface="Anton"/>
              </a:rPr>
              <a:t>n</a:t>
            </a:r>
            <a:r>
              <a:rPr lang="en-US"/>
              <a:t>       </a:t>
            </a:r>
            <a:r>
              <a:rPr b="0" i="0" lang="en-US" sz="8000" u="none" cap="none" strike="noStrike">
                <a:solidFill>
                  <a:srgbClr val="FFFFFF"/>
                </a:solidFill>
                <a:latin typeface="Anton"/>
                <a:ea typeface="Anton"/>
                <a:cs typeface="Anton"/>
                <a:sym typeface="Anton"/>
              </a:rPr>
              <a:t>leider</a:t>
            </a:r>
            <a:r>
              <a:rPr lang="en-US" sz="8000">
                <a:solidFill>
                  <a:srgbClr val="FFFFFF"/>
                </a:solidFill>
                <a:latin typeface="Anton"/>
                <a:ea typeface="Anton"/>
                <a:cs typeface="Anton"/>
                <a:sym typeface="Anton"/>
              </a:rPr>
              <a:t>s</a:t>
            </a:r>
            <a:endParaRPr b="0" i="0" sz="8000" u="none" cap="none" strike="noStrike">
              <a:solidFill>
                <a:srgbClr val="FFFFFF"/>
              </a:solidFill>
              <a:latin typeface="Anton"/>
              <a:ea typeface="Anton"/>
              <a:cs typeface="Anton"/>
              <a:sym typeface="Anton"/>
            </a:endParaRPr>
          </a:p>
        </p:txBody>
      </p:sp>
      <p:sp>
        <p:nvSpPr>
          <p:cNvPr id="90" name="Google Shape;90;g3dc49fef761_0_13"/>
          <p:cNvSpPr txBox="1"/>
          <p:nvPr/>
        </p:nvSpPr>
        <p:spPr>
          <a:xfrm>
            <a:off x="3786000" y="3672303"/>
            <a:ext cx="11376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140000"/>
              </a:lnSpc>
              <a:spcBef>
                <a:spcPts val="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D</a:t>
            </a:r>
            <a:r>
              <a:rPr lang="en-US" sz="3200">
                <a:solidFill>
                  <a:srgbClr val="FFFFFF"/>
                </a:solidFill>
                <a:latin typeface="Quicksand"/>
                <a:ea typeface="Quicksand"/>
                <a:cs typeface="Quicksand"/>
                <a:sym typeface="Quicksand"/>
              </a:rPr>
              <a:t>oof</a:t>
            </a:r>
            <a:r>
              <a:rPr b="0" i="0" lang="en-US" sz="3200" u="none" cap="none" strike="noStrike">
                <a:solidFill>
                  <a:srgbClr val="FFFFFF"/>
                </a:solidFill>
                <a:latin typeface="Quicksand"/>
                <a:ea typeface="Quicksand"/>
                <a:cs typeface="Quicksand"/>
                <a:sym typeface="Quicksand"/>
              </a:rPr>
              <a:t> activisme en belangenbehartiging</a:t>
            </a:r>
            <a:endParaRPr b="0" i="0" sz="1400" u="none" cap="none" strike="noStrike">
              <a:solidFill>
                <a:srgbClr val="000000"/>
              </a:solidFill>
              <a:latin typeface="Arial"/>
              <a:ea typeface="Arial"/>
              <a:cs typeface="Arial"/>
              <a:sym typeface="Arial"/>
            </a:endParaRPr>
          </a:p>
        </p:txBody>
      </p:sp>
      <p:sp>
        <p:nvSpPr>
          <p:cNvPr id="91" name="Google Shape;91;g3dc49fef761_0_13"/>
          <p:cNvSpPr txBox="1"/>
          <p:nvPr/>
        </p:nvSpPr>
        <p:spPr>
          <a:xfrm>
            <a:off x="3585179" y="1258752"/>
            <a:ext cx="8667900" cy="369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400"/>
              <a:buFont typeface="Arial"/>
              <a:buNone/>
            </a:pPr>
            <a:r>
              <a:rPr b="0" i="0" lang="en-US" sz="2400" u="none" cap="none" strike="noStrike">
                <a:solidFill>
                  <a:srgbClr val="FFFFFF"/>
                </a:solidFill>
                <a:latin typeface="Quicksand"/>
                <a:ea typeface="Quicksand"/>
                <a:cs typeface="Quicksand"/>
                <a:sym typeface="Quicksand"/>
              </a:rPr>
              <a:t>D</a:t>
            </a:r>
            <a:r>
              <a:rPr lang="en-US" sz="2400">
                <a:solidFill>
                  <a:srgbClr val="FFFFFF"/>
                </a:solidFill>
                <a:latin typeface="Quicksand"/>
                <a:ea typeface="Quicksand"/>
                <a:cs typeface="Quicksand"/>
                <a:sym typeface="Quicksand"/>
              </a:rPr>
              <a:t>eaf Studies</a:t>
            </a:r>
            <a:r>
              <a:rPr b="0" i="0" lang="en-US" sz="2400" u="none" cap="none" strike="noStrike">
                <a:solidFill>
                  <a:srgbClr val="FFFFFF"/>
                </a:solidFill>
                <a:latin typeface="Quicksand"/>
                <a:ea typeface="Quicksand"/>
                <a:cs typeface="Quicksand"/>
                <a:sym typeface="Quicksand"/>
              </a:rPr>
              <a:t> | Workshop</a:t>
            </a:r>
            <a:endParaRPr b="0" i="0" sz="1400" u="none" cap="none" strike="noStrike">
              <a:solidFill>
                <a:srgbClr val="000000"/>
              </a:solidFill>
              <a:latin typeface="Arial"/>
              <a:ea typeface="Arial"/>
              <a:cs typeface="Arial"/>
              <a:sym typeface="Arial"/>
            </a:endParaRPr>
          </a:p>
        </p:txBody>
      </p:sp>
      <p:sp>
        <p:nvSpPr>
          <p:cNvPr id="92" name="Google Shape;92;g3dc49fef761_0_13"/>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3" name="Google Shape;93;g3dc49fef761_0_13"/>
          <p:cNvPicPr preferRelativeResize="0"/>
          <p:nvPr/>
        </p:nvPicPr>
        <p:blipFill>
          <a:blip r:embed="rId4">
            <a:alphaModFix/>
          </a:blip>
          <a:stretch>
            <a:fillRect/>
          </a:stretch>
        </p:blipFill>
        <p:spPr>
          <a:xfrm>
            <a:off x="3187188"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7" name="Shape 97"/>
        <p:cNvGrpSpPr/>
        <p:nvPr/>
      </p:nvGrpSpPr>
      <p:grpSpPr>
        <a:xfrm>
          <a:off x="0" y="0"/>
          <a:ext cx="0" cy="0"/>
          <a:chOff x="0" y="0"/>
          <a:chExt cx="0" cy="0"/>
        </a:xfrm>
      </p:grpSpPr>
      <p:sp>
        <p:nvSpPr>
          <p:cNvPr id="98" name="Google Shape;98;g3dc49fef761_0_26"/>
          <p:cNvSpPr txBox="1"/>
          <p:nvPr/>
        </p:nvSpPr>
        <p:spPr>
          <a:xfrm>
            <a:off x="4829316" y="4116369"/>
            <a:ext cx="12323100" cy="2573700"/>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Arial"/>
              <a:buChar char="•"/>
            </a:pPr>
            <a:r>
              <a:rPr b="0" i="0" lang="en-US" sz="4400" u="none" cap="none" strike="noStrike">
                <a:solidFill>
                  <a:srgbClr val="FFFFFF"/>
                </a:solidFill>
                <a:latin typeface="Quicksand"/>
                <a:ea typeface="Quicksand"/>
                <a:cs typeface="Quicksand"/>
                <a:sym typeface="Quicksand"/>
              </a:rPr>
              <a:t>Inleiding </a:t>
            </a:r>
            <a:endParaRPr b="0" i="0" sz="1400" u="none" cap="none" strike="noStrike">
              <a:solidFill>
                <a:srgbClr val="000000"/>
              </a:solidFill>
              <a:latin typeface="Arial"/>
              <a:ea typeface="Arial"/>
              <a:cs typeface="Arial"/>
              <a:sym typeface="Arial"/>
            </a:endParaRPr>
          </a:p>
          <a:p>
            <a:pPr indent="-124520" lvl="1" marL="604511" marR="0" rtl="0" algn="l">
              <a:lnSpc>
                <a:spcPct val="140014"/>
              </a:lnSpc>
              <a:spcBef>
                <a:spcPts val="0"/>
              </a:spcBef>
              <a:spcAft>
                <a:spcPts val="0"/>
              </a:spcAft>
              <a:buClr>
                <a:srgbClr val="FFFFFF"/>
              </a:buClr>
              <a:buSzPts val="2799"/>
              <a:buFont typeface="Arial"/>
              <a:buNone/>
            </a:pPr>
            <a:r>
              <a:t/>
            </a:r>
            <a:endParaRPr b="0" i="0" sz="4400" u="none" cap="none" strike="noStrike">
              <a:solidFill>
                <a:srgbClr val="FFFFFF"/>
              </a:solidFill>
              <a:latin typeface="Quicksand"/>
              <a:ea typeface="Quicksand"/>
              <a:cs typeface="Quicksand"/>
              <a:sym typeface="Quicksand"/>
            </a:endParaRPr>
          </a:p>
          <a:p>
            <a:pPr indent="-302256" lvl="1" marL="604511" marR="0" rtl="0" algn="l">
              <a:lnSpc>
                <a:spcPct val="140014"/>
              </a:lnSpc>
              <a:spcBef>
                <a:spcPts val="0"/>
              </a:spcBef>
              <a:spcAft>
                <a:spcPts val="0"/>
              </a:spcAft>
              <a:buClr>
                <a:srgbClr val="FFFFFF"/>
              </a:buClr>
              <a:buSzPts val="2799"/>
              <a:buFont typeface="Arial"/>
              <a:buChar char="•"/>
            </a:pPr>
            <a:r>
              <a:rPr b="0" i="0" lang="en-US" sz="4400" u="none" cap="none" strike="noStrike">
                <a:solidFill>
                  <a:srgbClr val="FFFFFF"/>
                </a:solidFill>
                <a:latin typeface="Quicksand"/>
                <a:ea typeface="Quicksand"/>
                <a:cs typeface="Quicksand"/>
                <a:sym typeface="Quicksand"/>
              </a:rPr>
              <a:t>IJsbreker</a:t>
            </a:r>
            <a:endParaRPr b="0" i="0" sz="1400" u="none" cap="none" strike="noStrike">
              <a:solidFill>
                <a:srgbClr val="000000"/>
              </a:solidFill>
              <a:latin typeface="Arial"/>
              <a:ea typeface="Arial"/>
              <a:cs typeface="Arial"/>
              <a:sym typeface="Arial"/>
            </a:endParaRPr>
          </a:p>
        </p:txBody>
      </p:sp>
      <p:sp>
        <p:nvSpPr>
          <p:cNvPr id="99" name="Google Shape;99;g3dc49fef761_0_26"/>
          <p:cNvSpPr txBox="1"/>
          <p:nvPr/>
        </p:nvSpPr>
        <p:spPr>
          <a:xfrm>
            <a:off x="4572003" y="1408708"/>
            <a:ext cx="9416700" cy="1462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1" i="0" lang="en-US" sz="9500" u="none" cap="none" strike="noStrike">
                <a:solidFill>
                  <a:srgbClr val="FFFFFF"/>
                </a:solidFill>
                <a:latin typeface="Anton"/>
                <a:ea typeface="Anton"/>
                <a:cs typeface="Anton"/>
                <a:sym typeface="Anton"/>
              </a:rPr>
              <a:t>Welkom</a:t>
            </a:r>
            <a:endParaRPr b="1" i="0" sz="9500" u="none" cap="none" strike="noStrike">
              <a:solidFill>
                <a:srgbClr val="000000"/>
              </a:solidFill>
              <a:latin typeface="Anton"/>
              <a:ea typeface="Anton"/>
              <a:cs typeface="Anton"/>
              <a:sym typeface="Anton"/>
            </a:endParaRPr>
          </a:p>
        </p:txBody>
      </p:sp>
      <p:pic>
        <p:nvPicPr>
          <p:cNvPr id="100" name="Google Shape;100;g3dc49fef761_0_26"/>
          <p:cNvPicPr preferRelativeResize="0"/>
          <p:nvPr/>
        </p:nvPicPr>
        <p:blipFill rotWithShape="1">
          <a:blip r:embed="rId3">
            <a:alphaModFix/>
          </a:blip>
          <a:srcRect b="0" l="0" r="0" t="0"/>
          <a:stretch/>
        </p:blipFill>
        <p:spPr>
          <a:xfrm>
            <a:off x="1135542" y="5035004"/>
            <a:ext cx="998597" cy="1006586"/>
          </a:xfrm>
          <a:prstGeom prst="rect">
            <a:avLst/>
          </a:prstGeom>
          <a:noFill/>
          <a:ln>
            <a:noFill/>
          </a:ln>
        </p:spPr>
      </p:pic>
      <p:sp>
        <p:nvSpPr>
          <p:cNvPr id="101" name="Google Shape;101;g3dc49fef761_0_26"/>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2" name="Google Shape;102;g3dc49fef761_0_26"/>
          <p:cNvGrpSpPr/>
          <p:nvPr/>
        </p:nvGrpSpPr>
        <p:grpSpPr>
          <a:xfrm>
            <a:off x="-26695" y="-216290"/>
            <a:ext cx="2920640" cy="10503674"/>
            <a:chOff x="0" y="-57150"/>
            <a:chExt cx="769602" cy="2766600"/>
          </a:xfrm>
        </p:grpSpPr>
        <p:sp>
          <p:nvSpPr>
            <p:cNvPr id="103" name="Google Shape;103;g3dc49fef761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g3dc49fef761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5" name="Google Shape;105;g3dc49fef761_0_26"/>
          <p:cNvSpPr/>
          <p:nvPr/>
        </p:nvSpPr>
        <p:spPr>
          <a:xfrm>
            <a:off x="-390620" y="58334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6" name="Google Shape;106;g3dc49fef761_0_26"/>
          <p:cNvPicPr preferRelativeResize="0"/>
          <p:nvPr/>
        </p:nvPicPr>
        <p:blipFill rotWithShape="1">
          <a:blip r:embed="rId6">
            <a:alphaModFix/>
          </a:blip>
          <a:srcRect b="0" l="0" r="0" t="0"/>
          <a:stretch/>
        </p:blipFill>
        <p:spPr>
          <a:xfrm>
            <a:off x="12186472" y="3363032"/>
            <a:ext cx="3760800" cy="3345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107" name="Google Shape;107;g3dc49fef761_0_26"/>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1" name="Shape 111"/>
        <p:cNvGrpSpPr/>
        <p:nvPr/>
      </p:nvGrpSpPr>
      <p:grpSpPr>
        <a:xfrm>
          <a:off x="0" y="0"/>
          <a:ext cx="0" cy="0"/>
          <a:chOff x="0" y="0"/>
          <a:chExt cx="0" cy="0"/>
        </a:xfrm>
      </p:grpSpPr>
      <p:grpSp>
        <p:nvGrpSpPr>
          <p:cNvPr id="112" name="Google Shape;112;g3dc49fef761_0_40"/>
          <p:cNvGrpSpPr/>
          <p:nvPr/>
        </p:nvGrpSpPr>
        <p:grpSpPr>
          <a:xfrm>
            <a:off x="0" y="-216992"/>
            <a:ext cx="2922102" cy="10504504"/>
            <a:chOff x="0" y="-57150"/>
            <a:chExt cx="769602" cy="2766600"/>
          </a:xfrm>
        </p:grpSpPr>
        <p:sp>
          <p:nvSpPr>
            <p:cNvPr id="113" name="Google Shape;113;g3dc49fef761_0_4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 name="Google Shape;114;g3dc49fef761_0_4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5" name="Google Shape;115;g3dc49fef761_0_40"/>
          <p:cNvSpPr txBox="1"/>
          <p:nvPr/>
        </p:nvSpPr>
        <p:spPr>
          <a:xfrm>
            <a:off x="4516944" y="2680913"/>
            <a:ext cx="12323100" cy="58599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Inleiding</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Het begin</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Burgerrechtenbeweging</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Technologische vooruitgang</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Betekenis vandaag</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Rolmodellen </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Actiedagen</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Samenvatting en vooruitzichten</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Conclusie en discussie</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Feedback</a:t>
            </a:r>
            <a:endParaRPr b="0" i="0" sz="2799" u="none" cap="none" strike="noStrike">
              <a:solidFill>
                <a:srgbClr val="FFFFFF"/>
              </a:solidFill>
              <a:latin typeface="Quicksand"/>
              <a:ea typeface="Quicksand"/>
              <a:cs typeface="Quicksand"/>
              <a:sym typeface="Quicksand"/>
            </a:endParaRPr>
          </a:p>
        </p:txBody>
      </p:sp>
      <p:sp>
        <p:nvSpPr>
          <p:cNvPr id="116" name="Google Shape;116;g3dc49fef761_0_40"/>
          <p:cNvSpPr txBox="1"/>
          <p:nvPr/>
        </p:nvSpPr>
        <p:spPr>
          <a:xfrm>
            <a:off x="4697105" y="827009"/>
            <a:ext cx="9416700" cy="1477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9600" u="none" cap="none" strike="noStrike">
                <a:solidFill>
                  <a:srgbClr val="FFFFFF"/>
                </a:solidFill>
                <a:latin typeface="Anton"/>
                <a:ea typeface="Anton"/>
                <a:cs typeface="Anton"/>
                <a:sym typeface="Anton"/>
              </a:rPr>
              <a:t>Inhoud</a:t>
            </a:r>
            <a:endParaRPr b="0" i="0" sz="9600" u="none" cap="none" strike="noStrike">
              <a:solidFill>
                <a:srgbClr val="000000"/>
              </a:solidFill>
              <a:latin typeface="Arial"/>
              <a:ea typeface="Arial"/>
              <a:cs typeface="Arial"/>
              <a:sym typeface="Arial"/>
            </a:endParaRPr>
          </a:p>
        </p:txBody>
      </p:sp>
      <p:pic>
        <p:nvPicPr>
          <p:cNvPr id="117" name="Google Shape;117;g3dc49fef761_0_40"/>
          <p:cNvPicPr preferRelativeResize="0"/>
          <p:nvPr/>
        </p:nvPicPr>
        <p:blipFill rotWithShape="1">
          <a:blip r:embed="rId3">
            <a:alphaModFix/>
          </a:blip>
          <a:srcRect b="0" l="0" r="0" t="0"/>
          <a:stretch/>
        </p:blipFill>
        <p:spPr>
          <a:xfrm>
            <a:off x="13216673" y="2119678"/>
            <a:ext cx="2922000" cy="2945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sp>
        <p:nvSpPr>
          <p:cNvPr id="118" name="Google Shape;118;g3dc49fef761_0_40"/>
          <p:cNvSpPr/>
          <p:nvPr/>
        </p:nvSpPr>
        <p:spPr>
          <a:xfrm>
            <a:off x="-363196" y="68925"/>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19" name="Google Shape;119;g3dc49fef761_0_4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23" name="Shape 123"/>
        <p:cNvGrpSpPr/>
        <p:nvPr/>
      </p:nvGrpSpPr>
      <p:grpSpPr>
        <a:xfrm>
          <a:off x="0" y="0"/>
          <a:ext cx="0" cy="0"/>
          <a:chOff x="0" y="0"/>
          <a:chExt cx="0" cy="0"/>
        </a:xfrm>
      </p:grpSpPr>
      <p:grpSp>
        <p:nvGrpSpPr>
          <p:cNvPr id="124" name="Google Shape;124;g3dc49fef761_0_52"/>
          <p:cNvGrpSpPr/>
          <p:nvPr/>
        </p:nvGrpSpPr>
        <p:grpSpPr>
          <a:xfrm>
            <a:off x="3132106" y="-300443"/>
            <a:ext cx="16106692" cy="10587778"/>
            <a:chOff x="0" y="-57150"/>
            <a:chExt cx="769602" cy="2766600"/>
          </a:xfrm>
        </p:grpSpPr>
        <p:sp>
          <p:nvSpPr>
            <p:cNvPr id="125" name="Google Shape;125;g3dc49fef761_0_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6" name="Google Shape;126;g3dc49fef761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7" name="Google Shape;127;g3dc49fef761_0_52"/>
          <p:cNvSpPr txBox="1"/>
          <p:nvPr/>
        </p:nvSpPr>
        <p:spPr>
          <a:xfrm>
            <a:off x="4281973" y="966361"/>
            <a:ext cx="11893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chemeClr val="lt1"/>
                </a:solidFill>
                <a:latin typeface="Anton"/>
                <a:ea typeface="Anton"/>
                <a:cs typeface="Anton"/>
                <a:sym typeface="Anton"/>
              </a:rPr>
              <a:t>Leerdoelen</a:t>
            </a:r>
            <a:r>
              <a:rPr b="1" i="0" lang="en-US" sz="8000" u="none" cap="none" strike="noStrike">
                <a:solidFill>
                  <a:schemeClr val="lt1"/>
                </a:solidFill>
                <a:latin typeface="Anton"/>
                <a:ea typeface="Anton"/>
                <a:cs typeface="Anton"/>
                <a:sym typeface="Anton"/>
              </a:rPr>
              <a:t> </a:t>
            </a:r>
            <a:endParaRPr b="1" i="0" sz="8000" u="none" cap="none" strike="noStrike">
              <a:solidFill>
                <a:schemeClr val="lt1"/>
              </a:solidFill>
              <a:latin typeface="Anton"/>
              <a:ea typeface="Anton"/>
              <a:cs typeface="Anton"/>
              <a:sym typeface="Anton"/>
            </a:endParaRPr>
          </a:p>
        </p:txBody>
      </p:sp>
      <p:sp>
        <p:nvSpPr>
          <p:cNvPr id="128" name="Google Shape;128;g3dc49fef761_0_52"/>
          <p:cNvSpPr txBox="1"/>
          <p:nvPr/>
        </p:nvSpPr>
        <p:spPr>
          <a:xfrm>
            <a:off x="3678131" y="2606387"/>
            <a:ext cx="13470600" cy="6573600"/>
          </a:xfrm>
          <a:prstGeom prst="rect">
            <a:avLst/>
          </a:prstGeom>
          <a:noFill/>
          <a:ln>
            <a:noFill/>
          </a:ln>
        </p:spPr>
        <p:txBody>
          <a:bodyPr anchorCtr="0" anchor="t" bIns="91425" lIns="91425" spcFirstLastPara="1" rIns="91425" wrap="square" tIns="91425">
            <a:noAutofit/>
          </a:bodyPr>
          <a:lstStyle/>
          <a:p>
            <a:pPr indent="0" lvl="0" marL="342900" marR="0" rtl="0" algn="l">
              <a:lnSpc>
                <a:spcPct val="115000"/>
              </a:lnSpc>
              <a:spcBef>
                <a:spcPts val="0"/>
              </a:spcBef>
              <a:spcAft>
                <a:spcPts val="0"/>
              </a:spcAft>
              <a:buClr>
                <a:srgbClr val="000000"/>
              </a:buClr>
              <a:buSzPts val="3200"/>
              <a:buFont typeface="Arial"/>
              <a:buNone/>
            </a:pPr>
            <a:br>
              <a:rPr b="1" i="0" lang="en-US" sz="3200" u="none" cap="none" strike="noStrike">
                <a:solidFill>
                  <a:schemeClr val="lt1"/>
                </a:solidFill>
                <a:latin typeface="Tahoma"/>
                <a:ea typeface="Tahoma"/>
                <a:cs typeface="Tahoma"/>
                <a:sym typeface="Tahoma"/>
              </a:rPr>
            </a:br>
            <a:endParaRPr b="0" i="0" sz="2800" u="none" cap="none" strike="noStrike">
              <a:solidFill>
                <a:schemeClr val="lt1"/>
              </a:solidFill>
              <a:latin typeface="Quicksand"/>
              <a:ea typeface="Quicksand"/>
              <a:cs typeface="Quicksand"/>
              <a:sym typeface="Quicksand"/>
            </a:endParaRPr>
          </a:p>
          <a:p>
            <a:pPr indent="-406400" lvl="0" marL="457200" marR="0" rtl="0" algn="l">
              <a:lnSpc>
                <a:spcPct val="115000"/>
              </a:lnSpc>
              <a:spcBef>
                <a:spcPts val="0"/>
              </a:spcBef>
              <a:spcAft>
                <a:spcPts val="0"/>
              </a:spcAft>
              <a:buClr>
                <a:schemeClr val="lt1"/>
              </a:buClr>
              <a:buSzPts val="2800"/>
              <a:buFont typeface="Quicksand"/>
              <a:buChar char="●"/>
            </a:pPr>
            <a:r>
              <a:rPr b="0" i="0" lang="en-US" sz="2800" u="none" cap="none" strike="noStrike">
                <a:solidFill>
                  <a:schemeClr val="lt1"/>
                </a:solidFill>
                <a:latin typeface="Quicksand"/>
                <a:ea typeface="Quicksand"/>
                <a:cs typeface="Quicksand"/>
                <a:sym typeface="Quicksand"/>
              </a:rPr>
              <a:t>Inzicht krijgen in de geschiedenis van vertegenwoordigers van de dovengemeenschap</a:t>
            </a:r>
            <a:endParaRPr b="0" i="0" sz="2800" u="none" cap="none" strike="noStrike">
              <a:solidFill>
                <a:schemeClr val="lt1"/>
              </a:solidFill>
              <a:latin typeface="Quicksand"/>
              <a:ea typeface="Quicksand"/>
              <a:cs typeface="Quicksand"/>
              <a:sym typeface="Quicksand"/>
            </a:endParaRPr>
          </a:p>
          <a:p>
            <a:pPr indent="-406400" lvl="0" marL="457200" marR="0" rtl="0" algn="l">
              <a:lnSpc>
                <a:spcPct val="115000"/>
              </a:lnSpc>
              <a:spcBef>
                <a:spcPts val="0"/>
              </a:spcBef>
              <a:spcAft>
                <a:spcPts val="0"/>
              </a:spcAft>
              <a:buClr>
                <a:schemeClr val="lt1"/>
              </a:buClr>
              <a:buSzPts val="2800"/>
              <a:buFont typeface="Quicksand"/>
              <a:buChar char="●"/>
            </a:pPr>
            <a:r>
              <a:rPr b="0" i="0" lang="en-US" sz="2800" u="none" cap="none" strike="noStrike">
                <a:solidFill>
                  <a:schemeClr val="lt1"/>
                </a:solidFill>
                <a:latin typeface="Quicksand"/>
                <a:ea typeface="Quicksand"/>
                <a:cs typeface="Quicksand"/>
                <a:sym typeface="Quicksand"/>
              </a:rPr>
              <a:t>Kennis van belangrijke mijlpalen in het activisme van doven</a:t>
            </a:r>
            <a:endParaRPr/>
          </a:p>
          <a:p>
            <a:pPr indent="-406400" lvl="0" marL="457200" marR="0" rtl="0" algn="l">
              <a:lnSpc>
                <a:spcPct val="115000"/>
              </a:lnSpc>
              <a:spcBef>
                <a:spcPts val="0"/>
              </a:spcBef>
              <a:spcAft>
                <a:spcPts val="0"/>
              </a:spcAft>
              <a:buClr>
                <a:schemeClr val="lt1"/>
              </a:buClr>
              <a:buSzPts val="2800"/>
              <a:buFont typeface="Quicksand"/>
              <a:buChar char="●"/>
            </a:pPr>
            <a:r>
              <a:rPr b="0" i="0" lang="en-US" sz="2800" u="none" cap="none" strike="noStrike">
                <a:solidFill>
                  <a:schemeClr val="lt1"/>
                </a:solidFill>
                <a:latin typeface="Quicksand"/>
                <a:ea typeface="Quicksand"/>
                <a:cs typeface="Quicksand"/>
                <a:sym typeface="Quicksand"/>
              </a:rPr>
              <a:t>Galerij met rolmodellen – activisten</a:t>
            </a:r>
            <a:endParaRPr b="0" i="0" sz="1400" u="none" cap="none" strike="noStrike">
              <a:solidFill>
                <a:srgbClr val="000000"/>
              </a:solidFill>
              <a:latin typeface="Arial"/>
              <a:ea typeface="Arial"/>
              <a:cs typeface="Arial"/>
              <a:sym typeface="Arial"/>
            </a:endParaRPr>
          </a:p>
          <a:p>
            <a:pPr indent="-406400" lvl="0" marL="457200" marR="0" rtl="0" algn="l">
              <a:lnSpc>
                <a:spcPct val="115000"/>
              </a:lnSpc>
              <a:spcBef>
                <a:spcPts val="0"/>
              </a:spcBef>
              <a:spcAft>
                <a:spcPts val="0"/>
              </a:spcAft>
              <a:buClr>
                <a:schemeClr val="lt1"/>
              </a:buClr>
              <a:buSzPts val="2800"/>
              <a:buFont typeface="Quicksand"/>
              <a:buChar char="●"/>
            </a:pPr>
            <a:r>
              <a:rPr b="0" i="0" lang="en-US" sz="2800" u="none" cap="none" strike="noStrike">
                <a:solidFill>
                  <a:schemeClr val="lt1"/>
                </a:solidFill>
                <a:latin typeface="Quicksand"/>
                <a:ea typeface="Quicksand"/>
                <a:cs typeface="Quicksand"/>
                <a:sym typeface="Quicksand"/>
              </a:rPr>
              <a:t>Inzicht in en respect voor de eigen cultuur, waarden en behoeften</a:t>
            </a:r>
            <a:endParaRPr b="0" i="0" sz="1400" u="none" cap="none" strike="noStrike">
              <a:solidFill>
                <a:srgbClr val="000000"/>
              </a:solidFill>
              <a:latin typeface="Arial"/>
              <a:ea typeface="Arial"/>
              <a:cs typeface="Arial"/>
              <a:sym typeface="Arial"/>
            </a:endParaRPr>
          </a:p>
          <a:p>
            <a:pPr indent="-406400" lvl="0" marL="457200" marR="0" rtl="0" algn="l">
              <a:lnSpc>
                <a:spcPct val="115000"/>
              </a:lnSpc>
              <a:spcBef>
                <a:spcPts val="0"/>
              </a:spcBef>
              <a:spcAft>
                <a:spcPts val="0"/>
              </a:spcAft>
              <a:buClr>
                <a:schemeClr val="lt1"/>
              </a:buClr>
              <a:buSzPts val="2800"/>
              <a:buFont typeface="Quicksand"/>
              <a:buChar char="●"/>
            </a:pPr>
            <a:r>
              <a:rPr b="0" i="0" lang="en-US" sz="2800" u="none" cap="none" strike="noStrike">
                <a:solidFill>
                  <a:schemeClr val="lt1"/>
                </a:solidFill>
                <a:latin typeface="Quicksand"/>
                <a:ea typeface="Quicksand"/>
                <a:cs typeface="Quicksand"/>
                <a:sym typeface="Quicksand"/>
              </a:rPr>
              <a:t>Kennis van belangrijke organisaties (lokaal, regionaal, internationaal)</a:t>
            </a:r>
            <a:endParaRPr b="0" i="0" sz="1400" u="none" cap="none" strike="noStrike">
              <a:solidFill>
                <a:srgbClr val="000000"/>
              </a:solidFill>
              <a:latin typeface="Arial"/>
              <a:ea typeface="Arial"/>
              <a:cs typeface="Arial"/>
              <a:sym typeface="Arial"/>
            </a:endParaRPr>
          </a:p>
          <a:p>
            <a:pPr indent="-406400" lvl="0" marL="457200" marR="0" rtl="0" algn="l">
              <a:lnSpc>
                <a:spcPct val="115000"/>
              </a:lnSpc>
              <a:spcBef>
                <a:spcPts val="0"/>
              </a:spcBef>
              <a:spcAft>
                <a:spcPts val="0"/>
              </a:spcAft>
              <a:buClr>
                <a:schemeClr val="lt1"/>
              </a:buClr>
              <a:buSzPts val="2800"/>
              <a:buFont typeface="Quicksand"/>
              <a:buChar char="●"/>
            </a:pPr>
            <a:r>
              <a:rPr b="0" i="0" lang="en-US" sz="2800" u="none" cap="none" strike="noStrike">
                <a:solidFill>
                  <a:schemeClr val="lt1"/>
                </a:solidFill>
                <a:latin typeface="Quicksand"/>
                <a:ea typeface="Quicksand"/>
                <a:cs typeface="Quicksand"/>
                <a:sym typeface="Quicksand"/>
              </a:rPr>
              <a:t>Versterking van de eigen betrokkenheid.</a:t>
            </a:r>
            <a:endParaRPr b="0" i="0" sz="3200" u="none" cap="none" strike="noStrike">
              <a:solidFill>
                <a:schemeClr val="lt1"/>
              </a:solidFill>
              <a:latin typeface="Quicksand"/>
              <a:ea typeface="Quicksand"/>
              <a:cs typeface="Quicksand"/>
              <a:sym typeface="Quicksand"/>
            </a:endParaRPr>
          </a:p>
        </p:txBody>
      </p:sp>
      <p:pic>
        <p:nvPicPr>
          <p:cNvPr id="129" name="Google Shape;129;g3dc49fef761_0_52"/>
          <p:cNvPicPr preferRelativeResize="0"/>
          <p:nvPr/>
        </p:nvPicPr>
        <p:blipFill rotWithShape="1">
          <a:blip r:embed="rId3">
            <a:alphaModFix/>
          </a:blip>
          <a:srcRect b="0" l="0" r="0" t="0"/>
          <a:stretch/>
        </p:blipFill>
        <p:spPr>
          <a:xfrm>
            <a:off x="14705513" y="966340"/>
            <a:ext cx="2443200" cy="244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sp>
        <p:nvSpPr>
          <p:cNvPr id="130" name="Google Shape;130;g3dc49fef761_0_52"/>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1" name="Google Shape;131;g3dc49fef761_0_5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5" name="Shape 135"/>
        <p:cNvGrpSpPr/>
        <p:nvPr/>
      </p:nvGrpSpPr>
      <p:grpSpPr>
        <a:xfrm>
          <a:off x="0" y="0"/>
          <a:ext cx="0" cy="0"/>
          <a:chOff x="0" y="0"/>
          <a:chExt cx="0" cy="0"/>
        </a:xfrm>
      </p:grpSpPr>
      <p:sp>
        <p:nvSpPr>
          <p:cNvPr id="136" name="Google Shape;136;g3dc49fef761_0_64"/>
          <p:cNvSpPr txBox="1"/>
          <p:nvPr/>
        </p:nvSpPr>
        <p:spPr>
          <a:xfrm>
            <a:off x="3992079" y="2690875"/>
            <a:ext cx="12323100" cy="775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Door de geschiedenis heen hebben dove mensen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gestreden voor hun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rechten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cultuur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zelfbeschikking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Het </a:t>
            </a:r>
            <a:r>
              <a:rPr b="1" i="0" lang="en-US" sz="3200" u="none" cap="none" strike="noStrike">
                <a:solidFill>
                  <a:schemeClr val="lt1"/>
                </a:solidFill>
                <a:latin typeface="Quicksand"/>
                <a:ea typeface="Quicksand"/>
                <a:cs typeface="Quicksand"/>
                <a:sym typeface="Quicksand"/>
              </a:rPr>
              <a:t>activisme </a:t>
            </a:r>
            <a:r>
              <a:rPr b="0" i="0" lang="en-US" sz="3200" u="none" cap="none" strike="noStrike">
                <a:solidFill>
                  <a:schemeClr val="lt1"/>
                </a:solidFill>
                <a:latin typeface="Quicksand"/>
                <a:ea typeface="Quicksand"/>
                <a:cs typeface="Quicksand"/>
                <a:sym typeface="Quicksand"/>
              </a:rPr>
              <a:t>wordt gekenmerkt door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het streven naar gelijkheid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erkenning van gebarentaal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culturele autonomie</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37" name="Google Shape;137;g3dc49fef761_0_64"/>
          <p:cNvSpPr txBox="1"/>
          <p:nvPr/>
        </p:nvSpPr>
        <p:spPr>
          <a:xfrm>
            <a:off x="3992079" y="583347"/>
            <a:ext cx="13224900" cy="923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6000" u="none" cap="none" strike="noStrike">
                <a:solidFill>
                  <a:srgbClr val="FFFFFF"/>
                </a:solidFill>
                <a:latin typeface="Anton"/>
                <a:ea typeface="Anton"/>
                <a:cs typeface="Anton"/>
                <a:sym typeface="Anton"/>
              </a:rPr>
              <a:t>Info: Activisme en de dovengemeenschap</a:t>
            </a:r>
            <a:endParaRPr b="0" i="0" sz="6000" u="none" cap="none" strike="noStrike">
              <a:solidFill>
                <a:srgbClr val="000000"/>
              </a:solidFill>
              <a:latin typeface="Anton"/>
              <a:ea typeface="Anton"/>
              <a:cs typeface="Anton"/>
              <a:sym typeface="Anton"/>
            </a:endParaRPr>
          </a:p>
        </p:txBody>
      </p:sp>
      <p:pic>
        <p:nvPicPr>
          <p:cNvPr id="138" name="Google Shape;138;g3dc49fef761_0_64"/>
          <p:cNvPicPr preferRelativeResize="0"/>
          <p:nvPr/>
        </p:nvPicPr>
        <p:blipFill rotWithShape="1">
          <a:blip r:embed="rId3">
            <a:alphaModFix/>
          </a:blip>
          <a:srcRect b="0" l="0" r="0" t="0"/>
          <a:stretch/>
        </p:blipFill>
        <p:spPr>
          <a:xfrm>
            <a:off x="1135542" y="5035004"/>
            <a:ext cx="998597" cy="1006586"/>
          </a:xfrm>
          <a:prstGeom prst="rect">
            <a:avLst/>
          </a:prstGeom>
          <a:noFill/>
          <a:ln>
            <a:noFill/>
          </a:ln>
        </p:spPr>
      </p:pic>
      <p:sp>
        <p:nvSpPr>
          <p:cNvPr id="139" name="Google Shape;139;g3dc49fef761_0_64"/>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40" name="Google Shape;140;g3dc49fef761_0_64"/>
          <p:cNvGrpSpPr/>
          <p:nvPr/>
        </p:nvGrpSpPr>
        <p:grpSpPr>
          <a:xfrm>
            <a:off x="-26695" y="-216290"/>
            <a:ext cx="2920640" cy="10503674"/>
            <a:chOff x="0" y="-57150"/>
            <a:chExt cx="769602" cy="2766600"/>
          </a:xfrm>
        </p:grpSpPr>
        <p:sp>
          <p:nvSpPr>
            <p:cNvPr id="141" name="Google Shape;141;g3dc49fef761_0_6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dc49fef761_0_6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3" name="Google Shape;143;g3dc49fef761_0_64"/>
          <p:cNvSpPr/>
          <p:nvPr/>
        </p:nvSpPr>
        <p:spPr>
          <a:xfrm>
            <a:off x="-390620" y="58334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4" name="Google Shape;144;g3dc49fef761_0_64"/>
          <p:cNvPicPr preferRelativeResize="0"/>
          <p:nvPr/>
        </p:nvPicPr>
        <p:blipFill rotWithShape="1">
          <a:blip r:embed="rId6">
            <a:alphaModFix/>
          </a:blip>
          <a:srcRect b="0" l="0" r="0" t="0"/>
          <a:stretch/>
        </p:blipFill>
        <p:spPr>
          <a:xfrm>
            <a:off x="14705525" y="2938706"/>
            <a:ext cx="2452500" cy="2452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descr="Ein Bild, das Zeichnung, Entwurf, Kleidung, Clipart enthält.&#10;&#10;KI-generierte Inhalte können fehlerhaft sein." id="145" name="Google Shape;145;g3dc49fef761_0_64"/>
          <p:cNvPicPr preferRelativeResize="0"/>
          <p:nvPr/>
        </p:nvPicPr>
        <p:blipFill rotWithShape="1">
          <a:blip r:embed="rId7">
            <a:alphaModFix/>
          </a:blip>
          <a:srcRect b="0" l="0" r="0" t="0"/>
          <a:stretch/>
        </p:blipFill>
        <p:spPr>
          <a:xfrm flipH="1">
            <a:off x="14705425" y="6145980"/>
            <a:ext cx="2463900" cy="2463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146" name="Google Shape;146;g3dc49fef761_0_64"/>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50" name="Shape 150"/>
        <p:cNvGrpSpPr/>
        <p:nvPr/>
      </p:nvGrpSpPr>
      <p:grpSpPr>
        <a:xfrm>
          <a:off x="0" y="0"/>
          <a:ext cx="0" cy="0"/>
          <a:chOff x="0" y="0"/>
          <a:chExt cx="0" cy="0"/>
        </a:xfrm>
      </p:grpSpPr>
      <p:grpSp>
        <p:nvGrpSpPr>
          <p:cNvPr id="151" name="Google Shape;151;g3dc49fef761_0_79"/>
          <p:cNvGrpSpPr/>
          <p:nvPr/>
        </p:nvGrpSpPr>
        <p:grpSpPr>
          <a:xfrm>
            <a:off x="2961565" y="-212514"/>
            <a:ext cx="15326470" cy="10504504"/>
            <a:chOff x="0" y="-57150"/>
            <a:chExt cx="769602" cy="2766600"/>
          </a:xfrm>
        </p:grpSpPr>
        <p:sp>
          <p:nvSpPr>
            <p:cNvPr id="152" name="Google Shape;152;g3dc49fef761_0_7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3" name="Google Shape;153;g3dc49fef761_0_7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4" name="Google Shape;154;g3dc49fef761_0_79"/>
          <p:cNvSpPr txBox="1"/>
          <p:nvPr/>
        </p:nvSpPr>
        <p:spPr>
          <a:xfrm>
            <a:off x="3988725" y="7318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chemeClr val="lt1"/>
                </a:solidFill>
                <a:latin typeface="Anton"/>
                <a:ea typeface="Anton"/>
                <a:cs typeface="Anton"/>
                <a:sym typeface="Anton"/>
              </a:rPr>
              <a:t>Belangrijke mijlpalen</a:t>
            </a:r>
            <a:br>
              <a:rPr b="1" i="0" lang="en-US" sz="4800" u="none" cap="none" strike="noStrike">
                <a:solidFill>
                  <a:schemeClr val="lt1"/>
                </a:solidFill>
                <a:latin typeface="Anton"/>
                <a:ea typeface="Anton"/>
                <a:cs typeface="Anton"/>
                <a:sym typeface="Anton"/>
              </a:rPr>
            </a:br>
            <a:endParaRPr b="1" i="0" sz="4800" u="none" cap="none" strike="noStrike">
              <a:solidFill>
                <a:schemeClr val="lt1"/>
              </a:solidFill>
              <a:latin typeface="Anton"/>
              <a:ea typeface="Anton"/>
              <a:cs typeface="Anton"/>
              <a:sym typeface="Anton"/>
            </a:endParaRPr>
          </a:p>
        </p:txBody>
      </p:sp>
      <p:sp>
        <p:nvSpPr>
          <p:cNvPr id="155" name="Google Shape;155;g3dc49fef761_0_79"/>
          <p:cNvSpPr/>
          <p:nvPr/>
        </p:nvSpPr>
        <p:spPr>
          <a:xfrm>
            <a:off x="4783570" y="1124286"/>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Entwurf, Zeichnung, Lineart, Darstellung enthält.&#10;&#10;KI-generierte Inhalte können fehlerhaft sein." id="156" name="Google Shape;156;g3dc49fef761_0_79"/>
          <p:cNvPicPr preferRelativeResize="0"/>
          <p:nvPr/>
        </p:nvPicPr>
        <p:blipFill rotWithShape="1">
          <a:blip r:embed="rId4">
            <a:alphaModFix/>
          </a:blip>
          <a:srcRect b="0" l="0" r="0" t="0"/>
          <a:stretch/>
        </p:blipFill>
        <p:spPr>
          <a:xfrm>
            <a:off x="3172514" y="2586571"/>
            <a:ext cx="7458343" cy="5717315"/>
          </a:xfrm>
          <a:prstGeom prst="rect">
            <a:avLst/>
          </a:prstGeom>
          <a:noFill/>
          <a:ln>
            <a:noFill/>
          </a:ln>
        </p:spPr>
      </p:pic>
      <p:pic>
        <p:nvPicPr>
          <p:cNvPr descr="Ein Bild, das Entwurf, Zeichnung, Lineart, Darstellung enthält.&#10;&#10;KI-generierte Inhalte können fehlerhaft sein." id="157" name="Google Shape;157;g3dc49fef761_0_79"/>
          <p:cNvPicPr preferRelativeResize="0"/>
          <p:nvPr/>
        </p:nvPicPr>
        <p:blipFill rotWithShape="1">
          <a:blip r:embed="rId4">
            <a:alphaModFix/>
          </a:blip>
          <a:srcRect b="0" l="0" r="0" t="0"/>
          <a:stretch/>
        </p:blipFill>
        <p:spPr>
          <a:xfrm>
            <a:off x="10727220" y="2586571"/>
            <a:ext cx="7458343" cy="5717315"/>
          </a:xfrm>
          <a:prstGeom prst="rect">
            <a:avLst/>
          </a:prstGeom>
          <a:noFill/>
          <a:ln>
            <a:noFill/>
          </a:ln>
        </p:spPr>
      </p:pic>
      <p:sp>
        <p:nvSpPr>
          <p:cNvPr id="158" name="Google Shape;158;g3dc49fef761_0_79"/>
          <p:cNvSpPr txBox="1"/>
          <p:nvPr/>
        </p:nvSpPr>
        <p:spPr>
          <a:xfrm>
            <a:off x="11082528" y="3748351"/>
            <a:ext cx="3173100" cy="1126500"/>
          </a:xfrm>
          <a:prstGeom prst="rect">
            <a:avLst/>
          </a:prstGeom>
          <a:noFill/>
          <a:ln>
            <a:noFill/>
          </a:ln>
        </p:spPr>
        <p:txBody>
          <a:bodyPr anchorCtr="0" anchor="t" bIns="45700" lIns="91425" spcFirstLastPara="1" rIns="91425" wrap="square" tIns="45700">
            <a:spAutoFit/>
          </a:bodyPr>
          <a:lstStyle/>
          <a:p>
            <a:pPr indent="0" lvl="1" marL="302255" marR="0" rtl="0" algn="l">
              <a:lnSpc>
                <a:spcPct val="140014"/>
              </a:lnSpc>
              <a:spcBef>
                <a:spcPts val="0"/>
              </a:spcBef>
              <a:spcAft>
                <a:spcPts val="0"/>
              </a:spcAft>
              <a:buClr>
                <a:srgbClr val="000000"/>
              </a:buClr>
              <a:buSzPts val="2799"/>
              <a:buFont typeface="Arial"/>
              <a:buNone/>
            </a:pPr>
            <a:r>
              <a:rPr b="0" i="0" lang="en-US" sz="2799" u="none" cap="none" strike="noStrike">
                <a:solidFill>
                  <a:schemeClr val="dk1"/>
                </a:solidFill>
                <a:latin typeface="Arial"/>
                <a:ea typeface="Arial"/>
                <a:cs typeface="Arial"/>
                <a:sym typeface="Arial"/>
              </a:rPr>
              <a:t>Technologische vooruitgang</a:t>
            </a:r>
            <a:endParaRPr b="0" i="0" sz="2799" u="none" cap="none" strike="noStrike">
              <a:solidFill>
                <a:schemeClr val="dk1"/>
              </a:solidFill>
              <a:latin typeface="Arial"/>
              <a:ea typeface="Arial"/>
              <a:cs typeface="Arial"/>
              <a:sym typeface="Arial"/>
            </a:endParaRPr>
          </a:p>
        </p:txBody>
      </p:sp>
      <p:sp>
        <p:nvSpPr>
          <p:cNvPr id="159" name="Google Shape;159;g3dc49fef761_0_79"/>
          <p:cNvSpPr txBox="1"/>
          <p:nvPr/>
        </p:nvSpPr>
        <p:spPr>
          <a:xfrm>
            <a:off x="14870425" y="3692325"/>
            <a:ext cx="26799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lang="en-US" sz="3200"/>
              <a:t>Toegankelijk-heid</a:t>
            </a:r>
            <a:endParaRPr b="1" i="0" sz="3200" u="none" cap="none" strike="noStrike">
              <a:solidFill>
                <a:srgbClr val="000000"/>
              </a:solidFill>
              <a:latin typeface="Arial"/>
              <a:ea typeface="Arial"/>
              <a:cs typeface="Arial"/>
              <a:sym typeface="Arial"/>
            </a:endParaRPr>
          </a:p>
        </p:txBody>
      </p:sp>
      <p:sp>
        <p:nvSpPr>
          <p:cNvPr id="160" name="Google Shape;160;g3dc49fef761_0_79"/>
          <p:cNvSpPr txBox="1"/>
          <p:nvPr/>
        </p:nvSpPr>
        <p:spPr>
          <a:xfrm>
            <a:off x="7152461" y="3257930"/>
            <a:ext cx="33009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Gebarentaal</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Onderwijsrechten</a:t>
            </a:r>
            <a:endParaRPr b="1" i="0" sz="28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161" name="Google Shape;161;g3dc49fef761_0_79"/>
          <p:cNvPicPr preferRelativeResize="0"/>
          <p:nvPr/>
        </p:nvPicPr>
        <p:blipFill rotWithShape="1">
          <a:blip r:embed="rId5">
            <a:alphaModFix/>
          </a:blip>
          <a:srcRect b="0" l="0" r="0" t="0"/>
          <a:stretch/>
        </p:blipFill>
        <p:spPr>
          <a:xfrm>
            <a:off x="4241629" y="3748351"/>
            <a:ext cx="1402200" cy="1395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162" name="Google Shape;162;g3dc49fef761_0_79"/>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g3dc49fef761_0_95"/>
          <p:cNvGrpSpPr/>
          <p:nvPr/>
        </p:nvGrpSpPr>
        <p:grpSpPr>
          <a:xfrm>
            <a:off x="-89204" y="-216992"/>
            <a:ext cx="18701636" cy="10504504"/>
            <a:chOff x="0" y="-57150"/>
            <a:chExt cx="769602" cy="2766600"/>
          </a:xfrm>
        </p:grpSpPr>
        <p:sp>
          <p:nvSpPr>
            <p:cNvPr id="168" name="Google Shape;168;g3dc49fef761_0_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g3dc49fef761_0_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0" name="Google Shape;170;g3dc49fef761_0_95"/>
          <p:cNvSpPr txBox="1"/>
          <p:nvPr/>
        </p:nvSpPr>
        <p:spPr>
          <a:xfrm>
            <a:off x="4168013" y="434604"/>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nton"/>
                <a:ea typeface="Anton"/>
                <a:cs typeface="Anton"/>
                <a:sym typeface="Anton"/>
              </a:rPr>
              <a:t>Het begin – 19e en begin 20e eeuw</a:t>
            </a:r>
            <a:endParaRPr b="0" i="0" sz="4000" u="none" cap="none" strike="noStrike">
              <a:solidFill>
                <a:schemeClr val="lt1"/>
              </a:solidFill>
              <a:latin typeface="Anton"/>
              <a:ea typeface="Anton"/>
              <a:cs typeface="Anton"/>
              <a:sym typeface="Anton"/>
            </a:endParaRPr>
          </a:p>
        </p:txBody>
      </p:sp>
      <p:sp>
        <p:nvSpPr>
          <p:cNvPr id="171" name="Google Shape;171;g3dc49fef761_0_95"/>
          <p:cNvSpPr txBox="1"/>
          <p:nvPr/>
        </p:nvSpPr>
        <p:spPr>
          <a:xfrm>
            <a:off x="442661" y="2015169"/>
            <a:ext cx="2922000" cy="10503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2" name="Google Shape;172;g3dc49fef761_0_95"/>
          <p:cNvPicPr preferRelativeResize="0"/>
          <p:nvPr/>
        </p:nvPicPr>
        <p:blipFill rotWithShape="1">
          <a:blip r:embed="rId3">
            <a:alphaModFix/>
          </a:blip>
          <a:srcRect b="0" l="0" r="0" t="0"/>
          <a:stretch/>
        </p:blipFill>
        <p:spPr>
          <a:xfrm>
            <a:off x="-160994" y="-137250"/>
            <a:ext cx="2604527" cy="11024828"/>
          </a:xfrm>
          <a:prstGeom prst="rect">
            <a:avLst/>
          </a:prstGeom>
          <a:noFill/>
          <a:ln>
            <a:noFill/>
          </a:ln>
        </p:spPr>
      </p:pic>
      <p:sp>
        <p:nvSpPr>
          <p:cNvPr id="173" name="Google Shape;173;g3dc49fef761_0_95"/>
          <p:cNvSpPr txBox="1"/>
          <p:nvPr/>
        </p:nvSpPr>
        <p:spPr>
          <a:xfrm>
            <a:off x="2834475" y="5035000"/>
            <a:ext cx="13101300" cy="456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Oprichting van verenigingen en federaties, met name in Europa en de VS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Voorbeeld: National Association of the Deaf (NAD), VS, 1880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Inhoud / Situatie: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Lipleze</a:t>
            </a:r>
            <a:r>
              <a:rPr lang="en-US" sz="2800">
                <a:solidFill>
                  <a:schemeClr val="lt1"/>
                </a:solidFill>
                <a:latin typeface="Quicksand"/>
                <a:ea typeface="Quicksand"/>
                <a:cs typeface="Quicksand"/>
                <a:sym typeface="Quicksand"/>
              </a:rPr>
              <a:t>n in plaats van g</a:t>
            </a:r>
            <a:r>
              <a:rPr b="0" i="0" lang="en-US" sz="2800" u="none" cap="none" strike="noStrike">
                <a:solidFill>
                  <a:schemeClr val="lt1"/>
                </a:solidFill>
                <a:latin typeface="Quicksand"/>
                <a:ea typeface="Quicksand"/>
                <a:cs typeface="Quicksand"/>
                <a:sym typeface="Quicksand"/>
              </a:rPr>
              <a:t>ebarentaal</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Veel dove mensen werden </a:t>
            </a:r>
            <a:r>
              <a:rPr b="1" i="0" lang="en-US" sz="2800" u="none" cap="none" strike="noStrike">
                <a:solidFill>
                  <a:schemeClr val="lt1"/>
                </a:solidFill>
                <a:latin typeface="Quicksand"/>
                <a:ea typeface="Quicksand"/>
                <a:cs typeface="Quicksand"/>
                <a:sym typeface="Quicksand"/>
              </a:rPr>
              <a:t>uitgesloten </a:t>
            </a:r>
            <a:r>
              <a:rPr b="0" i="0" lang="en-US" sz="2800" u="none" cap="none" strike="noStrike">
                <a:solidFill>
                  <a:schemeClr val="lt1"/>
                </a:solidFill>
                <a:latin typeface="Quicksand"/>
                <a:ea typeface="Quicksand"/>
                <a:cs typeface="Quicksand"/>
                <a:sym typeface="Quicksand"/>
              </a:rPr>
              <a:t>van het onderwijssysteem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of </a:t>
            </a:r>
            <a:r>
              <a:rPr b="1" i="0" lang="en-US" sz="2800" u="none" cap="none" strike="noStrike">
                <a:solidFill>
                  <a:schemeClr val="lt1"/>
                </a:solidFill>
                <a:latin typeface="Quicksand"/>
                <a:ea typeface="Quicksand"/>
                <a:cs typeface="Quicksand"/>
                <a:sym typeface="Quicksand"/>
              </a:rPr>
              <a:t>geïsoleerd </a:t>
            </a:r>
            <a:r>
              <a:rPr b="0" i="0" lang="en-US" sz="2800" u="none" cap="none" strike="noStrike">
                <a:solidFill>
                  <a:schemeClr val="lt1"/>
                </a:solidFill>
                <a:latin typeface="Quicksand"/>
                <a:ea typeface="Quicksand"/>
                <a:cs typeface="Quicksand"/>
                <a:sym typeface="Quicksand"/>
              </a:rPr>
              <a:t>in gespecialiseerde instellingen..</a:t>
            </a:r>
            <a:endParaRPr b="0" i="0" sz="1400" u="none" cap="none" strike="noStrike">
              <a:solidFill>
                <a:srgbClr val="000000"/>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74" name="Google Shape;174;g3dc49fef761_0_95"/>
          <p:cNvSpPr/>
          <p:nvPr/>
        </p:nvSpPr>
        <p:spPr>
          <a:xfrm>
            <a:off x="-466778" y="294956"/>
            <a:ext cx="3065328" cy="1733045"/>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Text, Screenshot, rot, Karminrot enthält.&#10;&#10;KI-generierte Inhalte können fehlerhaft sein." id="175" name="Google Shape;175;g3dc49fef761_0_95"/>
          <p:cNvPicPr preferRelativeResize="0"/>
          <p:nvPr/>
        </p:nvPicPr>
        <p:blipFill rotWithShape="1">
          <a:blip r:embed="rId5">
            <a:alphaModFix/>
          </a:blip>
          <a:srcRect b="0" l="0" r="0" t="0"/>
          <a:stretch/>
        </p:blipFill>
        <p:spPr>
          <a:xfrm>
            <a:off x="11458425" y="1890204"/>
            <a:ext cx="3643200" cy="214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176" name="Google Shape;176;g3dc49fef761_0_95"/>
          <p:cNvPicPr preferRelativeResize="0"/>
          <p:nvPr/>
        </p:nvPicPr>
        <p:blipFill rotWithShape="1">
          <a:blip r:embed="rId6">
            <a:alphaModFix/>
          </a:blip>
          <a:srcRect b="0" l="0" r="0" t="0"/>
          <a:stretch/>
        </p:blipFill>
        <p:spPr>
          <a:xfrm>
            <a:off x="13897307" y="6820101"/>
            <a:ext cx="1452600" cy="1623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descr="Ein Bild, das Text, Cartoon, Kreis, Clipart enthält.&#10;&#10;KI-generierte Inhalte können fehlerhaft sein." id="177" name="Google Shape;177;g3dc49fef761_0_95"/>
          <p:cNvPicPr preferRelativeResize="0"/>
          <p:nvPr/>
        </p:nvPicPr>
        <p:blipFill rotWithShape="1">
          <a:blip r:embed="rId7">
            <a:alphaModFix/>
          </a:blip>
          <a:srcRect b="0" l="0" r="0" t="0"/>
          <a:stretch/>
        </p:blipFill>
        <p:spPr>
          <a:xfrm>
            <a:off x="15629981" y="1759783"/>
            <a:ext cx="2215500" cy="220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sp>
        <p:nvSpPr>
          <p:cNvPr id="178" name="Google Shape;178;g3dc49fef761_0_95"/>
          <p:cNvSpPr/>
          <p:nvPr/>
        </p:nvSpPr>
        <p:spPr>
          <a:xfrm>
            <a:off x="15935625" y="1759775"/>
            <a:ext cx="2020200" cy="1538700"/>
          </a:xfrm>
          <a:prstGeom prst="mathMultiply">
            <a:avLst>
              <a:gd fmla="val 23520" name="adj1"/>
            </a:avLst>
          </a:prstGeom>
          <a:solidFill>
            <a:srgbClr val="C000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79" name="Google Shape;179;g3dc49fef761_0_95"/>
          <p:cNvPicPr preferRelativeResize="0"/>
          <p:nvPr/>
        </p:nvPicPr>
        <p:blipFill rotWithShape="1">
          <a:blip r:embed="rId8">
            <a:alphaModFix/>
          </a:blip>
          <a:srcRect b="0" l="0" r="0" t="0"/>
          <a:stretch/>
        </p:blipFill>
        <p:spPr>
          <a:xfrm>
            <a:off x="2759083" y="1627950"/>
            <a:ext cx="4070494" cy="3111476"/>
          </a:xfrm>
          <a:prstGeom prst="rect">
            <a:avLst/>
          </a:prstGeom>
          <a:noFill/>
          <a:ln>
            <a:noFill/>
          </a:ln>
        </p:spPr>
      </p:pic>
      <p:pic>
        <p:nvPicPr>
          <p:cNvPr descr="Ein Bild, das Entwurf, Zeichnung, Lineart, Darstellung enthält.&#10;&#10;KI-generierte Inhalte können fehlerhaft sein." id="180" name="Google Shape;180;g3dc49fef761_0_95"/>
          <p:cNvPicPr preferRelativeResize="0"/>
          <p:nvPr/>
        </p:nvPicPr>
        <p:blipFill rotWithShape="1">
          <a:blip r:embed="rId9">
            <a:alphaModFix/>
          </a:blip>
          <a:srcRect b="0" l="0" r="0" t="0"/>
          <a:stretch/>
        </p:blipFill>
        <p:spPr>
          <a:xfrm>
            <a:off x="7140105" y="1946968"/>
            <a:ext cx="3790200" cy="2155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descr="Ein Bild, das Clipart, Kreis, Grafiken, Design enthält.&#10;&#10;KI-generierte Inhalte können fehlerhaft sein." id="181" name="Google Shape;181;g3dc49fef761_0_95"/>
          <p:cNvPicPr preferRelativeResize="0"/>
          <p:nvPr/>
        </p:nvPicPr>
        <p:blipFill rotWithShape="1">
          <a:blip r:embed="rId10">
            <a:alphaModFix/>
          </a:blip>
          <a:srcRect b="0" l="0" r="0" t="0"/>
          <a:stretch/>
        </p:blipFill>
        <p:spPr>
          <a:xfrm>
            <a:off x="15935619" y="6665429"/>
            <a:ext cx="1798800" cy="1778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182" name="Google Shape;182;g3dc49fef761_0_95"/>
          <p:cNvPicPr preferRelativeResize="0"/>
          <p:nvPr/>
        </p:nvPicPr>
        <p:blipFill>
          <a:blip r:embed="rId11">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grpSp>
        <p:nvGrpSpPr>
          <p:cNvPr id="187" name="Google Shape;187;g3dc49fef761_0_115"/>
          <p:cNvGrpSpPr/>
          <p:nvPr/>
        </p:nvGrpSpPr>
        <p:grpSpPr>
          <a:xfrm>
            <a:off x="64087" y="-267640"/>
            <a:ext cx="18287975" cy="10504504"/>
            <a:chOff x="0" y="-57150"/>
            <a:chExt cx="769602" cy="2766600"/>
          </a:xfrm>
        </p:grpSpPr>
        <p:sp>
          <p:nvSpPr>
            <p:cNvPr id="188" name="Google Shape;188;g3dc49fef761_0_11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dc49fef761_0_11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0" name="Google Shape;190;g3dc49fef761_0_11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g3dc49fef761_0_115"/>
          <p:cNvSpPr txBox="1"/>
          <p:nvPr/>
        </p:nvSpPr>
        <p:spPr>
          <a:xfrm>
            <a:off x="4050873" y="629814"/>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000"/>
              <a:buFont typeface="Arial"/>
              <a:buNone/>
            </a:pPr>
            <a:r>
              <a:rPr b="1" i="0" lang="en-US" sz="4800" u="none" cap="none" strike="noStrike">
                <a:solidFill>
                  <a:schemeClr val="lt1"/>
                </a:solidFill>
                <a:latin typeface="Anton"/>
                <a:ea typeface="Anton"/>
                <a:cs typeface="Anton"/>
                <a:sym typeface="Anton"/>
              </a:rPr>
              <a:t>Culturele beweging</a:t>
            </a:r>
            <a:endParaRPr b="1" i="0" sz="48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4000"/>
              <a:buFont typeface="Arial"/>
              <a:buNone/>
            </a:pPr>
            <a:r>
              <a:rPr b="1" i="0" lang="en-US" sz="4800" u="none" cap="none" strike="noStrike">
                <a:solidFill>
                  <a:schemeClr val="lt1"/>
                </a:solidFill>
                <a:latin typeface="Anton"/>
                <a:ea typeface="Anton"/>
                <a:cs typeface="Anton"/>
                <a:sym typeface="Anton"/>
              </a:rPr>
              <a:t>Activisme voor gebarentaal (1920–1960)</a:t>
            </a:r>
            <a:endParaRPr b="0" i="0" sz="4800" u="none" cap="none" strike="noStrike">
              <a:solidFill>
                <a:schemeClr val="lt1"/>
              </a:solidFill>
              <a:latin typeface="Anton"/>
              <a:ea typeface="Anton"/>
              <a:cs typeface="Anton"/>
              <a:sym typeface="Anton"/>
            </a:endParaRPr>
          </a:p>
        </p:txBody>
      </p:sp>
      <p:sp>
        <p:nvSpPr>
          <p:cNvPr id="192" name="Google Shape;192;g3dc49fef761_0_115"/>
          <p:cNvSpPr txBox="1"/>
          <p:nvPr/>
        </p:nvSpPr>
        <p:spPr>
          <a:xfrm>
            <a:off x="4149239" y="2604322"/>
            <a:ext cx="139104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Keerpunt: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Gebarentaal =  zelfstandige taal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1960: </a:t>
            </a:r>
            <a:r>
              <a:rPr b="1" i="0" lang="en-US" sz="2800" u="none" cap="none" strike="noStrike">
                <a:solidFill>
                  <a:schemeClr val="lt1"/>
                </a:solidFill>
                <a:latin typeface="Quicksand"/>
                <a:ea typeface="Quicksand"/>
                <a:cs typeface="Quicksand"/>
                <a:sym typeface="Quicksand"/>
              </a:rPr>
              <a:t>William Stokoe</a:t>
            </a:r>
            <a:r>
              <a:rPr b="0" i="0" lang="en-US" sz="2800" u="none" cap="none" strike="noStrike">
                <a:solidFill>
                  <a:schemeClr val="lt1"/>
                </a:solidFill>
                <a:latin typeface="Quicksand"/>
                <a:ea typeface="Quicksand"/>
                <a:cs typeface="Quicksand"/>
                <a:sym typeface="Quicksand"/>
              </a:rPr>
              <a:t>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publiceert het baanbrekende werk </a:t>
            </a:r>
            <a:r>
              <a:rPr b="1" i="0" lang="en-US" sz="2800" u="none" cap="none" strike="noStrike">
                <a:solidFill>
                  <a:schemeClr val="lt1"/>
                </a:solidFill>
                <a:latin typeface="Quicksand"/>
                <a:ea typeface="Quicksand"/>
                <a:cs typeface="Quicksand"/>
                <a:sym typeface="Quicksand"/>
              </a:rPr>
              <a:t>Sign Language Structure</a:t>
            </a:r>
            <a:br>
              <a:rPr b="0" i="1" lang="en-US" sz="2800" u="none" cap="none" strike="noStrike">
                <a:solidFill>
                  <a:schemeClr val="lt1"/>
                </a:solidFill>
                <a:latin typeface="Quicksand"/>
                <a:ea typeface="Quicksand"/>
                <a:cs typeface="Quicksand"/>
                <a:sym typeface="Quicksand"/>
              </a:rPr>
            </a:br>
            <a:endParaRPr b="0" i="1"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Taalkundige erkenning van gebarentaal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Bevordering van de bescherming van gebarentalen</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Oprichting van gebarentaalbewegingen</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Beweging: Gebarentaal als onderdeel van culturele identiteit </a:t>
            </a:r>
            <a:endParaRPr b="1" i="0" sz="36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Activisme: Eisen van erkenning en zelfbeschikking</a:t>
            </a:r>
            <a:endParaRPr b="1" i="0" sz="3600" u="none" cap="none" strike="noStrike">
              <a:solidFill>
                <a:schemeClr val="dk1"/>
              </a:solidFill>
              <a:latin typeface="Calibri"/>
              <a:ea typeface="Calibri"/>
              <a:cs typeface="Calibri"/>
              <a:sym typeface="Calibri"/>
            </a:endParaRPr>
          </a:p>
        </p:txBody>
      </p:sp>
      <p:pic>
        <p:nvPicPr>
          <p:cNvPr id="193" name="Google Shape;193;g3dc49fef761_0_115"/>
          <p:cNvPicPr preferRelativeResize="0"/>
          <p:nvPr/>
        </p:nvPicPr>
        <p:blipFill rotWithShape="1">
          <a:blip r:embed="rId4">
            <a:alphaModFix/>
          </a:blip>
          <a:srcRect b="0" l="0" r="0" t="0"/>
          <a:stretch/>
        </p:blipFill>
        <p:spPr>
          <a:xfrm>
            <a:off x="42218" y="-181676"/>
            <a:ext cx="2837645" cy="11024828"/>
          </a:xfrm>
          <a:prstGeom prst="rect">
            <a:avLst/>
          </a:prstGeom>
          <a:noFill/>
          <a:ln>
            <a:noFill/>
          </a:ln>
        </p:spPr>
      </p:pic>
      <p:sp>
        <p:nvSpPr>
          <p:cNvPr id="194" name="Google Shape;194;g3dc49fef761_0_115"/>
          <p:cNvSpPr/>
          <p:nvPr/>
        </p:nvSpPr>
        <p:spPr>
          <a:xfrm>
            <a:off x="-405415" y="181414"/>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95" name="Google Shape;195;g3dc49fef761_0_115"/>
          <p:cNvPicPr preferRelativeResize="0"/>
          <p:nvPr/>
        </p:nvPicPr>
        <p:blipFill rotWithShape="1">
          <a:blip r:embed="rId6">
            <a:alphaModFix/>
          </a:blip>
          <a:srcRect b="0" l="0" r="0" t="0"/>
          <a:stretch/>
        </p:blipFill>
        <p:spPr>
          <a:xfrm>
            <a:off x="14705525" y="1683020"/>
            <a:ext cx="3182700" cy="3822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sp>
        <p:nvSpPr>
          <p:cNvPr id="196" name="Google Shape;196;g3dc49fef761_0_115"/>
          <p:cNvSpPr txBox="1"/>
          <p:nvPr/>
        </p:nvSpPr>
        <p:spPr>
          <a:xfrm>
            <a:off x="15599788" y="2335957"/>
            <a:ext cx="15597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lang="en-US" sz="2800"/>
              <a:t>William</a:t>
            </a:r>
            <a:r>
              <a:rPr b="1" i="0" lang="en-US" sz="2800" u="none" cap="none" strike="noStrike">
                <a:solidFill>
                  <a:srgbClr val="000000"/>
                </a:solidFill>
                <a:latin typeface="Arial"/>
                <a:ea typeface="Arial"/>
                <a:cs typeface="Arial"/>
                <a:sym typeface="Arial"/>
              </a:rPr>
              <a:t> Stokoe</a:t>
            </a:r>
            <a:endParaRPr b="1" i="0" sz="28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197" name="Google Shape;197;g3dc49fef761_0_115"/>
          <p:cNvPicPr preferRelativeResize="0"/>
          <p:nvPr/>
        </p:nvPicPr>
        <p:blipFill rotWithShape="1">
          <a:blip r:embed="rId7">
            <a:alphaModFix/>
          </a:blip>
          <a:srcRect b="0" l="0" r="0" t="0"/>
          <a:stretch/>
        </p:blipFill>
        <p:spPr>
          <a:xfrm>
            <a:off x="15850121" y="3456906"/>
            <a:ext cx="1121910" cy="1116360"/>
          </a:xfrm>
          <a:prstGeom prst="rect">
            <a:avLst/>
          </a:prstGeom>
          <a:noFill/>
          <a:ln>
            <a:noFill/>
          </a:ln>
        </p:spPr>
      </p:pic>
      <p:pic>
        <p:nvPicPr>
          <p:cNvPr id="198" name="Google Shape;198;g3dc49fef761_0_115"/>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grpSp>
        <p:nvGrpSpPr>
          <p:cNvPr id="203" name="Google Shape;203;g3dc49fef761_0_131"/>
          <p:cNvGrpSpPr/>
          <p:nvPr/>
        </p:nvGrpSpPr>
        <p:grpSpPr>
          <a:xfrm>
            <a:off x="0" y="-216992"/>
            <a:ext cx="18287975" cy="10504504"/>
            <a:chOff x="0" y="-57150"/>
            <a:chExt cx="769602" cy="2766600"/>
          </a:xfrm>
        </p:grpSpPr>
        <p:sp>
          <p:nvSpPr>
            <p:cNvPr id="204" name="Google Shape;204;g3dc49fef761_0_13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dc49fef761_0_13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6" name="Google Shape;206;g3dc49fef761_0_13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g3dc49fef761_0_131"/>
          <p:cNvSpPr txBox="1"/>
          <p:nvPr/>
        </p:nvSpPr>
        <p:spPr>
          <a:xfrm>
            <a:off x="3657681" y="279784"/>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0" i="0" lang="en-US" sz="5000" u="none" cap="none" strike="noStrike">
                <a:solidFill>
                  <a:schemeClr val="lt1"/>
                </a:solidFill>
                <a:latin typeface="Anton"/>
                <a:ea typeface="Anton"/>
                <a:cs typeface="Anton"/>
                <a:sym typeface="Anton"/>
              </a:rPr>
              <a:t>De burgerrechtenbeweging </a:t>
            </a:r>
            <a:endParaRPr b="0" i="0" sz="50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4400"/>
              <a:buFont typeface="Arial"/>
              <a:buNone/>
            </a:pPr>
            <a:r>
              <a:rPr b="0" i="0" lang="en-US" sz="5000" u="none" cap="none" strike="noStrike">
                <a:solidFill>
                  <a:schemeClr val="lt1"/>
                </a:solidFill>
                <a:latin typeface="Anton"/>
                <a:ea typeface="Anton"/>
                <a:cs typeface="Anton"/>
                <a:sym typeface="Anton"/>
              </a:rPr>
              <a:t>van de jaren zestig en zeventig</a:t>
            </a:r>
            <a:endParaRPr b="0" i="0" sz="5000" u="none" cap="none" strike="noStrike">
              <a:solidFill>
                <a:schemeClr val="lt1"/>
              </a:solidFill>
              <a:latin typeface="Anton"/>
              <a:ea typeface="Anton"/>
              <a:cs typeface="Anton"/>
              <a:sym typeface="Anton"/>
            </a:endParaRPr>
          </a:p>
        </p:txBody>
      </p:sp>
      <p:sp>
        <p:nvSpPr>
          <p:cNvPr id="208" name="Google Shape;208;g3dc49fef761_0_131"/>
          <p:cNvSpPr txBox="1"/>
          <p:nvPr/>
        </p:nvSpPr>
        <p:spPr>
          <a:xfrm>
            <a:off x="3657680" y="1914404"/>
            <a:ext cx="15060000" cy="570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Strijd voor gelijkheid: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Amerikaanse ADA (Americans with Disabilities Act)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Wettelijke regelgeving voor mensen met een handicap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Eisen voor toegang tot onderwijs, werk, politiek en cultuur.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“Deaf President Now” (DPN) 1988: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Protestbeweging aan de Gallaudet University in Washington, D.C.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Studenten eisen de verkiezing van een dove president — een groot succes!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Zelfbelangenbehartiging — Respect — Gebarentaal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Oprichting van organisaties —  “Niets over ons zonder ons!”</a:t>
            </a:r>
            <a:endParaRPr b="0" i="0" sz="3200" u="none" cap="none" strike="noStrike">
              <a:solidFill>
                <a:schemeClr val="dk1"/>
              </a:solidFill>
              <a:latin typeface="Calibri"/>
              <a:ea typeface="Calibri"/>
              <a:cs typeface="Calibri"/>
              <a:sym typeface="Calibri"/>
            </a:endParaRPr>
          </a:p>
        </p:txBody>
      </p:sp>
      <p:pic>
        <p:nvPicPr>
          <p:cNvPr descr="Ein Bild, das Kreis, Grafiken, Design, Darstellung enthält.&#10;&#10;KI-generierte Inhalte können fehlerhaft sein." id="209" name="Google Shape;209;g3dc49fef761_0_131"/>
          <p:cNvPicPr preferRelativeResize="0"/>
          <p:nvPr/>
        </p:nvPicPr>
        <p:blipFill rotWithShape="1">
          <a:blip r:embed="rId4">
            <a:alphaModFix/>
          </a:blip>
          <a:srcRect b="0" l="0" r="0" t="0"/>
          <a:stretch/>
        </p:blipFill>
        <p:spPr>
          <a:xfrm>
            <a:off x="556884" y="7196750"/>
            <a:ext cx="2451100" cy="2463800"/>
          </a:xfrm>
          <a:prstGeom prst="rect">
            <a:avLst/>
          </a:prstGeom>
          <a:noFill/>
          <a:ln>
            <a:noFill/>
          </a:ln>
        </p:spPr>
      </p:pic>
      <p:pic>
        <p:nvPicPr>
          <p:cNvPr id="210" name="Google Shape;210;g3dc49fef761_0_131"/>
          <p:cNvPicPr preferRelativeResize="0"/>
          <p:nvPr/>
        </p:nvPicPr>
        <p:blipFill rotWithShape="1">
          <a:blip r:embed="rId5">
            <a:alphaModFix/>
          </a:blip>
          <a:srcRect b="0" l="0" r="0" t="0"/>
          <a:stretch/>
        </p:blipFill>
        <p:spPr>
          <a:xfrm>
            <a:off x="556884" y="4695960"/>
            <a:ext cx="2451100" cy="2251549"/>
          </a:xfrm>
          <a:prstGeom prst="rect">
            <a:avLst/>
          </a:prstGeom>
          <a:noFill/>
          <a:ln>
            <a:noFill/>
          </a:ln>
        </p:spPr>
      </p:pic>
      <p:pic>
        <p:nvPicPr>
          <p:cNvPr descr="Ein Bild, das Zeichnung, Entwurf, Kleidung, Clipart enthält.&#10;&#10;KI-generierte Inhalte können fehlerhaft sein." id="211" name="Google Shape;211;g3dc49fef761_0_131"/>
          <p:cNvPicPr preferRelativeResize="0"/>
          <p:nvPr/>
        </p:nvPicPr>
        <p:blipFill rotWithShape="1">
          <a:blip r:embed="rId6">
            <a:alphaModFix/>
          </a:blip>
          <a:srcRect b="0" l="0" r="0" t="0"/>
          <a:stretch/>
        </p:blipFill>
        <p:spPr>
          <a:xfrm flipH="1">
            <a:off x="556884" y="2015169"/>
            <a:ext cx="2463800" cy="2463800"/>
          </a:xfrm>
          <a:prstGeom prst="rect">
            <a:avLst/>
          </a:prstGeom>
          <a:noFill/>
          <a:ln>
            <a:noFill/>
          </a:ln>
        </p:spPr>
      </p:pic>
      <p:pic>
        <p:nvPicPr>
          <p:cNvPr id="212" name="Google Shape;212;g3dc49fef761_0_131"/>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grpSp>
        <p:nvGrpSpPr>
          <p:cNvPr id="217" name="Google Shape;217;g3dc49fef761_0_144"/>
          <p:cNvGrpSpPr/>
          <p:nvPr/>
        </p:nvGrpSpPr>
        <p:grpSpPr>
          <a:xfrm>
            <a:off x="0" y="-108497"/>
            <a:ext cx="18287975" cy="10504504"/>
            <a:chOff x="0" y="-57150"/>
            <a:chExt cx="769602" cy="2766600"/>
          </a:xfrm>
        </p:grpSpPr>
        <p:sp>
          <p:nvSpPr>
            <p:cNvPr id="218" name="Google Shape;218;g3dc49fef761_0_14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g3dc49fef761_0_14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g3dc49fef761_0_14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dc49fef761_0_144"/>
          <p:cNvSpPr txBox="1"/>
          <p:nvPr/>
        </p:nvSpPr>
        <p:spPr>
          <a:xfrm>
            <a:off x="5046687" y="819616"/>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t/>
            </a:r>
            <a:endParaRPr b="1" i="0" sz="4400" u="none" cap="none" strike="noStrike">
              <a:solidFill>
                <a:schemeClr val="lt1"/>
              </a:solidFill>
              <a:latin typeface="Anton"/>
              <a:ea typeface="Anton"/>
              <a:cs typeface="Anton"/>
              <a:sym typeface="Anton"/>
            </a:endParaRPr>
          </a:p>
        </p:txBody>
      </p:sp>
      <p:sp>
        <p:nvSpPr>
          <p:cNvPr id="222" name="Google Shape;222;g3dc49fef761_0_144"/>
          <p:cNvSpPr txBox="1"/>
          <p:nvPr/>
        </p:nvSpPr>
        <p:spPr>
          <a:xfrm>
            <a:off x="4846834" y="2796608"/>
            <a:ext cx="12556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Technologie: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Ondertitels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Video-apps</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Internet – wereldwijde verbinding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KI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br>
              <a:rPr b="0" i="0" lang="en-US" sz="2800" u="none" cap="none" strike="noStrike">
                <a:solidFill>
                  <a:schemeClr val="lt1"/>
                </a:solidFill>
                <a:latin typeface="Quicksand"/>
                <a:ea typeface="Quicksand"/>
                <a:cs typeface="Quicksand"/>
                <a:sym typeface="Quicksand"/>
              </a:rPr>
            </a:br>
            <a:r>
              <a:rPr b="0" i="0" lang="en-US" sz="4400" u="none" cap="none" strike="noStrike">
                <a:solidFill>
                  <a:schemeClr val="lt1"/>
                </a:solidFill>
                <a:latin typeface="Quicksand"/>
                <a:ea typeface="Quicksand"/>
                <a:cs typeface="Quicksand"/>
                <a:sym typeface="Quicksand"/>
              </a:rPr>
              <a:t>Gebarentaaltolken ter plaatse en online</a:t>
            </a:r>
            <a:endParaRPr b="0" i="0" sz="44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id="223" name="Google Shape;223;g3dc49fef761_0_144"/>
          <p:cNvPicPr preferRelativeResize="0"/>
          <p:nvPr/>
        </p:nvPicPr>
        <p:blipFill rotWithShape="1">
          <a:blip r:embed="rId4">
            <a:alphaModFix/>
          </a:blip>
          <a:srcRect b="0" l="0" r="0" t="0"/>
          <a:stretch/>
        </p:blipFill>
        <p:spPr>
          <a:xfrm>
            <a:off x="511479" y="2148304"/>
            <a:ext cx="3568883" cy="3679467"/>
          </a:xfrm>
          <a:prstGeom prst="rect">
            <a:avLst/>
          </a:prstGeom>
          <a:noFill/>
          <a:ln>
            <a:noFill/>
          </a:ln>
        </p:spPr>
      </p:pic>
      <p:pic>
        <p:nvPicPr>
          <p:cNvPr descr="Ein Bild, das Clipart, Grafiken, Schablone, Darstellung enthält.&#10;&#10;KI-generierte Inhalte können fehlerhaft sein." id="224" name="Google Shape;224;g3dc49fef761_0_144"/>
          <p:cNvPicPr preferRelativeResize="0"/>
          <p:nvPr/>
        </p:nvPicPr>
        <p:blipFill rotWithShape="1">
          <a:blip r:embed="rId5">
            <a:alphaModFix/>
          </a:blip>
          <a:srcRect b="0" l="0" r="0" t="0"/>
          <a:stretch/>
        </p:blipFill>
        <p:spPr>
          <a:xfrm>
            <a:off x="511479" y="6179005"/>
            <a:ext cx="3559277" cy="3559277"/>
          </a:xfrm>
          <a:prstGeom prst="rect">
            <a:avLst/>
          </a:prstGeom>
          <a:noFill/>
          <a:ln>
            <a:noFill/>
          </a:ln>
        </p:spPr>
      </p:pic>
      <p:sp>
        <p:nvSpPr>
          <p:cNvPr id="225" name="Google Shape;225;g3dc49fef761_0_144"/>
          <p:cNvSpPr txBox="1"/>
          <p:nvPr/>
        </p:nvSpPr>
        <p:spPr>
          <a:xfrm>
            <a:off x="4591841" y="1343162"/>
            <a:ext cx="11928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Anton"/>
                <a:ea typeface="Anton"/>
                <a:cs typeface="Anton"/>
                <a:sym typeface="Anton"/>
              </a:rPr>
              <a:t>Digitalisering: technologische vooruitgang </a:t>
            </a:r>
            <a:endParaRPr b="0" i="0" sz="4800" u="none" cap="none" strike="noStrike">
              <a:solidFill>
                <a:schemeClr val="lt1"/>
              </a:solidFill>
              <a:latin typeface="Anton"/>
              <a:ea typeface="Anton"/>
              <a:cs typeface="Anton"/>
              <a:sym typeface="Anton"/>
            </a:endParaRPr>
          </a:p>
        </p:txBody>
      </p:sp>
      <p:pic>
        <p:nvPicPr>
          <p:cNvPr id="226" name="Google Shape;226;g3dc49fef761_0_144"/>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grpSp>
        <p:nvGrpSpPr>
          <p:cNvPr id="231" name="Google Shape;231;g3dc49fef761_0_157"/>
          <p:cNvGrpSpPr/>
          <p:nvPr/>
        </p:nvGrpSpPr>
        <p:grpSpPr>
          <a:xfrm>
            <a:off x="0" y="-216992"/>
            <a:ext cx="18287975" cy="10504504"/>
            <a:chOff x="0" y="-57150"/>
            <a:chExt cx="769602" cy="2766600"/>
          </a:xfrm>
        </p:grpSpPr>
        <p:sp>
          <p:nvSpPr>
            <p:cNvPr id="232" name="Google Shape;232;g3dc49fef761_0_15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dc49fef761_0_15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4" name="Google Shape;234;g3dc49fef761_0_15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dc49fef761_0_157"/>
          <p:cNvSpPr txBox="1"/>
          <p:nvPr/>
        </p:nvSpPr>
        <p:spPr>
          <a:xfrm>
            <a:off x="2777177" y="935512"/>
            <a:ext cx="11928300" cy="1908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lang="en-US" sz="5900">
                <a:solidFill>
                  <a:schemeClr val="lt1"/>
                </a:solidFill>
                <a:latin typeface="Anton"/>
                <a:ea typeface="Anton"/>
                <a:cs typeface="Anton"/>
                <a:sym typeface="Anton"/>
              </a:rPr>
              <a:t>Video:</a:t>
            </a:r>
            <a:r>
              <a:rPr b="0" i="0" lang="en-US" sz="5900" u="none" cap="none" strike="noStrike">
                <a:solidFill>
                  <a:schemeClr val="lt1"/>
                </a:solidFill>
                <a:latin typeface="Anton"/>
                <a:ea typeface="Anton"/>
                <a:cs typeface="Anton"/>
                <a:sym typeface="Anton"/>
              </a:rPr>
              <a:t> rolmodellen</a:t>
            </a:r>
            <a:br>
              <a:rPr b="0" i="0" lang="en-US" sz="5900" u="none" cap="none" strike="noStrike">
                <a:solidFill>
                  <a:schemeClr val="lt1"/>
                </a:solidFill>
                <a:latin typeface="Anton"/>
                <a:ea typeface="Anton"/>
                <a:cs typeface="Anton"/>
                <a:sym typeface="Anton"/>
              </a:rPr>
            </a:br>
            <a:r>
              <a:rPr lang="en-US" sz="5900">
                <a:solidFill>
                  <a:schemeClr val="lt1"/>
                </a:solidFill>
                <a:latin typeface="Anton"/>
                <a:ea typeface="Anton"/>
                <a:cs typeface="Anton"/>
                <a:sym typeface="Anton"/>
              </a:rPr>
              <a:t>p</a:t>
            </a:r>
            <a:r>
              <a:rPr b="0" i="0" lang="en-US" sz="5900" u="none" cap="none" strike="noStrike">
                <a:solidFill>
                  <a:schemeClr val="lt1"/>
                </a:solidFill>
                <a:latin typeface="Anton"/>
                <a:ea typeface="Anton"/>
                <a:cs typeface="Anton"/>
                <a:sym typeface="Anton"/>
              </a:rPr>
              <a:t>olitiek, </a:t>
            </a:r>
            <a:r>
              <a:rPr lang="en-US" sz="5900">
                <a:solidFill>
                  <a:schemeClr val="lt1"/>
                </a:solidFill>
                <a:latin typeface="Anton"/>
                <a:ea typeface="Anton"/>
                <a:cs typeface="Anton"/>
                <a:sym typeface="Anton"/>
              </a:rPr>
              <a:t>e</a:t>
            </a:r>
            <a:r>
              <a:rPr b="0" i="0" lang="en-US" sz="5900" u="none" cap="none" strike="noStrike">
                <a:solidFill>
                  <a:schemeClr val="lt1"/>
                </a:solidFill>
                <a:latin typeface="Anton"/>
                <a:ea typeface="Anton"/>
                <a:cs typeface="Anton"/>
                <a:sym typeface="Anton"/>
              </a:rPr>
              <a:t>conomie, </a:t>
            </a:r>
            <a:r>
              <a:rPr lang="en-US" sz="5900">
                <a:solidFill>
                  <a:schemeClr val="lt1"/>
                </a:solidFill>
                <a:latin typeface="Anton"/>
                <a:ea typeface="Anton"/>
                <a:cs typeface="Anton"/>
                <a:sym typeface="Anton"/>
              </a:rPr>
              <a:t>t</a:t>
            </a:r>
            <a:r>
              <a:rPr b="0" i="0" lang="en-US" sz="5900" u="none" cap="none" strike="noStrike">
                <a:solidFill>
                  <a:schemeClr val="lt1"/>
                </a:solidFill>
                <a:latin typeface="Anton"/>
                <a:ea typeface="Anton"/>
                <a:cs typeface="Anton"/>
                <a:sym typeface="Anton"/>
              </a:rPr>
              <a:t>echnologie</a:t>
            </a:r>
            <a:endParaRPr b="0" i="0" sz="5900" u="none" cap="none" strike="noStrike">
              <a:solidFill>
                <a:schemeClr val="lt1"/>
              </a:solidFill>
              <a:latin typeface="Anton"/>
              <a:ea typeface="Anton"/>
              <a:cs typeface="Anton"/>
              <a:sym typeface="Anton"/>
            </a:endParaRPr>
          </a:p>
        </p:txBody>
      </p:sp>
      <p:pic>
        <p:nvPicPr>
          <p:cNvPr id="236" name="Google Shape;236;g3dc49fef761_0_157" title="6B - Europese activisten">
            <a:hlinkClick r:id="rId4"/>
          </p:cNvPr>
          <p:cNvPicPr preferRelativeResize="0"/>
          <p:nvPr/>
        </p:nvPicPr>
        <p:blipFill>
          <a:blip r:embed="rId5">
            <a:alphaModFix/>
          </a:blip>
          <a:stretch>
            <a:fillRect/>
          </a:stretch>
        </p:blipFill>
        <p:spPr>
          <a:xfrm>
            <a:off x="1353100" y="3659575"/>
            <a:ext cx="7167425" cy="4031670"/>
          </a:xfrm>
          <a:prstGeom prst="rect">
            <a:avLst/>
          </a:prstGeom>
          <a:noFill/>
          <a:ln>
            <a:noFill/>
          </a:ln>
        </p:spPr>
      </p:pic>
      <p:pic>
        <p:nvPicPr>
          <p:cNvPr id="237" name="Google Shape;237;g3dc49fef761_0_157" title="6B - Nederlandse activisten">
            <a:hlinkClick r:id="rId6"/>
          </p:cNvPr>
          <p:cNvPicPr preferRelativeResize="0"/>
          <p:nvPr/>
        </p:nvPicPr>
        <p:blipFill>
          <a:blip r:embed="rId7">
            <a:alphaModFix/>
          </a:blip>
          <a:stretch>
            <a:fillRect/>
          </a:stretch>
        </p:blipFill>
        <p:spPr>
          <a:xfrm>
            <a:off x="9701150" y="3659575"/>
            <a:ext cx="7167425" cy="4031675"/>
          </a:xfrm>
          <a:prstGeom prst="rect">
            <a:avLst/>
          </a:prstGeom>
          <a:noFill/>
          <a:ln>
            <a:noFill/>
          </a:ln>
        </p:spPr>
      </p:pic>
      <p:sp>
        <p:nvSpPr>
          <p:cNvPr id="238" name="Google Shape;238;g3dc49fef761_0_157"/>
          <p:cNvSpPr txBox="1"/>
          <p:nvPr/>
        </p:nvSpPr>
        <p:spPr>
          <a:xfrm>
            <a:off x="1573213" y="7981500"/>
            <a:ext cx="67272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lang="en-US" sz="4000">
                <a:solidFill>
                  <a:schemeClr val="lt1"/>
                </a:solidFill>
                <a:latin typeface="Anton"/>
                <a:ea typeface="Anton"/>
                <a:cs typeface="Anton"/>
                <a:sym typeface="Anton"/>
              </a:rPr>
              <a:t>Wereldwijd</a:t>
            </a:r>
            <a:endParaRPr b="0" i="0" sz="4000" u="none" cap="none" strike="noStrike">
              <a:solidFill>
                <a:schemeClr val="lt1"/>
              </a:solidFill>
              <a:latin typeface="Anton"/>
              <a:ea typeface="Anton"/>
              <a:cs typeface="Anton"/>
              <a:sym typeface="Anton"/>
            </a:endParaRPr>
          </a:p>
        </p:txBody>
      </p:sp>
      <p:sp>
        <p:nvSpPr>
          <p:cNvPr id="239" name="Google Shape;239;g3dc49fef761_0_157"/>
          <p:cNvSpPr txBox="1"/>
          <p:nvPr/>
        </p:nvSpPr>
        <p:spPr>
          <a:xfrm>
            <a:off x="9921251" y="7981500"/>
            <a:ext cx="67272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lang="en-US" sz="4000">
                <a:solidFill>
                  <a:schemeClr val="lt1"/>
                </a:solidFill>
                <a:latin typeface="Anton"/>
                <a:ea typeface="Anton"/>
                <a:cs typeface="Anton"/>
                <a:sym typeface="Anton"/>
              </a:rPr>
              <a:t>Nederland</a:t>
            </a:r>
            <a:endParaRPr b="0" i="0" sz="4000" u="none" cap="none" strike="noStrike">
              <a:solidFill>
                <a:schemeClr val="lt1"/>
              </a:solidFill>
              <a:latin typeface="Anton"/>
              <a:ea typeface="Anton"/>
              <a:cs typeface="Anton"/>
              <a:sym typeface="Anton"/>
            </a:endParaRPr>
          </a:p>
        </p:txBody>
      </p:sp>
      <p:pic>
        <p:nvPicPr>
          <p:cNvPr id="240" name="Google Shape;240;g3dc49fef761_0_157"/>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grpSp>
        <p:nvGrpSpPr>
          <p:cNvPr id="245" name="Google Shape;245;g3dc49fef761_0_180"/>
          <p:cNvGrpSpPr/>
          <p:nvPr/>
        </p:nvGrpSpPr>
        <p:grpSpPr>
          <a:xfrm>
            <a:off x="-49476" y="-391857"/>
            <a:ext cx="18287975" cy="10504504"/>
            <a:chOff x="0" y="-57150"/>
            <a:chExt cx="769602" cy="2766600"/>
          </a:xfrm>
        </p:grpSpPr>
        <p:sp>
          <p:nvSpPr>
            <p:cNvPr id="246" name="Google Shape;246;g3dc49fef761_0_18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dc49fef761_0_18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8" name="Google Shape;248;g3dc49fef761_0_18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9" name="Google Shape;249;g3dc49fef761_0_180"/>
          <p:cNvSpPr txBox="1"/>
          <p:nvPr/>
        </p:nvSpPr>
        <p:spPr>
          <a:xfrm>
            <a:off x="4993571" y="893327"/>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Anton"/>
                <a:ea typeface="Anton"/>
                <a:cs typeface="Anton"/>
                <a:sym typeface="Anton"/>
              </a:rPr>
              <a:t>Info: Het belang van </a:t>
            </a:r>
            <a:r>
              <a:rPr b="1" lang="en-US" sz="4400">
                <a:solidFill>
                  <a:schemeClr val="lt1"/>
                </a:solidFill>
                <a:latin typeface="Anton"/>
                <a:ea typeface="Anton"/>
                <a:cs typeface="Anton"/>
                <a:sym typeface="Anton"/>
              </a:rPr>
              <a:t>activisme voor doven</a:t>
            </a:r>
            <a:r>
              <a:rPr b="1" i="0" lang="en-US" sz="4400" u="none" cap="none" strike="noStrike">
                <a:solidFill>
                  <a:schemeClr val="lt1"/>
                </a:solidFill>
                <a:latin typeface="Anton"/>
                <a:ea typeface="Anton"/>
                <a:cs typeface="Anton"/>
                <a:sym typeface="Anton"/>
              </a:rPr>
              <a:t> vandaag de dag</a:t>
            </a:r>
            <a:endParaRPr b="0" i="0" sz="4400" u="none" cap="none" strike="noStrike">
              <a:solidFill>
                <a:schemeClr val="lt1"/>
              </a:solidFill>
              <a:latin typeface="Anton"/>
              <a:ea typeface="Anton"/>
              <a:cs typeface="Anton"/>
              <a:sym typeface="Anton"/>
            </a:endParaRPr>
          </a:p>
        </p:txBody>
      </p:sp>
      <p:sp>
        <p:nvSpPr>
          <p:cNvPr id="250" name="Google Shape;250;g3dc49fef761_0_180"/>
          <p:cNvSpPr txBox="1"/>
          <p:nvPr/>
        </p:nvSpPr>
        <p:spPr>
          <a:xfrm>
            <a:off x="5996831" y="2348927"/>
            <a:ext cx="12556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De beweging heeft er in belangrijke mate toe bijgedragen dat gebarentaal nu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als een volwaardige taal </a:t>
            </a:r>
            <a:r>
              <a:rPr b="0" i="0" lang="en-US" sz="2800" u="none" cap="none" strike="noStrike">
                <a:solidFill>
                  <a:schemeClr val="lt1"/>
                </a:solidFill>
                <a:latin typeface="Quicksand"/>
                <a:ea typeface="Quicksand"/>
                <a:cs typeface="Quicksand"/>
                <a:sym typeface="Quicksand"/>
              </a:rPr>
              <a:t>wordt </a:t>
            </a:r>
            <a:r>
              <a:rPr b="1" i="0" lang="en-US" sz="2800" u="none" cap="none" strike="noStrike">
                <a:solidFill>
                  <a:schemeClr val="lt1"/>
                </a:solidFill>
                <a:latin typeface="Quicksand"/>
                <a:ea typeface="Quicksand"/>
                <a:cs typeface="Quicksand"/>
                <a:sym typeface="Quicksand"/>
              </a:rPr>
              <a:t>erkend</a:t>
            </a:r>
            <a:r>
              <a:rPr b="0" i="0" lang="en-US" sz="2800" u="none" cap="none" strike="noStrike">
                <a:solidFill>
                  <a:schemeClr val="lt1"/>
                </a:solidFill>
                <a:latin typeface="Quicksand"/>
                <a:ea typeface="Quicksand"/>
                <a:cs typeface="Quicksand"/>
                <a:sym typeface="Quicksand"/>
              </a:rPr>
              <a:t>.</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Bewustwording </a:t>
            </a:r>
            <a:r>
              <a:rPr b="0" i="0" lang="en-US" sz="2800" u="none" cap="none" strike="noStrike">
                <a:solidFill>
                  <a:schemeClr val="lt1"/>
                </a:solidFill>
                <a:latin typeface="Quicksand"/>
                <a:ea typeface="Quicksand"/>
                <a:cs typeface="Quicksand"/>
                <a:sym typeface="Quicksand"/>
              </a:rPr>
              <a:t>van de </a:t>
            </a:r>
            <a:r>
              <a:rPr b="1" i="0" lang="en-US" sz="2800" u="none" cap="none" strike="noStrike">
                <a:solidFill>
                  <a:schemeClr val="lt1"/>
                </a:solidFill>
                <a:latin typeface="Quicksand"/>
                <a:ea typeface="Quicksand"/>
                <a:cs typeface="Quicksand"/>
                <a:sym typeface="Quicksand"/>
              </a:rPr>
              <a:t>culturele identiteit </a:t>
            </a:r>
            <a:r>
              <a:rPr b="0" i="0" lang="en-US" sz="2800" u="none" cap="none" strike="noStrike">
                <a:solidFill>
                  <a:schemeClr val="lt1"/>
                </a:solidFill>
                <a:latin typeface="Quicksand"/>
                <a:ea typeface="Quicksand"/>
                <a:cs typeface="Quicksand"/>
                <a:sym typeface="Quicksand"/>
              </a:rPr>
              <a:t>van de </a:t>
            </a:r>
            <a:r>
              <a:rPr b="1" i="0" lang="en-US" sz="2800" u="none" cap="none" strike="noStrike">
                <a:solidFill>
                  <a:schemeClr val="lt1"/>
                </a:solidFill>
                <a:latin typeface="Quicksand"/>
                <a:ea typeface="Quicksand"/>
                <a:cs typeface="Quicksand"/>
                <a:sym typeface="Quicksand"/>
              </a:rPr>
              <a:t>dovengemeenschap</a:t>
            </a:r>
            <a:r>
              <a:rPr b="0" i="0" lang="en-US" sz="2800" u="none" cap="none" strike="noStrike">
                <a:solidFill>
                  <a:schemeClr val="lt1"/>
                </a:solidFill>
                <a:latin typeface="Quicksand"/>
                <a:ea typeface="Quicksand"/>
                <a:cs typeface="Quicksand"/>
                <a:sym typeface="Quicksand"/>
              </a:rPr>
              <a:t>.</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Dove mensen zijn tegenwoordig actief in de politiek,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wetenschap, kunst en de media — als </a:t>
            </a:r>
            <a:r>
              <a:rPr b="1" i="0" lang="en-US" sz="2800" u="none" cap="none" strike="noStrike">
                <a:solidFill>
                  <a:schemeClr val="lt1"/>
                </a:solidFill>
                <a:latin typeface="Quicksand"/>
                <a:ea typeface="Quicksand"/>
                <a:cs typeface="Quicksand"/>
                <a:sym typeface="Quicksand"/>
              </a:rPr>
              <a:t>rolmodellen en ambassadeurs </a:t>
            </a:r>
            <a:br>
              <a:rPr b="1"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voor hun cultuur.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Inzet voor inclusieve samenlevingen</a:t>
            </a:r>
            <a:r>
              <a:rPr b="0" i="0" lang="en-US" sz="2800" u="none" cap="none" strike="noStrike">
                <a:solidFill>
                  <a:schemeClr val="lt1"/>
                </a:solidFill>
                <a:latin typeface="Quicksand"/>
                <a:ea typeface="Quicksand"/>
                <a:cs typeface="Quicksand"/>
                <a:sym typeface="Quicksand"/>
              </a:rPr>
              <a:t>, toegankelijkheid en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zelfredzaamheid</a:t>
            </a:r>
            <a:endParaRPr b="0" i="0" sz="3200" u="none" cap="none" strike="noStrike">
              <a:solidFill>
                <a:schemeClr val="dk1"/>
              </a:solidFill>
              <a:latin typeface="Calibri"/>
              <a:ea typeface="Calibri"/>
              <a:cs typeface="Calibri"/>
              <a:sym typeface="Calibri"/>
            </a:endParaRPr>
          </a:p>
        </p:txBody>
      </p:sp>
      <p:pic>
        <p:nvPicPr>
          <p:cNvPr id="251" name="Google Shape;251;g3dc49fef761_0_180"/>
          <p:cNvPicPr preferRelativeResize="0"/>
          <p:nvPr/>
        </p:nvPicPr>
        <p:blipFill rotWithShape="1">
          <a:blip r:embed="rId4">
            <a:alphaModFix/>
          </a:blip>
          <a:srcRect b="0" l="0" r="0" t="0"/>
          <a:stretch/>
        </p:blipFill>
        <p:spPr>
          <a:xfrm>
            <a:off x="475591" y="3282198"/>
            <a:ext cx="3057900" cy="20388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descr="Ein Bild, das Design enthält.&#10;&#10;KI-generierte Inhalte können fehlerhaft sein." id="252" name="Google Shape;252;g3dc49fef761_0_180"/>
          <p:cNvPicPr preferRelativeResize="0"/>
          <p:nvPr/>
        </p:nvPicPr>
        <p:blipFill rotWithShape="1">
          <a:blip r:embed="rId5">
            <a:alphaModFix/>
          </a:blip>
          <a:srcRect b="0" l="0" r="0" t="0"/>
          <a:stretch/>
        </p:blipFill>
        <p:spPr>
          <a:xfrm>
            <a:off x="3282123" y="1968661"/>
            <a:ext cx="1866900" cy="1857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53" name="Google Shape;253;g3dc49fef761_0_180"/>
          <p:cNvPicPr preferRelativeResize="0"/>
          <p:nvPr/>
        </p:nvPicPr>
        <p:blipFill rotWithShape="1">
          <a:blip r:embed="rId6">
            <a:alphaModFix/>
          </a:blip>
          <a:srcRect b="0" l="0" r="0" t="0"/>
          <a:stretch/>
        </p:blipFill>
        <p:spPr>
          <a:xfrm>
            <a:off x="704413" y="6879784"/>
            <a:ext cx="3189900" cy="25518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54" name="Google Shape;254;g3dc49fef761_0_180"/>
          <p:cNvPicPr preferRelativeResize="0"/>
          <p:nvPr/>
        </p:nvPicPr>
        <p:blipFill rotWithShape="1">
          <a:blip r:embed="rId7">
            <a:alphaModFix/>
          </a:blip>
          <a:srcRect b="0" l="0" r="0" t="0"/>
          <a:stretch/>
        </p:blipFill>
        <p:spPr>
          <a:xfrm>
            <a:off x="3151691" y="4841113"/>
            <a:ext cx="2414400" cy="24144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55" name="Google Shape;255;g3dc49fef761_0_180"/>
          <p:cNvPicPr preferRelativeResize="0"/>
          <p:nvPr/>
        </p:nvPicPr>
        <p:blipFill>
          <a:blip r:embed="rId8">
            <a:alphaModFix/>
          </a:blip>
          <a:stretch>
            <a:fillRect/>
          </a:stretch>
        </p:blipFill>
        <p:spPr>
          <a:xfrm>
            <a:off x="14286550" y="9093550"/>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grpSp>
        <p:nvGrpSpPr>
          <p:cNvPr id="260" name="Google Shape;260;g3dc49fef761_0_194"/>
          <p:cNvGrpSpPr/>
          <p:nvPr/>
        </p:nvGrpSpPr>
        <p:grpSpPr>
          <a:xfrm>
            <a:off x="0" y="-216992"/>
            <a:ext cx="18287975" cy="10504504"/>
            <a:chOff x="0" y="-57150"/>
            <a:chExt cx="769602" cy="2766600"/>
          </a:xfrm>
        </p:grpSpPr>
        <p:sp>
          <p:nvSpPr>
            <p:cNvPr id="261" name="Google Shape;261;g3dc49fef761_0_19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g3dc49fef761_0_19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3" name="Google Shape;263;g3dc49fef761_0_19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g3dc49fef761_0_194"/>
          <p:cNvSpPr txBox="1"/>
          <p:nvPr/>
        </p:nvSpPr>
        <p:spPr>
          <a:xfrm>
            <a:off x="4746291" y="1094454"/>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6300" u="none" cap="none" strike="noStrike">
                <a:solidFill>
                  <a:schemeClr val="lt1"/>
                </a:solidFill>
                <a:latin typeface="Anton"/>
                <a:ea typeface="Anton"/>
                <a:cs typeface="Anton"/>
                <a:sym typeface="Anton"/>
              </a:rPr>
              <a:t>Wereldwijd netwerken</a:t>
            </a:r>
            <a:endParaRPr b="0" i="0" sz="6300" u="none" cap="none" strike="noStrike">
              <a:solidFill>
                <a:schemeClr val="lt1"/>
              </a:solidFill>
              <a:latin typeface="Anton"/>
              <a:ea typeface="Anton"/>
              <a:cs typeface="Anton"/>
              <a:sym typeface="Anton"/>
            </a:endParaRPr>
          </a:p>
        </p:txBody>
      </p:sp>
      <p:pic>
        <p:nvPicPr>
          <p:cNvPr id="265" name="Google Shape;265;g3dc49fef761_0_194"/>
          <p:cNvPicPr preferRelativeResize="0"/>
          <p:nvPr/>
        </p:nvPicPr>
        <p:blipFill rotWithShape="1">
          <a:blip r:embed="rId4">
            <a:alphaModFix/>
          </a:blip>
          <a:srcRect b="0" l="0" r="0" t="0"/>
          <a:stretch/>
        </p:blipFill>
        <p:spPr>
          <a:xfrm>
            <a:off x="1729054" y="3106325"/>
            <a:ext cx="5931300" cy="4674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66" name="Google Shape;266;g3dc49fef761_0_194"/>
          <p:cNvPicPr preferRelativeResize="0"/>
          <p:nvPr/>
        </p:nvPicPr>
        <p:blipFill rotWithShape="1">
          <a:blip r:embed="rId5">
            <a:alphaModFix/>
          </a:blip>
          <a:srcRect b="0" l="0" r="0" t="0"/>
          <a:stretch/>
        </p:blipFill>
        <p:spPr>
          <a:xfrm>
            <a:off x="8622149" y="3085861"/>
            <a:ext cx="7596000" cy="4910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sp>
        <p:nvSpPr>
          <p:cNvPr id="267" name="Google Shape;267;g3dc49fef761_0_194"/>
          <p:cNvSpPr txBox="1"/>
          <p:nvPr/>
        </p:nvSpPr>
        <p:spPr>
          <a:xfrm>
            <a:off x="8539317" y="8317560"/>
            <a:ext cx="7678800" cy="307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6">
                  <a:extLst>
                    <a:ext uri="{A12FA001-AC4F-418D-AE19-62706E023703}">
                      <ahyp:hlinkClr val="tx"/>
                    </a:ext>
                  </a:extLst>
                </a:hlinkClick>
              </a:rPr>
              <a:t>Home - EUDY</a:t>
            </a:r>
            <a:endParaRPr b="0" i="0" sz="1400" u="none" cap="none" strike="noStrike">
              <a:solidFill>
                <a:srgbClr val="000000"/>
              </a:solidFill>
              <a:latin typeface="Arial"/>
              <a:ea typeface="Arial"/>
              <a:cs typeface="Arial"/>
              <a:sym typeface="Arial"/>
            </a:endParaRPr>
          </a:p>
        </p:txBody>
      </p:sp>
      <p:sp>
        <p:nvSpPr>
          <p:cNvPr id="268" name="Google Shape;268;g3dc49fef761_0_194"/>
          <p:cNvSpPr txBox="1"/>
          <p:nvPr/>
        </p:nvSpPr>
        <p:spPr>
          <a:xfrm>
            <a:off x="1729054" y="8197766"/>
            <a:ext cx="6042900" cy="307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7">
                  <a:extLst>
                    <a:ext uri="{A12FA001-AC4F-418D-AE19-62706E023703}">
                      <ahyp:hlinkClr val="tx"/>
                    </a:ext>
                  </a:extLst>
                </a:hlinkClick>
              </a:rPr>
              <a:t>Wereldfederatie van Doven | Inclusie &amp; gelijke rechten</a:t>
            </a:r>
            <a:endParaRPr b="0" i="0" sz="1400" u="none" cap="none" strike="noStrike">
              <a:solidFill>
                <a:srgbClr val="000000"/>
              </a:solidFill>
              <a:latin typeface="Arial"/>
              <a:ea typeface="Arial"/>
              <a:cs typeface="Arial"/>
              <a:sym typeface="Arial"/>
            </a:endParaRPr>
          </a:p>
        </p:txBody>
      </p:sp>
      <p:pic>
        <p:nvPicPr>
          <p:cNvPr descr="Ein Bild, das Kreis enthält.&#10;&#10;KI-generierte Inhalte können fehlerhaft sein." id="269" name="Google Shape;269;g3dc49fef761_0_194"/>
          <p:cNvPicPr preferRelativeResize="0"/>
          <p:nvPr/>
        </p:nvPicPr>
        <p:blipFill rotWithShape="1">
          <a:blip r:embed="rId8">
            <a:alphaModFix/>
          </a:blip>
          <a:srcRect b="0" l="0" r="0" t="0"/>
          <a:stretch/>
        </p:blipFill>
        <p:spPr>
          <a:xfrm>
            <a:off x="14065775" y="920069"/>
            <a:ext cx="3906318" cy="3906318"/>
          </a:xfrm>
          <a:prstGeom prst="rect">
            <a:avLst/>
          </a:prstGeom>
          <a:noFill/>
          <a:ln>
            <a:noFill/>
          </a:ln>
          <a:effectLst>
            <a:outerShdw blurRad="76200" kx="800311" rotWithShape="0" algn="br" dir="8100000" dist="12700" sy="-23000">
              <a:srgbClr val="000000">
                <a:alpha val="20000"/>
              </a:srgbClr>
            </a:outerShdw>
          </a:effectLst>
        </p:spPr>
      </p:pic>
      <p:sp>
        <p:nvSpPr>
          <p:cNvPr id="270" name="Google Shape;270;g3dc49fef761_0_194"/>
          <p:cNvSpPr txBox="1"/>
          <p:nvPr/>
        </p:nvSpPr>
        <p:spPr>
          <a:xfrm>
            <a:off x="15242294" y="2550062"/>
            <a:ext cx="1852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Activiteit</a:t>
            </a:r>
            <a:endParaRPr b="0" i="0" sz="1400" u="none" cap="none" strike="noStrike">
              <a:solidFill>
                <a:srgbClr val="000000"/>
              </a:solidFill>
              <a:latin typeface="Arial"/>
              <a:ea typeface="Arial"/>
              <a:cs typeface="Arial"/>
              <a:sym typeface="Arial"/>
            </a:endParaRPr>
          </a:p>
        </p:txBody>
      </p:sp>
      <p:sp>
        <p:nvSpPr>
          <p:cNvPr id="271" name="Google Shape;271;g3dc49fef761_0_194"/>
          <p:cNvSpPr txBox="1"/>
          <p:nvPr/>
        </p:nvSpPr>
        <p:spPr>
          <a:xfrm>
            <a:off x="2230031" y="3183698"/>
            <a:ext cx="56418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Black"/>
                <a:ea typeface="Arial Black"/>
                <a:cs typeface="Arial Black"/>
                <a:sym typeface="Arial Black"/>
              </a:rPr>
              <a:t>Wereldfederatie van Doven</a:t>
            </a:r>
            <a:endParaRPr b="1" i="0" sz="2400" u="none" cap="none" strike="noStrike">
              <a:solidFill>
                <a:srgbClr val="000000"/>
              </a:solidFill>
              <a:latin typeface="Arial Black"/>
              <a:ea typeface="Arial Black"/>
              <a:cs typeface="Arial Black"/>
              <a:sym typeface="Arial Black"/>
            </a:endParaRPr>
          </a:p>
        </p:txBody>
      </p:sp>
      <p:pic>
        <p:nvPicPr>
          <p:cNvPr id="272" name="Google Shape;272;g3dc49fef761_0_194"/>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grpSp>
        <p:nvGrpSpPr>
          <p:cNvPr id="277" name="Google Shape;277;g3dc49fef761_0_210"/>
          <p:cNvGrpSpPr/>
          <p:nvPr/>
        </p:nvGrpSpPr>
        <p:grpSpPr>
          <a:xfrm>
            <a:off x="0" y="-216992"/>
            <a:ext cx="18287975" cy="10504504"/>
            <a:chOff x="0" y="-57150"/>
            <a:chExt cx="769602" cy="2766600"/>
          </a:xfrm>
        </p:grpSpPr>
        <p:sp>
          <p:nvSpPr>
            <p:cNvPr id="278" name="Google Shape;278;g3dc49fef761_0_2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g3dc49fef761_0_2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0" name="Google Shape;280;g3dc49fef761_0_2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g3dc49fef761_0_210"/>
          <p:cNvSpPr txBox="1"/>
          <p:nvPr/>
        </p:nvSpPr>
        <p:spPr>
          <a:xfrm>
            <a:off x="3585179" y="731850"/>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Anton"/>
                <a:ea typeface="Anton"/>
                <a:cs typeface="Anton"/>
                <a:sym typeface="Anton"/>
              </a:rPr>
              <a:t>Huidige uitdagingen</a:t>
            </a:r>
            <a:endParaRPr b="0" i="0" sz="4400" u="none" cap="none" strike="noStrike">
              <a:solidFill>
                <a:schemeClr val="lt1"/>
              </a:solidFill>
              <a:latin typeface="Anton"/>
              <a:ea typeface="Anton"/>
              <a:cs typeface="Anton"/>
              <a:sym typeface="Anton"/>
            </a:endParaRPr>
          </a:p>
        </p:txBody>
      </p:sp>
      <p:sp>
        <p:nvSpPr>
          <p:cNvPr id="282" name="Google Shape;282;g3dc49fef761_0_210"/>
          <p:cNvSpPr txBox="1"/>
          <p:nvPr/>
        </p:nvSpPr>
        <p:spPr>
          <a:xfrm>
            <a:off x="6707803" y="2187450"/>
            <a:ext cx="12556500" cy="6241200"/>
          </a:xfrm>
          <a:prstGeom prst="rect">
            <a:avLst/>
          </a:prstGeom>
          <a:noFill/>
          <a:ln>
            <a:noFill/>
          </a:ln>
        </p:spPr>
        <p:txBody>
          <a:bodyPr anchorCtr="0" anchor="t" bIns="91425" lIns="91425" spcFirstLastPara="1" rIns="91425" wrap="square" tIns="91425">
            <a:noAutofit/>
          </a:bodyPr>
          <a:lstStyle/>
          <a:p>
            <a:pPr indent="0" lvl="1"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Vooruitgang</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wettelijke erkenning van gebarentaal in veel landen.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grotere zichtbaarheid in de media, de politiek en de cultuur.</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Uitdagingen</a:t>
            </a:r>
            <a:endParaRPr b="0" i="0" sz="40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ongelijke machtsverhoudingen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gebrek aan toegankelijkheid</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sociale vooroordelen</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Quicksand"/>
                <a:ea typeface="Quicksand"/>
                <a:cs typeface="Quicksand"/>
                <a:sym typeface="Quicksand"/>
              </a:rPr>
              <a:t>Blijf strijden voor volledige toegankelijkheid </a:t>
            </a:r>
            <a:endParaRPr b="1" i="0" sz="40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in de openbare ruimte,</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in het onderwijs,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op het werk en in de media.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pic>
        <p:nvPicPr>
          <p:cNvPr descr="Ein Bild, das Entwurf, Zeichnung, Lineart, Kunst enthält.&#10;&#10;KI-generierte Inhalte können fehlerhaft sein." id="283" name="Google Shape;283;g3dc49fef761_0_210"/>
          <p:cNvPicPr preferRelativeResize="0"/>
          <p:nvPr/>
        </p:nvPicPr>
        <p:blipFill rotWithShape="1">
          <a:blip r:embed="rId4">
            <a:alphaModFix/>
          </a:blip>
          <a:srcRect b="0" l="0" r="0" t="0"/>
          <a:stretch/>
        </p:blipFill>
        <p:spPr>
          <a:xfrm>
            <a:off x="1173703" y="2300986"/>
            <a:ext cx="4159800" cy="68553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84" name="Google Shape;284;g3dc49fef761_0_210"/>
          <p:cNvPicPr preferRelativeResize="0"/>
          <p:nvPr/>
        </p:nvPicPr>
        <p:blipFill rotWithShape="1">
          <a:blip r:embed="rId5">
            <a:alphaModFix/>
          </a:blip>
          <a:srcRect b="0" l="0" r="0" t="0"/>
          <a:stretch/>
        </p:blipFill>
        <p:spPr>
          <a:xfrm rot="308976">
            <a:off x="2225958" y="3214405"/>
            <a:ext cx="2256106" cy="201513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85" name="Google Shape;285;g3dc49fef761_0_210"/>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grpSp>
        <p:nvGrpSpPr>
          <p:cNvPr id="290" name="Google Shape;290;g3dc49fef761_0_222"/>
          <p:cNvGrpSpPr/>
          <p:nvPr/>
        </p:nvGrpSpPr>
        <p:grpSpPr>
          <a:xfrm>
            <a:off x="0" y="-216992"/>
            <a:ext cx="18287975" cy="10504504"/>
            <a:chOff x="0" y="-57150"/>
            <a:chExt cx="769602" cy="2766600"/>
          </a:xfrm>
        </p:grpSpPr>
        <p:sp>
          <p:nvSpPr>
            <p:cNvPr id="291" name="Google Shape;291;g3dc49fef761_0_22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g3dc49fef761_0_22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3" name="Google Shape;293;g3dc49fef761_0_22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g3dc49fef761_0_222"/>
          <p:cNvSpPr txBox="1"/>
          <p:nvPr/>
        </p:nvSpPr>
        <p:spPr>
          <a:xfrm>
            <a:off x="11434782" y="502301"/>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Actiedagen</a:t>
            </a:r>
            <a:r>
              <a:rPr b="1" i="0" lang="en-US" sz="4400" u="none" cap="none" strike="noStrike">
                <a:solidFill>
                  <a:schemeClr val="lt1"/>
                </a:solidFill>
                <a:latin typeface="Anton"/>
                <a:ea typeface="Anton"/>
                <a:cs typeface="Anton"/>
                <a:sym typeface="Anton"/>
              </a:rPr>
              <a:t> </a:t>
            </a:r>
            <a:endParaRPr b="0" i="0" sz="4400" u="none" cap="none" strike="noStrike">
              <a:solidFill>
                <a:schemeClr val="lt1"/>
              </a:solidFill>
              <a:latin typeface="Anton"/>
              <a:ea typeface="Anton"/>
              <a:cs typeface="Anton"/>
              <a:sym typeface="Anton"/>
            </a:endParaRPr>
          </a:p>
        </p:txBody>
      </p:sp>
      <p:pic>
        <p:nvPicPr>
          <p:cNvPr id="295" name="Google Shape;295;g3dc49fef761_0_222"/>
          <p:cNvPicPr preferRelativeResize="0"/>
          <p:nvPr/>
        </p:nvPicPr>
        <p:blipFill rotWithShape="1">
          <a:blip r:embed="rId4">
            <a:alphaModFix/>
          </a:blip>
          <a:srcRect b="0" l="0" r="0" t="0"/>
          <a:stretch/>
        </p:blipFill>
        <p:spPr>
          <a:xfrm>
            <a:off x="1077741" y="3221616"/>
            <a:ext cx="6644400" cy="1841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96" name="Google Shape;296;g3dc49fef761_0_222"/>
          <p:cNvPicPr preferRelativeResize="0"/>
          <p:nvPr/>
        </p:nvPicPr>
        <p:blipFill rotWithShape="1">
          <a:blip r:embed="rId5">
            <a:alphaModFix/>
          </a:blip>
          <a:srcRect b="0" l="0" r="0" t="0"/>
          <a:stretch/>
        </p:blipFill>
        <p:spPr>
          <a:xfrm>
            <a:off x="6227477" y="7653191"/>
            <a:ext cx="7836300" cy="1263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97" name="Google Shape;297;g3dc49fef761_0_222"/>
          <p:cNvPicPr preferRelativeResize="0"/>
          <p:nvPr/>
        </p:nvPicPr>
        <p:blipFill rotWithShape="1">
          <a:blip r:embed="rId6">
            <a:alphaModFix/>
          </a:blip>
          <a:srcRect b="0" l="0" r="0" t="0"/>
          <a:stretch/>
        </p:blipFill>
        <p:spPr>
          <a:xfrm>
            <a:off x="2364850" y="6050480"/>
            <a:ext cx="3122700" cy="2556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98" name="Google Shape;298;g3dc49fef761_0_222"/>
          <p:cNvPicPr preferRelativeResize="0"/>
          <p:nvPr/>
        </p:nvPicPr>
        <p:blipFill rotWithShape="1">
          <a:blip r:embed="rId7">
            <a:alphaModFix/>
          </a:blip>
          <a:srcRect b="0" l="0" r="0" t="0"/>
          <a:stretch/>
        </p:blipFill>
        <p:spPr>
          <a:xfrm>
            <a:off x="8548114" y="2800453"/>
            <a:ext cx="9112800" cy="1981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299" name="Google Shape;299;g3dc49fef761_0_222"/>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grpSp>
        <p:nvGrpSpPr>
          <p:cNvPr id="304" name="Google Shape;304;g3dc49fef761_0_235"/>
          <p:cNvGrpSpPr/>
          <p:nvPr/>
        </p:nvGrpSpPr>
        <p:grpSpPr>
          <a:xfrm>
            <a:off x="0" y="-216992"/>
            <a:ext cx="18287975" cy="10504504"/>
            <a:chOff x="0" y="-57150"/>
            <a:chExt cx="769602" cy="2766600"/>
          </a:xfrm>
        </p:grpSpPr>
        <p:sp>
          <p:nvSpPr>
            <p:cNvPr id="305" name="Google Shape;305;g3dc49fef761_0_2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dc49fef761_0_2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7" name="Google Shape;307;g3dc49fef761_0_2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g3dc49fef761_0_235"/>
          <p:cNvSpPr txBox="1"/>
          <p:nvPr/>
        </p:nvSpPr>
        <p:spPr>
          <a:xfrm>
            <a:off x="3271972" y="619988"/>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Anton"/>
                <a:ea typeface="Anton"/>
                <a:cs typeface="Anton"/>
                <a:sym typeface="Anton"/>
              </a:rPr>
              <a:t>Organiseer je eigen actiedag!</a:t>
            </a:r>
            <a:endParaRPr b="0" i="0" sz="4400" u="none" cap="none" strike="noStrike">
              <a:solidFill>
                <a:schemeClr val="lt1"/>
              </a:solidFill>
              <a:latin typeface="Anton"/>
              <a:ea typeface="Anton"/>
              <a:cs typeface="Anton"/>
              <a:sym typeface="Anton"/>
            </a:endParaRPr>
          </a:p>
        </p:txBody>
      </p:sp>
      <p:pic>
        <p:nvPicPr>
          <p:cNvPr id="309" name="Google Shape;309;g3dc49fef761_0_235"/>
          <p:cNvPicPr preferRelativeResize="0"/>
          <p:nvPr/>
        </p:nvPicPr>
        <p:blipFill rotWithShape="1">
          <a:blip r:embed="rId4">
            <a:alphaModFix/>
          </a:blip>
          <a:srcRect b="0" l="0" r="0" t="0"/>
          <a:stretch/>
        </p:blipFill>
        <p:spPr>
          <a:xfrm>
            <a:off x="526991" y="3833301"/>
            <a:ext cx="3386100" cy="3386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grpSp>
        <p:nvGrpSpPr>
          <p:cNvPr id="310" name="Google Shape;310;g3dc49fef761_0_235"/>
          <p:cNvGrpSpPr/>
          <p:nvPr/>
        </p:nvGrpSpPr>
        <p:grpSpPr>
          <a:xfrm>
            <a:off x="6026323" y="2262721"/>
            <a:ext cx="6235200" cy="6235200"/>
            <a:chOff x="1377154" y="5867"/>
            <a:chExt cx="6235200" cy="6235200"/>
          </a:xfrm>
        </p:grpSpPr>
        <p:sp>
          <p:nvSpPr>
            <p:cNvPr id="311" name="Google Shape;311;g3dc49fef761_0_235"/>
            <p:cNvSpPr/>
            <p:nvPr/>
          </p:nvSpPr>
          <p:spPr>
            <a:xfrm>
              <a:off x="1377154" y="5867"/>
              <a:ext cx="6235200" cy="6235200"/>
            </a:xfrm>
            <a:prstGeom prst="ellipse">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g3dc49fef761_0_235"/>
            <p:cNvSpPr txBox="1"/>
            <p:nvPr/>
          </p:nvSpPr>
          <p:spPr>
            <a:xfrm>
              <a:off x="2290297" y="919010"/>
              <a:ext cx="4409100" cy="4409100"/>
            </a:xfrm>
            <a:prstGeom prst="rect">
              <a:avLst/>
            </a:prstGeom>
            <a:noFill/>
            <a:ln>
              <a:noFill/>
            </a:ln>
          </p:spPr>
          <p:txBody>
            <a:bodyPr anchorCtr="0" anchor="ctr" bIns="82550" lIns="82550" spcFirstLastPara="1" rIns="82550" wrap="square" tIns="82550">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Wat is jouw boodschap en</a:t>
              </a:r>
              <a:endParaRPr b="0" i="0" sz="6500" u="none" cap="none" strike="noStrike">
                <a:solidFill>
                  <a:schemeClr val="lt1"/>
                </a:solidFill>
                <a:latin typeface="Arial"/>
                <a:ea typeface="Arial"/>
                <a:cs typeface="Arial"/>
                <a:sym typeface="Arial"/>
              </a:endParaRPr>
            </a:p>
            <a:p>
              <a:pPr indent="0" lvl="0" marL="0" marR="0" rtl="0" algn="ctr">
                <a:lnSpc>
                  <a:spcPct val="90000"/>
                </a:lnSpc>
                <a:spcBef>
                  <a:spcPts val="2275"/>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visie?</a:t>
              </a:r>
              <a:endParaRPr b="0" i="0" sz="6500" u="none" cap="none" strike="noStrike">
                <a:solidFill>
                  <a:schemeClr val="lt1"/>
                </a:solidFill>
                <a:latin typeface="Arial"/>
                <a:ea typeface="Arial"/>
                <a:cs typeface="Arial"/>
                <a:sym typeface="Arial"/>
              </a:endParaRPr>
            </a:p>
          </p:txBody>
        </p:sp>
      </p:grpSp>
      <p:pic>
        <p:nvPicPr>
          <p:cNvPr id="313" name="Google Shape;313;g3dc49fef761_0_235"/>
          <p:cNvPicPr preferRelativeResize="0"/>
          <p:nvPr/>
        </p:nvPicPr>
        <p:blipFill rotWithShape="1">
          <a:blip r:embed="rId5">
            <a:alphaModFix/>
          </a:blip>
          <a:srcRect b="0" l="0" r="0" t="0"/>
          <a:stretch/>
        </p:blipFill>
        <p:spPr>
          <a:xfrm>
            <a:off x="13088045" y="3083599"/>
            <a:ext cx="4853554" cy="4388356"/>
          </a:xfrm>
          <a:prstGeom prst="rect">
            <a:avLst/>
          </a:prstGeom>
          <a:noFill/>
          <a:ln>
            <a:noFill/>
          </a:ln>
        </p:spPr>
      </p:pic>
      <p:pic>
        <p:nvPicPr>
          <p:cNvPr id="314" name="Google Shape;314;g3dc49fef761_0_235"/>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grpSp>
        <p:nvGrpSpPr>
          <p:cNvPr id="319" name="Google Shape;319;g3dc49fef761_0_249"/>
          <p:cNvGrpSpPr/>
          <p:nvPr/>
        </p:nvGrpSpPr>
        <p:grpSpPr>
          <a:xfrm>
            <a:off x="0" y="-216992"/>
            <a:ext cx="18287975" cy="10504504"/>
            <a:chOff x="0" y="-57150"/>
            <a:chExt cx="769602" cy="2766600"/>
          </a:xfrm>
        </p:grpSpPr>
        <p:sp>
          <p:nvSpPr>
            <p:cNvPr id="320" name="Google Shape;320;g3dc49fef761_0_24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1" name="Google Shape;321;g3dc49fef761_0_24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2" name="Google Shape;322;g3dc49fef761_0_24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g3dc49fef761_0_249"/>
          <p:cNvSpPr txBox="1"/>
          <p:nvPr/>
        </p:nvSpPr>
        <p:spPr>
          <a:xfrm>
            <a:off x="5227440" y="435730"/>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chemeClr val="lt1"/>
                </a:solidFill>
                <a:latin typeface="Anton"/>
                <a:ea typeface="Anton"/>
                <a:cs typeface="Anton"/>
                <a:sym typeface="Anton"/>
              </a:rPr>
              <a:t>Conclusie &amp; Toekomst</a:t>
            </a:r>
            <a:endParaRPr b="0" i="0" sz="6000" u="none" cap="none" strike="noStrike">
              <a:solidFill>
                <a:schemeClr val="lt1"/>
              </a:solidFill>
              <a:latin typeface="Anton"/>
              <a:ea typeface="Anton"/>
              <a:cs typeface="Anton"/>
              <a:sym typeface="Anton"/>
            </a:endParaRPr>
          </a:p>
        </p:txBody>
      </p:sp>
      <p:sp>
        <p:nvSpPr>
          <p:cNvPr id="324" name="Google Shape;324;g3dc49fef761_0_249"/>
          <p:cNvSpPr txBox="1"/>
          <p:nvPr/>
        </p:nvSpPr>
        <p:spPr>
          <a:xfrm>
            <a:off x="5227440" y="1638793"/>
            <a:ext cx="161967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Geschiedenis van het dovenactivisme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 </a:t>
            </a:r>
            <a:r>
              <a:rPr b="1" i="0" lang="en-US" sz="2800" u="none" cap="none" strike="noStrike">
                <a:solidFill>
                  <a:schemeClr val="lt1"/>
                </a:solidFill>
                <a:latin typeface="Quicksand"/>
                <a:ea typeface="Quicksand"/>
                <a:cs typeface="Quicksand"/>
                <a:sym typeface="Quicksand"/>
              </a:rPr>
              <a:t>Moed – Creativiteit – Inzet voor gelijkheid</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Succesverhalen zoals het protest bij Gallaudet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a:ea typeface="Quicksand"/>
                <a:cs typeface="Quicksand"/>
                <a:sym typeface="Quicksand"/>
              </a:rPr>
              <a:t>laten zien hoe zelfbewust activisme verandering teweegbrengt.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De strijd voor volledige erkenning, zichtbaarheid en toegankelijkheid gaat door!</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Toekomst:</a:t>
            </a:r>
            <a:endParaRPr b="0" i="0" sz="1400" u="none" cap="none" strike="noStrike">
              <a:solidFill>
                <a:srgbClr val="000000"/>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meer empowerment</a:t>
            </a:r>
            <a:endParaRPr b="0" i="0" sz="1400" u="none" cap="none" strike="noStrike">
              <a:solidFill>
                <a:srgbClr val="000000"/>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technologische innovaties</a:t>
            </a:r>
            <a:endParaRPr b="0" i="0" sz="1400" u="none" cap="none" strike="noStrike">
              <a:solidFill>
                <a:srgbClr val="000000"/>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wereldwijde netwerken</a:t>
            </a:r>
            <a:endParaRPr b="0" i="0" sz="1400" u="none" cap="none" strike="noStrike">
              <a:solidFill>
                <a:srgbClr val="000000"/>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 grotere maatschappelijke acceptatie.</a:t>
            </a:r>
            <a:endParaRPr b="0" i="0" sz="1400" u="none" cap="none" strike="noStrike">
              <a:solidFill>
                <a:srgbClr val="000000"/>
              </a:solidFill>
              <a:latin typeface="Arial"/>
              <a:ea typeface="Arial"/>
              <a:cs typeface="Arial"/>
              <a:sym typeface="Arial"/>
            </a:endParaRPr>
          </a:p>
          <a:p>
            <a:pPr indent="-254000" lvl="0" marL="457200"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descr="Ein Bild, das Entwurf, Zeichnung, Lineart, Kunst enthält.&#10;&#10;KI-generierte Inhalte können fehlerhaft sein." id="325" name="Google Shape;325;g3dc49fef761_0_249"/>
          <p:cNvPicPr preferRelativeResize="0"/>
          <p:nvPr/>
        </p:nvPicPr>
        <p:blipFill rotWithShape="1">
          <a:blip r:embed="rId4">
            <a:alphaModFix/>
          </a:blip>
          <a:srcRect b="0" l="0" r="0" t="0"/>
          <a:stretch/>
        </p:blipFill>
        <p:spPr>
          <a:xfrm>
            <a:off x="730521" y="2770612"/>
            <a:ext cx="3766500" cy="6207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descr="Ein Bild, das Kreis, Grafiken, Design, Darstellung enthält.&#10;&#10;KI-generierte Inhalte können fehlerhaft sein." id="326" name="Google Shape;326;g3dc49fef761_0_249"/>
          <p:cNvPicPr preferRelativeResize="0"/>
          <p:nvPr/>
        </p:nvPicPr>
        <p:blipFill rotWithShape="1">
          <a:blip r:embed="rId5">
            <a:alphaModFix/>
          </a:blip>
          <a:srcRect b="0" l="0" r="0" t="0"/>
          <a:stretch/>
        </p:blipFill>
        <p:spPr>
          <a:xfrm rot="334101">
            <a:off x="1541454" y="3511191"/>
            <a:ext cx="1732705" cy="1741684"/>
          </a:xfrm>
          <a:prstGeom prst="rect">
            <a:avLst/>
          </a:prstGeom>
          <a:noFill/>
          <a:ln>
            <a:noFill/>
          </a:ln>
        </p:spPr>
      </p:pic>
      <p:pic>
        <p:nvPicPr>
          <p:cNvPr id="327" name="Google Shape;327;g3dc49fef761_0_249"/>
          <p:cNvPicPr preferRelativeResize="0"/>
          <p:nvPr/>
        </p:nvPicPr>
        <p:blipFill rotWithShape="1">
          <a:blip r:embed="rId6">
            <a:alphaModFix/>
          </a:blip>
          <a:srcRect b="0" l="0" r="0" t="0"/>
          <a:stretch/>
        </p:blipFill>
        <p:spPr>
          <a:xfrm>
            <a:off x="11959425" y="5608887"/>
            <a:ext cx="3368700" cy="3368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pic>
        <p:nvPicPr>
          <p:cNvPr id="328" name="Google Shape;328;g3dc49fef761_0_249"/>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grpSp>
        <p:nvGrpSpPr>
          <p:cNvPr id="333" name="Google Shape;333;g3dc49fef761_0_262"/>
          <p:cNvGrpSpPr/>
          <p:nvPr/>
        </p:nvGrpSpPr>
        <p:grpSpPr>
          <a:xfrm>
            <a:off x="0" y="-216992"/>
            <a:ext cx="18287975" cy="10504504"/>
            <a:chOff x="0" y="-57150"/>
            <a:chExt cx="769602" cy="2766600"/>
          </a:xfrm>
        </p:grpSpPr>
        <p:sp>
          <p:nvSpPr>
            <p:cNvPr id="334" name="Google Shape;334;g3dc49fef761_0_2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g3dc49fef761_0_2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6" name="Google Shape;336;g3dc49fef761_0_2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37" name="Google Shape;337;g3dc49fef761_0_262"/>
          <p:cNvPicPr preferRelativeResize="0"/>
          <p:nvPr/>
        </p:nvPicPr>
        <p:blipFill rotWithShape="1">
          <a:blip r:embed="rId4">
            <a:alphaModFix/>
          </a:blip>
          <a:srcRect b="0" l="0" r="0" t="0"/>
          <a:stretch/>
        </p:blipFill>
        <p:spPr>
          <a:xfrm>
            <a:off x="7047377" y="3749468"/>
            <a:ext cx="2726100" cy="2726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50"/>
              </a:srgbClr>
            </a:outerShdw>
          </a:effectLst>
        </p:spPr>
      </p:pic>
      <p:sp>
        <p:nvSpPr>
          <p:cNvPr id="338" name="Google Shape;338;g3dc49fef761_0_262"/>
          <p:cNvSpPr txBox="1"/>
          <p:nvPr/>
        </p:nvSpPr>
        <p:spPr>
          <a:xfrm>
            <a:off x="5539409" y="7407965"/>
            <a:ext cx="7248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a:ea typeface="Quicksand"/>
                <a:cs typeface="Quicksand"/>
                <a:sym typeface="Quicksand"/>
              </a:rPr>
              <a:t>Bedankt voor uw aandacht!</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id="339" name="Google Shape;339;g3dc49fef761_0_26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43" name="Shape 343"/>
        <p:cNvGrpSpPr/>
        <p:nvPr/>
      </p:nvGrpSpPr>
      <p:grpSpPr>
        <a:xfrm>
          <a:off x="0" y="0"/>
          <a:ext cx="0" cy="0"/>
          <a:chOff x="0" y="0"/>
          <a:chExt cx="0" cy="0"/>
        </a:xfrm>
      </p:grpSpPr>
      <p:sp>
        <p:nvSpPr>
          <p:cNvPr id="344" name="Google Shape;344;g3dc49fef761_0_27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g3dc49fef761_0_27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g3dc49fef761_0_27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g3dc49fef761_0_27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8" name="Google Shape;348;g3dc49fef761_0_273"/>
          <p:cNvGrpSpPr/>
          <p:nvPr/>
        </p:nvGrpSpPr>
        <p:grpSpPr>
          <a:xfrm>
            <a:off x="-228300" y="6944208"/>
            <a:ext cx="18940866" cy="4430982"/>
            <a:chOff x="0" y="-57150"/>
            <a:chExt cx="4988508" cy="1167000"/>
          </a:xfrm>
        </p:grpSpPr>
        <p:sp>
          <p:nvSpPr>
            <p:cNvPr id="349" name="Google Shape;349;g3dc49fef761_0_27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0" name="Google Shape;350;g3dc49fef761_0_273"/>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1" name="Google Shape;351;g3dc49fef761_0_27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g3dc49fef761_0_27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3" name="Google Shape;353;g3dc49fef761_0_27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4" name="Google Shape;354;g3dc49fef761_0_27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5" name="Google Shape;355;g3dc49fef761_0_27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6" name="Google Shape;356;g3dc49fef761_0_273"/>
          <p:cNvSpPr txBox="1"/>
          <p:nvPr/>
        </p:nvSpPr>
        <p:spPr>
          <a:xfrm>
            <a:off x="2157051" y="1867850"/>
            <a:ext cx="3722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57" name="Google Shape;357;g3dc49fef761_0_27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58" name="Google Shape;358;g3dc49fef761_0_27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59" name="Google Shape;359;g3dc49fef761_0_27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60" name="Google Shape;360;g3dc49fef761_0_273"/>
          <p:cNvPicPr preferRelativeResize="0"/>
          <p:nvPr/>
        </p:nvPicPr>
        <p:blipFill>
          <a:blip r:embed="rId13">
            <a:alphaModFix/>
          </a:blip>
          <a:stretch>
            <a:fillRect/>
          </a:stretch>
        </p:blipFill>
        <p:spPr>
          <a:xfrm>
            <a:off x="14237275"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