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handoutMasterIdLst>
    <p:handoutMasterId r:id="rId19"/>
  </p:handoutMasterIdLst>
  <p:sldIdLst>
    <p:sldId id="256" r:id="rId2"/>
    <p:sldId id="274" r:id="rId3"/>
    <p:sldId id="257" r:id="rId4"/>
    <p:sldId id="258" r:id="rId5"/>
    <p:sldId id="276" r:id="rId6"/>
    <p:sldId id="284" r:id="rId7"/>
    <p:sldId id="278" r:id="rId8"/>
    <p:sldId id="279" r:id="rId9"/>
    <p:sldId id="280" r:id="rId10"/>
    <p:sldId id="263" r:id="rId11"/>
    <p:sldId id="282" r:id="rId12"/>
    <p:sldId id="281" r:id="rId13"/>
    <p:sldId id="285" r:id="rId14"/>
    <p:sldId id="286" r:id="rId15"/>
    <p:sldId id="287" r:id="rId16"/>
    <p:sldId id="262" r:id="rId17"/>
  </p:sldIdLst>
  <p:sldSz cx="18288000" cy="10287000"/>
  <p:notesSz cx="6797675" cy="9928225"/>
  <p:embeddedFontLst>
    <p:embeddedFont>
      <p:font typeface="Anton" pitchFamily="2" charset="0"/>
      <p:regular r:id="rId20"/>
    </p:embeddedFont>
    <p:embeddedFont>
      <p:font typeface="Arial Black" panose="020B0A04020102020204" pitchFamily="34" charset="0"/>
      <p:bold r:id="rId21"/>
    </p:embeddedFont>
    <p:embeddedFont>
      <p:font typeface="Quicksand" panose="020B0604020202020204" charset="0"/>
      <p:regular r:id="rId22"/>
      <p:bold r:id="rId23"/>
    </p:embeddedFont>
    <p:embeddedFont>
      <p:font typeface="Quicksand Medium" panose="020B0604020202020204" charset="0"/>
      <p:regular r:id="rId24"/>
      <p:bold r:id="rId25"/>
    </p:embeddedFont>
    <p:embeddedFont>
      <p:font typeface="Tahoma" panose="020B0604030504040204" pitchFamily="3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i/uTo8vd4/tSvdI4qyvfzEVNkak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FFFFFF"/>
    <a:srgbClr val="CC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1298" autoAdjust="0"/>
  </p:normalViewPr>
  <p:slideViewPr>
    <p:cSldViewPr snapToGrid="0">
      <p:cViewPr varScale="1">
        <p:scale>
          <a:sx n="68" d="100"/>
          <a:sy n="68" d="100"/>
        </p:scale>
        <p:origin x="8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customschemas.google.com/relationships/presentationmetadata" Target="meta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45ED4735-B98E-499A-B205-0072422D878C}" type="datetimeFigureOut">
              <a:rPr lang="de-AT" smtClean="0"/>
              <a:t>11.06.2026</a:t>
            </a:fld>
            <a:endParaRPr lang="de-AT"/>
          </a:p>
        </p:txBody>
      </p:sp>
      <p:sp>
        <p:nvSpPr>
          <p:cNvPr id="4" name="Fußzeilenplatzhalt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C4779604-82A9-4D8F-9C01-EF2F46226DFB}" type="slidenum">
              <a:rPr lang="de-AT" smtClean="0"/>
              <a:t>‹Nr.›</a:t>
            </a:fld>
            <a:endParaRPr lang="de-AT"/>
          </a:p>
        </p:txBody>
      </p:sp>
    </p:spTree>
    <p:extLst>
      <p:ext uri="{BB962C8B-B14F-4D97-AF65-F5344CB8AC3E}">
        <p14:creationId xmlns:p14="http://schemas.microsoft.com/office/powerpoint/2010/main" val="3647903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59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813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7255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301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605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088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310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322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0602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337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260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5621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4.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8.jpg"/><Relationship Id="rId4" Type="http://schemas.openxmlformats.org/officeDocument/2006/relationships/image" Target="../media/image14.png"/><Relationship Id="rId9" Type="http://schemas.openxmlformats.org/officeDocument/2006/relationships/image" Target="../media/image17.jpg"/></Relationships>
</file>

<file path=ppt/slides/_rels/slide8.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2.pn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4.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4.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3.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4.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31.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2.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sp>
        <p:nvSpPr>
          <p:cNvPr id="10" name="Google Shape;108;p12"/>
          <p:cNvSpPr/>
          <p:nvPr/>
        </p:nvSpPr>
        <p:spPr>
          <a:xfrm>
            <a:off x="2922085" y="2373340"/>
            <a:ext cx="15365916" cy="7913660"/>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393798" y="91457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585179" y="712349"/>
            <a:ext cx="13641926" cy="5170646"/>
          </a:xfrm>
          <a:prstGeom prst="rect">
            <a:avLst/>
          </a:prstGeom>
          <a:noFill/>
          <a:ln>
            <a:noFill/>
          </a:ln>
        </p:spPr>
        <p:txBody>
          <a:bodyPr spcFirstLastPara="1" wrap="square" lIns="0" tIns="0" rIns="0" bIns="0" anchor="t" anchorCtr="0">
            <a:spAutoFit/>
          </a:bodyPr>
          <a:lstStyle/>
          <a:p>
            <a:pPr lvl="0">
              <a:lnSpc>
                <a:spcPct val="140000"/>
              </a:lnSpc>
            </a:pPr>
            <a:endParaRPr lang="en-US" sz="8000" dirty="0">
              <a:solidFill>
                <a:srgbClr val="FFFFFF"/>
              </a:solidFill>
              <a:latin typeface="Anton"/>
              <a:ea typeface="Anton"/>
              <a:cs typeface="Anton"/>
              <a:sym typeface="Anton"/>
            </a:endParaRPr>
          </a:p>
          <a:p>
            <a:pPr lvl="0">
              <a:lnSpc>
                <a:spcPct val="140000"/>
              </a:lnSpc>
            </a:pPr>
            <a:r>
              <a:rPr lang="en-US" sz="8000" spc="300" dirty="0">
                <a:solidFill>
                  <a:srgbClr val="FFFFFF"/>
                </a:solidFill>
                <a:latin typeface="Anton"/>
                <a:ea typeface="Anton"/>
                <a:cs typeface="Anton"/>
                <a:sym typeface="Anton"/>
              </a:rPr>
              <a:t>Taube </a:t>
            </a:r>
            <a:r>
              <a:rPr lang="en-US" sz="8000" spc="300" dirty="0" err="1">
                <a:solidFill>
                  <a:srgbClr val="FFFFFF"/>
                </a:solidFill>
                <a:latin typeface="Anton"/>
                <a:ea typeface="Anton"/>
                <a:cs typeface="Anton"/>
                <a:sym typeface="Anton"/>
              </a:rPr>
              <a:t>Vorbilder</a:t>
            </a:r>
            <a:r>
              <a:rPr lang="en-US" sz="8000" spc="300" dirty="0">
                <a:solidFill>
                  <a:srgbClr val="FFFFFF"/>
                </a:solidFill>
                <a:latin typeface="Anton"/>
                <a:ea typeface="Anton"/>
                <a:cs typeface="Anton"/>
                <a:sym typeface="Anton"/>
              </a:rPr>
              <a:t> (Role Models) und </a:t>
            </a:r>
            <a:r>
              <a:rPr lang="en-US" sz="8000" spc="300" dirty="0" err="1">
                <a:solidFill>
                  <a:srgbClr val="FFFFFF"/>
                </a:solidFill>
                <a:latin typeface="Anton"/>
                <a:ea typeface="Anton"/>
                <a:cs typeface="Anton"/>
                <a:sym typeface="Anton"/>
              </a:rPr>
              <a:t>Führungskräfte</a:t>
            </a:r>
            <a:r>
              <a:rPr lang="en-US" sz="8000" spc="300" dirty="0">
                <a:solidFill>
                  <a:srgbClr val="FFFFFF"/>
                </a:solidFill>
                <a:latin typeface="Anton"/>
                <a:ea typeface="Anton"/>
                <a:cs typeface="Anton"/>
                <a:sym typeface="Anton"/>
              </a:rPr>
              <a:t> </a:t>
            </a:r>
            <a:endParaRPr sz="8000" spc="300" dirty="0">
              <a:solidFill>
                <a:srgbClr val="FFFFFF"/>
              </a:solidFill>
              <a:latin typeface="Anton"/>
              <a:ea typeface="Anton"/>
              <a:cs typeface="Anton"/>
              <a:sym typeface="Anton"/>
            </a:endParaRPr>
          </a:p>
        </p:txBody>
      </p:sp>
      <p:sp>
        <p:nvSpPr>
          <p:cNvPr id="90" name="Google Shape;90;p1"/>
          <p:cNvSpPr txBox="1"/>
          <p:nvPr/>
        </p:nvSpPr>
        <p:spPr>
          <a:xfrm>
            <a:off x="3703631" y="4848865"/>
            <a:ext cx="11401500" cy="2068259"/>
          </a:xfrm>
          <a:prstGeom prst="rect">
            <a:avLst/>
          </a:prstGeom>
          <a:noFill/>
          <a:ln>
            <a:noFill/>
          </a:ln>
        </p:spPr>
        <p:txBody>
          <a:bodyPr spcFirstLastPara="1" wrap="square" lIns="0" tIns="0" rIns="0" bIns="0" anchor="t" anchorCtr="0">
            <a:spAutoFit/>
          </a:bodyPr>
          <a:lstStyle/>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r>
              <a:rPr lang="en-US" sz="3200" dirty="0" err="1">
                <a:solidFill>
                  <a:srgbClr val="FFFFFF"/>
                </a:solidFill>
                <a:latin typeface="Quicksand"/>
                <a:ea typeface="Quicksand"/>
                <a:cs typeface="Quicksand"/>
                <a:sym typeface="Quicksand"/>
              </a:rPr>
              <a:t>Gehörlose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Pädagog:innen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Forscher:innen</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585179" y="1258752"/>
            <a:ext cx="8667900" cy="517065"/>
          </a:xfrm>
          <a:prstGeom prst="rect">
            <a:avLst/>
          </a:prstGeom>
          <a:noFill/>
          <a:ln>
            <a:noFill/>
          </a:ln>
        </p:spPr>
        <p:txBody>
          <a:bodyPr spcFirstLastPara="1" wrap="square" lIns="0" tIns="0" rIns="0" bIns="0" anchor="t" anchorCtr="0">
            <a:spAutoFit/>
          </a:bodyPr>
          <a:lstStyle/>
          <a:p>
            <a:pPr lvl="0">
              <a:lnSpc>
                <a:spcPct val="140017"/>
              </a:lnSpc>
            </a:pPr>
            <a:r>
              <a:rPr lang="nl-NL" sz="2400" dirty="0">
                <a:solidFill>
                  <a:srgbClr val="FFFFFF"/>
                </a:solidFill>
                <a:latin typeface="Quicksand"/>
                <a:ea typeface="Quicksand"/>
                <a:cs typeface="Quicksand"/>
                <a:sym typeface="Quicksand"/>
              </a:rPr>
              <a:t>Deaf Studies | Workshop</a:t>
            </a:r>
            <a:endParaRPr dirty="0"/>
          </a:p>
        </p:txBody>
      </p:sp>
      <p:sp>
        <p:nvSpPr>
          <p:cNvPr id="2" name="Textfeld 1"/>
          <p:cNvSpPr txBox="1"/>
          <p:nvPr/>
        </p:nvSpPr>
        <p:spPr>
          <a:xfrm>
            <a:off x="444137" y="8503920"/>
            <a:ext cx="1933303" cy="523220"/>
          </a:xfrm>
          <a:prstGeom prst="rect">
            <a:avLst/>
          </a:prstGeom>
          <a:noFill/>
        </p:spPr>
        <p:txBody>
          <a:bodyPr wrap="square" rtlCol="0">
            <a:spAutoFit/>
          </a:bodyPr>
          <a:lstStyle/>
          <a:p>
            <a:r>
              <a:rPr lang="de-DE" b="1" dirty="0">
                <a:solidFill>
                  <a:schemeClr val="bg1"/>
                </a:solidFill>
              </a:rPr>
              <a:t>Bildquellen:</a:t>
            </a:r>
          </a:p>
          <a:p>
            <a:r>
              <a:rPr lang="de-DE" b="1">
                <a:solidFill>
                  <a:schemeClr val="bg1"/>
                </a:solidFill>
              </a:rPr>
              <a:t>freepik.com</a:t>
            </a:r>
            <a:endParaRPr lang="de-DE" b="1" dirty="0">
              <a:solidFill>
                <a:schemeClr val="bg1"/>
              </a:solidFill>
            </a:endParaRPr>
          </a:p>
        </p:txBody>
      </p:sp>
      <p:sp>
        <p:nvSpPr>
          <p:cNvPr id="3" name="Textfeld 2">
            <a:extLst>
              <a:ext uri="{FF2B5EF4-FFF2-40B4-BE49-F238E27FC236}">
                <a16:creationId xmlns:a16="http://schemas.microsoft.com/office/drawing/2014/main" id="{C4134341-A43A-E37D-FD33-C910D354755E}"/>
              </a:ext>
            </a:extLst>
          </p:cNvPr>
          <p:cNvSpPr txBox="1"/>
          <p:nvPr/>
        </p:nvSpPr>
        <p:spPr>
          <a:xfrm>
            <a:off x="4004056" y="9025066"/>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697474" y="3721915"/>
            <a:ext cx="12323142" cy="2843855"/>
          </a:xfrm>
          <a:prstGeom prst="rect">
            <a:avLst/>
          </a:prstGeom>
          <a:noFill/>
          <a:ln>
            <a:noFill/>
          </a:ln>
        </p:spPr>
        <p:txBody>
          <a:bodyPr spcFirstLastPara="1" wrap="square" lIns="0" tIns="0" rIns="0" bIns="0" anchor="t" anchorCtr="0">
            <a:spAutoFit/>
          </a:bodyPr>
          <a:lstStyle/>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Vorstellungsrunde</a:t>
            </a:r>
          </a:p>
          <a:p>
            <a:pPr marL="604511" lvl="1" indent="-302256">
              <a:lnSpc>
                <a:spcPct val="140014"/>
              </a:lnSpc>
              <a:buClr>
                <a:srgbClr val="FFFFFF"/>
              </a:buClr>
              <a:buSzPts val="2799"/>
              <a:buFont typeface="Arial"/>
              <a:buChar char="•"/>
            </a:pPr>
            <a:endPar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endParaRPr>
          </a:p>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Ice Breaker</a:t>
            </a:r>
          </a:p>
        </p:txBody>
      </p:sp>
      <p:sp>
        <p:nvSpPr>
          <p:cNvPr id="102" name="Google Shape;102;p2"/>
          <p:cNvSpPr txBox="1"/>
          <p:nvPr/>
        </p:nvSpPr>
        <p:spPr>
          <a:xfrm>
            <a:off x="4854228" y="1059258"/>
            <a:ext cx="9416587"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000" b="1" spc="300" dirty="0" err="1">
                <a:solidFill>
                  <a:srgbClr val="FFFFFF"/>
                </a:solidFill>
                <a:latin typeface="Anton" panose="020B0604020202020204" charset="0"/>
                <a:ea typeface="Tahoma" panose="020B0604030504040204" pitchFamily="34" charset="0"/>
                <a:cs typeface="Tahoma" panose="020B0604030504040204" pitchFamily="34" charset="0"/>
                <a:sym typeface="Anton"/>
              </a:rPr>
              <a:t>Einleitung</a:t>
            </a:r>
            <a:endParaRPr sz="6000" b="1" spc="300" dirty="0">
              <a:latin typeface="Anton" panose="020B0604020202020204" charset="0"/>
              <a:ea typeface="Tahoma" panose="020B0604030504040204" pitchFamily="34" charset="0"/>
              <a:cs typeface="Tahoma" panose="020B0604030504040204" pitchFamily="34" charset="0"/>
            </a:endParaRPr>
          </a:p>
        </p:txBody>
      </p:sp>
      <p:pic>
        <p:nvPicPr>
          <p:cNvPr id="9" name="Grafik 8"/>
          <p:cNvPicPr>
            <a:picLocks noChangeAspect="1"/>
          </p:cNvPicPr>
          <p:nvPr/>
        </p:nvPicPr>
        <p:blipFill>
          <a:blip r:embed="rId4"/>
          <a:stretch>
            <a:fillRect/>
          </a:stretch>
        </p:blipFill>
        <p:spPr>
          <a:xfrm>
            <a:off x="1135542" y="5035004"/>
            <a:ext cx="998597" cy="1006586"/>
          </a:xfrm>
          <a:prstGeom prst="rect">
            <a:avLst/>
          </a:prstGeom>
        </p:spPr>
      </p:pic>
      <p:sp>
        <p:nvSpPr>
          <p:cNvPr id="7" name="Google Shape;99;p2">
            <a:extLst>
              <a:ext uri="{FF2B5EF4-FFF2-40B4-BE49-F238E27FC236}">
                <a16:creationId xmlns:a16="http://schemas.microsoft.com/office/drawing/2014/main" id="{3E1BFDC7-D45F-3A6A-2882-63416C6D59FD}"/>
              </a:ext>
            </a:extLst>
          </p:cNvPr>
          <p:cNvSpPr/>
          <p:nvPr/>
        </p:nvSpPr>
        <p:spPr>
          <a:xfrm>
            <a:off x="-436050" y="10450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 name="Google Shape;107;p3">
            <a:extLst>
              <a:ext uri="{FF2B5EF4-FFF2-40B4-BE49-F238E27FC236}">
                <a16:creationId xmlns:a16="http://schemas.microsoft.com/office/drawing/2014/main" id="{CB95ED92-7491-8AE9-6EE7-C561871644CF}"/>
              </a:ext>
            </a:extLst>
          </p:cNvPr>
          <p:cNvGrpSpPr/>
          <p:nvPr/>
        </p:nvGrpSpPr>
        <p:grpSpPr>
          <a:xfrm>
            <a:off x="-26695" y="-216291"/>
            <a:ext cx="2920622" cy="10503291"/>
            <a:chOff x="0" y="-57150"/>
            <a:chExt cx="769602" cy="2766483"/>
          </a:xfrm>
        </p:grpSpPr>
        <p:sp>
          <p:nvSpPr>
            <p:cNvPr id="10" name="Google Shape;108;p3">
              <a:extLst>
                <a:ext uri="{FF2B5EF4-FFF2-40B4-BE49-F238E27FC236}">
                  <a16:creationId xmlns:a16="http://schemas.microsoft.com/office/drawing/2014/main" id="{F8E4349C-F3A5-0344-D9A0-B3A977CCC0E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09;p3">
              <a:extLst>
                <a:ext uri="{FF2B5EF4-FFF2-40B4-BE49-F238E27FC236}">
                  <a16:creationId xmlns:a16="http://schemas.microsoft.com/office/drawing/2014/main" id="{8E1A4E47-F27F-0F88-DCAA-9DEF4C51481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 name="Google Shape;111;p3">
            <a:extLst>
              <a:ext uri="{FF2B5EF4-FFF2-40B4-BE49-F238E27FC236}">
                <a16:creationId xmlns:a16="http://schemas.microsoft.com/office/drawing/2014/main" id="{CAE7A2AB-7E2D-4CB5-DBD8-6FAE7DD203B7}"/>
              </a:ext>
            </a:extLst>
          </p:cNvPr>
          <p:cNvSpPr/>
          <p:nvPr/>
        </p:nvSpPr>
        <p:spPr>
          <a:xfrm>
            <a:off x="-390620" y="58334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7"/>
          <a:stretch>
            <a:fillRect/>
          </a:stretch>
        </p:blipFill>
        <p:spPr>
          <a:xfrm>
            <a:off x="602830" y="4620467"/>
            <a:ext cx="2064019" cy="18356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Grafik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67951" y="2508974"/>
            <a:ext cx="4712426" cy="47124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7008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292813" y="2857603"/>
            <a:ext cx="12323142" cy="6030497"/>
          </a:xfrm>
          <a:prstGeom prst="rect">
            <a:avLst/>
          </a:prstGeom>
          <a:noFill/>
          <a:ln>
            <a:noFill/>
          </a:ln>
        </p:spPr>
        <p:txBody>
          <a:bodyPr spcFirstLastPara="1" wrap="square" lIns="0" tIns="0" rIns="0" bIns="0" anchor="t" anchorCtr="0">
            <a:spAutoFit/>
          </a:bodyPr>
          <a:lstStyle/>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Ziele des Workshops</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Brainstorming: Meine Erfahrungen</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Brainstorming: Was ist eigentlich ein Vorbild?</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Info: Vorbilder im Bereich Bildung und Forschung</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Aktivität: Präsentationen der Vorbilder</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Info: Bedeutung und Wirkung von Vorbildern</a:t>
            </a:r>
          </a:p>
          <a:p>
            <a:pPr marL="604511" lvl="1" indent="-302256">
              <a:lnSpc>
                <a:spcPct val="140014"/>
              </a:lnSpc>
              <a:buClr>
                <a:srgbClr val="FFFFFF"/>
              </a:buClr>
              <a:buSzPts val="2799"/>
              <a:buFont typeface="Arial"/>
              <a:buChar char="•"/>
            </a:pPr>
            <a:r>
              <a:rPr lang="de-DE" sz="2799" dirty="0">
                <a:solidFill>
                  <a:srgbClr val="FFFFFF"/>
                </a:solidFill>
                <a:latin typeface="Quicksand"/>
                <a:ea typeface="Quicksand"/>
                <a:cs typeface="Quicksand"/>
                <a:sym typeface="Quicksand"/>
              </a:rPr>
              <a:t>Reflexion &amp; Diskussion: Herausforderungen in Bildung und Forschung</a:t>
            </a:r>
          </a:p>
          <a:p>
            <a:pPr marL="604511" lvl="1" indent="-302256">
              <a:lnSpc>
                <a:spcPct val="140014"/>
              </a:lnSpc>
              <a:buClr>
                <a:srgbClr val="FFFFFF"/>
              </a:buClr>
              <a:buSzPts val="2799"/>
              <a:buFont typeface="Arial"/>
              <a:buChar char="•"/>
            </a:pPr>
            <a:r>
              <a:rPr lang="de-DE" sz="2799" dirty="0">
                <a:solidFill>
                  <a:srgbClr val="FFFFFF"/>
                </a:solidFill>
                <a:latin typeface="Quicksand"/>
                <a:ea typeface="Quicksand"/>
                <a:cs typeface="Quicksand"/>
                <a:sym typeface="Quicksand"/>
              </a:rPr>
              <a:t>Aktivität: Lösungen entwickeln – die perfekte Schule (Inklusion)</a:t>
            </a:r>
          </a:p>
          <a:p>
            <a:pPr marL="604511" lvl="1" indent="-302256">
              <a:lnSpc>
                <a:spcPct val="140014"/>
              </a:lnSpc>
              <a:buClr>
                <a:srgbClr val="FFFFFF"/>
              </a:buClr>
              <a:buSzPts val="2799"/>
              <a:buFont typeface="Arial"/>
              <a:buChar char="•"/>
            </a:pPr>
            <a:r>
              <a:rPr lang="de-DE" sz="2799" dirty="0">
                <a:solidFill>
                  <a:srgbClr val="FFFFFF"/>
                </a:solidFill>
                <a:latin typeface="Quicksand"/>
                <a:ea typeface="Quicksand"/>
                <a:cs typeface="Quicksand"/>
                <a:sym typeface="Quicksand"/>
              </a:rPr>
              <a:t>Zusammenfassung und Ausblick</a:t>
            </a:r>
          </a:p>
          <a:p>
            <a:pPr marL="604511" lvl="1" indent="-302256">
              <a:lnSpc>
                <a:spcPct val="140014"/>
              </a:lnSpc>
              <a:buClr>
                <a:srgbClr val="FFFFFF"/>
              </a:buClr>
              <a:buSzPts val="2799"/>
              <a:buFont typeface="Arial"/>
              <a:buChar char="•"/>
            </a:pPr>
            <a:r>
              <a:rPr lang="de-DE" sz="2799" dirty="0">
                <a:solidFill>
                  <a:srgbClr val="FFFFFF"/>
                </a:solidFill>
                <a:latin typeface="Quicksand"/>
                <a:ea typeface="Quicksand"/>
                <a:cs typeface="Quicksand"/>
                <a:sym typeface="Quicksand"/>
              </a:rPr>
              <a:t>Feedback</a:t>
            </a:r>
            <a:endParaRPr lang="en-US" sz="2799" dirty="0">
              <a:solidFill>
                <a:srgbClr val="FFFFFF"/>
              </a:solidFill>
              <a:latin typeface="Quicksand"/>
              <a:ea typeface="Quicksand"/>
              <a:cs typeface="Quicksand"/>
              <a:sym typeface="Quicksand"/>
            </a:endParaRPr>
          </a:p>
        </p:txBody>
      </p:sp>
      <p:sp>
        <p:nvSpPr>
          <p:cNvPr id="102" name="Google Shape;102;p2"/>
          <p:cNvSpPr txBox="1"/>
          <p:nvPr/>
        </p:nvSpPr>
        <p:spPr>
          <a:xfrm>
            <a:off x="4736293" y="827009"/>
            <a:ext cx="9416587"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000" spc="300" dirty="0" err="1">
                <a:solidFill>
                  <a:srgbClr val="FFFFFF"/>
                </a:solidFill>
                <a:latin typeface="Anton"/>
                <a:sym typeface="Anton"/>
              </a:rPr>
              <a:t>Inhalt</a:t>
            </a:r>
            <a:r>
              <a:rPr lang="en-US" sz="6000" spc="300" dirty="0">
                <a:solidFill>
                  <a:srgbClr val="FFFFFF"/>
                </a:solidFill>
                <a:latin typeface="Anton"/>
                <a:sym typeface="Anton"/>
              </a:rPr>
              <a:t> - </a:t>
            </a:r>
            <a:r>
              <a:rPr lang="en-US" sz="6000" spc="300" dirty="0" err="1">
                <a:solidFill>
                  <a:srgbClr val="FFFFFF"/>
                </a:solidFill>
                <a:latin typeface="Anton"/>
                <a:sym typeface="Anton"/>
              </a:rPr>
              <a:t>Übersich</a:t>
            </a:r>
            <a:r>
              <a:rPr lang="en-US" sz="6000" dirty="0" err="1">
                <a:solidFill>
                  <a:srgbClr val="FFFFFF"/>
                </a:solidFill>
                <a:latin typeface="Anton"/>
                <a:sym typeface="Anton"/>
              </a:rPr>
              <a:t>t</a:t>
            </a:r>
            <a:endParaRPr sz="6000" dirty="0"/>
          </a:p>
        </p:txBody>
      </p:sp>
      <p:pic>
        <p:nvPicPr>
          <p:cNvPr id="9" name="Grafik 8"/>
          <p:cNvPicPr>
            <a:picLocks noChangeAspect="1"/>
          </p:cNvPicPr>
          <p:nvPr/>
        </p:nvPicPr>
        <p:blipFill>
          <a:blip r:embed="rId4"/>
          <a:stretch>
            <a:fillRect/>
          </a:stretch>
        </p:blipFill>
        <p:spPr>
          <a:xfrm>
            <a:off x="345182" y="4018713"/>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Google Shape;111;p3">
            <a:extLst>
              <a:ext uri="{FF2B5EF4-FFF2-40B4-BE49-F238E27FC236}">
                <a16:creationId xmlns:a16="http://schemas.microsoft.com/office/drawing/2014/main" id="{CAE7A2AB-7E2D-4CB5-DBD8-6FAE7DD203B7}"/>
              </a:ext>
            </a:extLst>
          </p:cNvPr>
          <p:cNvSpPr/>
          <p:nvPr/>
        </p:nvSpPr>
        <p:spPr>
          <a:xfrm>
            <a:off x="-363196" y="68925"/>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2" name="Grafik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83491" y="704755"/>
            <a:ext cx="4244067" cy="28298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3132106" y="-300445"/>
            <a:ext cx="16106661" cy="10587445"/>
            <a:chOff x="0" y="-57150"/>
            <a:chExt cx="769602" cy="2766483"/>
          </a:xfrm>
        </p:grpSpPr>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3893021" y="480875"/>
            <a:ext cx="12211200" cy="1455600"/>
          </a:xfrm>
          <a:prstGeom prst="rect">
            <a:avLst/>
          </a:prstGeom>
          <a:noFill/>
          <a:ln>
            <a:noFill/>
          </a:ln>
        </p:spPr>
        <p:txBody>
          <a:bodyPr spcFirstLastPara="1" wrap="square" lIns="91425" tIns="91425" rIns="91425" bIns="91425" anchor="t" anchorCtr="0">
            <a:noAutofit/>
          </a:bodyPr>
          <a:lstStyle/>
          <a:p>
            <a:pPr lvl="0"/>
            <a:r>
              <a:rPr lang="nl-NL" sz="6000" b="1" spc="600" dirty="0">
                <a:solidFill>
                  <a:schemeClr val="lt1"/>
                </a:solidFill>
                <a:latin typeface="Anton" panose="020B0604020202020204" charset="0"/>
                <a:ea typeface="Tahoma" panose="020B0604030504040204" pitchFamily="34" charset="0"/>
                <a:cs typeface="Tahoma" panose="020B0604030504040204" pitchFamily="34" charset="0"/>
                <a:sym typeface="Anton"/>
              </a:rPr>
              <a:t>Ziele</a:t>
            </a:r>
            <a:r>
              <a:rPr lang="de-AT" sz="8000" b="1" dirty="0">
                <a:solidFill>
                  <a:schemeClr val="bg1"/>
                </a:solidFill>
                <a:latin typeface="Anton" panose="020B0604020202020204" charset="0"/>
                <a:ea typeface="Tahoma" panose="020B0604030504040204" pitchFamily="34" charset="0"/>
                <a:cs typeface="Tahoma" panose="020B0604030504040204" pitchFamily="34" charset="0"/>
                <a:sym typeface="Calibri"/>
              </a:rPr>
              <a:t> </a:t>
            </a:r>
            <a:endParaRPr sz="8000" b="1" dirty="0">
              <a:solidFill>
                <a:schemeClr val="bg1"/>
              </a:solidFill>
              <a:latin typeface="Anton" panose="020B0604020202020204" charset="0"/>
              <a:ea typeface="Tahoma" panose="020B0604030504040204" pitchFamily="34" charset="0"/>
              <a:cs typeface="Tahoma" panose="020B0604030504040204" pitchFamily="34" charset="0"/>
              <a:sym typeface="Calibri"/>
            </a:endParaRPr>
          </a:p>
        </p:txBody>
      </p:sp>
      <p:sp>
        <p:nvSpPr>
          <p:cNvPr id="113" name="Google Shape;113;p12"/>
          <p:cNvSpPr txBox="1"/>
          <p:nvPr/>
        </p:nvSpPr>
        <p:spPr>
          <a:xfrm>
            <a:off x="3665139" y="183302"/>
            <a:ext cx="14622861" cy="6920905"/>
          </a:xfrm>
          <a:prstGeom prst="rect">
            <a:avLst/>
          </a:prstGeom>
          <a:noFill/>
          <a:ln>
            <a:noFill/>
          </a:ln>
        </p:spPr>
        <p:txBody>
          <a:bodyPr spcFirstLastPara="1" wrap="square" lIns="91425" tIns="91425" rIns="91425" bIns="91425" anchor="t" anchorCtr="0">
            <a:noAutofit/>
          </a:bodyPr>
          <a:lstStyle/>
          <a:p>
            <a:pPr marL="342900" lvl="0">
              <a:lnSpc>
                <a:spcPct val="115000"/>
              </a:lnSpc>
            </a:pP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t> </a:t>
            </a:r>
          </a:p>
          <a:p>
            <a:pPr marL="342900" lvl="0">
              <a:lnSpc>
                <a:spcPct val="115000"/>
              </a:lnSpc>
            </a:pPr>
            <a:endParaRPr lang="nl-NL" sz="3200" dirty="0">
              <a:solidFill>
                <a:schemeClr val="bg1"/>
              </a:solidFill>
              <a:latin typeface="Tahoma" panose="020B0604030504040204" pitchFamily="34" charset="0"/>
              <a:ea typeface="Tahoma" panose="020B0604030504040204" pitchFamily="34" charset="0"/>
              <a:cs typeface="Tahoma" panose="020B0604030504040204" pitchFamily="34" charset="0"/>
              <a:sym typeface="Quicksand"/>
            </a:endParaRPr>
          </a:p>
          <a:p>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Bewusstsein schaffen </a:t>
            </a:r>
          </a:p>
          <a:p>
            <a:r>
              <a:rPr lang="de-AT" sz="3200" dirty="0">
                <a:solidFill>
                  <a:schemeClr val="bg1"/>
                </a:solidFill>
                <a:latin typeface="Quicksand" panose="020B0604020202020204" charset="0"/>
                <a:ea typeface="Tahoma" panose="020B0604030504040204" pitchFamily="34" charset="0"/>
                <a:cs typeface="Tahoma" panose="020B0604030504040204" pitchFamily="34" charset="0"/>
              </a:rPr>
              <a:t>für die Vorbild-Rolle in Bildung und Forschung</a:t>
            </a:r>
          </a:p>
          <a:p>
            <a:r>
              <a:rPr lang="de-AT" sz="3200" dirty="0">
                <a:solidFill>
                  <a:schemeClr val="bg1"/>
                </a:solidFill>
                <a:latin typeface="Quicksand" panose="020B0604020202020204" charset="0"/>
                <a:ea typeface="Tahoma" panose="020B0604030504040204" pitchFamily="34" charset="0"/>
                <a:cs typeface="Tahoma" panose="020B0604030504040204" pitchFamily="34" charset="0"/>
              </a:rPr>
              <a:t>(</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Peer-Expert:innen</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a:t>
            </a:r>
          </a:p>
          <a:p>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endParaRPr lang="de-AT" sz="3600" dirty="0">
              <a:solidFill>
                <a:schemeClr val="bg1"/>
              </a:solidFill>
              <a:latin typeface="Quicksand" panose="020B0604020202020204" charset="0"/>
              <a:ea typeface="Tahoma" panose="020B0604030504040204" pitchFamily="34" charset="0"/>
              <a:cs typeface="Tahoma" panose="020B0604030504040204" pitchFamily="34" charset="0"/>
            </a:endParaRPr>
          </a:p>
          <a:p>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Reflexion </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über gesellschaftliche Fragen</a:t>
            </a:r>
          </a:p>
          <a:p>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Förderung</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des Verständnisses von </a:t>
            </a:r>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Inklusion</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und </a:t>
            </a:r>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bilingualem Lernen</a:t>
            </a:r>
            <a:endParaRPr sz="3200" b="1" dirty="0">
              <a:solidFill>
                <a:schemeClr val="dk1"/>
              </a:solidFill>
              <a:latin typeface="Quicksand" panose="020B0604020202020204" charset="0"/>
              <a:ea typeface="Tahoma" panose="020B0604030504040204" pitchFamily="34" charset="0"/>
              <a:cs typeface="Tahoma" panose="020B0604030504040204" pitchFamily="34" charset="0"/>
              <a:sym typeface="Calibri"/>
            </a:endParaRPr>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813" y="4576790"/>
            <a:ext cx="2443149" cy="24431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 name="Google Shape;111;p3">
            <a:extLst>
              <a:ext uri="{FF2B5EF4-FFF2-40B4-BE49-F238E27FC236}">
                <a16:creationId xmlns:a16="http://schemas.microsoft.com/office/drawing/2014/main" id="{CAE7A2AB-7E2D-4CB5-DBD8-6FAE7DD203B7}"/>
              </a:ext>
            </a:extLst>
          </p:cNvPr>
          <p:cNvSpPr/>
          <p:nvPr/>
        </p:nvSpPr>
        <p:spPr>
          <a:xfrm>
            <a:off x="-201247" y="183302"/>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47529" y="1936475"/>
            <a:ext cx="3421574" cy="40496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6000" spc="300" dirty="0">
                <a:solidFill>
                  <a:schemeClr val="bg1"/>
                </a:solidFill>
                <a:latin typeface="Anton" panose="020B0604020202020204" charset="0"/>
                <a:ea typeface="Calibri"/>
                <a:cs typeface="Calibri"/>
                <a:sym typeface="Calibri"/>
              </a:rPr>
              <a:t>Brainstorming</a:t>
            </a:r>
            <a:br>
              <a:rPr lang="de-DE" sz="4800" b="1" spc="300" dirty="0">
                <a:solidFill>
                  <a:schemeClr val="bg1"/>
                </a:solidFill>
                <a:latin typeface="Anton" panose="020B0604020202020204" charset="0"/>
                <a:ea typeface="Calibri"/>
                <a:cs typeface="Calibri"/>
                <a:sym typeface="Calibri"/>
              </a:rPr>
            </a:br>
            <a:endParaRPr lang="de-DE" sz="4800" b="1" spc="300" dirty="0">
              <a:solidFill>
                <a:schemeClr val="bg1"/>
              </a:solidFill>
              <a:latin typeface="Anton" panose="020B0604020202020204" charset="0"/>
              <a:ea typeface="Calibri"/>
              <a:cs typeface="Calibri"/>
              <a:sym typeface="Calibri"/>
            </a:endParaRPr>
          </a:p>
        </p:txBody>
      </p:sp>
      <p:pic>
        <p:nvPicPr>
          <p:cNvPr id="10" name="Grafik 9"/>
          <p:cNvPicPr>
            <a:picLocks noChangeAspect="1"/>
          </p:cNvPicPr>
          <p:nvPr/>
        </p:nvPicPr>
        <p:blipFill>
          <a:blip r:embed="rId4"/>
          <a:stretch>
            <a:fillRect/>
          </a:stretch>
        </p:blipFill>
        <p:spPr>
          <a:xfrm>
            <a:off x="208503" y="4155931"/>
            <a:ext cx="2505075" cy="2847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feld 1"/>
          <p:cNvSpPr txBox="1"/>
          <p:nvPr/>
        </p:nvSpPr>
        <p:spPr>
          <a:xfrm>
            <a:off x="4281055" y="3283527"/>
            <a:ext cx="13238018" cy="5262979"/>
          </a:xfrm>
          <a:prstGeom prst="rect">
            <a:avLst/>
          </a:prstGeom>
          <a:noFill/>
        </p:spPr>
        <p:txBody>
          <a:bodyPr wrap="square" rtlCol="0">
            <a:spAutoFit/>
          </a:bodyPr>
          <a:lstStyle/>
          <a:p>
            <a:r>
              <a:rPr lang="de-AT" sz="4800" dirty="0">
                <a:solidFill>
                  <a:schemeClr val="bg1"/>
                </a:solidFill>
                <a:latin typeface="Quicksand" panose="020B0604020202020204" charset="0"/>
              </a:rPr>
              <a:t>Wer war deine Lieblingslehrerin / -lehrer</a:t>
            </a:r>
          </a:p>
          <a:p>
            <a:endParaRPr lang="de-AT" sz="4800" dirty="0">
              <a:solidFill>
                <a:schemeClr val="bg1"/>
              </a:solidFill>
              <a:latin typeface="Quicksand" panose="020B0604020202020204" charset="0"/>
            </a:endParaRPr>
          </a:p>
          <a:p>
            <a:r>
              <a:rPr lang="de-AT" sz="4800" dirty="0">
                <a:solidFill>
                  <a:schemeClr val="bg1"/>
                </a:solidFill>
                <a:latin typeface="Quicksand" panose="020B0604020202020204" charset="0"/>
              </a:rPr>
              <a:t>Warum diese Person?</a:t>
            </a:r>
          </a:p>
          <a:p>
            <a:endParaRPr lang="de-AT" sz="4800" dirty="0">
              <a:solidFill>
                <a:schemeClr val="bg1"/>
              </a:solidFill>
              <a:latin typeface="Quicksand" panose="020B0604020202020204" charset="0"/>
            </a:endParaRPr>
          </a:p>
          <a:p>
            <a:r>
              <a:rPr lang="de-AT" sz="4800" dirty="0">
                <a:solidFill>
                  <a:schemeClr val="bg1"/>
                </a:solidFill>
                <a:latin typeface="Quicksand" panose="020B0604020202020204" charset="0"/>
              </a:rPr>
              <a:t>Welche Fähigkeiten hatte er/sie?</a:t>
            </a:r>
          </a:p>
          <a:p>
            <a:endParaRPr lang="de-AT" sz="4800" dirty="0">
              <a:solidFill>
                <a:schemeClr val="bg1"/>
              </a:solidFill>
              <a:latin typeface="Quicksand" panose="020B0604020202020204" charset="0"/>
            </a:endParaRPr>
          </a:p>
          <a:p>
            <a:r>
              <a:rPr lang="de-AT" sz="4800" dirty="0">
                <a:solidFill>
                  <a:schemeClr val="bg1"/>
                </a:solidFill>
                <a:latin typeface="Quicksand" panose="020B0604020202020204" charset="0"/>
              </a:rPr>
              <a:t>Unterschiede zu hörenden </a:t>
            </a:r>
            <a:r>
              <a:rPr lang="de-AT" sz="4800" dirty="0" err="1">
                <a:solidFill>
                  <a:schemeClr val="bg1"/>
                </a:solidFill>
                <a:latin typeface="Quicksand" panose="020B0604020202020204" charset="0"/>
              </a:rPr>
              <a:t>Schüler:innen</a:t>
            </a:r>
            <a:r>
              <a:rPr lang="de-AT" sz="4800" dirty="0">
                <a:solidFill>
                  <a:schemeClr val="bg1"/>
                </a:solidFill>
                <a:latin typeface="Quicksand" panose="020B0604020202020204" charset="0"/>
              </a:rPr>
              <a:t>?</a:t>
            </a:r>
          </a:p>
        </p:txBody>
      </p:sp>
      <p:sp>
        <p:nvSpPr>
          <p:cNvPr id="13" name="Google Shape;111;p3">
            <a:extLst>
              <a:ext uri="{FF2B5EF4-FFF2-40B4-BE49-F238E27FC236}">
                <a16:creationId xmlns:a16="http://schemas.microsoft.com/office/drawing/2014/main" id="{CAE7A2AB-7E2D-4CB5-DBD8-6FAE7DD203B7}"/>
              </a:ext>
            </a:extLst>
          </p:cNvPr>
          <p:cNvSpPr/>
          <p:nvPr/>
        </p:nvSpPr>
        <p:spPr>
          <a:xfrm>
            <a:off x="-363197" y="13670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 name="Grafik 2"/>
          <p:cNvPicPr>
            <a:picLocks noChangeAspect="1"/>
          </p:cNvPicPr>
          <p:nvPr/>
        </p:nvPicPr>
        <p:blipFill>
          <a:blip r:embed="rId6"/>
          <a:stretch>
            <a:fillRect/>
          </a:stretch>
        </p:blipFill>
        <p:spPr>
          <a:xfrm>
            <a:off x="12692923" y="318652"/>
            <a:ext cx="4025204" cy="24487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15187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8000" b="1" spc="300" dirty="0">
                <a:solidFill>
                  <a:schemeClr val="bg1"/>
                </a:solidFill>
                <a:latin typeface="Anton" panose="020B0604020202020204" charset="0"/>
                <a:ea typeface="Calibri"/>
                <a:cs typeface="Calibri"/>
                <a:sym typeface="Calibri"/>
              </a:rPr>
              <a:t>Brainstorming</a:t>
            </a:r>
            <a:br>
              <a:rPr lang="de-DE" sz="4800" b="1" spc="300" dirty="0">
                <a:solidFill>
                  <a:schemeClr val="bg1"/>
                </a:solidFill>
                <a:latin typeface="Anton" panose="020B0604020202020204" charset="0"/>
                <a:ea typeface="Calibri"/>
                <a:cs typeface="Calibri"/>
                <a:sym typeface="Calibri"/>
              </a:rPr>
            </a:br>
            <a:endParaRPr lang="de-DE" sz="4800" b="1" spc="300" dirty="0">
              <a:solidFill>
                <a:schemeClr val="bg1"/>
              </a:solidFill>
              <a:latin typeface="Anton" panose="020B0604020202020204" charset="0"/>
              <a:ea typeface="Calibri"/>
              <a:cs typeface="Calibri"/>
              <a:sym typeface="Calibri"/>
            </a:endParaRPr>
          </a:p>
        </p:txBody>
      </p:sp>
      <p:pic>
        <p:nvPicPr>
          <p:cNvPr id="10" name="Grafik 9"/>
          <p:cNvPicPr>
            <a:picLocks noChangeAspect="1"/>
          </p:cNvPicPr>
          <p:nvPr/>
        </p:nvPicPr>
        <p:blipFill>
          <a:blip r:embed="rId4"/>
          <a:stretch>
            <a:fillRect/>
          </a:stretch>
        </p:blipFill>
        <p:spPr>
          <a:xfrm>
            <a:off x="208503" y="4155931"/>
            <a:ext cx="2505075" cy="2847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feld 1"/>
          <p:cNvSpPr txBox="1"/>
          <p:nvPr/>
        </p:nvSpPr>
        <p:spPr>
          <a:xfrm>
            <a:off x="4387587" y="2511169"/>
            <a:ext cx="13238018" cy="1569660"/>
          </a:xfrm>
          <a:prstGeom prst="rect">
            <a:avLst/>
          </a:prstGeom>
          <a:noFill/>
        </p:spPr>
        <p:txBody>
          <a:bodyPr wrap="square" rtlCol="0">
            <a:spAutoFit/>
          </a:bodyPr>
          <a:lstStyle/>
          <a:p>
            <a:r>
              <a:rPr lang="de-AT" sz="4800" dirty="0">
                <a:solidFill>
                  <a:schemeClr val="bg1"/>
                </a:solidFill>
                <a:latin typeface="Quicksand" panose="020B0604020202020204" charset="0"/>
              </a:rPr>
              <a:t>Vorbild - was ist das überhaupt?</a:t>
            </a:r>
          </a:p>
          <a:p>
            <a:endParaRPr lang="de-AT" sz="4800" dirty="0">
              <a:solidFill>
                <a:schemeClr val="bg1"/>
              </a:solidFill>
              <a:latin typeface="Quicksand" panose="020B0604020202020204" charset="0"/>
            </a:endParaRPr>
          </a:p>
        </p:txBody>
      </p:sp>
      <p:sp>
        <p:nvSpPr>
          <p:cNvPr id="13" name="Google Shape;111;p3">
            <a:extLst>
              <a:ext uri="{FF2B5EF4-FFF2-40B4-BE49-F238E27FC236}">
                <a16:creationId xmlns:a16="http://schemas.microsoft.com/office/drawing/2014/main" id="{CAE7A2AB-7E2D-4CB5-DBD8-6FAE7DD203B7}"/>
              </a:ext>
            </a:extLst>
          </p:cNvPr>
          <p:cNvSpPr/>
          <p:nvPr/>
        </p:nvSpPr>
        <p:spPr>
          <a:xfrm>
            <a:off x="-363197" y="13670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2" name="Grafik 11"/>
          <p:cNvPicPr>
            <a:picLocks noChangeAspect="1"/>
          </p:cNvPicPr>
          <p:nvPr/>
        </p:nvPicPr>
        <p:blipFill>
          <a:blip r:embed="rId6"/>
          <a:stretch>
            <a:fillRect/>
          </a:stretch>
        </p:blipFill>
        <p:spPr>
          <a:xfrm>
            <a:off x="14835266" y="1078822"/>
            <a:ext cx="1924380" cy="24149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Grafik 13"/>
          <p:cNvPicPr>
            <a:picLocks noChangeAspect="1"/>
          </p:cNvPicPr>
          <p:nvPr/>
        </p:nvPicPr>
        <p:blipFill>
          <a:blip r:embed="rId7"/>
          <a:stretch>
            <a:fillRect/>
          </a:stretch>
        </p:blipFill>
        <p:spPr>
          <a:xfrm>
            <a:off x="5691237" y="4155931"/>
            <a:ext cx="6954045" cy="47156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86265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587716" y="-1194202"/>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marL="0" lvl="0" indent="0" algn="l" rtl="0">
              <a:spcBef>
                <a:spcPts val="0"/>
              </a:spcBef>
              <a:spcAft>
                <a:spcPts val="0"/>
              </a:spcAft>
              <a:buNone/>
            </a:pPr>
            <a:br>
              <a:rPr lang="de-AT" sz="6600" b="1" dirty="0">
                <a:solidFill>
                  <a:schemeClr val="bg1"/>
                </a:solidFill>
                <a:latin typeface="Anton" panose="020B0604020202020204" charset="0"/>
                <a:ea typeface="Calibri"/>
                <a:cs typeface="Calibri"/>
                <a:sym typeface="Calibri"/>
              </a:rPr>
            </a:br>
            <a:r>
              <a:rPr lang="de-AT" sz="6000" spc="300" dirty="0">
                <a:solidFill>
                  <a:schemeClr val="bg1"/>
                </a:solidFill>
                <a:latin typeface="Anton" panose="020B0604020202020204" charset="0"/>
                <a:ea typeface="Calibri"/>
                <a:cs typeface="Calibri"/>
                <a:sym typeface="Calibri"/>
              </a:rPr>
              <a:t>Info: Vorbilder in Bildung und Forschung</a:t>
            </a:r>
            <a:endParaRPr sz="6000" spc="300" dirty="0">
              <a:solidFill>
                <a:schemeClr val="bg1"/>
              </a:solidFill>
              <a:latin typeface="Anton" panose="020B0604020202020204" charset="0"/>
              <a:ea typeface="Calibri"/>
              <a:cs typeface="Calibri"/>
              <a:sym typeface="Calibri"/>
            </a:endParaRPr>
          </a:p>
        </p:txBody>
      </p:sp>
      <p:pic>
        <p:nvPicPr>
          <p:cNvPr id="20" name="Grafik 19">
            <a:extLst>
              <a:ext uri="{FF2B5EF4-FFF2-40B4-BE49-F238E27FC236}">
                <a16:creationId xmlns:a16="http://schemas.microsoft.com/office/drawing/2014/main" id="{76FEF944-042F-59D6-0703-B837D77964AD}"/>
              </a:ext>
            </a:extLst>
          </p:cNvPr>
          <p:cNvPicPr>
            <a:picLocks noChangeAspect="1"/>
          </p:cNvPicPr>
          <p:nvPr/>
        </p:nvPicPr>
        <p:blipFill>
          <a:blip r:embed="rId4"/>
          <a:stretch>
            <a:fillRect/>
          </a:stretch>
        </p:blipFill>
        <p:spPr>
          <a:xfrm>
            <a:off x="3740277" y="7676401"/>
            <a:ext cx="8140146" cy="2319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1" name="Grafik 20">
            <a:extLst>
              <a:ext uri="{FF2B5EF4-FFF2-40B4-BE49-F238E27FC236}">
                <a16:creationId xmlns:a16="http://schemas.microsoft.com/office/drawing/2014/main" id="{D129B6A0-EA4B-15D8-8591-0EBF9D7EFDB0}"/>
              </a:ext>
            </a:extLst>
          </p:cNvPr>
          <p:cNvPicPr>
            <a:picLocks noChangeAspect="1"/>
          </p:cNvPicPr>
          <p:nvPr/>
        </p:nvPicPr>
        <p:blipFill>
          <a:blip r:embed="rId5"/>
          <a:stretch>
            <a:fillRect/>
          </a:stretch>
        </p:blipFill>
        <p:spPr>
          <a:xfrm>
            <a:off x="3740277" y="4868452"/>
            <a:ext cx="8140146" cy="22792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Grafik 21">
            <a:extLst>
              <a:ext uri="{FF2B5EF4-FFF2-40B4-BE49-F238E27FC236}">
                <a16:creationId xmlns:a16="http://schemas.microsoft.com/office/drawing/2014/main" id="{7F392109-D714-4A58-5978-2E1D9065627A}"/>
              </a:ext>
            </a:extLst>
          </p:cNvPr>
          <p:cNvPicPr>
            <a:picLocks noChangeAspect="1"/>
          </p:cNvPicPr>
          <p:nvPr/>
        </p:nvPicPr>
        <p:blipFill>
          <a:blip r:embed="rId6"/>
          <a:stretch>
            <a:fillRect/>
          </a:stretch>
        </p:blipFill>
        <p:spPr>
          <a:xfrm>
            <a:off x="3740277" y="1836652"/>
            <a:ext cx="8140146" cy="25030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Ellipse 1"/>
          <p:cNvSpPr/>
          <p:nvPr/>
        </p:nvSpPr>
        <p:spPr>
          <a:xfrm>
            <a:off x="12861383" y="4015706"/>
            <a:ext cx="4179996" cy="4135335"/>
          </a:xfrm>
          <a:prstGeom prst="ellipse">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AT"/>
          </a:p>
        </p:txBody>
      </p:sp>
      <p:sp>
        <p:nvSpPr>
          <p:cNvPr id="3" name="Textfeld 2"/>
          <p:cNvSpPr txBox="1"/>
          <p:nvPr/>
        </p:nvSpPr>
        <p:spPr>
          <a:xfrm>
            <a:off x="13769040" y="4519953"/>
            <a:ext cx="2556164" cy="1200329"/>
          </a:xfrm>
          <a:prstGeom prst="rect">
            <a:avLst/>
          </a:prstGeom>
          <a:noFill/>
        </p:spPr>
        <p:txBody>
          <a:bodyPr wrap="square" rtlCol="0">
            <a:spAutoFit/>
          </a:bodyPr>
          <a:lstStyle/>
          <a:p>
            <a:pPr algn="ctr"/>
            <a:r>
              <a:rPr lang="de-AT" sz="3600" b="1" dirty="0">
                <a:latin typeface="Arial Black" panose="020B0A04020102020204" pitchFamily="34" charset="0"/>
              </a:rPr>
              <a:t>12</a:t>
            </a:r>
          </a:p>
          <a:p>
            <a:pPr algn="ctr"/>
            <a:r>
              <a:rPr lang="de-AT" sz="3600" b="1" dirty="0">
                <a:latin typeface="Arial Black" panose="020B0A04020102020204" pitchFamily="34" charset="0"/>
              </a:rPr>
              <a:t>Beispiele</a:t>
            </a:r>
          </a:p>
        </p:txBody>
      </p:sp>
      <p:pic>
        <p:nvPicPr>
          <p:cNvPr id="23" name="Grafik 22"/>
          <p:cNvPicPr>
            <a:picLocks noChangeAspect="1"/>
          </p:cNvPicPr>
          <p:nvPr/>
        </p:nvPicPr>
        <p:blipFill>
          <a:blip r:embed="rId8"/>
          <a:stretch>
            <a:fillRect/>
          </a:stretch>
        </p:blipFill>
        <p:spPr>
          <a:xfrm>
            <a:off x="516302" y="5214841"/>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Grafik 23" descr="Ein Bild, das Grafiken, Logo, Symbol, Design enthält.&#10;&#10;KI-generierte Inhalte können fehlerhaft sein.">
            <a:extLst>
              <a:ext uri="{FF2B5EF4-FFF2-40B4-BE49-F238E27FC236}">
                <a16:creationId xmlns:a16="http://schemas.microsoft.com/office/drawing/2014/main" id="{B8412987-C366-DAA4-E6DB-5156E3F3FB07}"/>
              </a:ext>
            </a:extLst>
          </p:cNvPr>
          <p:cNvPicPr>
            <a:picLocks noChangeAspect="1"/>
          </p:cNvPicPr>
          <p:nvPr/>
        </p:nvPicPr>
        <p:blipFill>
          <a:blip r:embed="rId9"/>
          <a:stretch>
            <a:fillRect/>
          </a:stretch>
        </p:blipFill>
        <p:spPr>
          <a:xfrm>
            <a:off x="13467199" y="6027981"/>
            <a:ext cx="1171820" cy="9143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Grafik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28784" y="5870061"/>
            <a:ext cx="1222829" cy="12228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70365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21778" y="-1425443"/>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marL="0" lvl="0" indent="0" algn="l" rtl="0">
              <a:spcBef>
                <a:spcPts val="0"/>
              </a:spcBef>
              <a:spcAft>
                <a:spcPts val="0"/>
              </a:spcAft>
              <a:buNone/>
            </a:pPr>
            <a:br>
              <a:rPr lang="de-AT" sz="6600" b="1" dirty="0">
                <a:solidFill>
                  <a:schemeClr val="bg1"/>
                </a:solidFill>
                <a:latin typeface="Anton" panose="020B0604020202020204" charset="0"/>
                <a:ea typeface="Calibri"/>
                <a:cs typeface="Calibri"/>
                <a:sym typeface="Calibri"/>
              </a:rPr>
            </a:br>
            <a:r>
              <a:rPr lang="de-AT" sz="6600" b="1" spc="300" dirty="0">
                <a:solidFill>
                  <a:schemeClr val="bg1"/>
                </a:solidFill>
                <a:latin typeface="Anton" panose="020B0604020202020204" charset="0"/>
                <a:ea typeface="Calibri"/>
                <a:cs typeface="Calibri"/>
                <a:sym typeface="Calibri"/>
              </a:rPr>
              <a:t>Aktivität: Präsentationen</a:t>
            </a:r>
            <a:endParaRPr sz="6600" b="1" spc="300" dirty="0">
              <a:solidFill>
                <a:schemeClr val="bg1"/>
              </a:solidFill>
              <a:latin typeface="Anton" panose="020B0604020202020204" charset="0"/>
              <a:ea typeface="Calibri"/>
              <a:cs typeface="Calibri"/>
              <a:sym typeface="Calibri"/>
            </a:endParaRPr>
          </a:p>
        </p:txBody>
      </p:sp>
      <p:pic>
        <p:nvPicPr>
          <p:cNvPr id="13" name="Grafik 12">
            <a:extLst>
              <a:ext uri="{FF2B5EF4-FFF2-40B4-BE49-F238E27FC236}">
                <a16:creationId xmlns:a16="http://schemas.microsoft.com/office/drawing/2014/main" id="{53BB5291-B053-6D27-FB44-4C7B8E32D3AA}"/>
              </a:ext>
            </a:extLst>
          </p:cNvPr>
          <p:cNvPicPr>
            <a:picLocks noChangeAspect="1"/>
          </p:cNvPicPr>
          <p:nvPr/>
        </p:nvPicPr>
        <p:blipFill>
          <a:blip r:embed="rId4"/>
          <a:stretch>
            <a:fillRect/>
          </a:stretch>
        </p:blipFill>
        <p:spPr>
          <a:xfrm>
            <a:off x="3986947" y="2628966"/>
            <a:ext cx="13987037" cy="2104802"/>
          </a:xfrm>
          <a:prstGeom prst="rect">
            <a:avLst/>
          </a:prstGeom>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0" name="Grafik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313" y="4439136"/>
            <a:ext cx="2191806" cy="21918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2" name="Grafik 31" descr="Ein Bild, das Rechteck, Screenshot, Design, Reihe enthält.&#10;&#10;KI-generierte Inhalte können fehlerhaft sein.">
            <a:extLst>
              <a:ext uri="{FF2B5EF4-FFF2-40B4-BE49-F238E27FC236}">
                <a16:creationId xmlns:a16="http://schemas.microsoft.com/office/drawing/2014/main" id="{5865F33D-5198-E63E-ABC8-233993CC6512}"/>
              </a:ext>
            </a:extLst>
          </p:cNvPr>
          <p:cNvPicPr>
            <a:picLocks noChangeAspect="1"/>
          </p:cNvPicPr>
          <p:nvPr/>
        </p:nvPicPr>
        <p:blipFill>
          <a:blip r:embed="rId7"/>
          <a:stretch>
            <a:fillRect/>
          </a:stretch>
        </p:blipFill>
        <p:spPr>
          <a:xfrm>
            <a:off x="10457239" y="5468573"/>
            <a:ext cx="3964183" cy="39641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3" name="Grafik 32" descr="Ein Bild, das Entwurf, Design, Zeichnung, Darstellung enthält.&#10;&#10;KI-generierte Inhalte können fehlerhaft sein.">
            <a:extLst>
              <a:ext uri="{FF2B5EF4-FFF2-40B4-BE49-F238E27FC236}">
                <a16:creationId xmlns:a16="http://schemas.microsoft.com/office/drawing/2014/main" id="{D36C6C96-8562-7D54-BFF8-422E301E4127}"/>
              </a:ext>
            </a:extLst>
          </p:cNvPr>
          <p:cNvPicPr>
            <a:picLocks noChangeAspect="1"/>
          </p:cNvPicPr>
          <p:nvPr/>
        </p:nvPicPr>
        <p:blipFill>
          <a:blip r:embed="rId8"/>
          <a:stretch>
            <a:fillRect/>
          </a:stretch>
        </p:blipFill>
        <p:spPr>
          <a:xfrm>
            <a:off x="5773922" y="5468573"/>
            <a:ext cx="4132476" cy="41324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2698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21778" y="-1425443"/>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marL="0" lvl="0" indent="0" algn="l" rtl="0">
              <a:spcBef>
                <a:spcPts val="0"/>
              </a:spcBef>
              <a:spcAft>
                <a:spcPts val="0"/>
              </a:spcAft>
              <a:buNone/>
            </a:pPr>
            <a:br>
              <a:rPr lang="de-AT" sz="6600" b="1" dirty="0">
                <a:solidFill>
                  <a:schemeClr val="bg1"/>
                </a:solidFill>
                <a:latin typeface="Anton" panose="020B0604020202020204" charset="0"/>
                <a:ea typeface="Calibri"/>
                <a:cs typeface="Calibri"/>
                <a:sym typeface="Calibri"/>
              </a:rPr>
            </a:br>
            <a:r>
              <a:rPr lang="de-AT" sz="6000" spc="300" dirty="0">
                <a:solidFill>
                  <a:schemeClr val="bg1"/>
                </a:solidFill>
                <a:latin typeface="Anton" panose="020B0604020202020204" charset="0"/>
                <a:ea typeface="Calibri"/>
                <a:cs typeface="Calibri"/>
                <a:sym typeface="Calibri"/>
              </a:rPr>
              <a:t>Aktivität: Diskussion</a:t>
            </a:r>
            <a:endParaRPr sz="6000" spc="300" dirty="0">
              <a:solidFill>
                <a:schemeClr val="bg1"/>
              </a:solidFill>
              <a:latin typeface="Anton" panose="020B0604020202020204" charset="0"/>
              <a:ea typeface="Calibri"/>
              <a:cs typeface="Calibri"/>
              <a:sym typeface="Calibri"/>
            </a:endParaRPr>
          </a:p>
        </p:txBody>
      </p:sp>
      <p:pic>
        <p:nvPicPr>
          <p:cNvPr id="13" name="Grafik 12">
            <a:extLst>
              <a:ext uri="{FF2B5EF4-FFF2-40B4-BE49-F238E27FC236}">
                <a16:creationId xmlns:a16="http://schemas.microsoft.com/office/drawing/2014/main" id="{53BB5291-B053-6D27-FB44-4C7B8E32D3AA}"/>
              </a:ext>
            </a:extLst>
          </p:cNvPr>
          <p:cNvPicPr>
            <a:picLocks noChangeAspect="1"/>
          </p:cNvPicPr>
          <p:nvPr/>
        </p:nvPicPr>
        <p:blipFill>
          <a:blip r:embed="rId4"/>
          <a:stretch>
            <a:fillRect/>
          </a:stretch>
        </p:blipFill>
        <p:spPr>
          <a:xfrm>
            <a:off x="3621778" y="2183474"/>
            <a:ext cx="13987037" cy="2104802"/>
          </a:xfrm>
          <a:prstGeom prst="rect">
            <a:avLst/>
          </a:prstGeom>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Rechteck 1"/>
          <p:cNvSpPr/>
          <p:nvPr/>
        </p:nvSpPr>
        <p:spPr>
          <a:xfrm>
            <a:off x="4297710" y="4945164"/>
            <a:ext cx="13176756" cy="4524315"/>
          </a:xfrm>
          <a:prstGeom prst="rect">
            <a:avLst/>
          </a:prstGeom>
        </p:spPr>
        <p:txBody>
          <a:bodyPr wrap="square">
            <a:spAutoFit/>
          </a:bodyPr>
          <a:lstStyle/>
          <a:p>
            <a:r>
              <a:rPr lang="de-AT" sz="4800" dirty="0">
                <a:solidFill>
                  <a:schemeClr val="bg1"/>
                </a:solidFill>
                <a:latin typeface="Quicksand Medium"/>
                <a:ea typeface="Calibri" panose="020F0502020204030204" pitchFamily="34" charset="0"/>
                <a:cs typeface="Times New Roman" panose="02020603050405020304" pitchFamily="18" charset="0"/>
              </a:rPr>
              <a:t>Zusammenfassung:</a:t>
            </a:r>
          </a:p>
          <a:p>
            <a:r>
              <a:rPr lang="de-AT" sz="4800" dirty="0">
                <a:solidFill>
                  <a:schemeClr val="bg1"/>
                </a:solidFill>
                <a:latin typeface="Quicksand Medium"/>
                <a:ea typeface="Calibri" panose="020F0502020204030204" pitchFamily="34" charset="0"/>
                <a:cs typeface="Times New Roman" panose="02020603050405020304" pitchFamily="18" charset="0"/>
              </a:rPr>
              <a:t> </a:t>
            </a:r>
          </a:p>
          <a:p>
            <a:endParaRPr lang="de-DE" sz="4800" dirty="0">
              <a:solidFill>
                <a:schemeClr val="bg1"/>
              </a:solidFill>
              <a:latin typeface="Quicksand Medium"/>
              <a:ea typeface="Calibri" panose="020F0502020204030204" pitchFamily="34" charset="0"/>
              <a:cs typeface="Times New Roman" panose="02020603050405020304" pitchFamily="18" charset="0"/>
            </a:endParaRPr>
          </a:p>
          <a:p>
            <a:endParaRPr lang="de-AT" sz="4800" dirty="0">
              <a:solidFill>
                <a:schemeClr val="bg1"/>
              </a:solidFill>
              <a:latin typeface="Quicksand Medium"/>
              <a:ea typeface="Calibri" panose="020F0502020204030204" pitchFamily="34" charset="0"/>
              <a:cs typeface="Times New Roman" panose="02020603050405020304" pitchFamily="18" charset="0"/>
            </a:endParaRPr>
          </a:p>
          <a:p>
            <a:r>
              <a:rPr lang="de-AT" sz="4800" dirty="0">
                <a:solidFill>
                  <a:schemeClr val="bg1"/>
                </a:solidFill>
                <a:latin typeface="Quicksand Medium"/>
                <a:ea typeface="Calibri" panose="020F0502020204030204" pitchFamily="34" charset="0"/>
                <a:cs typeface="Times New Roman" panose="02020603050405020304" pitchFamily="18" charset="0"/>
              </a:rPr>
              <a:t>Hervorheben der „gemeinsamen“ </a:t>
            </a:r>
          </a:p>
          <a:p>
            <a:r>
              <a:rPr lang="de-AT" sz="4800" dirty="0">
                <a:solidFill>
                  <a:schemeClr val="bg1"/>
                </a:solidFill>
                <a:latin typeface="Quicksand Medium"/>
                <a:ea typeface="Calibri" panose="020F0502020204030204" pitchFamily="34" charset="0"/>
                <a:cs typeface="Times New Roman" panose="02020603050405020304" pitchFamily="18" charset="0"/>
              </a:rPr>
              <a:t>Merkmale </a:t>
            </a:r>
            <a:endParaRPr lang="de-AT" sz="4800" dirty="0">
              <a:solidFill>
                <a:schemeClr val="bg1"/>
              </a:solidFill>
            </a:endParaRPr>
          </a:p>
        </p:txBody>
      </p:sp>
      <p:pic>
        <p:nvPicPr>
          <p:cNvPr id="17" name="Grafik 16"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6"/>
          <a:stretch>
            <a:fillRect/>
          </a:stretch>
        </p:blipFill>
        <p:spPr>
          <a:xfrm>
            <a:off x="552228" y="4563310"/>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hteck 2"/>
          <p:cNvSpPr/>
          <p:nvPr/>
        </p:nvSpPr>
        <p:spPr>
          <a:xfrm>
            <a:off x="4297710" y="5766628"/>
            <a:ext cx="6697667" cy="1077218"/>
          </a:xfrm>
          <a:prstGeom prst="rect">
            <a:avLst/>
          </a:prstGeom>
        </p:spPr>
        <p:txBody>
          <a:bodyPr wrap="none">
            <a:spAutoFit/>
          </a:bodyPr>
          <a:lstStyle/>
          <a:p>
            <a:r>
              <a:rPr lang="de-AT" sz="3200" dirty="0">
                <a:solidFill>
                  <a:schemeClr val="bg1"/>
                </a:solidFill>
                <a:latin typeface="Quicksand Medium"/>
                <a:ea typeface="Calibri" panose="020F0502020204030204" pitchFamily="34" charset="0"/>
                <a:cs typeface="Times New Roman" panose="02020603050405020304" pitchFamily="18" charset="0"/>
              </a:rPr>
              <a:t>Was haben sie gemacht/geschafft? </a:t>
            </a:r>
            <a:br>
              <a:rPr lang="de-AT" sz="3200" dirty="0">
                <a:solidFill>
                  <a:schemeClr val="bg1"/>
                </a:solidFill>
                <a:latin typeface="Quicksand Medium"/>
                <a:ea typeface="Calibri" panose="020F0502020204030204" pitchFamily="34" charset="0"/>
                <a:cs typeface="Times New Roman" panose="02020603050405020304" pitchFamily="18" charset="0"/>
              </a:rPr>
            </a:br>
            <a:r>
              <a:rPr lang="de-AT" sz="3200" dirty="0">
                <a:solidFill>
                  <a:schemeClr val="bg1"/>
                </a:solidFill>
                <a:latin typeface="Quicksand Medium"/>
                <a:ea typeface="Calibri" panose="020F0502020204030204" pitchFamily="34" charset="0"/>
                <a:cs typeface="Times New Roman" panose="02020603050405020304" pitchFamily="18" charset="0"/>
              </a:rPr>
              <a:t>Warum sind sie wichtig für uns?</a:t>
            </a:r>
          </a:p>
        </p:txBody>
      </p:sp>
      <p:pic>
        <p:nvPicPr>
          <p:cNvPr id="16" name="Grafik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61779" y="5323947"/>
            <a:ext cx="2357256" cy="27899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34851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70EDA8A6-8979-D798-2F9E-7B6632691A98}"/>
              </a:ext>
            </a:extLst>
          </p:cNvPr>
          <p:cNvGrpSpPr/>
          <p:nvPr/>
        </p:nvGrpSpPr>
        <p:grpSpPr>
          <a:xfrm>
            <a:off x="3352125" y="-216991"/>
            <a:ext cx="15187666"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35399" y="-944221"/>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marL="0" lvl="0" indent="0" algn="l" rtl="0">
              <a:spcBef>
                <a:spcPts val="0"/>
              </a:spcBef>
              <a:spcAft>
                <a:spcPts val="0"/>
              </a:spcAft>
              <a:buNone/>
            </a:pPr>
            <a:br>
              <a:rPr lang="de-AT" sz="6600" b="1" dirty="0">
                <a:solidFill>
                  <a:schemeClr val="bg1"/>
                </a:solidFill>
                <a:latin typeface="Anton" panose="020B0604020202020204" charset="0"/>
                <a:ea typeface="Calibri"/>
                <a:cs typeface="Calibri"/>
                <a:sym typeface="Calibri"/>
              </a:rPr>
            </a:br>
            <a:r>
              <a:rPr lang="de-AT" sz="6000" spc="300" dirty="0">
                <a:solidFill>
                  <a:schemeClr val="bg1"/>
                </a:solidFill>
                <a:latin typeface="Anton" panose="020B0604020202020204" charset="0"/>
                <a:ea typeface="Calibri"/>
                <a:cs typeface="Calibri"/>
                <a:sym typeface="Calibri"/>
              </a:rPr>
              <a:t>Info:</a:t>
            </a:r>
            <a:br>
              <a:rPr lang="de-AT" sz="6000" spc="300" dirty="0">
                <a:solidFill>
                  <a:schemeClr val="bg1"/>
                </a:solidFill>
                <a:latin typeface="Anton" panose="020B0604020202020204" charset="0"/>
                <a:ea typeface="Calibri"/>
                <a:cs typeface="Calibri"/>
                <a:sym typeface="Calibri"/>
              </a:rPr>
            </a:br>
            <a:r>
              <a:rPr lang="de-AT" sz="6000" spc="300" dirty="0">
                <a:solidFill>
                  <a:schemeClr val="bg1"/>
                </a:solidFill>
                <a:latin typeface="Anton" panose="020B0604020202020204" charset="0"/>
                <a:ea typeface="Calibri"/>
                <a:cs typeface="Calibri"/>
                <a:sym typeface="Calibri"/>
              </a:rPr>
              <a:t>Vorbilder in der Gehörlosencommunity</a:t>
            </a:r>
            <a:endParaRPr sz="6000" spc="3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D151EC31-5A85-3CB1-8085-A65D77F492EC}"/>
              </a:ext>
            </a:extLst>
          </p:cNvPr>
          <p:cNvSpPr txBox="1"/>
          <p:nvPr/>
        </p:nvSpPr>
        <p:spPr>
          <a:xfrm>
            <a:off x="3635399" y="3274843"/>
            <a:ext cx="14297494" cy="6241200"/>
          </a:xfrm>
          <a:prstGeom prst="rect">
            <a:avLst/>
          </a:prstGeom>
          <a:noFill/>
          <a:ln>
            <a:noFill/>
          </a:ln>
        </p:spPr>
        <p:txBody>
          <a:bodyPr spcFirstLastPara="1" wrap="square" lIns="91425" tIns="91425" rIns="91425" bIns="91425" anchor="t" anchorCtr="0">
            <a:noAutofit/>
          </a:bodyPr>
          <a:lstStyle/>
          <a:p>
            <a:pPr lvl="0"/>
            <a:endParaRPr lang="de-AT" sz="2800" b="1" dirty="0">
              <a:solidFill>
                <a:schemeClr val="bg1"/>
              </a:solidFill>
              <a:latin typeface="Quicksand" panose="020B0604020202020204" charset="0"/>
            </a:endParaRPr>
          </a:p>
          <a:p>
            <a:pPr lvl="0"/>
            <a:r>
              <a:rPr lang="de-AT" sz="4000" b="1" dirty="0">
                <a:solidFill>
                  <a:schemeClr val="bg1"/>
                </a:solidFill>
                <a:latin typeface="Quicksand" panose="020B0604020202020204" charset="0"/>
              </a:rPr>
              <a:t>Bedeutung</a:t>
            </a:r>
          </a:p>
          <a:p>
            <a:pPr lvl="0"/>
            <a:r>
              <a:rPr lang="de-AT" sz="3200" dirty="0">
                <a:solidFill>
                  <a:schemeClr val="bg1"/>
                </a:solidFill>
                <a:latin typeface="Quicksand" panose="020B0604020202020204" charset="0"/>
              </a:rPr>
              <a:t>Zeigen, dass Gehörlose in verschiedensten Bereichen</a:t>
            </a:r>
            <a:br>
              <a:rPr lang="de-AT" sz="3200" dirty="0">
                <a:solidFill>
                  <a:schemeClr val="bg1"/>
                </a:solidFill>
                <a:latin typeface="Quicksand" panose="020B0604020202020204" charset="0"/>
              </a:rPr>
            </a:br>
            <a:r>
              <a:rPr lang="de-AT" sz="3200" dirty="0">
                <a:solidFill>
                  <a:schemeClr val="bg1"/>
                </a:solidFill>
                <a:latin typeface="Quicksand" panose="020B0604020202020204" charset="0"/>
              </a:rPr>
              <a:t>erfolgreich sind.</a:t>
            </a:r>
          </a:p>
          <a:p>
            <a:endParaRPr lang="de-AT" sz="3600" b="1" dirty="0">
              <a:solidFill>
                <a:schemeClr val="bg1"/>
              </a:solidFill>
              <a:latin typeface="Quicksand" panose="020B0604020202020204" charset="0"/>
            </a:endParaRPr>
          </a:p>
          <a:p>
            <a:r>
              <a:rPr lang="de-AT" sz="4000" b="1" dirty="0">
                <a:solidFill>
                  <a:schemeClr val="bg1"/>
                </a:solidFill>
                <a:latin typeface="Quicksand" panose="020B0604020202020204" charset="0"/>
              </a:rPr>
              <a:t>Wirkung</a:t>
            </a:r>
            <a:endParaRPr lang="de-AT" sz="3600" b="1" dirty="0">
              <a:solidFill>
                <a:schemeClr val="bg1"/>
              </a:solidFill>
              <a:latin typeface="Quicksand" panose="020B0604020202020204" charset="0"/>
            </a:endParaRPr>
          </a:p>
          <a:p>
            <a:r>
              <a:rPr lang="de-AT" sz="3200" dirty="0">
                <a:solidFill>
                  <a:schemeClr val="bg1"/>
                </a:solidFill>
                <a:latin typeface="Quicksand" panose="020B0604020202020204" charset="0"/>
              </a:rPr>
              <a:t>- Inspiration für andere Gehörlose</a:t>
            </a:r>
          </a:p>
          <a:p>
            <a:r>
              <a:rPr lang="de-AT" sz="3200" dirty="0">
                <a:solidFill>
                  <a:schemeClr val="bg1"/>
                </a:solidFill>
                <a:latin typeface="Quicksand" panose="020B0604020202020204" charset="0"/>
              </a:rPr>
              <a:t>- Abbau von Vorurteilen </a:t>
            </a:r>
          </a:p>
          <a:p>
            <a:r>
              <a:rPr lang="de-AT" sz="3200" dirty="0">
                <a:solidFill>
                  <a:schemeClr val="bg1"/>
                </a:solidFill>
                <a:latin typeface="Quicksand" panose="020B0604020202020204" charset="0"/>
              </a:rPr>
              <a:t>- Erhöhung inklusiver Praktiken in Bildungseinrichtungen</a:t>
            </a:r>
          </a:p>
          <a:p>
            <a:endParaRPr lang="de-AT" sz="2800" dirty="0">
              <a:solidFill>
                <a:schemeClr val="bg1"/>
              </a:solidFill>
              <a:latin typeface="Quicksand" panose="020B0604020202020204" charset="0"/>
            </a:endParaRPr>
          </a:p>
          <a:p>
            <a:endParaRPr lang="de-AT" sz="2800" dirty="0">
              <a:solidFill>
                <a:schemeClr val="bg1"/>
              </a:solidFill>
              <a:latin typeface="Quicksand" panose="020B0604020202020204" charset="0"/>
            </a:endParaRPr>
          </a:p>
          <a:p>
            <a:endParaRPr lang="de-AT" sz="2800" dirty="0">
              <a:solidFill>
                <a:schemeClr val="bg1"/>
              </a:solidFill>
            </a:endParaRPr>
          </a:p>
          <a:p>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sp>
        <p:nvSpPr>
          <p:cNvPr id="1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0" name="Grafik 9"/>
          <p:cNvPicPr>
            <a:picLocks noChangeAspect="1"/>
          </p:cNvPicPr>
          <p:nvPr/>
        </p:nvPicPr>
        <p:blipFill>
          <a:blip r:embed="rId5"/>
          <a:stretch>
            <a:fillRect/>
          </a:stretch>
        </p:blipFill>
        <p:spPr>
          <a:xfrm>
            <a:off x="529825" y="4841979"/>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7187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5400" spc="300" dirty="0">
                <a:solidFill>
                  <a:schemeClr val="bg1"/>
                </a:solidFill>
                <a:latin typeface="Anton" panose="020B0604020202020204" charset="0"/>
                <a:ea typeface="Calibri"/>
                <a:cs typeface="Calibri"/>
                <a:sym typeface="Calibri"/>
              </a:rPr>
              <a:t>Reflexion: Herausforderungen</a:t>
            </a:r>
          </a:p>
        </p:txBody>
      </p:sp>
      <p:sp>
        <p:nvSpPr>
          <p:cNvPr id="113" name="Google Shape;113;p12">
            <a:extLst>
              <a:ext uri="{FF2B5EF4-FFF2-40B4-BE49-F238E27FC236}">
                <a16:creationId xmlns:a16="http://schemas.microsoft.com/office/drawing/2014/main" id="{C438D046-D712-7CC8-8D64-DF8EC080552D}"/>
              </a:ext>
            </a:extLst>
          </p:cNvPr>
          <p:cNvSpPr txBox="1"/>
          <p:nvPr/>
        </p:nvSpPr>
        <p:spPr>
          <a:xfrm>
            <a:off x="3988725" y="2404441"/>
            <a:ext cx="12556500" cy="6241200"/>
          </a:xfrm>
          <a:prstGeom prst="rect">
            <a:avLst/>
          </a:prstGeom>
          <a:noFill/>
          <a:ln>
            <a:noFill/>
          </a:ln>
        </p:spPr>
        <p:txBody>
          <a:bodyPr spcFirstLastPara="1" wrap="square" lIns="91425" tIns="91425" rIns="91425" bIns="91425" anchor="t" anchorCtr="0">
            <a:noAutofit/>
          </a:bodyPr>
          <a:lstStyle/>
          <a:p>
            <a:pPr lvl="0"/>
            <a:r>
              <a:rPr lang="de-AT" sz="4000" b="1" dirty="0">
                <a:solidFill>
                  <a:schemeClr val="bg1"/>
                </a:solidFill>
                <a:latin typeface="Quicksand" panose="020B0604020202020204" charset="0"/>
              </a:rPr>
              <a:t>Eingeschränkter Zugang zu Ressourcen </a:t>
            </a:r>
            <a:br>
              <a:rPr lang="de-AT" sz="4000" b="1" dirty="0">
                <a:solidFill>
                  <a:schemeClr val="bg1"/>
                </a:solidFill>
                <a:latin typeface="Quicksand" panose="020B0604020202020204" charset="0"/>
              </a:rPr>
            </a:br>
            <a:r>
              <a:rPr lang="de-AT" sz="2800" dirty="0">
                <a:solidFill>
                  <a:schemeClr val="bg1"/>
                </a:solidFill>
                <a:latin typeface="Quicksand" panose="020B0604020202020204" charset="0"/>
              </a:rPr>
              <a:t>(z.B. </a:t>
            </a:r>
            <a:r>
              <a:rPr lang="de-AT" sz="2800" dirty="0" err="1">
                <a:solidFill>
                  <a:schemeClr val="bg1"/>
                </a:solidFill>
                <a:latin typeface="Quicksand" panose="020B0604020202020204" charset="0"/>
              </a:rPr>
              <a:t>Gebärdensprachdolmetscher:innen</a:t>
            </a:r>
            <a:r>
              <a:rPr lang="de-AT" sz="2800" dirty="0">
                <a:solidFill>
                  <a:schemeClr val="bg1"/>
                </a:solidFill>
                <a:latin typeface="Quicksand" panose="020B0604020202020204" charset="0"/>
              </a:rPr>
              <a:t>, inklusive Materialien) </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a:solidFill>
                  <a:schemeClr val="bg1"/>
                </a:solidFill>
                <a:latin typeface="Quicksand" panose="020B0604020202020204" charset="0"/>
              </a:rPr>
              <a:t>Kommunikationsbarrieren</a:t>
            </a:r>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Mangelnde Nutzung oder Verfügbarkeit von Dolmetschern </a:t>
            </a:r>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und visuellen Hilfsmitteln </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a:solidFill>
                  <a:schemeClr val="bg1"/>
                </a:solidFill>
                <a:latin typeface="Quicksand" panose="020B0604020202020204" charset="0"/>
              </a:rPr>
              <a:t>Gesellschaftliche Vorurteile</a:t>
            </a:r>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Überzogene Erwartungen, Stereotype, Diskriminierung </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a:solidFill>
                  <a:schemeClr val="bg1"/>
                </a:solidFill>
                <a:latin typeface="Quicksand" panose="020B0604020202020204" charset="0"/>
              </a:rPr>
              <a:t>Überwindung dieser Hürden </a:t>
            </a:r>
            <a:r>
              <a:rPr lang="de-AT" sz="2800" dirty="0">
                <a:solidFill>
                  <a:schemeClr val="bg1"/>
                </a:solidFill>
                <a:latin typeface="Quicksand" panose="020B0604020202020204" charset="0"/>
              </a:rPr>
              <a:t>erfordert:</a:t>
            </a:r>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 inklusive Strukturen, Sensibilisierung und Empowerment</a:t>
            </a: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9" name="Grafik 8"/>
          <p:cNvPicPr>
            <a:picLocks noChangeAspect="1"/>
          </p:cNvPicPr>
          <p:nvPr/>
        </p:nvPicPr>
        <p:blipFill>
          <a:blip r:embed="rId4"/>
          <a:stretch>
            <a:fillRect/>
          </a:stretch>
        </p:blipFill>
        <p:spPr>
          <a:xfrm>
            <a:off x="376900" y="5671885"/>
            <a:ext cx="2147009" cy="19021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6"/>
          <a:stretch>
            <a:fillRect/>
          </a:stretch>
        </p:blipFill>
        <p:spPr>
          <a:xfrm>
            <a:off x="388788" y="3148019"/>
            <a:ext cx="2070327" cy="20539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Grafik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30659" y="2160210"/>
            <a:ext cx="3354190" cy="50287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69936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r>
              <a:rPr lang="de-DE" sz="5400" spc="300" dirty="0">
                <a:solidFill>
                  <a:schemeClr val="bg1"/>
                </a:solidFill>
                <a:latin typeface="Anton" panose="020B0604020202020204" charset="0"/>
                <a:ea typeface="Calibri"/>
                <a:cs typeface="Calibri"/>
                <a:sym typeface="Calibri"/>
              </a:rPr>
              <a:t>Diskussion, </a:t>
            </a:r>
            <a:r>
              <a:rPr lang="de-AT" sz="5400" spc="300" dirty="0">
                <a:solidFill>
                  <a:schemeClr val="bg1"/>
                </a:solidFill>
                <a:latin typeface="Anton" panose="020B0604020202020204" charset="0"/>
              </a:rPr>
              <a:t>Gruppenarbeit, Austausch</a:t>
            </a:r>
          </a:p>
          <a:p>
            <a:pPr lvl="0"/>
            <a:endParaRPr lang="de-DE" sz="5400" b="1" spc="6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C438D046-D712-7CC8-8D64-DF8EC080552D}"/>
              </a:ext>
            </a:extLst>
          </p:cNvPr>
          <p:cNvSpPr txBox="1"/>
          <p:nvPr/>
        </p:nvSpPr>
        <p:spPr>
          <a:xfrm>
            <a:off x="3988725" y="4066100"/>
            <a:ext cx="14070990" cy="2057607"/>
          </a:xfrm>
          <a:prstGeom prst="rect">
            <a:avLst/>
          </a:prstGeom>
          <a:noFill/>
          <a:ln>
            <a:noFill/>
          </a:ln>
        </p:spPr>
        <p:txBody>
          <a:bodyPr spcFirstLastPara="1" wrap="square" lIns="91425" tIns="91425" rIns="91425" bIns="91425" anchor="t" anchorCtr="0">
            <a:noAutofit/>
          </a:bodyPr>
          <a:lstStyle/>
          <a:p>
            <a:pPr lvl="0"/>
            <a:r>
              <a:rPr lang="de-AT" sz="4000" b="1" dirty="0">
                <a:solidFill>
                  <a:schemeClr val="bg1"/>
                </a:solidFill>
              </a:rPr>
              <a:t>Fragestellungen: </a:t>
            </a:r>
          </a:p>
          <a:p>
            <a:pPr lvl="0"/>
            <a:r>
              <a:rPr lang="de-AT" sz="4000" dirty="0">
                <a:solidFill>
                  <a:schemeClr val="bg1"/>
                </a:solidFill>
                <a:latin typeface="Quicksand" panose="020B0604020202020204" charset="0"/>
              </a:rPr>
              <a:t>Wie können inklusivere Strukturen geschaffen werden? </a:t>
            </a:r>
          </a:p>
          <a:p>
            <a:pPr lvl="0"/>
            <a:r>
              <a:rPr lang="de-AT" sz="4000" dirty="0">
                <a:solidFill>
                  <a:schemeClr val="bg1"/>
                </a:solidFill>
                <a:latin typeface="Quicksand" panose="020B0604020202020204" charset="0"/>
              </a:rPr>
              <a:t>Wie kann Kommunikation inklusiver gestaltet werden?</a:t>
            </a:r>
          </a:p>
        </p:txBody>
      </p:sp>
      <p:sp>
        <p:nvSpPr>
          <p:cNvPr id="2" name="Rechteck 1"/>
          <p:cNvSpPr/>
          <p:nvPr/>
        </p:nvSpPr>
        <p:spPr>
          <a:xfrm>
            <a:off x="3880192" y="2684906"/>
            <a:ext cx="13898357" cy="769441"/>
          </a:xfrm>
          <a:prstGeom prst="rect">
            <a:avLst/>
          </a:prstGeom>
        </p:spPr>
        <p:txBody>
          <a:bodyPr wrap="none">
            <a:spAutoFit/>
          </a:bodyPr>
          <a:lstStyle/>
          <a:p>
            <a:pPr lvl="0"/>
            <a:r>
              <a:rPr lang="de-AT" sz="4400" b="1" dirty="0">
                <a:solidFill>
                  <a:schemeClr val="bg1"/>
                </a:solidFill>
                <a:latin typeface="Quicksand" panose="020B0604020202020204" charset="0"/>
              </a:rPr>
              <a:t>Welche Barrieren bestehen in meiner Umgebung?</a:t>
            </a:r>
            <a:r>
              <a:rPr lang="de-AT" sz="4400" dirty="0">
                <a:solidFill>
                  <a:schemeClr val="bg1"/>
                </a:solidFill>
              </a:rPr>
              <a:t> </a:t>
            </a:r>
          </a:p>
        </p:txBody>
      </p:sp>
      <p:sp>
        <p:nvSpPr>
          <p:cNvPr id="3" name="Rechteck 2"/>
          <p:cNvSpPr/>
          <p:nvPr/>
        </p:nvSpPr>
        <p:spPr>
          <a:xfrm>
            <a:off x="4136855" y="6002423"/>
            <a:ext cx="12093746" cy="1200329"/>
          </a:xfrm>
          <a:prstGeom prst="rect">
            <a:avLst/>
          </a:prstGeom>
        </p:spPr>
        <p:txBody>
          <a:bodyPr wrap="square">
            <a:spAutoFit/>
          </a:bodyPr>
          <a:lstStyle/>
          <a:p>
            <a:pPr lvl="0"/>
            <a:endParaRPr lang="de-AT" sz="3200" dirty="0">
              <a:solidFill>
                <a:schemeClr val="bg1"/>
              </a:solidFill>
              <a:latin typeface="Quicksand" panose="020B0604020202020204" charset="0"/>
            </a:endParaRPr>
          </a:p>
          <a:p>
            <a:pPr lvl="0"/>
            <a:endParaRPr lang="de-AT" sz="4000" b="1" dirty="0">
              <a:solidFill>
                <a:schemeClr val="bg1"/>
              </a:solidFill>
              <a:latin typeface="Quicksand" panose="020B0604020202020204" charset="0"/>
            </a:endParaRPr>
          </a:p>
        </p:txBody>
      </p:sp>
      <p:sp>
        <p:nvSpPr>
          <p:cNvPr id="12"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3" name="Grafik 12"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5"/>
          <a:stretch>
            <a:fillRect/>
          </a:stretch>
        </p:blipFill>
        <p:spPr>
          <a:xfrm>
            <a:off x="239154" y="4780251"/>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Grafik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3011" y="6858382"/>
            <a:ext cx="3760717" cy="25060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7" name="Pfeil nach rechts 16"/>
          <p:cNvSpPr/>
          <p:nvPr/>
        </p:nvSpPr>
        <p:spPr>
          <a:xfrm>
            <a:off x="10624782" y="7700208"/>
            <a:ext cx="1097280" cy="74458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8" name="Grafik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79955" y="6898794"/>
            <a:ext cx="2347413" cy="23474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76808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 name="Grafik 9"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4"/>
          <a:stretch>
            <a:fillRect/>
          </a:stretch>
        </p:blipFill>
        <p:spPr>
          <a:xfrm>
            <a:off x="284487" y="4400137"/>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hteck 2"/>
          <p:cNvSpPr/>
          <p:nvPr/>
        </p:nvSpPr>
        <p:spPr>
          <a:xfrm>
            <a:off x="4074824" y="973508"/>
            <a:ext cx="13984891" cy="8833187"/>
          </a:xfrm>
          <a:prstGeom prst="rect">
            <a:avLst/>
          </a:prstGeom>
        </p:spPr>
        <p:txBody>
          <a:bodyPr wrap="square">
            <a:spAutoFit/>
          </a:bodyPr>
          <a:lstStyle/>
          <a:p>
            <a:pPr lvl="0"/>
            <a:r>
              <a:rPr lang="de-AT" sz="6000" spc="300" dirty="0">
                <a:solidFill>
                  <a:schemeClr val="bg1"/>
                </a:solidFill>
                <a:latin typeface="Anton" panose="020B0604020202020204" charset="0"/>
              </a:rPr>
              <a:t>Lösungen entwickeln</a:t>
            </a: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r>
              <a:rPr lang="de-DE" sz="4000" b="1" dirty="0">
                <a:solidFill>
                  <a:schemeClr val="bg1"/>
                </a:solidFill>
                <a:latin typeface="Quicksand" panose="020B0604020202020204" charset="0"/>
              </a:rPr>
              <a:t>Überlege: die perfekte Schule</a:t>
            </a:r>
            <a:br>
              <a:rPr lang="de-DE" sz="4000" dirty="0">
                <a:solidFill>
                  <a:schemeClr val="bg1"/>
                </a:solidFill>
                <a:latin typeface="Quicksand" panose="020B0604020202020204" charset="0"/>
              </a:rPr>
            </a:br>
            <a:r>
              <a:rPr lang="de-DE" sz="2800" dirty="0">
                <a:solidFill>
                  <a:schemeClr val="bg1"/>
                </a:solidFill>
                <a:latin typeface="Quicksand" panose="020B0604020202020204" charset="0"/>
              </a:rPr>
              <a:t>In deiner Modell-Schule gibt es </a:t>
            </a:r>
            <a:br>
              <a:rPr lang="de-DE" sz="2800" dirty="0">
                <a:solidFill>
                  <a:schemeClr val="bg1"/>
                </a:solidFill>
                <a:latin typeface="Quicksand" panose="020B0604020202020204" charset="0"/>
              </a:rPr>
            </a:br>
            <a:r>
              <a:rPr lang="de-DE" sz="2800" dirty="0">
                <a:solidFill>
                  <a:schemeClr val="bg1"/>
                </a:solidFill>
                <a:latin typeface="Quicksand" panose="020B0604020202020204" charset="0"/>
              </a:rPr>
              <a:t>taube und hörende </a:t>
            </a:r>
            <a:r>
              <a:rPr lang="de-DE" sz="2800" dirty="0" err="1">
                <a:solidFill>
                  <a:schemeClr val="bg1"/>
                </a:solidFill>
                <a:latin typeface="Quicksand" panose="020B0604020202020204" charset="0"/>
              </a:rPr>
              <a:t>Schüler:innen</a:t>
            </a:r>
            <a:r>
              <a:rPr lang="de-DE" sz="4000" dirty="0">
                <a:solidFill>
                  <a:schemeClr val="bg1"/>
                </a:solidFill>
                <a:latin typeface="Quicksand" panose="020B0604020202020204" charset="0"/>
              </a:rPr>
              <a:t>.</a:t>
            </a:r>
          </a:p>
          <a:p>
            <a:pPr lvl="0"/>
            <a:endParaRPr lang="de-DE" sz="4000" dirty="0">
              <a:solidFill>
                <a:schemeClr val="bg1"/>
              </a:solidFill>
              <a:latin typeface="Quicksand" panose="020B0604020202020204" charset="0"/>
            </a:endParaRPr>
          </a:p>
          <a:p>
            <a:pPr lvl="0"/>
            <a:endParaRPr lang="de-DE" sz="4000" dirty="0">
              <a:solidFill>
                <a:schemeClr val="bg1"/>
              </a:solidFill>
              <a:latin typeface="Quicksand" panose="020B0604020202020204" charset="0"/>
            </a:endParaRPr>
          </a:p>
          <a:p>
            <a:pPr lvl="0"/>
            <a:r>
              <a:rPr lang="de-DE" sz="4000" b="1" dirty="0">
                <a:solidFill>
                  <a:schemeClr val="bg1"/>
                </a:solidFill>
                <a:latin typeface="Quicksand" panose="020B0604020202020204" charset="0"/>
              </a:rPr>
              <a:t>Wie schaut diese Schule aus?</a:t>
            </a:r>
          </a:p>
          <a:p>
            <a:pPr lvl="0"/>
            <a:r>
              <a:rPr lang="de-DE" sz="2800" dirty="0">
                <a:solidFill>
                  <a:schemeClr val="bg1"/>
                </a:solidFill>
                <a:latin typeface="Quicksand" panose="020B0604020202020204" charset="0"/>
              </a:rPr>
              <a:t>- Wie funktioniert die Kommunikation am besten?</a:t>
            </a:r>
          </a:p>
          <a:p>
            <a:pPr lvl="0"/>
            <a:r>
              <a:rPr lang="de-DE" sz="2800" dirty="0">
                <a:solidFill>
                  <a:schemeClr val="bg1"/>
                </a:solidFill>
                <a:latin typeface="Quicksand" panose="020B0604020202020204" charset="0"/>
              </a:rPr>
              <a:t>- Was müssen die </a:t>
            </a:r>
            <a:r>
              <a:rPr lang="de-DE" sz="2800" dirty="0" err="1">
                <a:solidFill>
                  <a:schemeClr val="bg1"/>
                </a:solidFill>
                <a:latin typeface="Quicksand" panose="020B0604020202020204" charset="0"/>
              </a:rPr>
              <a:t>Lehrer:innen</a:t>
            </a:r>
            <a:r>
              <a:rPr lang="de-DE" sz="2800" dirty="0">
                <a:solidFill>
                  <a:schemeClr val="bg1"/>
                </a:solidFill>
                <a:latin typeface="Quicksand" panose="020B0604020202020204" charset="0"/>
              </a:rPr>
              <a:t> können?</a:t>
            </a:r>
          </a:p>
          <a:p>
            <a:pPr lvl="0"/>
            <a:r>
              <a:rPr lang="de-DE" sz="2800" dirty="0">
                <a:solidFill>
                  <a:schemeClr val="bg1"/>
                </a:solidFill>
                <a:latin typeface="Quicksand" panose="020B0604020202020204" charset="0"/>
              </a:rPr>
              <a:t>- Wie schauen die Räume aus?</a:t>
            </a:r>
          </a:p>
          <a:p>
            <a:pPr lvl="0"/>
            <a:r>
              <a:rPr lang="de-DE" sz="2800" dirty="0">
                <a:solidFill>
                  <a:schemeClr val="bg1"/>
                </a:solidFill>
                <a:latin typeface="Quicksand" panose="020B0604020202020204" charset="0"/>
              </a:rPr>
              <a:t>- Welche Lernmaterialien?</a:t>
            </a:r>
            <a:endParaRPr lang="de-AT" sz="28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33514" y="1135518"/>
            <a:ext cx="4137659" cy="41376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Grafik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08631" y="5809951"/>
            <a:ext cx="4387423" cy="29264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307080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421681" y="598904"/>
            <a:ext cx="13984891" cy="10926068"/>
          </a:xfrm>
          <a:prstGeom prst="rect">
            <a:avLst/>
          </a:prstGeom>
        </p:spPr>
        <p:txBody>
          <a:bodyPr wrap="square">
            <a:spAutoFit/>
          </a:bodyPr>
          <a:lstStyle/>
          <a:p>
            <a:pPr lvl="0"/>
            <a:r>
              <a:rPr lang="de-AT" sz="6000" spc="300" dirty="0">
                <a:solidFill>
                  <a:schemeClr val="bg1"/>
                </a:solidFill>
                <a:latin typeface="Anton" panose="020B0604020202020204" charset="0"/>
              </a:rPr>
              <a:t>Zusammenfassung - Ausblick</a:t>
            </a:r>
          </a:p>
          <a:p>
            <a:pPr lvl="0"/>
            <a:endParaRPr lang="de-AT" sz="3200" dirty="0">
              <a:solidFill>
                <a:schemeClr val="bg1"/>
              </a:solidFill>
              <a:latin typeface="Quicksand" panose="020B0604020202020204" charset="0"/>
            </a:endParaRPr>
          </a:p>
          <a:p>
            <a:pPr lvl="0"/>
            <a:r>
              <a:rPr lang="de-AT" sz="3600" dirty="0">
                <a:solidFill>
                  <a:schemeClr val="bg1"/>
                </a:solidFill>
                <a:latin typeface="Quicksand" panose="020B0604020202020204" charset="0"/>
              </a:rPr>
              <a:t>- Vorbilder motivieren, Rollenbilder verändern!</a:t>
            </a:r>
          </a:p>
          <a:p>
            <a:pPr lvl="0"/>
            <a:endParaRPr lang="de-AT" sz="3600" dirty="0">
              <a:solidFill>
                <a:schemeClr val="bg1"/>
              </a:solidFill>
              <a:latin typeface="Quicksand" panose="020B0604020202020204" charset="0"/>
            </a:endParaRPr>
          </a:p>
          <a:p>
            <a:pPr lvl="0"/>
            <a:r>
              <a:rPr lang="de-AT" sz="3600" dirty="0">
                <a:solidFill>
                  <a:schemeClr val="bg1"/>
                </a:solidFill>
                <a:latin typeface="Quicksand" panose="020B0604020202020204" charset="0"/>
              </a:rPr>
              <a:t>- Inklusive Strukturen und Bildung sind notwendig!</a:t>
            </a:r>
          </a:p>
          <a:p>
            <a:pPr lvl="0"/>
            <a:endParaRPr lang="de-AT" sz="3600" dirty="0">
              <a:solidFill>
                <a:schemeClr val="bg1"/>
              </a:solidFill>
              <a:latin typeface="Quicksand" panose="020B0604020202020204" charset="0"/>
            </a:endParaRPr>
          </a:p>
          <a:p>
            <a:pPr lvl="0"/>
            <a:endParaRPr lang="de-DE" sz="3600" dirty="0">
              <a:solidFill>
                <a:schemeClr val="bg1"/>
              </a:solidFill>
              <a:latin typeface="Quicksand" panose="020B0604020202020204" charset="0"/>
            </a:endParaRPr>
          </a:p>
          <a:p>
            <a:pPr lvl="0"/>
            <a:endParaRPr lang="de-AT" sz="3600" dirty="0">
              <a:solidFill>
                <a:schemeClr val="bg1"/>
              </a:solidFill>
              <a:latin typeface="Quicksand" panose="020B0604020202020204" charset="0"/>
            </a:endParaRPr>
          </a:p>
          <a:p>
            <a:pPr lvl="0"/>
            <a:r>
              <a:rPr lang="de-AT" sz="3600" b="1" dirty="0">
                <a:solidFill>
                  <a:schemeClr val="bg1"/>
                </a:solidFill>
                <a:latin typeface="Quicksand" panose="020B0604020202020204" charset="0"/>
              </a:rPr>
              <a:t>Jeder </a:t>
            </a:r>
            <a:r>
              <a:rPr lang="de-AT" sz="3600" dirty="0">
                <a:solidFill>
                  <a:schemeClr val="bg1"/>
                </a:solidFill>
                <a:latin typeface="Quicksand" panose="020B0604020202020204" charset="0"/>
              </a:rPr>
              <a:t>kann zur </a:t>
            </a:r>
          </a:p>
          <a:p>
            <a:pPr lvl="0"/>
            <a:r>
              <a:rPr lang="de-AT" sz="3600" dirty="0">
                <a:solidFill>
                  <a:schemeClr val="bg1"/>
                </a:solidFill>
                <a:latin typeface="Quicksand" panose="020B0604020202020204" charset="0"/>
              </a:rPr>
              <a:t>Verbesserung </a:t>
            </a:r>
          </a:p>
          <a:p>
            <a:pPr lvl="0"/>
            <a:r>
              <a:rPr lang="de-AT" sz="3600" dirty="0">
                <a:solidFill>
                  <a:schemeClr val="bg1"/>
                </a:solidFill>
                <a:latin typeface="Quicksand" panose="020B0604020202020204" charset="0"/>
              </a:rPr>
              <a:t>der Situation beitragen: </a:t>
            </a:r>
            <a:br>
              <a:rPr lang="de-AT" sz="3600" dirty="0">
                <a:solidFill>
                  <a:schemeClr val="bg1"/>
                </a:solidFill>
                <a:latin typeface="Quicksand" panose="020B0604020202020204" charset="0"/>
              </a:rPr>
            </a:br>
            <a:endParaRPr lang="de-AT" sz="3600" dirty="0">
              <a:solidFill>
                <a:schemeClr val="bg1"/>
              </a:solidFill>
              <a:latin typeface="Quicksand" panose="020B0604020202020204" charset="0"/>
            </a:endParaRPr>
          </a:p>
          <a:p>
            <a:pPr lvl="0"/>
            <a:r>
              <a:rPr lang="de-AT" sz="3600" dirty="0">
                <a:solidFill>
                  <a:schemeClr val="bg1"/>
                </a:solidFill>
                <a:latin typeface="Quicksand" panose="020B0604020202020204" charset="0"/>
              </a:rPr>
              <a:t>- Bewusstseinsbildung</a:t>
            </a:r>
          </a:p>
          <a:p>
            <a:pPr lvl="0"/>
            <a:r>
              <a:rPr lang="de-AT" sz="3600" dirty="0">
                <a:solidFill>
                  <a:schemeClr val="bg1"/>
                </a:solidFill>
                <a:latin typeface="Quicksand" panose="020B0604020202020204" charset="0"/>
              </a:rPr>
              <a:t>- praktische Maßnahmen und</a:t>
            </a:r>
          </a:p>
          <a:p>
            <a:pPr lvl="0"/>
            <a:r>
              <a:rPr lang="de-AT" sz="3600" dirty="0">
                <a:solidFill>
                  <a:schemeClr val="bg1"/>
                </a:solidFill>
                <a:latin typeface="Quicksand" panose="020B0604020202020204" charset="0"/>
              </a:rPr>
              <a:t>- Zusammenarbeit</a:t>
            </a:r>
          </a:p>
          <a:p>
            <a:pPr lvl="0"/>
            <a:endParaRPr lang="de-AT" sz="40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5" name="Grafik 4"/>
          <p:cNvPicPr>
            <a:picLocks noChangeAspect="1"/>
          </p:cNvPicPr>
          <p:nvPr/>
        </p:nvPicPr>
        <p:blipFill>
          <a:blip r:embed="rId5"/>
          <a:stretch>
            <a:fillRect/>
          </a:stretch>
        </p:blipFill>
        <p:spPr>
          <a:xfrm>
            <a:off x="381488" y="4376738"/>
            <a:ext cx="2325500" cy="19988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Grafi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1606" y="4729436"/>
            <a:ext cx="2964587" cy="29645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Grafik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26168" y="4546556"/>
            <a:ext cx="4721200" cy="31474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7447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539247" y="1332263"/>
            <a:ext cx="13984891" cy="6063198"/>
          </a:xfrm>
          <a:prstGeom prst="rect">
            <a:avLst/>
          </a:prstGeom>
        </p:spPr>
        <p:txBody>
          <a:bodyPr wrap="square">
            <a:spAutoFit/>
          </a:bodyPr>
          <a:lstStyle/>
          <a:p>
            <a:pPr lvl="0" algn="ctr"/>
            <a:r>
              <a:rPr lang="de-AT" sz="6000" spc="300" dirty="0">
                <a:solidFill>
                  <a:schemeClr val="bg1"/>
                </a:solidFill>
                <a:latin typeface="Anton" panose="020B0604020202020204" charset="0"/>
              </a:rPr>
              <a:t>Feedback</a:t>
            </a: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lgn="ctr"/>
            <a:endParaRPr lang="de-AT" sz="4000" dirty="0">
              <a:solidFill>
                <a:schemeClr val="bg1"/>
              </a:solidFill>
              <a:latin typeface="Quicksand" panose="020B0604020202020204" charset="0"/>
            </a:endParaRPr>
          </a:p>
          <a:p>
            <a:pPr lvl="0" algn="ctr"/>
            <a:r>
              <a:rPr lang="de-AT" sz="4000" dirty="0">
                <a:solidFill>
                  <a:schemeClr val="bg1"/>
                </a:solidFill>
                <a:latin typeface="Quicksand" panose="020B0604020202020204" charset="0"/>
              </a:rPr>
              <a:t>Danke für deine Aufmerksamkeit!</a:t>
            </a:r>
          </a:p>
          <a:p>
            <a:pPr lvl="0"/>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9" name="Grafik 8"/>
          <p:cNvPicPr>
            <a:picLocks noChangeAspect="1"/>
          </p:cNvPicPr>
          <p:nvPr/>
        </p:nvPicPr>
        <p:blipFill>
          <a:blip r:embed="rId5"/>
          <a:stretch>
            <a:fillRect/>
          </a:stretch>
        </p:blipFill>
        <p:spPr>
          <a:xfrm>
            <a:off x="355363" y="4546556"/>
            <a:ext cx="2142076" cy="18411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6180" y="6402931"/>
            <a:ext cx="2395887" cy="15973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57911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50"/>
        <p:cNvGrpSpPr/>
        <p:nvPr/>
      </p:nvGrpSpPr>
      <p:grpSpPr>
        <a:xfrm>
          <a:off x="0" y="0"/>
          <a:ext cx="0" cy="0"/>
          <a:chOff x="0" y="0"/>
          <a:chExt cx="0" cy="0"/>
        </a:xfrm>
      </p:grpSpPr>
      <p:sp>
        <p:nvSpPr>
          <p:cNvPr id="151" name="Google Shape;151;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2" name="Google Shape;152;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3" name="Google Shape;153;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4" name="Google Shape;154;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5" name="Google Shape;155;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56" name="Google Shape;156;p3"/>
          <p:cNvGrpSpPr/>
          <p:nvPr/>
        </p:nvGrpSpPr>
        <p:grpSpPr>
          <a:xfrm>
            <a:off x="-228300" y="6944209"/>
            <a:ext cx="18940740" cy="4430740"/>
            <a:chOff x="0" y="-57150"/>
            <a:chExt cx="4988508" cy="1166944"/>
          </a:xfrm>
        </p:grpSpPr>
        <p:sp>
          <p:nvSpPr>
            <p:cNvPr id="157" name="Google Shape;157;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8" name="Google Shape;158;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59" name="Google Shape;159;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0" name="Google Shape;160;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1" name="Google Shape;161;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2" name="Google Shape;162;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3" name="Google Shape;163;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4" name="Google Shape;164;p3"/>
          <p:cNvSpPr txBox="1"/>
          <p:nvPr/>
        </p:nvSpPr>
        <p:spPr>
          <a:xfrm>
            <a:off x="2157051" y="1867850"/>
            <a:ext cx="37224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Kontakt</a:t>
            </a:r>
            <a:endParaRPr dirty="0"/>
          </a:p>
        </p:txBody>
      </p:sp>
      <p:sp>
        <p:nvSpPr>
          <p:cNvPr id="165" name="Google Shape;165;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166" name="Google Shape;166;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167" name="Google Shape;167;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486</Words>
  <Application>Microsoft Office PowerPoint</Application>
  <PresentationFormat>Benutzerdefiniert</PresentationFormat>
  <Paragraphs>135</Paragraphs>
  <Slides>16</Slides>
  <Notes>16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16</vt:i4>
      </vt:variant>
    </vt:vector>
  </HeadingPairs>
  <TitlesOfParts>
    <vt:vector size="24" baseType="lpstr">
      <vt:lpstr>Tahoma</vt:lpstr>
      <vt:lpstr>Quicksand Medium</vt:lpstr>
      <vt:lpstr>Arial Black</vt: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65</cp:revision>
  <cp:lastPrinted>2025-08-26T12:07:45Z</cp:lastPrinted>
  <dcterms:created xsi:type="dcterms:W3CDTF">2006-08-16T00:00:00Z</dcterms:created>
  <dcterms:modified xsi:type="dcterms:W3CDTF">2026-06-11T13:21:22Z</dcterms:modified>
</cp:coreProperties>
</file>