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y="10287000" cx="18288000"/>
  <p:notesSz cx="6797675" cy="9928225"/>
  <p:embeddedFontLst>
    <p:embeddedFont>
      <p:font typeface="Anton"/>
      <p:regular r:id="rId21"/>
    </p:embeddedFont>
    <p:embeddedFont>
      <p:font typeface="Quicksand"/>
      <p:regular r:id="rId22"/>
      <p:bold r:id="rId23"/>
    </p:embeddedFont>
    <p:embeddedFont>
      <p:font typeface="Quicksand Medium"/>
      <p:regular r:id="rId24"/>
      <p:bold r:id="rId2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26" roundtripDataSignature="AMtx7miyOmX4b+9o+44c74+Vs9e4WqoxE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font" Target="fonts/Quicksand-regular.fntdata"/><Relationship Id="rId21" Type="http://schemas.openxmlformats.org/officeDocument/2006/relationships/font" Target="fonts/Anton-regular.fntdata"/><Relationship Id="rId24" Type="http://schemas.openxmlformats.org/officeDocument/2006/relationships/font" Target="fonts/QuicksandMedium-regular.fntdata"/><Relationship Id="rId23" Type="http://schemas.openxmlformats.org/officeDocument/2006/relationships/font" Target="fonts/Quicksand-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customschemas.google.com/relationships/presentationmetadata" Target="metadata"/><Relationship Id="rId25" Type="http://schemas.openxmlformats.org/officeDocument/2006/relationships/font" Target="fonts/QuicksandMedium-bold.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92075" y="744538"/>
            <a:ext cx="6615113"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79768" y="4715907"/>
            <a:ext cx="5438140" cy="4467701"/>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79768" y="4715907"/>
            <a:ext cx="5438140" cy="4467701"/>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90488"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4:notes"/>
          <p:cNvSpPr txBox="1"/>
          <p:nvPr>
            <p:ph idx="1" type="body"/>
          </p:nvPr>
        </p:nvSpPr>
        <p:spPr>
          <a:xfrm>
            <a:off x="679768" y="4715907"/>
            <a:ext cx="5438140" cy="4467701"/>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7" name="Google Shape;97;p4:notes"/>
          <p:cNvSpPr/>
          <p:nvPr>
            <p:ph idx="2" type="sldImg"/>
          </p:nvPr>
        </p:nvSpPr>
        <p:spPr>
          <a:xfrm>
            <a:off x="90488"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2:notes"/>
          <p:cNvSpPr txBox="1"/>
          <p:nvPr>
            <p:ph idx="1" type="body"/>
          </p:nvPr>
        </p:nvSpPr>
        <p:spPr>
          <a:xfrm>
            <a:off x="679768" y="4715907"/>
            <a:ext cx="5438140" cy="4467701"/>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2" name="Google Shape;112;p2:notes"/>
          <p:cNvSpPr/>
          <p:nvPr>
            <p:ph idx="2" type="sldImg"/>
          </p:nvPr>
        </p:nvSpPr>
        <p:spPr>
          <a:xfrm>
            <a:off x="90488"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p12:notes"/>
          <p:cNvSpPr txBox="1"/>
          <p:nvPr>
            <p:ph idx="1" type="body"/>
          </p:nvPr>
        </p:nvSpPr>
        <p:spPr>
          <a:xfrm>
            <a:off x="679768" y="4715907"/>
            <a:ext cx="5438140" cy="4467701"/>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5" name="Google Shape;125;p12:notes"/>
          <p:cNvSpPr/>
          <p:nvPr>
            <p:ph idx="2" type="sldImg"/>
          </p:nvPr>
        </p:nvSpPr>
        <p:spPr>
          <a:xfrm>
            <a:off x="90488"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5:notes"/>
          <p:cNvSpPr txBox="1"/>
          <p:nvPr>
            <p:ph idx="1" type="body"/>
          </p:nvPr>
        </p:nvSpPr>
        <p:spPr>
          <a:xfrm>
            <a:off x="679768" y="4715907"/>
            <a:ext cx="5438140" cy="4467701"/>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8" name="Google Shape;138;p5:notes"/>
          <p:cNvSpPr/>
          <p:nvPr>
            <p:ph idx="2" type="sldImg"/>
          </p:nvPr>
        </p:nvSpPr>
        <p:spPr>
          <a:xfrm>
            <a:off x="90488"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6:notes"/>
          <p:cNvSpPr txBox="1"/>
          <p:nvPr>
            <p:ph idx="1" type="body"/>
          </p:nvPr>
        </p:nvSpPr>
        <p:spPr>
          <a:xfrm>
            <a:off x="679768" y="4715907"/>
            <a:ext cx="5438140" cy="4467701"/>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1" name="Google Shape;151;p6:notes"/>
          <p:cNvSpPr/>
          <p:nvPr>
            <p:ph idx="2" type="sldImg"/>
          </p:nvPr>
        </p:nvSpPr>
        <p:spPr>
          <a:xfrm>
            <a:off x="90488"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7:notes"/>
          <p:cNvSpPr txBox="1"/>
          <p:nvPr>
            <p:ph idx="1" type="body"/>
          </p:nvPr>
        </p:nvSpPr>
        <p:spPr>
          <a:xfrm>
            <a:off x="679768" y="4715907"/>
            <a:ext cx="5438140" cy="4467701"/>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5" name="Google Shape;165;p7:notes"/>
          <p:cNvSpPr/>
          <p:nvPr>
            <p:ph idx="2" type="sldImg"/>
          </p:nvPr>
        </p:nvSpPr>
        <p:spPr>
          <a:xfrm>
            <a:off x="90488"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9:notes"/>
          <p:cNvSpPr txBox="1"/>
          <p:nvPr>
            <p:ph idx="1" type="body"/>
          </p:nvPr>
        </p:nvSpPr>
        <p:spPr>
          <a:xfrm>
            <a:off x="679768" y="4715907"/>
            <a:ext cx="5438140" cy="4467701"/>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4" name="Google Shape;184;p9:notes"/>
          <p:cNvSpPr/>
          <p:nvPr>
            <p:ph idx="2" type="sldImg"/>
          </p:nvPr>
        </p:nvSpPr>
        <p:spPr>
          <a:xfrm>
            <a:off x="90488"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10:notes"/>
          <p:cNvSpPr txBox="1"/>
          <p:nvPr>
            <p:ph idx="1" type="body"/>
          </p:nvPr>
        </p:nvSpPr>
        <p:spPr>
          <a:xfrm>
            <a:off x="679768" y="4715907"/>
            <a:ext cx="5438140" cy="4467701"/>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0" name="Google Shape;200;p10:notes"/>
          <p:cNvSpPr/>
          <p:nvPr>
            <p:ph idx="2" type="sldImg"/>
          </p:nvPr>
        </p:nvSpPr>
        <p:spPr>
          <a:xfrm>
            <a:off x="90488"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11:notes"/>
          <p:cNvSpPr txBox="1"/>
          <p:nvPr>
            <p:ph idx="1" type="body"/>
          </p:nvPr>
        </p:nvSpPr>
        <p:spPr>
          <a:xfrm>
            <a:off x="679768" y="4715907"/>
            <a:ext cx="5438140" cy="4467701"/>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2" name="Google Shape;212;p11:notes"/>
          <p:cNvSpPr/>
          <p:nvPr>
            <p:ph idx="2" type="sldImg"/>
          </p:nvPr>
        </p:nvSpPr>
        <p:spPr>
          <a:xfrm>
            <a:off x="90488"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16:notes"/>
          <p:cNvSpPr txBox="1"/>
          <p:nvPr>
            <p:ph idx="1" type="body"/>
          </p:nvPr>
        </p:nvSpPr>
        <p:spPr>
          <a:xfrm>
            <a:off x="679768" y="4715907"/>
            <a:ext cx="5438140" cy="4467701"/>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6" name="Google Shape;226;p16:notes"/>
          <p:cNvSpPr/>
          <p:nvPr>
            <p:ph idx="2" type="sldImg"/>
          </p:nvPr>
        </p:nvSpPr>
        <p:spPr>
          <a:xfrm>
            <a:off x="90488"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p17:notes"/>
          <p:cNvSpPr txBox="1"/>
          <p:nvPr>
            <p:ph idx="1" type="body"/>
          </p:nvPr>
        </p:nvSpPr>
        <p:spPr>
          <a:xfrm>
            <a:off x="679768" y="4715907"/>
            <a:ext cx="5438140" cy="4467701"/>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3" name="Google Shape;243;p17:notes"/>
          <p:cNvSpPr/>
          <p:nvPr>
            <p:ph idx="2" type="sldImg"/>
          </p:nvPr>
        </p:nvSpPr>
        <p:spPr>
          <a:xfrm>
            <a:off x="90488"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p18:notes"/>
          <p:cNvSpPr txBox="1"/>
          <p:nvPr>
            <p:ph idx="1" type="body"/>
          </p:nvPr>
        </p:nvSpPr>
        <p:spPr>
          <a:xfrm>
            <a:off x="679768" y="4715907"/>
            <a:ext cx="5438140" cy="4467701"/>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6" name="Google Shape;256;p18:notes"/>
          <p:cNvSpPr/>
          <p:nvPr>
            <p:ph idx="2" type="sldImg"/>
          </p:nvPr>
        </p:nvSpPr>
        <p:spPr>
          <a:xfrm>
            <a:off x="90488"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p19:notes"/>
          <p:cNvSpPr txBox="1"/>
          <p:nvPr>
            <p:ph idx="1" type="body"/>
          </p:nvPr>
        </p:nvSpPr>
        <p:spPr>
          <a:xfrm>
            <a:off x="679768" y="4715907"/>
            <a:ext cx="5438140" cy="4467701"/>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9" name="Google Shape;269;p19:notes"/>
          <p:cNvSpPr/>
          <p:nvPr>
            <p:ph idx="2" type="sldImg"/>
          </p:nvPr>
        </p:nvSpPr>
        <p:spPr>
          <a:xfrm>
            <a:off x="90488"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p3:notes"/>
          <p:cNvSpPr txBox="1"/>
          <p:nvPr>
            <p:ph idx="1" type="body"/>
          </p:nvPr>
        </p:nvSpPr>
        <p:spPr>
          <a:xfrm>
            <a:off x="679768" y="4715907"/>
            <a:ext cx="5438140" cy="4467701"/>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1" name="Google Shape;281;p3:notes"/>
          <p:cNvSpPr/>
          <p:nvPr>
            <p:ph idx="2" type="sldImg"/>
          </p:nvPr>
        </p:nvSpPr>
        <p:spPr>
          <a:xfrm>
            <a:off x="90488"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4"/>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8" name="Google Shape;18;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2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2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4" name="Google Shape;24;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2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2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0" name="Google Shape;30;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2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2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6" name="Google Shape;36;p2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2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3" name="Google Shape;43;p2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4" name="Google Shape;44;p2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5" name="Google Shape;45;p2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6" name="Google Shape;46;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3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3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3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3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31"/>
          <p:cNvSpPr/>
          <p:nvPr>
            <p:ph idx="2" type="pic"/>
          </p:nvPr>
        </p:nvSpPr>
        <p:spPr>
          <a:xfrm>
            <a:off x="1792288" y="612775"/>
            <a:ext cx="5486400" cy="4114800"/>
          </a:xfrm>
          <a:prstGeom prst="rect">
            <a:avLst/>
          </a:prstGeom>
          <a:noFill/>
          <a:ln>
            <a:noFill/>
          </a:ln>
        </p:spPr>
      </p:sp>
      <p:sp>
        <p:nvSpPr>
          <p:cNvPr id="64" name="Google Shape;64;p3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3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32"/>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3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33"/>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33"/>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2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6.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16.png"/><Relationship Id="rId5" Type="http://schemas.openxmlformats.org/officeDocument/2006/relationships/image" Target="../media/image7.png"/><Relationship Id="rId6" Type="http://schemas.openxmlformats.org/officeDocument/2006/relationships/image" Target="../media/image2.png"/><Relationship Id="rId7" Type="http://schemas.openxmlformats.org/officeDocument/2006/relationships/image" Target="../media/image17.jpg"/><Relationship Id="rId8"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7.png"/><Relationship Id="rId5" Type="http://schemas.openxmlformats.org/officeDocument/2006/relationships/image" Target="../media/image31.png"/><Relationship Id="rId6"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3.jpg"/><Relationship Id="rId4" Type="http://schemas.openxmlformats.org/officeDocument/2006/relationships/image" Target="../media/image7.png"/><Relationship Id="rId5" Type="http://schemas.openxmlformats.org/officeDocument/2006/relationships/image" Target="../media/image15.jpg"/><Relationship Id="rId6"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4.png"/><Relationship Id="rId4" Type="http://schemas.openxmlformats.org/officeDocument/2006/relationships/image" Target="../media/image7.png"/><Relationship Id="rId5" Type="http://schemas.openxmlformats.org/officeDocument/2006/relationships/image" Target="../media/image5.png"/><Relationship Id="rId6"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4.png"/><Relationship Id="rId4" Type="http://schemas.openxmlformats.org/officeDocument/2006/relationships/image" Target="../media/image7.png"/><Relationship Id="rId5" Type="http://schemas.openxmlformats.org/officeDocument/2006/relationships/image" Target="../media/image6.png"/><Relationship Id="rId6" Type="http://schemas.openxmlformats.org/officeDocument/2006/relationships/image" Target="../media/image8.png"/><Relationship Id="rId7"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7.png"/><Relationship Id="rId4" Type="http://schemas.openxmlformats.org/officeDocument/2006/relationships/image" Target="../media/image1.png"/><Relationship Id="rId9" Type="http://schemas.openxmlformats.org/officeDocument/2006/relationships/image" Target="../media/image3.png"/><Relationship Id="rId5" Type="http://schemas.openxmlformats.org/officeDocument/2006/relationships/hyperlink" Target="http://www.youtube.com/watch?v=4C7dJg0YYhQ" TargetMode="External"/><Relationship Id="rId6" Type="http://schemas.openxmlformats.org/officeDocument/2006/relationships/image" Target="../media/image14.jpg"/><Relationship Id="rId7" Type="http://schemas.openxmlformats.org/officeDocument/2006/relationships/hyperlink" Target="https://youtu.be/4C7dJg0YYhQ" TargetMode="External"/><Relationship Id="rId8" Type="http://schemas.openxmlformats.org/officeDocument/2006/relationships/hyperlink" Target="https://youtu.be/4C7dJg0YYhQ"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7.png"/><Relationship Id="rId4" Type="http://schemas.openxmlformats.org/officeDocument/2006/relationships/image" Target="../media/image34.png"/><Relationship Id="rId5" Type="http://schemas.openxmlformats.org/officeDocument/2006/relationships/image" Target="../media/image15.jpg"/><Relationship Id="rId6"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7.png"/><Relationship Id="rId4" Type="http://schemas.openxmlformats.org/officeDocument/2006/relationships/image" Target="../media/image1.png"/><Relationship Id="rId5"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2.png"/><Relationship Id="rId4" Type="http://schemas.openxmlformats.org/officeDocument/2006/relationships/image" Target="../media/image7.png"/><Relationship Id="rId5" Type="http://schemas.openxmlformats.org/officeDocument/2006/relationships/image" Target="../media/image13.png"/><Relationship Id="rId6" Type="http://schemas.openxmlformats.org/officeDocument/2006/relationships/image" Target="../media/image10.jpg"/><Relationship Id="rId7"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34.png"/><Relationship Id="rId4" Type="http://schemas.openxmlformats.org/officeDocument/2006/relationships/image" Target="../media/image33.png"/><Relationship Id="rId5" Type="http://schemas.openxmlformats.org/officeDocument/2006/relationships/image" Target="../media/image30.png"/><Relationship Id="rId6" Type="http://schemas.openxmlformats.org/officeDocument/2006/relationships/image" Target="../media/image7.png"/><Relationship Id="rId7"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7.png"/><Relationship Id="rId4" Type="http://schemas.openxmlformats.org/officeDocument/2006/relationships/image" Target="../media/image34.png"/><Relationship Id="rId5" Type="http://schemas.openxmlformats.org/officeDocument/2006/relationships/image" Target="../media/image11.jpg"/><Relationship Id="rId6" Type="http://schemas.openxmlformats.org/officeDocument/2006/relationships/image" Target="../media/image24.jpg"/><Relationship Id="rId7"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7.png"/><Relationship Id="rId4" Type="http://schemas.openxmlformats.org/officeDocument/2006/relationships/image" Target="../media/image9.png"/><Relationship Id="rId5" Type="http://schemas.openxmlformats.org/officeDocument/2006/relationships/image" Target="../media/image28.jpg"/><Relationship Id="rId6" Type="http://schemas.openxmlformats.org/officeDocument/2006/relationships/image" Target="../media/image32.jpg"/><Relationship Id="rId7" Type="http://schemas.openxmlformats.org/officeDocument/2006/relationships/image" Target="../media/image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7.png"/><Relationship Id="rId4" Type="http://schemas.openxmlformats.org/officeDocument/2006/relationships/image" Target="../media/image9.png"/><Relationship Id="rId5" Type="http://schemas.openxmlformats.org/officeDocument/2006/relationships/image" Target="../media/image29.jpg"/><Relationship Id="rId6" Type="http://schemas.openxmlformats.org/officeDocument/2006/relationships/image" Target="../media/image3.png"/></Relationships>
</file>

<file path=ppt/slides/_rels/slide15.xml.rels><?xml version="1.0" encoding="UTF-8" standalone="yes"?><Relationships xmlns="http://schemas.openxmlformats.org/package/2006/relationships"><Relationship Id="rId11" Type="http://schemas.openxmlformats.org/officeDocument/2006/relationships/image" Target="../media/image22.png"/><Relationship Id="rId10" Type="http://schemas.openxmlformats.org/officeDocument/2006/relationships/image" Target="../media/image19.png"/><Relationship Id="rId13" Type="http://schemas.openxmlformats.org/officeDocument/2006/relationships/image" Target="../media/image3.png"/><Relationship Id="rId12" Type="http://schemas.openxmlformats.org/officeDocument/2006/relationships/hyperlink" Target="https://deafstudies.eu" TargetMode="External"/><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6.png"/><Relationship Id="rId4" Type="http://schemas.openxmlformats.org/officeDocument/2006/relationships/image" Target="../media/image20.png"/><Relationship Id="rId9" Type="http://schemas.openxmlformats.org/officeDocument/2006/relationships/image" Target="../media/image25.png"/><Relationship Id="rId5" Type="http://schemas.openxmlformats.org/officeDocument/2006/relationships/image" Target="../media/image26.png"/><Relationship Id="rId6" Type="http://schemas.openxmlformats.org/officeDocument/2006/relationships/image" Target="../media/image27.png"/><Relationship Id="rId7" Type="http://schemas.openxmlformats.org/officeDocument/2006/relationships/image" Target="../media/image21.png"/><Relationship Id="rId8"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83" name="Shape 83"/>
        <p:cNvGrpSpPr/>
        <p:nvPr/>
      </p:nvGrpSpPr>
      <p:grpSpPr>
        <a:xfrm>
          <a:off x="0" y="0"/>
          <a:ext cx="0" cy="0"/>
          <a:chOff x="0" y="0"/>
          <a:chExt cx="0" cy="0"/>
        </a:xfrm>
      </p:grpSpPr>
      <p:sp>
        <p:nvSpPr>
          <p:cNvPr id="84" name="Google Shape;84;p1"/>
          <p:cNvSpPr/>
          <p:nvPr/>
        </p:nvSpPr>
        <p:spPr>
          <a:xfrm>
            <a:off x="2922085" y="2373340"/>
            <a:ext cx="15365916" cy="7913660"/>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85" name="Google Shape;85;p1"/>
          <p:cNvGrpSpPr/>
          <p:nvPr/>
        </p:nvGrpSpPr>
        <p:grpSpPr>
          <a:xfrm>
            <a:off x="0" y="-216991"/>
            <a:ext cx="2922084" cy="10503991"/>
            <a:chOff x="0" y="-57150"/>
            <a:chExt cx="769602" cy="2766483"/>
          </a:xfrm>
        </p:grpSpPr>
        <p:sp>
          <p:nvSpPr>
            <p:cNvPr id="86" name="Google Shape;86;p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chemeClr val="dk1"/>
                </a:solidFill>
                <a:latin typeface="Calibri"/>
                <a:ea typeface="Calibri"/>
                <a:cs typeface="Calibri"/>
                <a:sym typeface="Calibri"/>
              </a:endParaRPr>
            </a:p>
          </p:txBody>
        </p:sp>
        <p:sp>
          <p:nvSpPr>
            <p:cNvPr id="87" name="Google Shape;87;p1"/>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1"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1" i="0" sz="1800" u="none" cap="none" strike="noStrike">
                <a:solidFill>
                  <a:schemeClr val="dk1"/>
                </a:solidFill>
                <a:latin typeface="Calibri"/>
                <a:ea typeface="Calibri"/>
                <a:cs typeface="Calibri"/>
                <a:sym typeface="Calibri"/>
              </a:endParaRPr>
            </a:p>
          </p:txBody>
        </p:sp>
      </p:grpSp>
      <p:sp>
        <p:nvSpPr>
          <p:cNvPr id="88" name="Google Shape;88;p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9" name="Google Shape;89;p1"/>
          <p:cNvSpPr txBox="1"/>
          <p:nvPr/>
        </p:nvSpPr>
        <p:spPr>
          <a:xfrm>
            <a:off x="3585179" y="1258752"/>
            <a:ext cx="8667900" cy="517065"/>
          </a:xfrm>
          <a:prstGeom prst="rect">
            <a:avLst/>
          </a:prstGeom>
          <a:noFill/>
          <a:ln>
            <a:noFill/>
          </a:ln>
        </p:spPr>
        <p:txBody>
          <a:bodyPr anchorCtr="0" anchor="t" bIns="0" lIns="0" spcFirstLastPara="1" rIns="0" wrap="square" tIns="0">
            <a:spAutoFit/>
          </a:bodyPr>
          <a:lstStyle/>
          <a:p>
            <a:pPr indent="0" lvl="0" marL="0" marR="0" rtl="0" algn="l">
              <a:lnSpc>
                <a:spcPct val="140017"/>
              </a:lnSpc>
              <a:spcBef>
                <a:spcPts val="0"/>
              </a:spcBef>
              <a:spcAft>
                <a:spcPts val="0"/>
              </a:spcAft>
              <a:buClr>
                <a:srgbClr val="000000"/>
              </a:buClr>
              <a:buSzPts val="2400"/>
              <a:buFont typeface="Arial"/>
              <a:buNone/>
            </a:pPr>
            <a:r>
              <a:rPr b="0" i="0" lang="en-US" sz="2400" u="none" cap="none" strike="noStrike">
                <a:solidFill>
                  <a:srgbClr val="FFFFFF"/>
                </a:solidFill>
                <a:latin typeface="Quicksand"/>
                <a:ea typeface="Quicksand"/>
                <a:cs typeface="Quicksand"/>
                <a:sym typeface="Quicksand"/>
              </a:rPr>
              <a:t>Deaf Studies | Workshop</a:t>
            </a:r>
            <a:endParaRPr b="0" i="0" sz="1400" u="none" cap="none" strike="noStrike">
              <a:solidFill>
                <a:srgbClr val="000000"/>
              </a:solidFill>
              <a:latin typeface="Arial"/>
              <a:ea typeface="Arial"/>
              <a:cs typeface="Arial"/>
              <a:sym typeface="Arial"/>
            </a:endParaRPr>
          </a:p>
        </p:txBody>
      </p:sp>
      <p:sp>
        <p:nvSpPr>
          <p:cNvPr id="90" name="Google Shape;90;p1"/>
          <p:cNvSpPr txBox="1"/>
          <p:nvPr/>
        </p:nvSpPr>
        <p:spPr>
          <a:xfrm>
            <a:off x="444137" y="8503920"/>
            <a:ext cx="19332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Quicksand Medium"/>
                <a:ea typeface="Quicksand Medium"/>
                <a:cs typeface="Quicksand Medium"/>
                <a:sym typeface="Quicksand Medium"/>
              </a:rPr>
              <a:t>Fonti immagini: freepik.com</a:t>
            </a:r>
            <a:endParaRPr b="0" i="0" sz="1400" u="none" cap="none" strike="noStrike">
              <a:solidFill>
                <a:schemeClr val="lt1"/>
              </a:solidFill>
              <a:latin typeface="Quicksand Medium"/>
              <a:ea typeface="Quicksand Medium"/>
              <a:cs typeface="Quicksand Medium"/>
              <a:sym typeface="Quicksand Medium"/>
            </a:endParaRPr>
          </a:p>
        </p:txBody>
      </p:sp>
      <p:sp>
        <p:nvSpPr>
          <p:cNvPr id="91" name="Google Shape;91;p1"/>
          <p:cNvSpPr txBox="1"/>
          <p:nvPr/>
        </p:nvSpPr>
        <p:spPr>
          <a:xfrm>
            <a:off x="3785989" y="1692304"/>
            <a:ext cx="13641900" cy="46794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t/>
            </a:r>
            <a:endParaRPr b="0" i="0" sz="8000" u="none" cap="none" strike="noStrike">
              <a:solidFill>
                <a:srgbClr val="FFFFFF"/>
              </a:solidFill>
              <a:latin typeface="Anton"/>
              <a:ea typeface="Anton"/>
              <a:cs typeface="Anton"/>
              <a:sym typeface="Anton"/>
            </a:endParaRPr>
          </a:p>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Modelli di riferimento e leader Sordi</a:t>
            </a:r>
            <a:endParaRPr b="0" i="0" sz="8000" u="none" cap="none" strike="noStrike">
              <a:solidFill>
                <a:srgbClr val="FFFFFF"/>
              </a:solidFill>
              <a:latin typeface="Anton"/>
              <a:ea typeface="Anton"/>
              <a:cs typeface="Anton"/>
              <a:sym typeface="Anton"/>
            </a:endParaRPr>
          </a:p>
        </p:txBody>
      </p:sp>
      <p:sp>
        <p:nvSpPr>
          <p:cNvPr id="92" name="Google Shape;92;p1"/>
          <p:cNvSpPr txBox="1"/>
          <p:nvPr/>
        </p:nvSpPr>
        <p:spPr>
          <a:xfrm>
            <a:off x="3786000" y="6775402"/>
            <a:ext cx="11401500" cy="4926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FFFFF"/>
                </a:solidFill>
                <a:latin typeface="Quicksand Medium"/>
                <a:ea typeface="Quicksand Medium"/>
                <a:cs typeface="Quicksand Medium"/>
                <a:sym typeface="Quicksand Medium"/>
              </a:rPr>
              <a:t>Educatori e ricercatori </a:t>
            </a:r>
            <a:r>
              <a:rPr lang="en-US" sz="3200">
                <a:solidFill>
                  <a:srgbClr val="FFFFFF"/>
                </a:solidFill>
                <a:latin typeface="Quicksand Medium"/>
                <a:ea typeface="Quicksand Medium"/>
                <a:cs typeface="Quicksand Medium"/>
                <a:sym typeface="Quicksand Medium"/>
              </a:rPr>
              <a:t>S</a:t>
            </a:r>
            <a:r>
              <a:rPr b="0" i="0" lang="en-US" sz="3200" u="none" cap="none" strike="noStrike">
                <a:solidFill>
                  <a:srgbClr val="FFFFFF"/>
                </a:solidFill>
                <a:latin typeface="Quicksand Medium"/>
                <a:ea typeface="Quicksand Medium"/>
                <a:cs typeface="Quicksand Medium"/>
                <a:sym typeface="Quicksand Medium"/>
              </a:rPr>
              <a:t>ordi</a:t>
            </a:r>
            <a:endParaRPr b="0" i="0" sz="3200" u="none" cap="none" strike="noStrike">
              <a:solidFill>
                <a:srgbClr val="FFFFFF"/>
              </a:solidFill>
              <a:latin typeface="Quicksand Medium"/>
              <a:ea typeface="Quicksand Medium"/>
              <a:cs typeface="Quicksand Medium"/>
              <a:sym typeface="Quicksand Medium"/>
            </a:endParaRPr>
          </a:p>
        </p:txBody>
      </p:sp>
      <p:sp>
        <p:nvSpPr>
          <p:cNvPr id="93" name="Google Shape;93;p1"/>
          <p:cNvSpPr txBox="1"/>
          <p:nvPr/>
        </p:nvSpPr>
        <p:spPr>
          <a:xfrm>
            <a:off x="3457350" y="9339575"/>
            <a:ext cx="10519200" cy="797400"/>
          </a:xfrm>
          <a:prstGeom prst="rect">
            <a:avLst/>
          </a:prstGeom>
          <a:noFill/>
          <a:ln>
            <a:noFill/>
          </a:ln>
        </p:spPr>
        <p:txBody>
          <a:bodyPr anchorCtr="0" anchor="t" bIns="91425" lIns="91425" spcFirstLastPara="1" rIns="91425" wrap="square" tIns="91425">
            <a:spAutoFit/>
          </a:bodyPr>
          <a:lstStyle/>
          <a:p>
            <a:pPr indent="0" lvl="0" marL="0" rtl="0" algn="l">
              <a:lnSpc>
                <a:spcPct val="115833"/>
              </a:lnSpc>
              <a:spcBef>
                <a:spcPts val="0"/>
              </a:spcBef>
              <a:spcAft>
                <a:spcPts val="800"/>
              </a:spcAft>
              <a:buNone/>
            </a:pPr>
            <a:r>
              <a:rPr lang="en-US" sz="1200">
                <a:solidFill>
                  <a:srgbClr val="FFFFFF"/>
                </a:solidFill>
                <a:latin typeface="Quicksand Medium"/>
                <a:ea typeface="Quicksand Medium"/>
                <a:cs typeface="Quicksand Medium"/>
                <a:sym typeface="Quicksand Medium"/>
              </a:rPr>
              <a:t>Finanziato dall’Unione Europea. Tuttavia, le opinioni e i punti di vista espressi sono esclusivamente quelli dell’autore o degli autori e non riflettono necessariamente quelli dell’Unione Europea o dell’Agenzia esecutiva europea per l’istruzione e la cultura (EACEA). Né l’Unione Europea né l’EACEA possono essere ritenute responsabili per tali contenuti.</a:t>
            </a:r>
            <a:endParaRPr sz="1200">
              <a:solidFill>
                <a:srgbClr val="FFFFFF"/>
              </a:solidFill>
            </a:endParaRPr>
          </a:p>
        </p:txBody>
      </p:sp>
      <p:pic>
        <p:nvPicPr>
          <p:cNvPr id="94" name="Google Shape;94;p1" title="IT_Co-fundedbytheEU_RGB_WHITE Outline.png"/>
          <p:cNvPicPr preferRelativeResize="0"/>
          <p:nvPr/>
        </p:nvPicPr>
        <p:blipFill>
          <a:blip r:embed="rId4">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98" name="Shape 98"/>
        <p:cNvGrpSpPr/>
        <p:nvPr/>
      </p:nvGrpSpPr>
      <p:grpSpPr>
        <a:xfrm>
          <a:off x="0" y="0"/>
          <a:ext cx="0" cy="0"/>
          <a:chOff x="0" y="0"/>
          <a:chExt cx="0" cy="0"/>
        </a:xfrm>
      </p:grpSpPr>
      <p:pic>
        <p:nvPicPr>
          <p:cNvPr id="99" name="Google Shape;99;p4"/>
          <p:cNvPicPr preferRelativeResize="0"/>
          <p:nvPr/>
        </p:nvPicPr>
        <p:blipFill rotWithShape="1">
          <a:blip r:embed="rId3">
            <a:alphaModFix/>
          </a:blip>
          <a:srcRect b="0" l="0" r="0" t="0"/>
          <a:stretch/>
        </p:blipFill>
        <p:spPr>
          <a:xfrm>
            <a:off x="1135542" y="5035004"/>
            <a:ext cx="998597" cy="1006586"/>
          </a:xfrm>
          <a:prstGeom prst="rect">
            <a:avLst/>
          </a:prstGeom>
          <a:noFill/>
          <a:ln>
            <a:noFill/>
          </a:ln>
        </p:spPr>
      </p:pic>
      <p:sp>
        <p:nvSpPr>
          <p:cNvPr id="100" name="Google Shape;100;p4"/>
          <p:cNvSpPr/>
          <p:nvPr/>
        </p:nvSpPr>
        <p:spPr>
          <a:xfrm>
            <a:off x="-436050" y="10450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101" name="Google Shape;101;p4"/>
          <p:cNvGrpSpPr/>
          <p:nvPr/>
        </p:nvGrpSpPr>
        <p:grpSpPr>
          <a:xfrm>
            <a:off x="-26695" y="-216291"/>
            <a:ext cx="2920622" cy="10503291"/>
            <a:chOff x="0" y="-57150"/>
            <a:chExt cx="769602" cy="2766483"/>
          </a:xfrm>
        </p:grpSpPr>
        <p:sp>
          <p:nvSpPr>
            <p:cNvPr id="102" name="Google Shape;102;p4"/>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3" name="Google Shape;103;p4"/>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04" name="Google Shape;104;p4"/>
          <p:cNvSpPr/>
          <p:nvPr/>
        </p:nvSpPr>
        <p:spPr>
          <a:xfrm>
            <a:off x="-390620" y="58334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05" name="Google Shape;105;p4"/>
          <p:cNvPicPr preferRelativeResize="0"/>
          <p:nvPr/>
        </p:nvPicPr>
        <p:blipFill rotWithShape="1">
          <a:blip r:embed="rId6">
            <a:alphaModFix/>
          </a:blip>
          <a:srcRect b="0" l="0" r="0" t="0"/>
          <a:stretch/>
        </p:blipFill>
        <p:spPr>
          <a:xfrm>
            <a:off x="602830" y="4620467"/>
            <a:ext cx="2064019" cy="183566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pic>
        <p:nvPicPr>
          <p:cNvPr id="106" name="Google Shape;106;p4"/>
          <p:cNvPicPr preferRelativeResize="0"/>
          <p:nvPr/>
        </p:nvPicPr>
        <p:blipFill rotWithShape="1">
          <a:blip r:embed="rId7">
            <a:alphaModFix/>
          </a:blip>
          <a:srcRect b="0" l="0" r="0" t="0"/>
          <a:stretch/>
        </p:blipFill>
        <p:spPr>
          <a:xfrm>
            <a:off x="12556671" y="2351920"/>
            <a:ext cx="4712426" cy="4712426"/>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sp>
        <p:nvSpPr>
          <p:cNvPr id="107" name="Google Shape;107;p4"/>
          <p:cNvSpPr txBox="1"/>
          <p:nvPr/>
        </p:nvSpPr>
        <p:spPr>
          <a:xfrm>
            <a:off x="4854228" y="1059258"/>
            <a:ext cx="9416700" cy="11082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7200"/>
              <a:buFont typeface="Arial"/>
              <a:buNone/>
            </a:pPr>
            <a:r>
              <a:rPr b="0" i="0" lang="en-US" sz="7200" u="none" cap="none" strike="noStrike">
                <a:solidFill>
                  <a:srgbClr val="FFFFFF"/>
                </a:solidFill>
                <a:latin typeface="Anton"/>
                <a:ea typeface="Anton"/>
                <a:cs typeface="Anton"/>
                <a:sym typeface="Anton"/>
              </a:rPr>
              <a:t>Introduzione</a:t>
            </a:r>
            <a:endParaRPr b="0" i="0" sz="7200" u="none" cap="none" strike="noStrike">
              <a:solidFill>
                <a:srgbClr val="000000"/>
              </a:solidFill>
              <a:latin typeface="Anton"/>
              <a:ea typeface="Anton"/>
              <a:cs typeface="Anton"/>
              <a:sym typeface="Anton"/>
            </a:endParaRPr>
          </a:p>
        </p:txBody>
      </p:sp>
      <p:sp>
        <p:nvSpPr>
          <p:cNvPr id="108" name="Google Shape;108;p4"/>
          <p:cNvSpPr txBox="1"/>
          <p:nvPr/>
        </p:nvSpPr>
        <p:spPr>
          <a:xfrm>
            <a:off x="4566845" y="3599254"/>
            <a:ext cx="12323100" cy="2573700"/>
          </a:xfrm>
          <a:prstGeom prst="rect">
            <a:avLst/>
          </a:prstGeom>
          <a:noFill/>
          <a:ln>
            <a:noFill/>
          </a:ln>
        </p:spPr>
        <p:txBody>
          <a:bodyPr anchorCtr="0" anchor="t" bIns="0" lIns="0" spcFirstLastPara="1" rIns="0" wrap="square" tIns="0">
            <a:spAutoFit/>
          </a:bodyPr>
          <a:lstStyle/>
          <a:p>
            <a:pPr indent="-302256" lvl="1" marL="604511" marR="0" rtl="0" algn="l">
              <a:lnSpc>
                <a:spcPct val="140014"/>
              </a:lnSpc>
              <a:spcBef>
                <a:spcPts val="0"/>
              </a:spcBef>
              <a:spcAft>
                <a:spcPts val="0"/>
              </a:spcAft>
              <a:buClr>
                <a:srgbClr val="FFFFFF"/>
              </a:buClr>
              <a:buSzPts val="2799"/>
              <a:buFont typeface="Quicksand Medium"/>
              <a:buChar char="•"/>
            </a:pPr>
            <a:r>
              <a:rPr b="0" i="0" lang="en-US" sz="4400" u="none" cap="none" strike="noStrike">
                <a:solidFill>
                  <a:srgbClr val="FFFFFF"/>
                </a:solidFill>
                <a:latin typeface="Quicksand Medium"/>
                <a:ea typeface="Quicksand Medium"/>
                <a:cs typeface="Quicksand Medium"/>
                <a:sym typeface="Quicksand Medium"/>
              </a:rPr>
              <a:t>Giro di presentazioni</a:t>
            </a:r>
            <a:br>
              <a:rPr b="0" i="0" lang="en-US" sz="4400" u="none" cap="none" strike="noStrike">
                <a:solidFill>
                  <a:srgbClr val="FFFFFF"/>
                </a:solidFill>
                <a:latin typeface="Quicksand Medium"/>
                <a:ea typeface="Quicksand Medium"/>
                <a:cs typeface="Quicksand Medium"/>
                <a:sym typeface="Quicksand Medium"/>
              </a:rPr>
            </a:br>
            <a:endParaRPr b="0" i="0" sz="4400" u="none" cap="none" strike="noStrike">
              <a:solidFill>
                <a:srgbClr val="FFFFFF"/>
              </a:solidFill>
              <a:latin typeface="Quicksand Medium"/>
              <a:ea typeface="Quicksand Medium"/>
              <a:cs typeface="Quicksand Medium"/>
              <a:sym typeface="Quicksand Medium"/>
            </a:endParaRPr>
          </a:p>
          <a:p>
            <a:pPr indent="-302256" lvl="1" marL="604511" marR="0" rtl="0" algn="l">
              <a:lnSpc>
                <a:spcPct val="140014"/>
              </a:lnSpc>
              <a:spcBef>
                <a:spcPts val="0"/>
              </a:spcBef>
              <a:spcAft>
                <a:spcPts val="0"/>
              </a:spcAft>
              <a:buClr>
                <a:srgbClr val="FFFFFF"/>
              </a:buClr>
              <a:buSzPts val="2799"/>
              <a:buFont typeface="Quicksand Medium"/>
              <a:buChar char="•"/>
            </a:pPr>
            <a:r>
              <a:rPr b="0" i="0" lang="en-US" sz="4400" u="none" cap="none" strike="noStrike">
                <a:solidFill>
                  <a:srgbClr val="FFFFFF"/>
                </a:solidFill>
                <a:latin typeface="Quicksand Medium"/>
                <a:ea typeface="Quicksand Medium"/>
                <a:cs typeface="Quicksand Medium"/>
                <a:sym typeface="Quicksand Medium"/>
              </a:rPr>
              <a:t>Attività Rompighiaccio</a:t>
            </a:r>
            <a:endParaRPr b="0" i="0" sz="1400" u="none" cap="none" strike="noStrike">
              <a:solidFill>
                <a:srgbClr val="000000"/>
              </a:solidFill>
              <a:latin typeface="Quicksand Medium"/>
              <a:ea typeface="Quicksand Medium"/>
              <a:cs typeface="Quicksand Medium"/>
              <a:sym typeface="Quicksand Medium"/>
            </a:endParaRPr>
          </a:p>
        </p:txBody>
      </p:sp>
      <p:pic>
        <p:nvPicPr>
          <p:cNvPr id="109" name="Google Shape;109;p4" title="IT_Co-fundedbytheEU_RGB_WHITE Outline.png"/>
          <p:cNvPicPr preferRelativeResize="0"/>
          <p:nvPr/>
        </p:nvPicPr>
        <p:blipFill>
          <a:blip r:embed="rId8">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13" name="Shape 113"/>
        <p:cNvGrpSpPr/>
        <p:nvPr/>
      </p:nvGrpSpPr>
      <p:grpSpPr>
        <a:xfrm>
          <a:off x="0" y="0"/>
          <a:ext cx="0" cy="0"/>
          <a:chOff x="0" y="0"/>
          <a:chExt cx="0" cy="0"/>
        </a:xfrm>
      </p:grpSpPr>
      <p:grpSp>
        <p:nvGrpSpPr>
          <p:cNvPr id="114" name="Google Shape;114;p2"/>
          <p:cNvGrpSpPr/>
          <p:nvPr/>
        </p:nvGrpSpPr>
        <p:grpSpPr>
          <a:xfrm>
            <a:off x="0" y="-216991"/>
            <a:ext cx="2922084" cy="10503991"/>
            <a:chOff x="0" y="-57150"/>
            <a:chExt cx="769602" cy="2766483"/>
          </a:xfrm>
        </p:grpSpPr>
        <p:sp>
          <p:nvSpPr>
            <p:cNvPr id="115" name="Google Shape;115;p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6" name="Google Shape;116;p2"/>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17" name="Google Shape;117;p2"/>
          <p:cNvSpPr txBox="1"/>
          <p:nvPr/>
        </p:nvSpPr>
        <p:spPr>
          <a:xfrm>
            <a:off x="4103126" y="2437135"/>
            <a:ext cx="12323100" cy="6927300"/>
          </a:xfrm>
          <a:prstGeom prst="rect">
            <a:avLst/>
          </a:prstGeom>
          <a:noFill/>
          <a:ln>
            <a:noFill/>
          </a:ln>
        </p:spPr>
        <p:txBody>
          <a:bodyPr anchorCtr="0" anchor="t" bIns="0" lIns="0" spcFirstLastPara="1" rIns="0" wrap="square" tIns="0">
            <a:spAutoFit/>
          </a:bodyPr>
          <a:lstStyle/>
          <a:p>
            <a:pPr indent="0" lvl="1" marL="302255" marR="0" rtl="0" algn="l">
              <a:lnSpc>
                <a:spcPct val="140014"/>
              </a:lnSpc>
              <a:spcBef>
                <a:spcPts val="0"/>
              </a:spcBef>
              <a:spcAft>
                <a:spcPts val="0"/>
              </a:spcAft>
              <a:buClr>
                <a:srgbClr val="000000"/>
              </a:buClr>
              <a:buSzPts val="3000"/>
              <a:buFont typeface="Arial"/>
              <a:buNone/>
            </a:pPr>
            <a:r>
              <a:rPr b="0" i="0" lang="en-US" sz="3000" u="none" cap="none" strike="noStrike">
                <a:solidFill>
                  <a:schemeClr val="lt1"/>
                </a:solidFill>
                <a:latin typeface="Quicksand Medium"/>
                <a:ea typeface="Quicksand Medium"/>
                <a:cs typeface="Quicksand Medium"/>
                <a:sym typeface="Quicksand Medium"/>
              </a:rPr>
              <a:t>Obiettivi del workshop</a:t>
            </a:r>
            <a:br>
              <a:rPr b="0" i="0" lang="en-US" sz="3000" u="none" cap="none" strike="noStrike">
                <a:solidFill>
                  <a:srgbClr val="FFFFFF"/>
                </a:solidFill>
                <a:latin typeface="Quicksand Medium"/>
                <a:ea typeface="Quicksand Medium"/>
                <a:cs typeface="Quicksand Medium"/>
                <a:sym typeface="Quicksand Medium"/>
              </a:rPr>
            </a:br>
            <a:r>
              <a:rPr b="0" i="0" lang="en-US" sz="3000" u="none" cap="none" strike="noStrike">
                <a:solidFill>
                  <a:srgbClr val="FFFFFF"/>
                </a:solidFill>
                <a:latin typeface="Quicksand Medium"/>
                <a:ea typeface="Quicksand Medium"/>
                <a:cs typeface="Quicksand Medium"/>
                <a:sym typeface="Quicksand Medium"/>
              </a:rPr>
              <a:t>Brainstorming: le mie esperienze</a:t>
            </a:r>
            <a:br>
              <a:rPr b="0" i="0" lang="en-US" sz="3000" u="none" cap="none" strike="noStrike">
                <a:solidFill>
                  <a:srgbClr val="FFFFFF"/>
                </a:solidFill>
                <a:latin typeface="Quicksand Medium"/>
                <a:ea typeface="Quicksand Medium"/>
                <a:cs typeface="Quicksand Medium"/>
                <a:sym typeface="Quicksand Medium"/>
              </a:rPr>
            </a:br>
            <a:r>
              <a:rPr b="0" i="0" lang="en-US" sz="3000" u="none" cap="none" strike="noStrike">
                <a:solidFill>
                  <a:srgbClr val="FFFFFF"/>
                </a:solidFill>
                <a:latin typeface="Quicksand Medium"/>
                <a:ea typeface="Quicksand Medium"/>
                <a:cs typeface="Quicksand Medium"/>
                <a:sym typeface="Quicksand Medium"/>
              </a:rPr>
              <a:t>Brainstorming: </a:t>
            </a:r>
            <a:r>
              <a:rPr b="0" i="0" lang="en-US" sz="3000" u="none" cap="none" strike="noStrike">
                <a:solidFill>
                  <a:schemeClr val="lt1"/>
                </a:solidFill>
                <a:latin typeface="Quicksand Medium"/>
                <a:ea typeface="Quicksand Medium"/>
                <a:cs typeface="Quicksand Medium"/>
                <a:sym typeface="Quicksand Medium"/>
              </a:rPr>
              <a:t>Cosa significa essere un modello di riferimento?</a:t>
            </a:r>
            <a:br>
              <a:rPr b="0" i="0" lang="en-US" sz="3000" u="none" cap="none" strike="noStrike">
                <a:solidFill>
                  <a:srgbClr val="FFFFFF"/>
                </a:solidFill>
                <a:latin typeface="Quicksand Medium"/>
                <a:ea typeface="Quicksand Medium"/>
                <a:cs typeface="Quicksand Medium"/>
                <a:sym typeface="Quicksand Medium"/>
              </a:rPr>
            </a:br>
            <a:r>
              <a:rPr b="0" i="0" lang="en-US" sz="3000" u="none" cap="none" strike="noStrike">
                <a:solidFill>
                  <a:schemeClr val="lt1"/>
                </a:solidFill>
                <a:latin typeface="Quicksand Medium"/>
                <a:ea typeface="Quicksand Medium"/>
                <a:cs typeface="Quicksand Medium"/>
                <a:sym typeface="Quicksand Medium"/>
              </a:rPr>
              <a:t>Informazioni: modelli di riferimento nel campo dell'educazione e della ricerca</a:t>
            </a:r>
            <a:br>
              <a:rPr b="0" i="0" lang="en-US" sz="3000" u="none" cap="none" strike="noStrike">
                <a:solidFill>
                  <a:srgbClr val="FFFFFF"/>
                </a:solidFill>
                <a:latin typeface="Quicksand Medium"/>
                <a:ea typeface="Quicksand Medium"/>
                <a:cs typeface="Quicksand Medium"/>
                <a:sym typeface="Quicksand Medium"/>
              </a:rPr>
            </a:br>
            <a:r>
              <a:rPr b="0" i="0" lang="en-US" sz="3000" u="none" cap="none" strike="noStrike">
                <a:solidFill>
                  <a:srgbClr val="FFFFFF"/>
                </a:solidFill>
                <a:latin typeface="Quicksand Medium"/>
                <a:ea typeface="Quicksand Medium"/>
                <a:cs typeface="Quicksand Medium"/>
                <a:sym typeface="Quicksand Medium"/>
              </a:rPr>
              <a:t>Attività: </a:t>
            </a:r>
            <a:r>
              <a:rPr b="0" i="0" lang="en-US" sz="3000" u="none" cap="none" strike="noStrike">
                <a:solidFill>
                  <a:schemeClr val="lt1"/>
                </a:solidFill>
                <a:latin typeface="Quicksand Medium"/>
                <a:ea typeface="Quicksand Medium"/>
                <a:cs typeface="Quicksand Medium"/>
                <a:sym typeface="Quicksand Medium"/>
              </a:rPr>
              <a:t>Presentazione dei modelli di riferimento</a:t>
            </a:r>
            <a:br>
              <a:rPr b="0" i="0" lang="en-US" sz="3000" u="none" cap="none" strike="noStrike">
                <a:solidFill>
                  <a:srgbClr val="FFFFFF"/>
                </a:solidFill>
                <a:latin typeface="Quicksand Medium"/>
                <a:ea typeface="Quicksand Medium"/>
                <a:cs typeface="Quicksand Medium"/>
                <a:sym typeface="Quicksand Medium"/>
              </a:rPr>
            </a:br>
            <a:r>
              <a:rPr b="0" i="0" lang="en-US" sz="3000" u="none" cap="none" strike="noStrike">
                <a:solidFill>
                  <a:schemeClr val="lt1"/>
                </a:solidFill>
                <a:latin typeface="Quicksand Medium"/>
                <a:ea typeface="Quicksand Medium"/>
                <a:cs typeface="Quicksand Medium"/>
                <a:sym typeface="Quicksand Medium"/>
              </a:rPr>
              <a:t>Informazioni: Importanza ed effetti dei modelli di riferimento</a:t>
            </a:r>
            <a:endParaRPr b="0" i="0" sz="3000" u="none" cap="none" strike="noStrike">
              <a:solidFill>
                <a:srgbClr val="FFFFFF"/>
              </a:solidFill>
              <a:latin typeface="Quicksand Medium"/>
              <a:ea typeface="Quicksand Medium"/>
              <a:cs typeface="Quicksand Medium"/>
              <a:sym typeface="Quicksand Medium"/>
            </a:endParaRPr>
          </a:p>
          <a:p>
            <a:pPr indent="-315020" lvl="1" marL="604511" marR="0" rtl="0" algn="l">
              <a:lnSpc>
                <a:spcPct val="140014"/>
              </a:lnSpc>
              <a:spcBef>
                <a:spcPts val="0"/>
              </a:spcBef>
              <a:spcAft>
                <a:spcPts val="0"/>
              </a:spcAft>
              <a:buClr>
                <a:srgbClr val="FFFFFF"/>
              </a:buClr>
              <a:buSzPts val="3000"/>
              <a:buFont typeface="Quicksand Medium"/>
              <a:buChar char="•"/>
            </a:pPr>
            <a:r>
              <a:rPr b="0" i="0" lang="en-US" sz="3000" u="none" cap="none" strike="noStrike">
                <a:solidFill>
                  <a:srgbClr val="FFFFFF"/>
                </a:solidFill>
                <a:latin typeface="Quicksand Medium"/>
                <a:ea typeface="Quicksand Medium"/>
                <a:cs typeface="Quicksand Medium"/>
                <a:sym typeface="Quicksand Medium"/>
              </a:rPr>
              <a:t>  </a:t>
            </a:r>
            <a:r>
              <a:rPr b="0" i="0" lang="en-US" sz="3000" u="none" cap="none" strike="noStrike">
                <a:solidFill>
                  <a:schemeClr val="lt1"/>
                </a:solidFill>
                <a:latin typeface="Quicksand Medium"/>
                <a:ea typeface="Quicksand Medium"/>
                <a:cs typeface="Quicksand Medium"/>
                <a:sym typeface="Quicksand Medium"/>
              </a:rPr>
              <a:t>Riflessione e discussione: sfide nell'educazione e nella ricerca</a:t>
            </a:r>
            <a:br>
              <a:rPr b="0" i="0" lang="en-US" sz="3000" u="none" cap="none" strike="noStrike">
                <a:solidFill>
                  <a:srgbClr val="FFFFFF"/>
                </a:solidFill>
                <a:latin typeface="Quicksand Medium"/>
                <a:ea typeface="Quicksand Medium"/>
                <a:cs typeface="Quicksand Medium"/>
                <a:sym typeface="Quicksand Medium"/>
              </a:rPr>
            </a:br>
            <a:r>
              <a:rPr b="0" i="0" lang="en-US" sz="3000" u="none" cap="none" strike="noStrike">
                <a:solidFill>
                  <a:srgbClr val="FFFFFF"/>
                </a:solidFill>
                <a:latin typeface="Quicksand Medium"/>
                <a:ea typeface="Quicksand Medium"/>
                <a:cs typeface="Quicksand Medium"/>
                <a:sym typeface="Quicksand Medium"/>
              </a:rPr>
              <a:t>  </a:t>
            </a:r>
            <a:r>
              <a:rPr b="0" i="0" lang="en-US" sz="3000" u="none" cap="none" strike="noStrike">
                <a:solidFill>
                  <a:schemeClr val="lt1"/>
                </a:solidFill>
                <a:latin typeface="Quicksand Medium"/>
                <a:ea typeface="Quicksand Medium"/>
                <a:cs typeface="Quicksand Medium"/>
                <a:sym typeface="Quicksand Medium"/>
              </a:rPr>
              <a:t>Attività: Sviluppo di soluzioni – la scuola ideale (inclusione)</a:t>
            </a:r>
            <a:endParaRPr b="0" i="0" sz="3000" u="none" cap="none" strike="noStrike">
              <a:solidFill>
                <a:srgbClr val="000000"/>
              </a:solidFill>
              <a:latin typeface="Quicksand Medium"/>
              <a:ea typeface="Quicksand Medium"/>
              <a:cs typeface="Quicksand Medium"/>
              <a:sym typeface="Quicksand Medium"/>
            </a:endParaRPr>
          </a:p>
          <a:p>
            <a:pPr indent="-315020" lvl="1" marL="604511" marR="0" rtl="0" algn="l">
              <a:lnSpc>
                <a:spcPct val="140014"/>
              </a:lnSpc>
              <a:spcBef>
                <a:spcPts val="0"/>
              </a:spcBef>
              <a:spcAft>
                <a:spcPts val="0"/>
              </a:spcAft>
              <a:buClr>
                <a:srgbClr val="FFFFFF"/>
              </a:buClr>
              <a:buSzPts val="3000"/>
              <a:buFont typeface="Quicksand Medium"/>
              <a:buChar char="•"/>
            </a:pPr>
            <a:r>
              <a:rPr b="0" i="0" lang="en-US" sz="3000" u="none" cap="none" strike="noStrike">
                <a:solidFill>
                  <a:srgbClr val="FFFFFF"/>
                </a:solidFill>
                <a:latin typeface="Quicksand Medium"/>
                <a:ea typeface="Quicksand Medium"/>
                <a:cs typeface="Quicksand Medium"/>
                <a:sym typeface="Quicksand Medium"/>
              </a:rPr>
              <a:t>  </a:t>
            </a:r>
            <a:r>
              <a:rPr b="0" i="0" lang="en-US" sz="3000" u="none" cap="none" strike="noStrike">
                <a:solidFill>
                  <a:schemeClr val="lt1"/>
                </a:solidFill>
                <a:latin typeface="Quicksand Medium"/>
                <a:ea typeface="Quicksand Medium"/>
                <a:cs typeface="Quicksand Medium"/>
                <a:sym typeface="Quicksand Medium"/>
              </a:rPr>
              <a:t>Sintesi e prospettive future</a:t>
            </a:r>
            <a:endParaRPr b="0" i="0" sz="3000" u="none" cap="none" strike="noStrike">
              <a:solidFill>
                <a:srgbClr val="000000"/>
              </a:solidFill>
              <a:latin typeface="Quicksand Medium"/>
              <a:ea typeface="Quicksand Medium"/>
              <a:cs typeface="Quicksand Medium"/>
              <a:sym typeface="Quicksand Medium"/>
            </a:endParaRPr>
          </a:p>
          <a:p>
            <a:pPr indent="-315020" lvl="1" marL="604511" marR="0" rtl="0" algn="l">
              <a:lnSpc>
                <a:spcPct val="140014"/>
              </a:lnSpc>
              <a:spcBef>
                <a:spcPts val="0"/>
              </a:spcBef>
              <a:spcAft>
                <a:spcPts val="0"/>
              </a:spcAft>
              <a:buClr>
                <a:srgbClr val="FFFFFF"/>
              </a:buClr>
              <a:buSzPts val="3000"/>
              <a:buFont typeface="Quicksand Medium"/>
              <a:buChar char="•"/>
            </a:pPr>
            <a:r>
              <a:rPr b="0" i="0" lang="en-US" sz="3000" u="none" cap="none" strike="noStrike">
                <a:solidFill>
                  <a:srgbClr val="FFFFFF"/>
                </a:solidFill>
                <a:latin typeface="Quicksand Medium"/>
                <a:ea typeface="Quicksand Medium"/>
                <a:cs typeface="Quicksand Medium"/>
                <a:sym typeface="Quicksand Medium"/>
              </a:rPr>
              <a:t>  Feedback</a:t>
            </a:r>
            <a:endParaRPr b="0" i="0" sz="3000" u="none" cap="none" strike="noStrike">
              <a:solidFill>
                <a:srgbClr val="FFFFFF"/>
              </a:solidFill>
              <a:latin typeface="Quicksand Medium"/>
              <a:ea typeface="Quicksand Medium"/>
              <a:cs typeface="Quicksand Medium"/>
              <a:sym typeface="Quicksand Medium"/>
            </a:endParaRPr>
          </a:p>
        </p:txBody>
      </p:sp>
      <p:pic>
        <p:nvPicPr>
          <p:cNvPr id="118" name="Google Shape;118;p2"/>
          <p:cNvPicPr preferRelativeResize="0"/>
          <p:nvPr/>
        </p:nvPicPr>
        <p:blipFill rotWithShape="1">
          <a:blip r:embed="rId3">
            <a:alphaModFix/>
          </a:blip>
          <a:srcRect b="0" l="0" r="0" t="0"/>
          <a:stretch/>
        </p:blipFill>
        <p:spPr>
          <a:xfrm>
            <a:off x="345182" y="4018713"/>
            <a:ext cx="2231719" cy="2249573"/>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sp>
        <p:nvSpPr>
          <p:cNvPr id="119" name="Google Shape;119;p2"/>
          <p:cNvSpPr/>
          <p:nvPr/>
        </p:nvSpPr>
        <p:spPr>
          <a:xfrm>
            <a:off x="-363196" y="68925"/>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20" name="Google Shape;120;p2"/>
          <p:cNvPicPr preferRelativeResize="0"/>
          <p:nvPr/>
        </p:nvPicPr>
        <p:blipFill rotWithShape="1">
          <a:blip r:embed="rId5">
            <a:alphaModFix/>
          </a:blip>
          <a:srcRect b="0" l="0" r="0" t="0"/>
          <a:stretch/>
        </p:blipFill>
        <p:spPr>
          <a:xfrm>
            <a:off x="13275400" y="331199"/>
            <a:ext cx="4388100" cy="29259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sp>
        <p:nvSpPr>
          <p:cNvPr id="121" name="Google Shape;121;p2"/>
          <p:cNvSpPr txBox="1"/>
          <p:nvPr/>
        </p:nvSpPr>
        <p:spPr>
          <a:xfrm>
            <a:off x="4331993" y="827009"/>
            <a:ext cx="9416700" cy="9234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6000"/>
              <a:buFont typeface="Arial"/>
              <a:buNone/>
            </a:pPr>
            <a:r>
              <a:rPr b="0" i="0" lang="en-US" sz="6000" u="none" cap="none" strike="noStrike">
                <a:solidFill>
                  <a:srgbClr val="FFFFFF"/>
                </a:solidFill>
                <a:latin typeface="Anton"/>
                <a:ea typeface="Anton"/>
                <a:cs typeface="Anton"/>
                <a:sym typeface="Anton"/>
              </a:rPr>
              <a:t>Indice - Panoramica</a:t>
            </a:r>
            <a:endParaRPr b="0" i="0" sz="6000" u="none" cap="none" strike="noStrike">
              <a:solidFill>
                <a:srgbClr val="000000"/>
              </a:solidFill>
              <a:latin typeface="Arial"/>
              <a:ea typeface="Arial"/>
              <a:cs typeface="Arial"/>
              <a:sym typeface="Arial"/>
            </a:endParaRPr>
          </a:p>
        </p:txBody>
      </p:sp>
      <p:pic>
        <p:nvPicPr>
          <p:cNvPr id="122" name="Google Shape;122;p2" title="IT_Co-fundedbytheEU_RGB_WHITE Outline.png"/>
          <p:cNvPicPr preferRelativeResize="0"/>
          <p:nvPr/>
        </p:nvPicPr>
        <p:blipFill>
          <a:blip r:embed="rId6">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26" name="Shape 126"/>
        <p:cNvGrpSpPr/>
        <p:nvPr/>
      </p:nvGrpSpPr>
      <p:grpSpPr>
        <a:xfrm>
          <a:off x="0" y="0"/>
          <a:ext cx="0" cy="0"/>
          <a:chOff x="0" y="0"/>
          <a:chExt cx="0" cy="0"/>
        </a:xfrm>
      </p:grpSpPr>
      <p:pic>
        <p:nvPicPr>
          <p:cNvPr id="127" name="Google Shape;127;p12"/>
          <p:cNvPicPr preferRelativeResize="0"/>
          <p:nvPr/>
        </p:nvPicPr>
        <p:blipFill rotWithShape="1">
          <a:blip r:embed="rId3">
            <a:alphaModFix/>
          </a:blip>
          <a:srcRect b="0" l="0" r="0" t="0"/>
          <a:stretch/>
        </p:blipFill>
        <p:spPr>
          <a:xfrm>
            <a:off x="366813" y="4576790"/>
            <a:ext cx="2443149" cy="2443149"/>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sp>
        <p:nvSpPr>
          <p:cNvPr id="128" name="Google Shape;128;p12"/>
          <p:cNvSpPr/>
          <p:nvPr/>
        </p:nvSpPr>
        <p:spPr>
          <a:xfrm>
            <a:off x="-201247" y="183302"/>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129" name="Google Shape;129;p12"/>
          <p:cNvGrpSpPr/>
          <p:nvPr/>
        </p:nvGrpSpPr>
        <p:grpSpPr>
          <a:xfrm>
            <a:off x="3132106" y="-300443"/>
            <a:ext cx="16106692" cy="10587778"/>
            <a:chOff x="0" y="-57150"/>
            <a:chExt cx="769602" cy="2766600"/>
          </a:xfrm>
        </p:grpSpPr>
        <p:sp>
          <p:nvSpPr>
            <p:cNvPr id="130" name="Google Shape;130;p12"/>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1" name="Google Shape;131;p1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pic>
        <p:nvPicPr>
          <p:cNvPr id="132" name="Google Shape;132;p12"/>
          <p:cNvPicPr preferRelativeResize="0"/>
          <p:nvPr/>
        </p:nvPicPr>
        <p:blipFill rotWithShape="1">
          <a:blip r:embed="rId5">
            <a:alphaModFix/>
          </a:blip>
          <a:srcRect b="0" l="0" r="0" t="0"/>
          <a:stretch/>
        </p:blipFill>
        <p:spPr>
          <a:xfrm>
            <a:off x="14638145" y="667440"/>
            <a:ext cx="3421500" cy="40497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sp>
        <p:nvSpPr>
          <p:cNvPr id="133" name="Google Shape;133;p12"/>
          <p:cNvSpPr txBox="1"/>
          <p:nvPr/>
        </p:nvSpPr>
        <p:spPr>
          <a:xfrm>
            <a:off x="3893021" y="480875"/>
            <a:ext cx="12211200" cy="145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6000"/>
              <a:buFont typeface="Arial"/>
              <a:buNone/>
            </a:pPr>
            <a:r>
              <a:rPr b="0" i="0" lang="en-US" sz="6000" u="none" cap="none" strike="noStrike">
                <a:solidFill>
                  <a:schemeClr val="lt1"/>
                </a:solidFill>
                <a:latin typeface="Anton"/>
                <a:ea typeface="Anton"/>
                <a:cs typeface="Anton"/>
                <a:sym typeface="Anton"/>
              </a:rPr>
              <a:t>Obiettivi</a:t>
            </a:r>
            <a:r>
              <a:rPr b="0" i="0" lang="en-US" sz="8000" u="none" cap="none" strike="noStrike">
                <a:solidFill>
                  <a:schemeClr val="lt1"/>
                </a:solidFill>
                <a:latin typeface="Anton"/>
                <a:ea typeface="Anton"/>
                <a:cs typeface="Anton"/>
                <a:sym typeface="Anton"/>
              </a:rPr>
              <a:t> </a:t>
            </a:r>
            <a:endParaRPr b="0" i="0" sz="8000" u="none" cap="none" strike="noStrike">
              <a:solidFill>
                <a:schemeClr val="lt1"/>
              </a:solidFill>
              <a:latin typeface="Anton"/>
              <a:ea typeface="Anton"/>
              <a:cs typeface="Anton"/>
              <a:sym typeface="Anton"/>
            </a:endParaRPr>
          </a:p>
        </p:txBody>
      </p:sp>
      <p:sp>
        <p:nvSpPr>
          <p:cNvPr id="134" name="Google Shape;134;p12"/>
          <p:cNvSpPr txBox="1"/>
          <p:nvPr/>
        </p:nvSpPr>
        <p:spPr>
          <a:xfrm>
            <a:off x="3893025" y="2461450"/>
            <a:ext cx="10046100" cy="5778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400"/>
              <a:buFont typeface="Arial"/>
              <a:buNone/>
            </a:pPr>
            <a:r>
              <a:rPr b="1" i="0" lang="en-US" sz="3400" u="none" cap="none" strike="noStrike">
                <a:solidFill>
                  <a:schemeClr val="lt1"/>
                </a:solidFill>
                <a:latin typeface="Quicksand"/>
                <a:ea typeface="Quicksand"/>
                <a:cs typeface="Quicksand"/>
                <a:sym typeface="Quicksand"/>
              </a:rPr>
              <a:t>Sensibilizzazione </a:t>
            </a:r>
            <a:br>
              <a:rPr b="0" i="0" lang="en-US" sz="3400" u="none" cap="none" strike="noStrike">
                <a:solidFill>
                  <a:schemeClr val="lt1"/>
                </a:solidFill>
                <a:latin typeface="Quicksand Medium"/>
                <a:ea typeface="Quicksand Medium"/>
                <a:cs typeface="Quicksand Medium"/>
                <a:sym typeface="Quicksand Medium"/>
              </a:rPr>
            </a:br>
            <a:r>
              <a:rPr b="0" i="0" lang="en-US" sz="3400" u="none" cap="none" strike="noStrike">
                <a:solidFill>
                  <a:schemeClr val="lt1"/>
                </a:solidFill>
                <a:latin typeface="Quicksand Medium"/>
                <a:ea typeface="Quicksand Medium"/>
                <a:cs typeface="Quicksand Medium"/>
                <a:sym typeface="Quicksand Medium"/>
              </a:rPr>
              <a:t>sul ruolo dei modelli di riferimento nell'istruzione </a:t>
            </a:r>
            <a:br>
              <a:rPr b="0" i="0" lang="en-US" sz="3400" u="none" cap="none" strike="noStrike">
                <a:solidFill>
                  <a:schemeClr val="lt1"/>
                </a:solidFill>
                <a:latin typeface="Quicksand Medium"/>
                <a:ea typeface="Quicksand Medium"/>
                <a:cs typeface="Quicksand Medium"/>
                <a:sym typeface="Quicksand Medium"/>
              </a:rPr>
            </a:br>
            <a:r>
              <a:rPr b="0" i="0" lang="en-US" sz="3400" u="none" cap="none" strike="noStrike">
                <a:solidFill>
                  <a:schemeClr val="lt1"/>
                </a:solidFill>
                <a:latin typeface="Quicksand Medium"/>
                <a:ea typeface="Quicksand Medium"/>
                <a:cs typeface="Quicksand Medium"/>
                <a:sym typeface="Quicksand Medium"/>
              </a:rPr>
              <a:t>e nella ricerca (esperti pari)</a:t>
            </a:r>
            <a:endParaRPr b="0" i="0" sz="1600" u="none" cap="none" strike="noStrike">
              <a:solidFill>
                <a:srgbClr val="000000"/>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3400"/>
              <a:buFont typeface="Arial"/>
              <a:buNone/>
            </a:pPr>
            <a:r>
              <a:t/>
            </a:r>
            <a:endParaRPr b="0" i="0" sz="3400" u="none" cap="none" strike="noStrike">
              <a:solidFill>
                <a:schemeClr val="lt1"/>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3400"/>
              <a:buFont typeface="Arial"/>
              <a:buNone/>
            </a:pPr>
            <a:r>
              <a:t/>
            </a:r>
            <a:endParaRPr b="0" i="0" sz="3400" u="none" cap="none" strike="noStrike">
              <a:solidFill>
                <a:schemeClr val="lt1"/>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3400"/>
              <a:buFont typeface="Arial"/>
              <a:buNone/>
            </a:pPr>
            <a:r>
              <a:rPr b="1" i="0" lang="en-US" sz="3400" u="none" cap="none" strike="noStrike">
                <a:solidFill>
                  <a:schemeClr val="lt1"/>
                </a:solidFill>
                <a:latin typeface="Quicksand"/>
                <a:ea typeface="Quicksand"/>
                <a:cs typeface="Quicksand"/>
                <a:sym typeface="Quicksand"/>
              </a:rPr>
              <a:t>Riflessione</a:t>
            </a:r>
            <a:r>
              <a:rPr b="0" i="0" lang="en-US" sz="3400" u="none" cap="none" strike="noStrike">
                <a:solidFill>
                  <a:schemeClr val="lt1"/>
                </a:solidFill>
                <a:latin typeface="Quicksand Medium"/>
                <a:ea typeface="Quicksand Medium"/>
                <a:cs typeface="Quicksand Medium"/>
                <a:sym typeface="Quicksand Medium"/>
              </a:rPr>
              <a:t> sulle questioni sociali</a:t>
            </a:r>
            <a:endParaRPr b="0" i="0" sz="3400" u="none" cap="none" strike="noStrike">
              <a:solidFill>
                <a:schemeClr val="lt1"/>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3400"/>
              <a:buFont typeface="Arial"/>
              <a:buNone/>
            </a:pPr>
            <a:r>
              <a:t/>
            </a:r>
            <a:endParaRPr b="0" i="0" sz="3400" u="none" cap="none" strike="noStrike">
              <a:solidFill>
                <a:schemeClr val="lt1"/>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3400"/>
              <a:buFont typeface="Arial"/>
              <a:buNone/>
            </a:pPr>
            <a:r>
              <a:t/>
            </a:r>
            <a:endParaRPr b="0" i="0" sz="3400" u="none" cap="none" strike="noStrike">
              <a:solidFill>
                <a:schemeClr val="lt1"/>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3400"/>
              <a:buFont typeface="Arial"/>
              <a:buNone/>
            </a:pPr>
            <a:r>
              <a:rPr b="1" i="0" lang="en-US" sz="3400" u="none" cap="none" strike="noStrike">
                <a:solidFill>
                  <a:schemeClr val="lt1"/>
                </a:solidFill>
                <a:latin typeface="Quicksand"/>
                <a:ea typeface="Quicksand"/>
                <a:cs typeface="Quicksand"/>
                <a:sym typeface="Quicksand"/>
              </a:rPr>
              <a:t>Promozione</a:t>
            </a:r>
            <a:r>
              <a:rPr b="0" i="0" lang="en-US" sz="3400" u="none" cap="none" strike="noStrike">
                <a:solidFill>
                  <a:schemeClr val="lt1"/>
                </a:solidFill>
                <a:latin typeface="Quicksand Medium"/>
                <a:ea typeface="Quicksand Medium"/>
                <a:cs typeface="Quicksand Medium"/>
                <a:sym typeface="Quicksand Medium"/>
              </a:rPr>
              <a:t> della comprensione dell'inclusione e dell'apprendimento bilingue</a:t>
            </a:r>
            <a:endParaRPr b="0" i="0" sz="3400" u="none" cap="none" strike="noStrike">
              <a:solidFill>
                <a:schemeClr val="dk1"/>
              </a:solidFill>
              <a:latin typeface="Quicksand Medium"/>
              <a:ea typeface="Quicksand Medium"/>
              <a:cs typeface="Quicksand Medium"/>
              <a:sym typeface="Quicksand Medium"/>
            </a:endParaRPr>
          </a:p>
        </p:txBody>
      </p:sp>
      <p:pic>
        <p:nvPicPr>
          <p:cNvPr id="135" name="Google Shape;135;p12" title="IT_Co-fundedbytheEU_RGB_WHITE Outline.png"/>
          <p:cNvPicPr preferRelativeResize="0"/>
          <p:nvPr/>
        </p:nvPicPr>
        <p:blipFill>
          <a:blip r:embed="rId6">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39" name="Shape 139"/>
        <p:cNvGrpSpPr/>
        <p:nvPr/>
      </p:nvGrpSpPr>
      <p:grpSpPr>
        <a:xfrm>
          <a:off x="0" y="0"/>
          <a:ext cx="0" cy="0"/>
          <a:chOff x="0" y="0"/>
          <a:chExt cx="0" cy="0"/>
        </a:xfrm>
      </p:grpSpPr>
      <p:grpSp>
        <p:nvGrpSpPr>
          <p:cNvPr id="140" name="Google Shape;140;p5"/>
          <p:cNvGrpSpPr/>
          <p:nvPr/>
        </p:nvGrpSpPr>
        <p:grpSpPr>
          <a:xfrm>
            <a:off x="2961565" y="-216991"/>
            <a:ext cx="15326435" cy="10503991"/>
            <a:chOff x="0" y="-57150"/>
            <a:chExt cx="769602" cy="2766483"/>
          </a:xfrm>
        </p:grpSpPr>
        <p:sp>
          <p:nvSpPr>
            <p:cNvPr id="141" name="Google Shape;141;p5"/>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2" name="Google Shape;142;p5"/>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43" name="Google Shape;143;p5"/>
          <p:cNvSpPr txBox="1"/>
          <p:nvPr/>
        </p:nvSpPr>
        <p:spPr>
          <a:xfrm>
            <a:off x="3729870" y="815232"/>
            <a:ext cx="13789824" cy="145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7200"/>
              <a:buFont typeface="Arial"/>
              <a:buNone/>
            </a:pPr>
            <a:r>
              <a:rPr b="0" i="0" lang="en-US" sz="7200" u="none" cap="none" strike="noStrike">
                <a:solidFill>
                  <a:schemeClr val="lt1"/>
                </a:solidFill>
                <a:latin typeface="Anton"/>
                <a:ea typeface="Anton"/>
                <a:cs typeface="Anton"/>
                <a:sym typeface="Anton"/>
              </a:rPr>
              <a:t>Brainstorming</a:t>
            </a:r>
            <a:endParaRPr b="1" i="0" sz="7200" u="none" cap="none" strike="noStrike">
              <a:solidFill>
                <a:schemeClr val="lt1"/>
              </a:solidFill>
              <a:latin typeface="Anton"/>
              <a:ea typeface="Anton"/>
              <a:cs typeface="Anton"/>
              <a:sym typeface="Anton"/>
            </a:endParaRPr>
          </a:p>
        </p:txBody>
      </p:sp>
      <p:pic>
        <p:nvPicPr>
          <p:cNvPr id="144" name="Google Shape;144;p5"/>
          <p:cNvPicPr preferRelativeResize="0"/>
          <p:nvPr/>
        </p:nvPicPr>
        <p:blipFill rotWithShape="1">
          <a:blip r:embed="rId3">
            <a:alphaModFix/>
          </a:blip>
          <a:srcRect b="0" l="0" r="0" t="0"/>
          <a:stretch/>
        </p:blipFill>
        <p:spPr>
          <a:xfrm>
            <a:off x="208503" y="4155931"/>
            <a:ext cx="2505075" cy="2847975"/>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sp>
        <p:nvSpPr>
          <p:cNvPr id="145" name="Google Shape;145;p5"/>
          <p:cNvSpPr/>
          <p:nvPr/>
        </p:nvSpPr>
        <p:spPr>
          <a:xfrm>
            <a:off x="-363197" y="136704"/>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46" name="Google Shape;146;p5"/>
          <p:cNvPicPr preferRelativeResize="0"/>
          <p:nvPr/>
        </p:nvPicPr>
        <p:blipFill rotWithShape="1">
          <a:blip r:embed="rId5">
            <a:alphaModFix/>
          </a:blip>
          <a:srcRect b="0" l="0" r="0" t="0"/>
          <a:stretch/>
        </p:blipFill>
        <p:spPr>
          <a:xfrm>
            <a:off x="12692923" y="318652"/>
            <a:ext cx="4025204" cy="2448761"/>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sp>
        <p:nvSpPr>
          <p:cNvPr id="147" name="Google Shape;147;p5"/>
          <p:cNvSpPr txBox="1"/>
          <p:nvPr/>
        </p:nvSpPr>
        <p:spPr>
          <a:xfrm>
            <a:off x="3868418" y="3525987"/>
            <a:ext cx="13238100" cy="3648000"/>
          </a:xfrm>
          <a:prstGeom prst="rect">
            <a:avLst/>
          </a:prstGeom>
          <a:noFill/>
          <a:ln>
            <a:noFill/>
          </a:ln>
        </p:spPr>
        <p:txBody>
          <a:bodyPr anchorCtr="0" anchor="t" bIns="45700" lIns="91425" spcFirstLastPara="1" rIns="91425" wrap="square" tIns="45700">
            <a:spAutoFit/>
          </a:bodyPr>
          <a:lstStyle/>
          <a:p>
            <a:pPr indent="-457200" lvl="0" marL="457200" marR="0" rtl="0" algn="l">
              <a:lnSpc>
                <a:spcPct val="150000"/>
              </a:lnSpc>
              <a:spcBef>
                <a:spcPts val="0"/>
              </a:spcBef>
              <a:spcAft>
                <a:spcPts val="0"/>
              </a:spcAft>
              <a:buClr>
                <a:schemeClr val="lt1"/>
              </a:buClr>
              <a:buSzPts val="4200"/>
              <a:buFont typeface="Quicksand Medium"/>
              <a:buChar char="●"/>
            </a:pPr>
            <a:r>
              <a:rPr b="0" i="0" lang="en-US" sz="4200" u="none" cap="none" strike="noStrike">
                <a:solidFill>
                  <a:schemeClr val="lt1"/>
                </a:solidFill>
                <a:latin typeface="Quicksand Medium"/>
                <a:ea typeface="Quicksand Medium"/>
                <a:cs typeface="Quicksand Medium"/>
                <a:sym typeface="Quicksand Medium"/>
              </a:rPr>
              <a:t>Chi era il tuo insegnante preferito?</a:t>
            </a:r>
            <a:endParaRPr b="0" i="0" sz="4200" u="none" cap="none" strike="noStrike">
              <a:solidFill>
                <a:schemeClr val="lt1"/>
              </a:solidFill>
              <a:latin typeface="Quicksand Medium"/>
              <a:ea typeface="Quicksand Medium"/>
              <a:cs typeface="Quicksand Medium"/>
              <a:sym typeface="Quicksand Medium"/>
            </a:endParaRPr>
          </a:p>
          <a:p>
            <a:pPr indent="-457200" lvl="0" marL="457200" marR="0" rtl="0" algn="l">
              <a:lnSpc>
                <a:spcPct val="150000"/>
              </a:lnSpc>
              <a:spcBef>
                <a:spcPts val="0"/>
              </a:spcBef>
              <a:spcAft>
                <a:spcPts val="0"/>
              </a:spcAft>
              <a:buClr>
                <a:schemeClr val="lt1"/>
              </a:buClr>
              <a:buSzPts val="4200"/>
              <a:buFont typeface="Quicksand Medium"/>
              <a:buChar char="●"/>
            </a:pPr>
            <a:r>
              <a:rPr b="0" i="0" lang="en-US" sz="4200" u="none" cap="none" strike="noStrike">
                <a:solidFill>
                  <a:schemeClr val="lt1"/>
                </a:solidFill>
                <a:latin typeface="Quicksand Medium"/>
                <a:ea typeface="Quicksand Medium"/>
                <a:cs typeface="Quicksand Medium"/>
                <a:sym typeface="Quicksand Medium"/>
              </a:rPr>
              <a:t>Perché proprio questa persona?</a:t>
            </a:r>
            <a:endParaRPr b="0" i="0" sz="4200" u="none" cap="none" strike="noStrike">
              <a:solidFill>
                <a:schemeClr val="lt1"/>
              </a:solidFill>
              <a:latin typeface="Quicksand Medium"/>
              <a:ea typeface="Quicksand Medium"/>
              <a:cs typeface="Quicksand Medium"/>
              <a:sym typeface="Quicksand Medium"/>
            </a:endParaRPr>
          </a:p>
          <a:p>
            <a:pPr indent="-457200" lvl="0" marL="457200" marR="0" rtl="0" algn="l">
              <a:lnSpc>
                <a:spcPct val="150000"/>
              </a:lnSpc>
              <a:spcBef>
                <a:spcPts val="0"/>
              </a:spcBef>
              <a:spcAft>
                <a:spcPts val="0"/>
              </a:spcAft>
              <a:buClr>
                <a:schemeClr val="lt1"/>
              </a:buClr>
              <a:buSzPts val="4200"/>
              <a:buFont typeface="Quicksand Medium"/>
              <a:buChar char="●"/>
            </a:pPr>
            <a:r>
              <a:rPr b="0" i="0" lang="en-US" sz="4200" u="none" cap="none" strike="noStrike">
                <a:solidFill>
                  <a:schemeClr val="lt1"/>
                </a:solidFill>
                <a:latin typeface="Quicksand Medium"/>
                <a:ea typeface="Quicksand Medium"/>
                <a:cs typeface="Quicksand Medium"/>
                <a:sym typeface="Quicksand Medium"/>
              </a:rPr>
              <a:t>Quali competenze aveva?</a:t>
            </a:r>
            <a:endParaRPr b="0" i="0" sz="4200" u="none" cap="none" strike="noStrike">
              <a:solidFill>
                <a:srgbClr val="000000"/>
              </a:solidFill>
              <a:latin typeface="Quicksand Medium"/>
              <a:ea typeface="Quicksand Medium"/>
              <a:cs typeface="Quicksand Medium"/>
              <a:sym typeface="Quicksand Medium"/>
            </a:endParaRPr>
          </a:p>
          <a:p>
            <a:pPr indent="-457200" lvl="0" marL="457200" marR="0" rtl="0" algn="l">
              <a:lnSpc>
                <a:spcPct val="150000"/>
              </a:lnSpc>
              <a:spcBef>
                <a:spcPts val="0"/>
              </a:spcBef>
              <a:spcAft>
                <a:spcPts val="0"/>
              </a:spcAft>
              <a:buClr>
                <a:schemeClr val="lt1"/>
              </a:buClr>
              <a:buSzPts val="4200"/>
              <a:buFont typeface="Quicksand Medium"/>
              <a:buChar char="●"/>
            </a:pPr>
            <a:r>
              <a:rPr b="0" i="0" lang="en-US" sz="4200" u="none" cap="none" strike="noStrike">
                <a:solidFill>
                  <a:schemeClr val="lt1"/>
                </a:solidFill>
                <a:latin typeface="Quicksand Medium"/>
                <a:ea typeface="Quicksand Medium"/>
                <a:cs typeface="Quicksand Medium"/>
                <a:sym typeface="Quicksand Medium"/>
              </a:rPr>
              <a:t>Differenze rispetto agli studenti udenti?</a:t>
            </a:r>
            <a:endParaRPr b="0" i="0" sz="4200" u="none" cap="none" strike="noStrike">
              <a:solidFill>
                <a:srgbClr val="000000"/>
              </a:solidFill>
              <a:latin typeface="Quicksand Medium"/>
              <a:ea typeface="Quicksand Medium"/>
              <a:cs typeface="Quicksand Medium"/>
              <a:sym typeface="Quicksand Medium"/>
            </a:endParaRPr>
          </a:p>
        </p:txBody>
      </p:sp>
      <p:pic>
        <p:nvPicPr>
          <p:cNvPr id="148" name="Google Shape;148;p5" title="IT_Co-fundedbytheEU_RGB_WHITE Outline.png"/>
          <p:cNvPicPr preferRelativeResize="0"/>
          <p:nvPr/>
        </p:nvPicPr>
        <p:blipFill>
          <a:blip r:embed="rId6">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52" name="Shape 152"/>
        <p:cNvGrpSpPr/>
        <p:nvPr/>
      </p:nvGrpSpPr>
      <p:grpSpPr>
        <a:xfrm>
          <a:off x="0" y="0"/>
          <a:ext cx="0" cy="0"/>
          <a:chOff x="0" y="0"/>
          <a:chExt cx="0" cy="0"/>
        </a:xfrm>
      </p:grpSpPr>
      <p:grpSp>
        <p:nvGrpSpPr>
          <p:cNvPr id="153" name="Google Shape;153;p6"/>
          <p:cNvGrpSpPr/>
          <p:nvPr/>
        </p:nvGrpSpPr>
        <p:grpSpPr>
          <a:xfrm>
            <a:off x="2961565" y="-216991"/>
            <a:ext cx="15326435" cy="10503991"/>
            <a:chOff x="0" y="-57150"/>
            <a:chExt cx="769602" cy="2766483"/>
          </a:xfrm>
        </p:grpSpPr>
        <p:sp>
          <p:nvSpPr>
            <p:cNvPr id="154" name="Google Shape;154;p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5" name="Google Shape;155;p6"/>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56" name="Google Shape;156;p6"/>
          <p:cNvSpPr txBox="1"/>
          <p:nvPr/>
        </p:nvSpPr>
        <p:spPr>
          <a:xfrm>
            <a:off x="3988725" y="731850"/>
            <a:ext cx="13789824" cy="145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7200"/>
              <a:buFont typeface="Arial"/>
              <a:buNone/>
            </a:pPr>
            <a:r>
              <a:rPr b="0" i="0" lang="en-US" sz="7200" u="none" cap="none" strike="noStrike">
                <a:solidFill>
                  <a:schemeClr val="lt1"/>
                </a:solidFill>
                <a:latin typeface="Anton"/>
                <a:ea typeface="Anton"/>
                <a:cs typeface="Anton"/>
                <a:sym typeface="Anton"/>
              </a:rPr>
              <a:t>Brainstorming</a:t>
            </a:r>
            <a:endParaRPr b="0" i="0" sz="7200" u="none" cap="none" strike="noStrike">
              <a:solidFill>
                <a:schemeClr val="lt1"/>
              </a:solidFill>
              <a:latin typeface="Anton"/>
              <a:ea typeface="Anton"/>
              <a:cs typeface="Anton"/>
              <a:sym typeface="Anton"/>
            </a:endParaRPr>
          </a:p>
        </p:txBody>
      </p:sp>
      <p:pic>
        <p:nvPicPr>
          <p:cNvPr id="157" name="Google Shape;157;p6"/>
          <p:cNvPicPr preferRelativeResize="0"/>
          <p:nvPr/>
        </p:nvPicPr>
        <p:blipFill rotWithShape="1">
          <a:blip r:embed="rId3">
            <a:alphaModFix/>
          </a:blip>
          <a:srcRect b="0" l="0" r="0" t="0"/>
          <a:stretch/>
        </p:blipFill>
        <p:spPr>
          <a:xfrm>
            <a:off x="208503" y="4155931"/>
            <a:ext cx="2505075" cy="2847975"/>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sp>
        <p:nvSpPr>
          <p:cNvPr id="158" name="Google Shape;158;p6"/>
          <p:cNvSpPr/>
          <p:nvPr/>
        </p:nvSpPr>
        <p:spPr>
          <a:xfrm>
            <a:off x="-363197" y="136704"/>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59" name="Google Shape;159;p6"/>
          <p:cNvPicPr preferRelativeResize="0"/>
          <p:nvPr/>
        </p:nvPicPr>
        <p:blipFill rotWithShape="1">
          <a:blip r:embed="rId5">
            <a:alphaModFix/>
          </a:blip>
          <a:srcRect b="0" l="0" r="0" t="0"/>
          <a:stretch/>
        </p:blipFill>
        <p:spPr>
          <a:xfrm>
            <a:off x="5691237" y="4155931"/>
            <a:ext cx="6954045" cy="4715662"/>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pic>
        <p:nvPicPr>
          <p:cNvPr id="160" name="Google Shape;160;p6"/>
          <p:cNvPicPr preferRelativeResize="0"/>
          <p:nvPr/>
        </p:nvPicPr>
        <p:blipFill rotWithShape="1">
          <a:blip r:embed="rId6">
            <a:alphaModFix/>
          </a:blip>
          <a:srcRect b="0" l="0" r="0" t="0"/>
          <a:stretch/>
        </p:blipFill>
        <p:spPr>
          <a:xfrm>
            <a:off x="14835266" y="1078822"/>
            <a:ext cx="1924380" cy="2414966"/>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sp>
        <p:nvSpPr>
          <p:cNvPr id="161" name="Google Shape;161;p6"/>
          <p:cNvSpPr txBox="1"/>
          <p:nvPr/>
        </p:nvSpPr>
        <p:spPr>
          <a:xfrm>
            <a:off x="4005787" y="2442494"/>
            <a:ext cx="13238100" cy="831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800"/>
              <a:buFont typeface="Arial"/>
              <a:buNone/>
            </a:pPr>
            <a:r>
              <a:rPr b="0" i="0" lang="en-US" sz="4800" u="none" cap="none" strike="noStrike">
                <a:solidFill>
                  <a:schemeClr val="lt1"/>
                </a:solidFill>
                <a:latin typeface="Quicksand Medium"/>
                <a:ea typeface="Quicksand Medium"/>
                <a:cs typeface="Quicksand Medium"/>
                <a:sym typeface="Quicksand Medium"/>
              </a:rPr>
              <a:t>Modello di riferimento: che cos'è?</a:t>
            </a:r>
            <a:endParaRPr b="0" i="0" sz="1400" u="none" cap="none" strike="noStrike">
              <a:solidFill>
                <a:srgbClr val="000000"/>
              </a:solidFill>
              <a:latin typeface="Quicksand Medium"/>
              <a:ea typeface="Quicksand Medium"/>
              <a:cs typeface="Quicksand Medium"/>
              <a:sym typeface="Quicksand Medium"/>
            </a:endParaRPr>
          </a:p>
        </p:txBody>
      </p:sp>
      <p:pic>
        <p:nvPicPr>
          <p:cNvPr id="162" name="Google Shape;162;p6" title="IT_Co-fundedbytheEU_RGB_WHITE Outline.png"/>
          <p:cNvPicPr preferRelativeResize="0"/>
          <p:nvPr/>
        </p:nvPicPr>
        <p:blipFill>
          <a:blip r:embed="rId7">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66" name="Shape 166"/>
        <p:cNvGrpSpPr/>
        <p:nvPr/>
      </p:nvGrpSpPr>
      <p:grpSpPr>
        <a:xfrm>
          <a:off x="0" y="0"/>
          <a:ext cx="0" cy="0"/>
          <a:chOff x="0" y="0"/>
          <a:chExt cx="0" cy="0"/>
        </a:xfrm>
      </p:grpSpPr>
      <p:sp>
        <p:nvSpPr>
          <p:cNvPr id="167" name="Google Shape;167;p7"/>
          <p:cNvSpPr/>
          <p:nvPr/>
        </p:nvSpPr>
        <p:spPr>
          <a:xfrm>
            <a:off x="3316924" y="0"/>
            <a:ext cx="15222728" cy="10288692"/>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168" name="Google Shape;168;p7"/>
          <p:cNvGrpSpPr/>
          <p:nvPr/>
        </p:nvGrpSpPr>
        <p:grpSpPr>
          <a:xfrm>
            <a:off x="-18554" y="-216991"/>
            <a:ext cx="2922084" cy="10503991"/>
            <a:chOff x="0" y="-57150"/>
            <a:chExt cx="769602" cy="2766483"/>
          </a:xfrm>
        </p:grpSpPr>
        <p:sp>
          <p:nvSpPr>
            <p:cNvPr id="169" name="Google Shape;169;p7"/>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0" name="Google Shape;170;p7"/>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71" name="Google Shape;171;p7"/>
          <p:cNvSpPr/>
          <p:nvPr/>
        </p:nvSpPr>
        <p:spPr>
          <a:xfrm>
            <a:off x="-60757" y="120238"/>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72" name="Google Shape;172;p7"/>
          <p:cNvPicPr preferRelativeResize="0"/>
          <p:nvPr/>
        </p:nvPicPr>
        <p:blipFill rotWithShape="1">
          <a:blip r:embed="rId4">
            <a:alphaModFix/>
          </a:blip>
          <a:srcRect b="0" l="0" r="0" t="0"/>
          <a:stretch/>
        </p:blipFill>
        <p:spPr>
          <a:xfrm>
            <a:off x="516302" y="5214841"/>
            <a:ext cx="2231719" cy="2249573"/>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grpSp>
        <p:nvGrpSpPr>
          <p:cNvPr id="173" name="Google Shape;173;p7"/>
          <p:cNvGrpSpPr/>
          <p:nvPr/>
        </p:nvGrpSpPr>
        <p:grpSpPr>
          <a:xfrm>
            <a:off x="-18554" y="-216992"/>
            <a:ext cx="2922102" cy="10504504"/>
            <a:chOff x="0" y="-57150"/>
            <a:chExt cx="769602" cy="2766600"/>
          </a:xfrm>
        </p:grpSpPr>
        <p:sp>
          <p:nvSpPr>
            <p:cNvPr id="174" name="Google Shape;174;p7"/>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5" name="Google Shape;175;p7"/>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76" name="Google Shape;176;p7"/>
          <p:cNvSpPr txBox="1"/>
          <p:nvPr/>
        </p:nvSpPr>
        <p:spPr>
          <a:xfrm>
            <a:off x="3746700" y="534200"/>
            <a:ext cx="14247300" cy="1832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5600"/>
              <a:buFont typeface="Arial"/>
              <a:buNone/>
            </a:pPr>
            <a:r>
              <a:rPr b="0" i="0" lang="en-US" sz="5600" u="none" cap="none" strike="noStrike">
                <a:solidFill>
                  <a:schemeClr val="lt1"/>
                </a:solidFill>
                <a:latin typeface="Anton"/>
                <a:ea typeface="Anton"/>
                <a:cs typeface="Anton"/>
                <a:sym typeface="Anton"/>
              </a:rPr>
              <a:t>Modelli di riferimento nel campo dell’educazione e ricerca</a:t>
            </a:r>
            <a:endParaRPr b="0" i="0" sz="5600" u="none" cap="none" strike="noStrike">
              <a:solidFill>
                <a:schemeClr val="lt1"/>
              </a:solidFill>
              <a:latin typeface="Anton"/>
              <a:ea typeface="Anton"/>
              <a:cs typeface="Anton"/>
              <a:sym typeface="Anton"/>
            </a:endParaRPr>
          </a:p>
        </p:txBody>
      </p:sp>
      <p:sp>
        <p:nvSpPr>
          <p:cNvPr id="177" name="Google Shape;177;p7"/>
          <p:cNvSpPr/>
          <p:nvPr/>
        </p:nvSpPr>
        <p:spPr>
          <a:xfrm>
            <a:off x="-60757" y="120238"/>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78" name="Google Shape;178;p7"/>
          <p:cNvPicPr preferRelativeResize="0"/>
          <p:nvPr/>
        </p:nvPicPr>
        <p:blipFill rotWithShape="1">
          <a:blip r:embed="rId4">
            <a:alphaModFix/>
          </a:blip>
          <a:srcRect b="0" l="0" r="0" t="0"/>
          <a:stretch/>
        </p:blipFill>
        <p:spPr>
          <a:xfrm>
            <a:off x="516302" y="5214841"/>
            <a:ext cx="2231700" cy="22497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pic>
        <p:nvPicPr>
          <p:cNvPr descr="#deafactivism #deafcommunity #deafeducation #deafresearchers&#10;#erasmusplus  #deafstudies  #deafcultureheritageanddiversity&#10;&#10;*********************&#10;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10;&#10;Finanziato dall'Unione europea. Le opinioni espresse appartengono, tuttavia, al solo o ai soli autori e non riflettono necessariamente le opinioni dell'Unione europea o dell’Agenzia esecutiva europea per l’istruzione e la cultura (EACEA). Né l'Unione europea né l'EACEA possono esserne ritenute responsabili.&#10;**********************" id="179" name="Google Shape;179;p7" title="6.1 Figure di riferimento sorde nel campo dell'educazione e della ricerca (LIS - ITA)">
            <a:hlinkClick r:id="rId5"/>
          </p:cNvPr>
          <p:cNvPicPr preferRelativeResize="0"/>
          <p:nvPr/>
        </p:nvPicPr>
        <p:blipFill rotWithShape="1">
          <a:blip r:embed="rId6">
            <a:alphaModFix/>
          </a:blip>
          <a:srcRect b="0" l="0" r="0" t="0"/>
          <a:stretch/>
        </p:blipFill>
        <p:spPr>
          <a:xfrm>
            <a:off x="4572000" y="2491400"/>
            <a:ext cx="10989204" cy="6181425"/>
          </a:xfrm>
          <a:prstGeom prst="rect">
            <a:avLst/>
          </a:prstGeom>
          <a:noFill/>
          <a:ln>
            <a:noFill/>
          </a:ln>
        </p:spPr>
      </p:pic>
      <p:sp>
        <p:nvSpPr>
          <p:cNvPr id="180" name="Google Shape;180;p7"/>
          <p:cNvSpPr txBox="1"/>
          <p:nvPr/>
        </p:nvSpPr>
        <p:spPr>
          <a:xfrm>
            <a:off x="4572000" y="8797925"/>
            <a:ext cx="47655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600">
                <a:solidFill>
                  <a:schemeClr val="lt1"/>
                </a:solidFill>
                <a:latin typeface="Quicksand Medium"/>
                <a:ea typeface="Quicksand Medium"/>
                <a:cs typeface="Quicksand Medium"/>
                <a:sym typeface="Quicksand Medium"/>
              </a:rPr>
              <a:t>Video: </a:t>
            </a:r>
            <a:r>
              <a:rPr lang="en-US" sz="1600" u="sng">
                <a:solidFill>
                  <a:schemeClr val="lt1"/>
                </a:solidFill>
                <a:latin typeface="Quicksand Medium"/>
                <a:ea typeface="Quicksand Medium"/>
                <a:cs typeface="Quicksand Medium"/>
                <a:sym typeface="Quicksand Medium"/>
                <a:hlinkClick r:id="rId7">
                  <a:extLst>
                    <a:ext uri="{A12FA001-AC4F-418D-AE19-62706E023703}">
                      <ahyp:hlinkClr val="tx"/>
                    </a:ext>
                  </a:extLst>
                </a:hlinkClick>
              </a:rPr>
              <a:t>h</a:t>
            </a:r>
            <a:r>
              <a:rPr lang="en-US" sz="1600" u="sng">
                <a:solidFill>
                  <a:schemeClr val="lt1"/>
                </a:solidFill>
                <a:latin typeface="Quicksand Medium"/>
                <a:ea typeface="Quicksand Medium"/>
                <a:cs typeface="Quicksand Medium"/>
                <a:sym typeface="Quicksand Medium"/>
                <a:hlinkClick r:id="rId8">
                  <a:extLst>
                    <a:ext uri="{A12FA001-AC4F-418D-AE19-62706E023703}">
                      <ahyp:hlinkClr val="tx"/>
                    </a:ext>
                  </a:extLst>
                </a:hlinkClick>
              </a:rPr>
              <a:t>ttps://youtu.be/4C7dJg0YYhQ</a:t>
            </a:r>
            <a:r>
              <a:rPr lang="en-US" sz="1600">
                <a:solidFill>
                  <a:schemeClr val="lt1"/>
                </a:solidFill>
                <a:latin typeface="Quicksand Medium"/>
                <a:ea typeface="Quicksand Medium"/>
                <a:cs typeface="Quicksand Medium"/>
                <a:sym typeface="Quicksand Medium"/>
              </a:rPr>
              <a:t> </a:t>
            </a:r>
            <a:endParaRPr sz="1600">
              <a:solidFill>
                <a:schemeClr val="lt1"/>
              </a:solidFill>
              <a:latin typeface="Quicksand Medium"/>
              <a:ea typeface="Quicksand Medium"/>
              <a:cs typeface="Quicksand Medium"/>
              <a:sym typeface="Quicksand Medium"/>
            </a:endParaRPr>
          </a:p>
        </p:txBody>
      </p:sp>
      <p:pic>
        <p:nvPicPr>
          <p:cNvPr id="181" name="Google Shape;181;p7" title="IT_Co-fundedbytheEU_RGB_WHITE Outline.png"/>
          <p:cNvPicPr preferRelativeResize="0"/>
          <p:nvPr/>
        </p:nvPicPr>
        <p:blipFill>
          <a:blip r:embed="rId9">
            <a:alphaModFix/>
          </a:blip>
          <a:stretch>
            <a:fillRect/>
          </a:stretch>
        </p:blipFill>
        <p:spPr>
          <a:xfrm>
            <a:off x="14510995" y="9368938"/>
            <a:ext cx="3332127" cy="73866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9"/>
                                        </p:tgtEl>
                                        <p:attrNameLst>
                                          <p:attrName>style.visibility</p:attrName>
                                        </p:attrNameLst>
                                      </p:cBhvr>
                                      <p:to>
                                        <p:strVal val="visible"/>
                                      </p:to>
                                    </p:set>
                                    <p:animEffect filter="fade" transition="in">
                                      <p:cBhvr>
                                        <p:cTn dur="1000"/>
                                        <p:tgtEl>
                                          <p:spTgt spid="17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85" name="Shape 185"/>
        <p:cNvGrpSpPr/>
        <p:nvPr/>
      </p:nvGrpSpPr>
      <p:grpSpPr>
        <a:xfrm>
          <a:off x="0" y="0"/>
          <a:ext cx="0" cy="0"/>
          <a:chOff x="0" y="0"/>
          <a:chExt cx="0" cy="0"/>
        </a:xfrm>
      </p:grpSpPr>
      <p:grpSp>
        <p:nvGrpSpPr>
          <p:cNvPr id="186" name="Google Shape;186;p9"/>
          <p:cNvGrpSpPr/>
          <p:nvPr/>
        </p:nvGrpSpPr>
        <p:grpSpPr>
          <a:xfrm>
            <a:off x="-18554" y="-216991"/>
            <a:ext cx="2922084" cy="10503991"/>
            <a:chOff x="0" y="-57150"/>
            <a:chExt cx="769602" cy="2766483"/>
          </a:xfrm>
        </p:grpSpPr>
        <p:sp>
          <p:nvSpPr>
            <p:cNvPr id="187" name="Google Shape;187;p9"/>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8" name="Google Shape;188;p9"/>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189" name="Google Shape;189;p9"/>
          <p:cNvGrpSpPr/>
          <p:nvPr/>
        </p:nvGrpSpPr>
        <p:grpSpPr>
          <a:xfrm>
            <a:off x="3316924" y="-216992"/>
            <a:ext cx="15222881" cy="10504059"/>
            <a:chOff x="0" y="-57150"/>
            <a:chExt cx="769602" cy="2766483"/>
          </a:xfrm>
        </p:grpSpPr>
        <p:sp>
          <p:nvSpPr>
            <p:cNvPr id="190" name="Google Shape;190;p9"/>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1" name="Google Shape;191;p9"/>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92" name="Google Shape;192;p9"/>
          <p:cNvSpPr/>
          <p:nvPr/>
        </p:nvSpPr>
        <p:spPr>
          <a:xfrm>
            <a:off x="-60757" y="120238"/>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descr="Ein Bild, das Waffe, Schlagring enthält.&#10;&#10;KI-generierte Inhalte können fehlerhaft sein." id="193" name="Google Shape;193;p9"/>
          <p:cNvPicPr preferRelativeResize="0"/>
          <p:nvPr/>
        </p:nvPicPr>
        <p:blipFill rotWithShape="1">
          <a:blip r:embed="rId4">
            <a:alphaModFix/>
          </a:blip>
          <a:srcRect b="0" l="0" r="0" t="0"/>
          <a:stretch/>
        </p:blipFill>
        <p:spPr>
          <a:xfrm>
            <a:off x="552228" y="4563310"/>
            <a:ext cx="2422501" cy="2422501"/>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pic>
        <p:nvPicPr>
          <p:cNvPr id="194" name="Google Shape;194;p9"/>
          <p:cNvPicPr preferRelativeResize="0"/>
          <p:nvPr/>
        </p:nvPicPr>
        <p:blipFill rotWithShape="1">
          <a:blip r:embed="rId5">
            <a:alphaModFix/>
          </a:blip>
          <a:srcRect b="0" l="0" r="0" t="0"/>
          <a:stretch/>
        </p:blipFill>
        <p:spPr>
          <a:xfrm>
            <a:off x="14518454" y="2034010"/>
            <a:ext cx="2357400" cy="27900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sp>
        <p:nvSpPr>
          <p:cNvPr id="195" name="Google Shape;195;p9"/>
          <p:cNvSpPr txBox="1"/>
          <p:nvPr/>
        </p:nvSpPr>
        <p:spPr>
          <a:xfrm>
            <a:off x="3759100" y="412000"/>
            <a:ext cx="16459500" cy="139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7200"/>
              <a:buFont typeface="Arial"/>
              <a:buNone/>
            </a:pPr>
            <a:r>
              <a:rPr b="0" i="0" lang="en-US" sz="7200" u="none" cap="none" strike="noStrike">
                <a:solidFill>
                  <a:schemeClr val="lt1"/>
                </a:solidFill>
                <a:latin typeface="Anton"/>
                <a:ea typeface="Anton"/>
                <a:cs typeface="Anton"/>
                <a:sym typeface="Anton"/>
              </a:rPr>
              <a:t>Attività: Discussione</a:t>
            </a:r>
            <a:endParaRPr b="0" i="0" sz="7200" u="none" cap="none" strike="noStrike">
              <a:solidFill>
                <a:schemeClr val="lt1"/>
              </a:solidFill>
              <a:latin typeface="Anton"/>
              <a:ea typeface="Anton"/>
              <a:cs typeface="Anton"/>
              <a:sym typeface="Anton"/>
            </a:endParaRPr>
          </a:p>
        </p:txBody>
      </p:sp>
      <p:sp>
        <p:nvSpPr>
          <p:cNvPr id="196" name="Google Shape;196;p9"/>
          <p:cNvSpPr/>
          <p:nvPr/>
        </p:nvSpPr>
        <p:spPr>
          <a:xfrm>
            <a:off x="4065125" y="2610552"/>
            <a:ext cx="13176900" cy="4599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4800"/>
              <a:buFont typeface="Arial"/>
              <a:buNone/>
            </a:pPr>
            <a:r>
              <a:rPr b="0" i="0" lang="en-US" sz="4800" u="none" cap="none" strike="noStrike">
                <a:solidFill>
                  <a:schemeClr val="lt1"/>
                </a:solidFill>
                <a:latin typeface="Quicksand Medium"/>
                <a:ea typeface="Quicksand Medium"/>
                <a:cs typeface="Quicksand Medium"/>
                <a:sym typeface="Quicksand Medium"/>
              </a:rPr>
              <a:t>Sommario: </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1000"/>
              </a:spcBef>
              <a:spcAft>
                <a:spcPts val="0"/>
              </a:spcAft>
              <a:buClr>
                <a:srgbClr val="000000"/>
              </a:buClr>
              <a:buSzPts val="3300"/>
              <a:buFont typeface="Arial"/>
              <a:buNone/>
            </a:pPr>
            <a:r>
              <a:rPr b="0" i="0" lang="en-US" sz="3300" u="none" cap="none" strike="noStrike">
                <a:solidFill>
                  <a:schemeClr val="lt1"/>
                </a:solidFill>
                <a:latin typeface="Quicksand Medium"/>
                <a:ea typeface="Quicksand Medium"/>
                <a:cs typeface="Quicksand Medium"/>
                <a:sym typeface="Quicksand Medium"/>
              </a:rPr>
              <a:t>Cosa hanno fatto/raggiunto?  </a:t>
            </a:r>
            <a:endParaRPr b="0" i="0" sz="3300" u="none" cap="none" strike="noStrike">
              <a:solidFill>
                <a:schemeClr val="lt1"/>
              </a:solidFill>
              <a:latin typeface="Quicksand Medium"/>
              <a:ea typeface="Quicksand Medium"/>
              <a:cs typeface="Quicksand Medium"/>
              <a:sym typeface="Quicksand Medium"/>
            </a:endParaRPr>
          </a:p>
          <a:p>
            <a:pPr indent="0" lvl="0" marL="0" marR="0" rtl="0" algn="l">
              <a:lnSpc>
                <a:spcPct val="150000"/>
              </a:lnSpc>
              <a:spcBef>
                <a:spcPts val="1000"/>
              </a:spcBef>
              <a:spcAft>
                <a:spcPts val="0"/>
              </a:spcAft>
              <a:buClr>
                <a:srgbClr val="000000"/>
              </a:buClr>
              <a:buSzPts val="3300"/>
              <a:buFont typeface="Arial"/>
              <a:buNone/>
            </a:pPr>
            <a:r>
              <a:rPr b="0" i="0" lang="en-US" sz="3300" u="none" cap="none" strike="noStrike">
                <a:solidFill>
                  <a:schemeClr val="lt1"/>
                </a:solidFill>
                <a:latin typeface="Quicksand Medium"/>
                <a:ea typeface="Quicksand Medium"/>
                <a:cs typeface="Quicksand Medium"/>
                <a:sym typeface="Quicksand Medium"/>
              </a:rPr>
              <a:t>Perché sono importanti per noi?</a:t>
            </a:r>
            <a:endParaRPr b="0" i="0" sz="4900" u="none" cap="none" strike="noStrike">
              <a:solidFill>
                <a:schemeClr val="lt1"/>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4800"/>
              <a:buFont typeface="Arial"/>
              <a:buNone/>
            </a:pPr>
            <a:r>
              <a:t/>
            </a:r>
            <a:endParaRPr b="0" i="0" sz="4800" u="none" cap="none" strike="noStrike">
              <a:solidFill>
                <a:schemeClr val="lt1"/>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4800"/>
              <a:buFont typeface="Arial"/>
              <a:buNone/>
            </a:pPr>
            <a:r>
              <a:t/>
            </a:r>
            <a:endParaRPr b="0" i="0" sz="4800" u="none" cap="none" strike="noStrike">
              <a:solidFill>
                <a:schemeClr val="lt1"/>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4800"/>
              <a:buFont typeface="Arial"/>
              <a:buNone/>
            </a:pPr>
            <a:r>
              <a:rPr b="0" i="0" lang="en-US" sz="4800" u="none" cap="none" strike="noStrike">
                <a:solidFill>
                  <a:schemeClr val="lt1"/>
                </a:solidFill>
                <a:latin typeface="Quicksand Medium"/>
                <a:ea typeface="Quicksand Medium"/>
                <a:cs typeface="Quicksand Medium"/>
                <a:sym typeface="Quicksand Medium"/>
              </a:rPr>
              <a:t>Evidenziare le caratteristiche in comune.</a:t>
            </a:r>
            <a:endParaRPr b="0" i="0" sz="4800" u="none" cap="none" strike="noStrike">
              <a:solidFill>
                <a:schemeClr val="lt1"/>
              </a:solidFill>
              <a:latin typeface="Arial"/>
              <a:ea typeface="Arial"/>
              <a:cs typeface="Arial"/>
              <a:sym typeface="Arial"/>
            </a:endParaRPr>
          </a:p>
        </p:txBody>
      </p:sp>
      <p:pic>
        <p:nvPicPr>
          <p:cNvPr id="197" name="Google Shape;197;p9" title="IT_Co-fundedbytheEU_RGB_WHITE Outline.png"/>
          <p:cNvPicPr preferRelativeResize="0"/>
          <p:nvPr/>
        </p:nvPicPr>
        <p:blipFill>
          <a:blip r:embed="rId6">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201" name="Shape 201"/>
        <p:cNvGrpSpPr/>
        <p:nvPr/>
      </p:nvGrpSpPr>
      <p:grpSpPr>
        <a:xfrm>
          <a:off x="0" y="0"/>
          <a:ext cx="0" cy="0"/>
          <a:chOff x="0" y="0"/>
          <a:chExt cx="0" cy="0"/>
        </a:xfrm>
      </p:grpSpPr>
      <p:grpSp>
        <p:nvGrpSpPr>
          <p:cNvPr id="202" name="Google Shape;202;p10"/>
          <p:cNvGrpSpPr/>
          <p:nvPr/>
        </p:nvGrpSpPr>
        <p:grpSpPr>
          <a:xfrm>
            <a:off x="3352125" y="-216991"/>
            <a:ext cx="15187666" cy="10503991"/>
            <a:chOff x="0" y="-57150"/>
            <a:chExt cx="769602" cy="2766483"/>
          </a:xfrm>
        </p:grpSpPr>
        <p:sp>
          <p:nvSpPr>
            <p:cNvPr id="203" name="Google Shape;203;p1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4" name="Google Shape;204;p10"/>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05" name="Google Shape;205;p10"/>
          <p:cNvSpPr/>
          <p:nvPr/>
        </p:nvSpPr>
        <p:spPr>
          <a:xfrm>
            <a:off x="-60757" y="120238"/>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206" name="Google Shape;206;p10"/>
          <p:cNvPicPr preferRelativeResize="0"/>
          <p:nvPr/>
        </p:nvPicPr>
        <p:blipFill rotWithShape="1">
          <a:blip r:embed="rId4">
            <a:alphaModFix/>
          </a:blip>
          <a:srcRect b="0" l="0" r="0" t="0"/>
          <a:stretch/>
        </p:blipFill>
        <p:spPr>
          <a:xfrm>
            <a:off x="529825" y="4841979"/>
            <a:ext cx="2231719" cy="2249573"/>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sp>
        <p:nvSpPr>
          <p:cNvPr id="207" name="Google Shape;207;p10"/>
          <p:cNvSpPr txBox="1"/>
          <p:nvPr/>
        </p:nvSpPr>
        <p:spPr>
          <a:xfrm>
            <a:off x="3635400" y="618000"/>
            <a:ext cx="16459500" cy="1213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6400"/>
              <a:buFont typeface="Arial"/>
              <a:buNone/>
            </a:pPr>
            <a:r>
              <a:rPr b="0" i="0" lang="en-US" sz="6400" u="none" cap="none" strike="noStrike">
                <a:solidFill>
                  <a:schemeClr val="lt1"/>
                </a:solidFill>
                <a:latin typeface="Anton"/>
                <a:ea typeface="Anton"/>
                <a:cs typeface="Anton"/>
                <a:sym typeface="Anton"/>
              </a:rPr>
              <a:t>Modelli di riferimento nella comunità Sorda</a:t>
            </a:r>
            <a:endParaRPr b="0" i="0" sz="6400" u="none" cap="none" strike="noStrike">
              <a:solidFill>
                <a:schemeClr val="lt1"/>
              </a:solidFill>
              <a:latin typeface="Anton"/>
              <a:ea typeface="Anton"/>
              <a:cs typeface="Anton"/>
              <a:sym typeface="Anton"/>
            </a:endParaRPr>
          </a:p>
        </p:txBody>
      </p:sp>
      <p:sp>
        <p:nvSpPr>
          <p:cNvPr id="208" name="Google Shape;208;p10"/>
          <p:cNvSpPr txBox="1"/>
          <p:nvPr/>
        </p:nvSpPr>
        <p:spPr>
          <a:xfrm>
            <a:off x="3795625" y="2324450"/>
            <a:ext cx="13645500" cy="6241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4000"/>
              <a:buFont typeface="Arial"/>
              <a:buNone/>
            </a:pPr>
            <a:r>
              <a:rPr b="1" i="0" lang="en-US" sz="4000" u="none" cap="none" strike="noStrike">
                <a:solidFill>
                  <a:schemeClr val="lt1"/>
                </a:solidFill>
                <a:latin typeface="Quicksand"/>
                <a:ea typeface="Quicksand"/>
                <a:cs typeface="Quicksand"/>
                <a:sym typeface="Quicksand"/>
              </a:rPr>
              <a:t>Significato</a:t>
            </a:r>
            <a:br>
              <a:rPr b="0" i="0" lang="en-US" sz="4000" u="none" cap="none" strike="noStrike">
                <a:solidFill>
                  <a:schemeClr val="lt1"/>
                </a:solidFill>
                <a:latin typeface="Quicksand Medium"/>
                <a:ea typeface="Quicksand Medium"/>
                <a:cs typeface="Quicksand Medium"/>
                <a:sym typeface="Quicksand Medium"/>
              </a:rPr>
            </a:br>
            <a:r>
              <a:rPr b="0" i="0" lang="en-US" sz="3600" u="none" cap="none" strike="noStrike">
                <a:solidFill>
                  <a:schemeClr val="lt1"/>
                </a:solidFill>
                <a:latin typeface="Quicksand Medium"/>
                <a:ea typeface="Quicksand Medium"/>
                <a:cs typeface="Quicksand Medium"/>
                <a:sym typeface="Quicksand Medium"/>
              </a:rPr>
              <a:t>Mostrare che le persone sorde ottengono risultati positivi in una vasta gamma di settori.</a:t>
            </a:r>
            <a:endParaRPr b="0" i="0" sz="3600" u="none" cap="none" strike="noStrike">
              <a:solidFill>
                <a:srgbClr val="000000"/>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4000"/>
              <a:buFont typeface="Arial"/>
              <a:buNone/>
            </a:pPr>
            <a:r>
              <a:rPr b="1" i="0" lang="en-US" sz="4000" u="none" cap="none" strike="noStrike">
                <a:solidFill>
                  <a:schemeClr val="lt1"/>
                </a:solidFill>
                <a:latin typeface="Quicksand"/>
                <a:ea typeface="Quicksand"/>
                <a:cs typeface="Quicksand"/>
                <a:sym typeface="Quicksand"/>
              </a:rPr>
              <a:t>Effetti</a:t>
            </a:r>
            <a:endParaRPr b="0" i="0" sz="4000" u="none" cap="none" strike="noStrike">
              <a:solidFill>
                <a:schemeClr val="lt1"/>
              </a:solidFill>
              <a:latin typeface="Quicksand Medium"/>
              <a:ea typeface="Quicksand Medium"/>
              <a:cs typeface="Quicksand Medium"/>
              <a:sym typeface="Quicksand Medium"/>
            </a:endParaRPr>
          </a:p>
          <a:p>
            <a:pPr indent="-457200" lvl="0" marL="457200" marR="0" rtl="0" algn="l">
              <a:lnSpc>
                <a:spcPct val="115000"/>
              </a:lnSpc>
              <a:spcBef>
                <a:spcPts val="0"/>
              </a:spcBef>
              <a:spcAft>
                <a:spcPts val="0"/>
              </a:spcAft>
              <a:buClr>
                <a:schemeClr val="lt1"/>
              </a:buClr>
              <a:buSzPts val="3600"/>
              <a:buFont typeface="Quicksand Medium"/>
              <a:buChar char="●"/>
            </a:pPr>
            <a:r>
              <a:rPr b="0" i="0" lang="en-US" sz="3600" u="none" cap="none" strike="noStrike">
                <a:solidFill>
                  <a:schemeClr val="lt1"/>
                </a:solidFill>
                <a:latin typeface="Quicksand Medium"/>
                <a:ea typeface="Quicksand Medium"/>
                <a:cs typeface="Quicksand Medium"/>
                <a:sym typeface="Quicksand Medium"/>
              </a:rPr>
              <a:t>Ispirazione per altre persone sorde</a:t>
            </a:r>
            <a:endParaRPr b="0" i="0" sz="3600" u="none" cap="none" strike="noStrike">
              <a:solidFill>
                <a:schemeClr val="lt1"/>
              </a:solidFill>
              <a:latin typeface="Quicksand Medium"/>
              <a:ea typeface="Quicksand Medium"/>
              <a:cs typeface="Quicksand Medium"/>
              <a:sym typeface="Quicksand Medium"/>
            </a:endParaRPr>
          </a:p>
          <a:p>
            <a:pPr indent="-457200" lvl="0" marL="457200" marR="0" rtl="0" algn="l">
              <a:lnSpc>
                <a:spcPct val="115000"/>
              </a:lnSpc>
              <a:spcBef>
                <a:spcPts val="0"/>
              </a:spcBef>
              <a:spcAft>
                <a:spcPts val="0"/>
              </a:spcAft>
              <a:buClr>
                <a:schemeClr val="lt1"/>
              </a:buClr>
              <a:buSzPts val="3600"/>
              <a:buFont typeface="Quicksand Medium"/>
              <a:buChar char="●"/>
            </a:pPr>
            <a:r>
              <a:rPr b="0" i="0" lang="en-US" sz="3600" u="none" cap="none" strike="noStrike">
                <a:solidFill>
                  <a:schemeClr val="lt1"/>
                </a:solidFill>
                <a:latin typeface="Quicksand Medium"/>
                <a:ea typeface="Quicksand Medium"/>
                <a:cs typeface="Quicksand Medium"/>
                <a:sym typeface="Quicksand Medium"/>
              </a:rPr>
              <a:t>Abbattimento dei pregiudizi </a:t>
            </a:r>
            <a:endParaRPr b="0" i="0" sz="3600" u="none" cap="none" strike="noStrike">
              <a:solidFill>
                <a:schemeClr val="lt1"/>
              </a:solidFill>
              <a:latin typeface="Quicksand Medium"/>
              <a:ea typeface="Quicksand Medium"/>
              <a:cs typeface="Quicksand Medium"/>
              <a:sym typeface="Quicksand Medium"/>
            </a:endParaRPr>
          </a:p>
          <a:p>
            <a:pPr indent="-457200" lvl="0" marL="457200" marR="0" rtl="0" algn="l">
              <a:lnSpc>
                <a:spcPct val="115000"/>
              </a:lnSpc>
              <a:spcBef>
                <a:spcPts val="0"/>
              </a:spcBef>
              <a:spcAft>
                <a:spcPts val="0"/>
              </a:spcAft>
              <a:buClr>
                <a:schemeClr val="lt1"/>
              </a:buClr>
              <a:buSzPts val="3600"/>
              <a:buFont typeface="Quicksand Medium"/>
              <a:buChar char="●"/>
            </a:pPr>
            <a:r>
              <a:rPr b="0" i="0" lang="en-US" sz="3600" u="none" cap="none" strike="noStrike">
                <a:solidFill>
                  <a:schemeClr val="lt1"/>
                </a:solidFill>
                <a:latin typeface="Quicksand Medium"/>
                <a:ea typeface="Quicksand Medium"/>
                <a:cs typeface="Quicksand Medium"/>
                <a:sym typeface="Quicksand Medium"/>
              </a:rPr>
              <a:t>Aumento delle pratiche inclusive nelle istituzioni scolastiche</a:t>
            </a:r>
            <a:endParaRPr b="0" i="0" sz="3600" u="none" cap="none" strike="noStrike">
              <a:solidFill>
                <a:schemeClr val="dk1"/>
              </a:solidFill>
              <a:latin typeface="Quicksand Medium"/>
              <a:ea typeface="Quicksand Medium"/>
              <a:cs typeface="Quicksand Medium"/>
              <a:sym typeface="Quicksand Medium"/>
            </a:endParaRPr>
          </a:p>
        </p:txBody>
      </p:sp>
      <p:pic>
        <p:nvPicPr>
          <p:cNvPr id="209" name="Google Shape;209;p10" title="IT_Co-fundedbytheEU_RGB_WHITE Outline.png"/>
          <p:cNvPicPr preferRelativeResize="0"/>
          <p:nvPr/>
        </p:nvPicPr>
        <p:blipFill>
          <a:blip r:embed="rId5">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213" name="Shape 213"/>
        <p:cNvGrpSpPr/>
        <p:nvPr/>
      </p:nvGrpSpPr>
      <p:grpSpPr>
        <a:xfrm>
          <a:off x="0" y="0"/>
          <a:ext cx="0" cy="0"/>
          <a:chOff x="0" y="0"/>
          <a:chExt cx="0" cy="0"/>
        </a:xfrm>
      </p:grpSpPr>
      <p:grpSp>
        <p:nvGrpSpPr>
          <p:cNvPr id="214" name="Google Shape;214;p11"/>
          <p:cNvGrpSpPr/>
          <p:nvPr/>
        </p:nvGrpSpPr>
        <p:grpSpPr>
          <a:xfrm>
            <a:off x="3274653" y="-217067"/>
            <a:ext cx="15326470" cy="10504059"/>
            <a:chOff x="0" y="-57150"/>
            <a:chExt cx="769602" cy="2766483"/>
          </a:xfrm>
        </p:grpSpPr>
        <p:sp>
          <p:nvSpPr>
            <p:cNvPr id="215" name="Google Shape;215;p1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6" name="Google Shape;216;p11"/>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pic>
        <p:nvPicPr>
          <p:cNvPr id="217" name="Google Shape;217;p11"/>
          <p:cNvPicPr preferRelativeResize="0"/>
          <p:nvPr/>
        </p:nvPicPr>
        <p:blipFill rotWithShape="1">
          <a:blip r:embed="rId3">
            <a:alphaModFix/>
          </a:blip>
          <a:srcRect b="0" l="0" r="0" t="0"/>
          <a:stretch/>
        </p:blipFill>
        <p:spPr>
          <a:xfrm>
            <a:off x="560009" y="5671885"/>
            <a:ext cx="2147100" cy="19020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sp>
        <p:nvSpPr>
          <p:cNvPr id="218" name="Google Shape;218;p11"/>
          <p:cNvSpPr/>
          <p:nvPr/>
        </p:nvSpPr>
        <p:spPr>
          <a:xfrm>
            <a:off x="-373833" y="136704"/>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219" name="Google Shape;219;p11"/>
          <p:cNvPicPr preferRelativeResize="0"/>
          <p:nvPr/>
        </p:nvPicPr>
        <p:blipFill rotWithShape="1">
          <a:blip r:embed="rId5">
            <a:alphaModFix/>
          </a:blip>
          <a:srcRect b="0" l="0" r="0" t="0"/>
          <a:stretch/>
        </p:blipFill>
        <p:spPr>
          <a:xfrm>
            <a:off x="571897" y="3148019"/>
            <a:ext cx="2070300" cy="20541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pic>
        <p:nvPicPr>
          <p:cNvPr id="220" name="Google Shape;220;p11"/>
          <p:cNvPicPr preferRelativeResize="0"/>
          <p:nvPr/>
        </p:nvPicPr>
        <p:blipFill rotWithShape="1">
          <a:blip r:embed="rId6">
            <a:alphaModFix/>
          </a:blip>
          <a:srcRect b="0" l="0" r="0" t="0"/>
          <a:stretch/>
        </p:blipFill>
        <p:spPr>
          <a:xfrm>
            <a:off x="13856195" y="1221799"/>
            <a:ext cx="3831000" cy="57435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sp>
        <p:nvSpPr>
          <p:cNvPr id="221" name="Google Shape;221;p11"/>
          <p:cNvSpPr txBox="1"/>
          <p:nvPr/>
        </p:nvSpPr>
        <p:spPr>
          <a:xfrm>
            <a:off x="3851393" y="731850"/>
            <a:ext cx="13789800" cy="145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5400"/>
              <a:buFont typeface="Arial"/>
              <a:buNone/>
            </a:pPr>
            <a:r>
              <a:rPr b="0" i="0" lang="en-US" sz="5400" u="none" cap="none" strike="noStrike">
                <a:solidFill>
                  <a:schemeClr val="lt1"/>
                </a:solidFill>
                <a:latin typeface="Anton"/>
                <a:ea typeface="Anton"/>
                <a:cs typeface="Anton"/>
                <a:sym typeface="Anton"/>
              </a:rPr>
              <a:t>Riflessione: Sfide</a:t>
            </a:r>
            <a:endParaRPr b="0" i="0" sz="5400" u="none" cap="none" strike="noStrike">
              <a:solidFill>
                <a:schemeClr val="lt1"/>
              </a:solidFill>
              <a:latin typeface="Anton"/>
              <a:ea typeface="Anton"/>
              <a:cs typeface="Anton"/>
              <a:sym typeface="Anton"/>
            </a:endParaRPr>
          </a:p>
        </p:txBody>
      </p:sp>
      <p:sp>
        <p:nvSpPr>
          <p:cNvPr id="222" name="Google Shape;222;p11"/>
          <p:cNvSpPr txBox="1"/>
          <p:nvPr/>
        </p:nvSpPr>
        <p:spPr>
          <a:xfrm>
            <a:off x="3851400" y="2022900"/>
            <a:ext cx="13515600" cy="79566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4000"/>
              <a:buFont typeface="Arial"/>
              <a:buNone/>
            </a:pPr>
            <a:r>
              <a:rPr b="1" i="0" lang="en-US" sz="4000" u="none" cap="none" strike="noStrike">
                <a:solidFill>
                  <a:schemeClr val="lt1"/>
                </a:solidFill>
                <a:latin typeface="Quicksand"/>
                <a:ea typeface="Quicksand"/>
                <a:cs typeface="Quicksand"/>
                <a:sym typeface="Quicksand"/>
              </a:rPr>
              <a:t>Accesso limitato alle risorse  </a:t>
            </a:r>
            <a:br>
              <a:rPr b="1" i="0" lang="en-US" sz="4000" u="none" cap="none" strike="noStrike">
                <a:solidFill>
                  <a:schemeClr val="lt1"/>
                </a:solidFill>
                <a:latin typeface="Quicksand"/>
                <a:ea typeface="Quicksand"/>
                <a:cs typeface="Quicksand"/>
                <a:sym typeface="Quicksand"/>
              </a:rPr>
            </a:br>
            <a:r>
              <a:rPr b="0" i="0" lang="en-US" sz="3000" u="none" cap="none" strike="noStrike">
                <a:solidFill>
                  <a:schemeClr val="lt1"/>
                </a:solidFill>
                <a:latin typeface="Quicksand Medium"/>
                <a:ea typeface="Quicksand Medium"/>
                <a:cs typeface="Quicksand Medium"/>
                <a:sym typeface="Quicksand Medium"/>
              </a:rPr>
              <a:t>(Es. interpreti di lingua dei segni, materiali accessibili)</a:t>
            </a:r>
            <a:endParaRPr b="0" i="0" sz="1600" u="none" cap="none" strike="noStrike">
              <a:solidFill>
                <a:srgbClr val="000000"/>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2800"/>
              <a:buFont typeface="Arial"/>
              <a:buNone/>
            </a:pPr>
            <a:r>
              <a:t/>
            </a:r>
            <a:endParaRPr b="0" i="0" sz="2800" u="none" cap="none" strike="noStrike">
              <a:solidFill>
                <a:schemeClr val="lt1"/>
              </a:solidFill>
              <a:latin typeface="Quicksand"/>
              <a:ea typeface="Quicksand"/>
              <a:cs typeface="Quicksand"/>
              <a:sym typeface="Quicksand"/>
            </a:endParaRPr>
          </a:p>
          <a:p>
            <a:pPr indent="0" lvl="0" marL="0" marR="0" rtl="0" algn="l">
              <a:lnSpc>
                <a:spcPct val="115000"/>
              </a:lnSpc>
              <a:spcBef>
                <a:spcPts val="0"/>
              </a:spcBef>
              <a:spcAft>
                <a:spcPts val="0"/>
              </a:spcAft>
              <a:buClr>
                <a:srgbClr val="000000"/>
              </a:buClr>
              <a:buSzPts val="4000"/>
              <a:buFont typeface="Arial"/>
              <a:buNone/>
            </a:pPr>
            <a:r>
              <a:rPr b="1" i="0" lang="en-US" sz="4000" u="none" cap="none" strike="noStrike">
                <a:solidFill>
                  <a:schemeClr val="lt1"/>
                </a:solidFill>
                <a:latin typeface="Quicksand"/>
                <a:ea typeface="Quicksand"/>
                <a:cs typeface="Quicksand"/>
                <a:sym typeface="Quicksand"/>
              </a:rPr>
              <a:t>Barriere comunicative</a:t>
            </a:r>
            <a:endParaRPr b="1" i="0" sz="4000" u="none" cap="none" strike="noStrike">
              <a:solidFill>
                <a:schemeClr val="lt1"/>
              </a:solidFill>
              <a:latin typeface="Quicksand"/>
              <a:ea typeface="Quicksand"/>
              <a:cs typeface="Quicksand"/>
              <a:sym typeface="Quicksand"/>
            </a:endParaRPr>
          </a:p>
          <a:p>
            <a:pPr indent="0" lvl="0" marL="0" marR="0" rtl="0" algn="l">
              <a:lnSpc>
                <a:spcPct val="115000"/>
              </a:lnSpc>
              <a:spcBef>
                <a:spcPts val="0"/>
              </a:spcBef>
              <a:spcAft>
                <a:spcPts val="0"/>
              </a:spcAft>
              <a:buClr>
                <a:srgbClr val="000000"/>
              </a:buClr>
              <a:buSzPts val="3000"/>
              <a:buFont typeface="Arial"/>
              <a:buNone/>
            </a:pPr>
            <a:r>
              <a:rPr b="0" i="0" lang="en-US" sz="3000" u="none" cap="none" strike="noStrike">
                <a:solidFill>
                  <a:schemeClr val="lt1"/>
                </a:solidFill>
                <a:latin typeface="Quicksand Medium"/>
                <a:ea typeface="Quicksand Medium"/>
                <a:cs typeface="Quicksand Medium"/>
                <a:sym typeface="Quicksand Medium"/>
              </a:rPr>
              <a:t>Mancanza o insufficiente disponibilità di interpreti </a:t>
            </a:r>
            <a:br>
              <a:rPr b="0" i="0" lang="en-US" sz="3000" u="none" cap="none" strike="noStrike">
                <a:solidFill>
                  <a:schemeClr val="lt1"/>
                </a:solidFill>
                <a:latin typeface="Quicksand Medium"/>
                <a:ea typeface="Quicksand Medium"/>
                <a:cs typeface="Quicksand Medium"/>
                <a:sym typeface="Quicksand Medium"/>
              </a:rPr>
            </a:br>
            <a:r>
              <a:rPr b="0" i="0" lang="en-US" sz="3000" u="none" cap="none" strike="noStrike">
                <a:solidFill>
                  <a:schemeClr val="lt1"/>
                </a:solidFill>
                <a:latin typeface="Quicksand Medium"/>
                <a:ea typeface="Quicksand Medium"/>
                <a:cs typeface="Quicksand Medium"/>
                <a:sym typeface="Quicksand Medium"/>
              </a:rPr>
              <a:t>e supporti visivi</a:t>
            </a:r>
            <a:endParaRPr b="0" i="0" sz="2800" u="none" cap="none" strike="noStrike">
              <a:solidFill>
                <a:schemeClr val="lt1"/>
              </a:solidFill>
              <a:latin typeface="Quicksand"/>
              <a:ea typeface="Quicksand"/>
              <a:cs typeface="Quicksand"/>
              <a:sym typeface="Quicksand"/>
            </a:endParaRPr>
          </a:p>
          <a:p>
            <a:pPr indent="0" lvl="0" marL="0" marR="0" rtl="0" algn="l">
              <a:lnSpc>
                <a:spcPct val="115000"/>
              </a:lnSpc>
              <a:spcBef>
                <a:spcPts val="0"/>
              </a:spcBef>
              <a:spcAft>
                <a:spcPts val="0"/>
              </a:spcAft>
              <a:buClr>
                <a:srgbClr val="000000"/>
              </a:buClr>
              <a:buSzPts val="2800"/>
              <a:buFont typeface="Arial"/>
              <a:buNone/>
            </a:pPr>
            <a:r>
              <a:t/>
            </a:r>
            <a:endParaRPr b="0" i="0" sz="2800" u="none" cap="none" strike="noStrike">
              <a:solidFill>
                <a:schemeClr val="lt1"/>
              </a:solidFill>
              <a:latin typeface="Quicksand"/>
              <a:ea typeface="Quicksand"/>
              <a:cs typeface="Quicksand"/>
              <a:sym typeface="Quicksand"/>
            </a:endParaRPr>
          </a:p>
          <a:p>
            <a:pPr indent="0" lvl="0" marL="0" marR="0" rtl="0" algn="l">
              <a:lnSpc>
                <a:spcPct val="115000"/>
              </a:lnSpc>
              <a:spcBef>
                <a:spcPts val="0"/>
              </a:spcBef>
              <a:spcAft>
                <a:spcPts val="0"/>
              </a:spcAft>
              <a:buClr>
                <a:srgbClr val="000000"/>
              </a:buClr>
              <a:buSzPts val="4000"/>
              <a:buFont typeface="Arial"/>
              <a:buNone/>
            </a:pPr>
            <a:r>
              <a:rPr b="1" i="0" lang="en-US" sz="4000" u="none" cap="none" strike="noStrike">
                <a:solidFill>
                  <a:schemeClr val="lt1"/>
                </a:solidFill>
                <a:latin typeface="Quicksand"/>
                <a:ea typeface="Quicksand"/>
                <a:cs typeface="Quicksand"/>
                <a:sym typeface="Quicksand"/>
              </a:rPr>
              <a:t>Pregiudizi sociali</a:t>
            </a:r>
            <a:endParaRPr b="1" i="0" sz="4000" u="none" cap="none" strike="noStrike">
              <a:solidFill>
                <a:schemeClr val="lt1"/>
              </a:solidFill>
              <a:latin typeface="Quicksand"/>
              <a:ea typeface="Quicksand"/>
              <a:cs typeface="Quicksand"/>
              <a:sym typeface="Quicksand"/>
            </a:endParaRPr>
          </a:p>
          <a:p>
            <a:pPr indent="0" lvl="0" marL="0" marR="0" rtl="0" algn="l">
              <a:lnSpc>
                <a:spcPct val="115000"/>
              </a:lnSpc>
              <a:spcBef>
                <a:spcPts val="0"/>
              </a:spcBef>
              <a:spcAft>
                <a:spcPts val="0"/>
              </a:spcAft>
              <a:buClr>
                <a:srgbClr val="000000"/>
              </a:buClr>
              <a:buSzPts val="3000"/>
              <a:buFont typeface="Arial"/>
              <a:buNone/>
            </a:pPr>
            <a:r>
              <a:rPr b="0" i="0" lang="en-US" sz="3000" u="none" cap="none" strike="noStrike">
                <a:solidFill>
                  <a:schemeClr val="lt1"/>
                </a:solidFill>
                <a:latin typeface="Quicksand Medium"/>
                <a:ea typeface="Quicksand Medium"/>
                <a:cs typeface="Quicksand Medium"/>
                <a:sym typeface="Quicksand Medium"/>
              </a:rPr>
              <a:t>Aspettative distorte, stereotipi, discriminazione</a:t>
            </a:r>
            <a:endParaRPr b="0" i="0" sz="30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2800"/>
              <a:buFont typeface="Arial"/>
              <a:buNone/>
            </a:pPr>
            <a:r>
              <a:t/>
            </a:r>
            <a:endParaRPr b="0" i="0" sz="2800" u="none" cap="none" strike="noStrike">
              <a:solidFill>
                <a:schemeClr val="lt1"/>
              </a:solidFill>
              <a:latin typeface="Quicksand"/>
              <a:ea typeface="Quicksand"/>
              <a:cs typeface="Quicksand"/>
              <a:sym typeface="Quicksand"/>
            </a:endParaRPr>
          </a:p>
          <a:p>
            <a:pPr indent="0" lvl="0" marL="0" marR="0" rtl="0" algn="l">
              <a:lnSpc>
                <a:spcPct val="115000"/>
              </a:lnSpc>
              <a:spcBef>
                <a:spcPts val="0"/>
              </a:spcBef>
              <a:spcAft>
                <a:spcPts val="0"/>
              </a:spcAft>
              <a:buClr>
                <a:srgbClr val="000000"/>
              </a:buClr>
              <a:buSzPts val="1400"/>
              <a:buFont typeface="Arial"/>
              <a:buNone/>
            </a:pPr>
            <a:r>
              <a:t/>
            </a:r>
            <a:endParaRPr b="1" i="0" sz="1400" u="none" cap="none" strike="noStrike">
              <a:solidFill>
                <a:schemeClr val="lt1"/>
              </a:solidFill>
              <a:latin typeface="Quicksand"/>
              <a:ea typeface="Quicksand"/>
              <a:cs typeface="Quicksand"/>
              <a:sym typeface="Quicksand"/>
            </a:endParaRPr>
          </a:p>
          <a:p>
            <a:pPr indent="0" lvl="0" marL="0" marR="0" rtl="0" algn="l">
              <a:lnSpc>
                <a:spcPct val="115000"/>
              </a:lnSpc>
              <a:spcBef>
                <a:spcPts val="0"/>
              </a:spcBef>
              <a:spcAft>
                <a:spcPts val="0"/>
              </a:spcAft>
              <a:buClr>
                <a:srgbClr val="000000"/>
              </a:buClr>
              <a:buSzPts val="4000"/>
              <a:buFont typeface="Arial"/>
              <a:buNone/>
            </a:pPr>
            <a:r>
              <a:rPr b="1" i="0" lang="en-US" sz="4000" u="none" cap="none" strike="noStrike">
                <a:solidFill>
                  <a:schemeClr val="lt1"/>
                </a:solidFill>
                <a:latin typeface="Quicksand"/>
                <a:ea typeface="Quicksand"/>
                <a:cs typeface="Quicksand"/>
                <a:sym typeface="Quicksand"/>
              </a:rPr>
              <a:t>Per superare questi ostacoli sono necessari: </a:t>
            </a:r>
            <a:endParaRPr b="1" i="0" sz="4000" u="none" cap="none" strike="noStrike">
              <a:solidFill>
                <a:schemeClr val="lt1"/>
              </a:solidFill>
              <a:latin typeface="Quicksand"/>
              <a:ea typeface="Quicksand"/>
              <a:cs typeface="Quicksand"/>
              <a:sym typeface="Quicksand"/>
            </a:endParaRPr>
          </a:p>
          <a:p>
            <a:pPr indent="0" lvl="0" marL="0" marR="0" rtl="0" algn="l">
              <a:lnSpc>
                <a:spcPct val="115000"/>
              </a:lnSpc>
              <a:spcBef>
                <a:spcPts val="0"/>
              </a:spcBef>
              <a:spcAft>
                <a:spcPts val="0"/>
              </a:spcAft>
              <a:buClr>
                <a:srgbClr val="000000"/>
              </a:buClr>
              <a:buSzPts val="3000"/>
              <a:buFont typeface="Arial"/>
              <a:buNone/>
            </a:pPr>
            <a:r>
              <a:rPr b="0" i="0" lang="en-US" sz="3000" u="none" cap="none" strike="noStrike">
                <a:solidFill>
                  <a:schemeClr val="lt1"/>
                </a:solidFill>
                <a:latin typeface="Quicksand Medium"/>
                <a:ea typeface="Quicksand Medium"/>
                <a:cs typeface="Quicksand Medium"/>
                <a:sym typeface="Quicksand Medium"/>
              </a:rPr>
              <a:t>strutture inclusive, sensibilizzazione ed empowerment</a:t>
            </a:r>
            <a:endParaRPr b="0" i="0" sz="3000" u="none" cap="none" strike="noStrike">
              <a:solidFill>
                <a:schemeClr val="dk1"/>
              </a:solidFill>
              <a:latin typeface="Quicksand Medium"/>
              <a:ea typeface="Quicksand Medium"/>
              <a:cs typeface="Quicksand Medium"/>
              <a:sym typeface="Quicksand Medium"/>
            </a:endParaRPr>
          </a:p>
        </p:txBody>
      </p:sp>
      <p:pic>
        <p:nvPicPr>
          <p:cNvPr id="223" name="Google Shape;223;p11" title="IT_Co-fundedbytheEU_RGB_WHITE Outline.png"/>
          <p:cNvPicPr preferRelativeResize="0"/>
          <p:nvPr/>
        </p:nvPicPr>
        <p:blipFill>
          <a:blip r:embed="rId7">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227" name="Shape 227"/>
        <p:cNvGrpSpPr/>
        <p:nvPr/>
      </p:nvGrpSpPr>
      <p:grpSpPr>
        <a:xfrm>
          <a:off x="0" y="0"/>
          <a:ext cx="0" cy="0"/>
          <a:chOff x="0" y="0"/>
          <a:chExt cx="0" cy="0"/>
        </a:xfrm>
      </p:grpSpPr>
      <p:grpSp>
        <p:nvGrpSpPr>
          <p:cNvPr id="228" name="Google Shape;228;p16"/>
          <p:cNvGrpSpPr/>
          <p:nvPr/>
        </p:nvGrpSpPr>
        <p:grpSpPr>
          <a:xfrm>
            <a:off x="3220390" y="-217067"/>
            <a:ext cx="15326470" cy="10504059"/>
            <a:chOff x="0" y="-57150"/>
            <a:chExt cx="769602" cy="2766483"/>
          </a:xfrm>
        </p:grpSpPr>
        <p:sp>
          <p:nvSpPr>
            <p:cNvPr id="229" name="Google Shape;229;p1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0" name="Google Shape;230;p16"/>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pic>
        <p:nvPicPr>
          <p:cNvPr descr="Ein Bild, das Waffe, Schlagring enthält.&#10;&#10;KI-generierte Inhalte können fehlerhaft sein." id="231" name="Google Shape;231;p16"/>
          <p:cNvPicPr preferRelativeResize="0"/>
          <p:nvPr/>
        </p:nvPicPr>
        <p:blipFill rotWithShape="1">
          <a:blip r:embed="rId3">
            <a:alphaModFix/>
          </a:blip>
          <a:srcRect b="0" l="0" r="0" t="0"/>
          <a:stretch/>
        </p:blipFill>
        <p:spPr>
          <a:xfrm>
            <a:off x="239167" y="4070701"/>
            <a:ext cx="2422500" cy="24225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sp>
        <p:nvSpPr>
          <p:cNvPr id="232" name="Google Shape;232;p16"/>
          <p:cNvSpPr/>
          <p:nvPr/>
        </p:nvSpPr>
        <p:spPr>
          <a:xfrm>
            <a:off x="4136855" y="6002423"/>
            <a:ext cx="12093746" cy="120032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4000"/>
              <a:buFont typeface="Arial"/>
              <a:buNone/>
            </a:pPr>
            <a:r>
              <a:t/>
            </a:r>
            <a:endParaRPr b="1" i="0" sz="4000" u="none" cap="none" strike="noStrike">
              <a:solidFill>
                <a:schemeClr val="lt1"/>
              </a:solidFill>
              <a:latin typeface="Quicksand"/>
              <a:ea typeface="Quicksand"/>
              <a:cs typeface="Quicksand"/>
              <a:sym typeface="Quicksand"/>
            </a:endParaRPr>
          </a:p>
        </p:txBody>
      </p:sp>
      <p:pic>
        <p:nvPicPr>
          <p:cNvPr id="233" name="Google Shape;233;p16"/>
          <p:cNvPicPr preferRelativeResize="0"/>
          <p:nvPr/>
        </p:nvPicPr>
        <p:blipFill rotWithShape="1">
          <a:blip r:embed="rId4">
            <a:alphaModFix/>
          </a:blip>
          <a:srcRect b="0" l="0" r="0" t="0"/>
          <a:stretch/>
        </p:blipFill>
        <p:spPr>
          <a:xfrm>
            <a:off x="11879955" y="6898794"/>
            <a:ext cx="2347413" cy="2347413"/>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pic>
        <p:nvPicPr>
          <p:cNvPr id="234" name="Google Shape;234;p16"/>
          <p:cNvPicPr preferRelativeResize="0"/>
          <p:nvPr/>
        </p:nvPicPr>
        <p:blipFill rotWithShape="1">
          <a:blip r:embed="rId5">
            <a:alphaModFix/>
          </a:blip>
          <a:srcRect b="0" l="0" r="0" t="0"/>
          <a:stretch/>
        </p:blipFill>
        <p:spPr>
          <a:xfrm>
            <a:off x="6423011" y="6858382"/>
            <a:ext cx="3760717" cy="2506048"/>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sp>
        <p:nvSpPr>
          <p:cNvPr id="235" name="Google Shape;235;p16"/>
          <p:cNvSpPr/>
          <p:nvPr/>
        </p:nvSpPr>
        <p:spPr>
          <a:xfrm>
            <a:off x="10624782" y="7700208"/>
            <a:ext cx="1097280" cy="744583"/>
          </a:xfrm>
          <a:prstGeom prst="rightArrow">
            <a:avLst>
              <a:gd fmla="val 50000" name="adj1"/>
              <a:gd fmla="val 50000" name="adj2"/>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36" name="Google Shape;236;p16"/>
          <p:cNvSpPr txBox="1"/>
          <p:nvPr/>
        </p:nvSpPr>
        <p:spPr>
          <a:xfrm>
            <a:off x="3988725" y="731850"/>
            <a:ext cx="13789800" cy="145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6000"/>
              <a:buFont typeface="Arial"/>
              <a:buNone/>
            </a:pPr>
            <a:r>
              <a:rPr b="0" i="0" lang="en-US" sz="6000" u="none" cap="none" strike="noStrike">
                <a:solidFill>
                  <a:schemeClr val="lt1"/>
                </a:solidFill>
                <a:latin typeface="Anton"/>
                <a:ea typeface="Anton"/>
                <a:cs typeface="Anton"/>
                <a:sym typeface="Anton"/>
              </a:rPr>
              <a:t>Dibattito, lavoro di gruppo, scambio</a:t>
            </a:r>
            <a:endParaRPr b="1" i="0" sz="6000" u="none" cap="none" strike="noStrike">
              <a:solidFill>
                <a:schemeClr val="lt1"/>
              </a:solidFill>
              <a:latin typeface="Anton"/>
              <a:ea typeface="Anton"/>
              <a:cs typeface="Anton"/>
              <a:sym typeface="Anton"/>
            </a:endParaRPr>
          </a:p>
        </p:txBody>
      </p:sp>
      <p:sp>
        <p:nvSpPr>
          <p:cNvPr id="237" name="Google Shape;237;p16"/>
          <p:cNvSpPr/>
          <p:nvPr/>
        </p:nvSpPr>
        <p:spPr>
          <a:xfrm>
            <a:off x="3988725" y="2381625"/>
            <a:ext cx="12241800" cy="7695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4400"/>
              <a:buFont typeface="Arial"/>
              <a:buNone/>
            </a:pPr>
            <a:r>
              <a:rPr b="1" i="0" lang="en-US" sz="4400" u="none" cap="none" strike="noStrike">
                <a:solidFill>
                  <a:schemeClr val="lt1"/>
                </a:solidFill>
                <a:latin typeface="Quicksand"/>
                <a:ea typeface="Quicksand"/>
                <a:cs typeface="Quicksand"/>
                <a:sym typeface="Quicksand"/>
              </a:rPr>
              <a:t>Quali barriere ci sono nel mio ambiente?</a:t>
            </a:r>
            <a:endParaRPr b="0" i="0" sz="4400" u="none" cap="none" strike="noStrike">
              <a:solidFill>
                <a:schemeClr val="lt1"/>
              </a:solidFill>
              <a:latin typeface="Arial"/>
              <a:ea typeface="Arial"/>
              <a:cs typeface="Arial"/>
              <a:sym typeface="Arial"/>
            </a:endParaRPr>
          </a:p>
        </p:txBody>
      </p:sp>
      <p:sp>
        <p:nvSpPr>
          <p:cNvPr id="238" name="Google Shape;238;p16"/>
          <p:cNvSpPr/>
          <p:nvPr/>
        </p:nvSpPr>
        <p:spPr>
          <a:xfrm>
            <a:off x="-373833" y="136704"/>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9" name="Google Shape;239;p16"/>
          <p:cNvSpPr txBox="1"/>
          <p:nvPr/>
        </p:nvSpPr>
        <p:spPr>
          <a:xfrm>
            <a:off x="3988725" y="3792846"/>
            <a:ext cx="14070900" cy="20577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4000"/>
              <a:buFont typeface="Arial"/>
              <a:buNone/>
            </a:pPr>
            <a:r>
              <a:rPr b="1" i="0" lang="en-US" sz="4000" u="none" cap="none" strike="noStrike">
                <a:solidFill>
                  <a:schemeClr val="lt1"/>
                </a:solidFill>
                <a:latin typeface="Quicksand"/>
                <a:ea typeface="Quicksand"/>
                <a:cs typeface="Quicksand"/>
                <a:sym typeface="Quicksand"/>
              </a:rPr>
              <a:t>Domande:</a:t>
            </a:r>
            <a:r>
              <a:rPr b="0" i="0" lang="en-US" sz="4000" u="none" cap="none" strike="noStrike">
                <a:solidFill>
                  <a:schemeClr val="lt1"/>
                </a:solidFill>
                <a:latin typeface="Quicksand Medium"/>
                <a:ea typeface="Quicksand Medium"/>
                <a:cs typeface="Quicksand Medium"/>
                <a:sym typeface="Quicksand Medium"/>
              </a:rPr>
              <a:t>  </a:t>
            </a:r>
            <a:endParaRPr b="0" i="0" sz="4000" u="none" cap="none" strike="noStrike">
              <a:solidFill>
                <a:schemeClr val="lt1"/>
              </a:solidFill>
              <a:latin typeface="Quicksand Medium"/>
              <a:ea typeface="Quicksand Medium"/>
              <a:cs typeface="Quicksand Medium"/>
              <a:sym typeface="Quicksand Medium"/>
            </a:endParaRPr>
          </a:p>
          <a:p>
            <a:pPr indent="-457200" lvl="0" marL="457200" marR="0" rtl="0" algn="l">
              <a:lnSpc>
                <a:spcPct val="115000"/>
              </a:lnSpc>
              <a:spcBef>
                <a:spcPts val="0"/>
              </a:spcBef>
              <a:spcAft>
                <a:spcPts val="0"/>
              </a:spcAft>
              <a:buClr>
                <a:schemeClr val="lt1"/>
              </a:buClr>
              <a:buSzPts val="4000"/>
              <a:buFont typeface="Quicksand Medium"/>
              <a:buChar char="●"/>
            </a:pPr>
            <a:r>
              <a:rPr b="0" i="0" lang="en-US" sz="4000" u="none" cap="none" strike="noStrike">
                <a:solidFill>
                  <a:schemeClr val="lt1"/>
                </a:solidFill>
                <a:latin typeface="Quicksand Medium"/>
                <a:ea typeface="Quicksand Medium"/>
                <a:cs typeface="Quicksand Medium"/>
                <a:sym typeface="Quicksand Medium"/>
              </a:rPr>
              <a:t>Come si possono creare strutture più inclusive?  </a:t>
            </a:r>
            <a:endParaRPr b="0" i="0" sz="4000" u="none" cap="none" strike="noStrike">
              <a:solidFill>
                <a:schemeClr val="lt1"/>
              </a:solidFill>
              <a:latin typeface="Quicksand Medium"/>
              <a:ea typeface="Quicksand Medium"/>
              <a:cs typeface="Quicksand Medium"/>
              <a:sym typeface="Quicksand Medium"/>
            </a:endParaRPr>
          </a:p>
          <a:p>
            <a:pPr indent="-457200" lvl="0" marL="457200" marR="0" rtl="0" algn="l">
              <a:lnSpc>
                <a:spcPct val="115000"/>
              </a:lnSpc>
              <a:spcBef>
                <a:spcPts val="0"/>
              </a:spcBef>
              <a:spcAft>
                <a:spcPts val="0"/>
              </a:spcAft>
              <a:buClr>
                <a:schemeClr val="lt1"/>
              </a:buClr>
              <a:buSzPts val="4000"/>
              <a:buFont typeface="Quicksand Medium"/>
              <a:buChar char="●"/>
            </a:pPr>
            <a:r>
              <a:rPr b="0" i="0" lang="en-US" sz="4000" u="none" cap="none" strike="noStrike">
                <a:solidFill>
                  <a:schemeClr val="lt1"/>
                </a:solidFill>
                <a:latin typeface="Quicksand Medium"/>
                <a:ea typeface="Quicksand Medium"/>
                <a:cs typeface="Quicksand Medium"/>
                <a:sym typeface="Quicksand Medium"/>
              </a:rPr>
              <a:t>Come si può rendere la comunicazione più inclusiva?</a:t>
            </a:r>
            <a:endParaRPr b="0" i="0" sz="1400" u="none" cap="none" strike="noStrike">
              <a:solidFill>
                <a:srgbClr val="000000"/>
              </a:solidFill>
              <a:latin typeface="Quicksand Medium"/>
              <a:ea typeface="Quicksand Medium"/>
              <a:cs typeface="Quicksand Medium"/>
              <a:sym typeface="Quicksand Medium"/>
            </a:endParaRPr>
          </a:p>
        </p:txBody>
      </p:sp>
      <p:pic>
        <p:nvPicPr>
          <p:cNvPr id="240" name="Google Shape;240;p16" title="IT_Co-fundedbytheEU_RGB_WHITE Outline.png"/>
          <p:cNvPicPr preferRelativeResize="0"/>
          <p:nvPr/>
        </p:nvPicPr>
        <p:blipFill>
          <a:blip r:embed="rId7">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244" name="Shape 244"/>
        <p:cNvGrpSpPr/>
        <p:nvPr/>
      </p:nvGrpSpPr>
      <p:grpSpPr>
        <a:xfrm>
          <a:off x="0" y="0"/>
          <a:ext cx="0" cy="0"/>
          <a:chOff x="0" y="0"/>
          <a:chExt cx="0" cy="0"/>
        </a:xfrm>
      </p:grpSpPr>
      <p:grpSp>
        <p:nvGrpSpPr>
          <p:cNvPr id="245" name="Google Shape;245;p17"/>
          <p:cNvGrpSpPr/>
          <p:nvPr/>
        </p:nvGrpSpPr>
        <p:grpSpPr>
          <a:xfrm>
            <a:off x="3274652" y="-217067"/>
            <a:ext cx="15326470" cy="10504504"/>
            <a:chOff x="0" y="-57150"/>
            <a:chExt cx="769602" cy="2766600"/>
          </a:xfrm>
        </p:grpSpPr>
        <p:sp>
          <p:nvSpPr>
            <p:cNvPr id="246" name="Google Shape;246;p17"/>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7" name="Google Shape;247;p17"/>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48" name="Google Shape;248;p17"/>
          <p:cNvSpPr/>
          <p:nvPr/>
        </p:nvSpPr>
        <p:spPr>
          <a:xfrm>
            <a:off x="-373833" y="136704"/>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descr="Ein Bild, das Waffe, Schlagring enthält.&#10;&#10;KI-generierte Inhalte können fehlerhaft sein." id="249" name="Google Shape;249;p17"/>
          <p:cNvPicPr preferRelativeResize="0"/>
          <p:nvPr/>
        </p:nvPicPr>
        <p:blipFill rotWithShape="1">
          <a:blip r:embed="rId4">
            <a:alphaModFix/>
          </a:blip>
          <a:srcRect b="0" l="0" r="0" t="0"/>
          <a:stretch/>
        </p:blipFill>
        <p:spPr>
          <a:xfrm>
            <a:off x="284487" y="4400137"/>
            <a:ext cx="2422501" cy="2422501"/>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pic>
        <p:nvPicPr>
          <p:cNvPr id="250" name="Google Shape;250;p17"/>
          <p:cNvPicPr preferRelativeResize="0"/>
          <p:nvPr/>
        </p:nvPicPr>
        <p:blipFill rotWithShape="1">
          <a:blip r:embed="rId5">
            <a:alphaModFix/>
          </a:blip>
          <a:srcRect b="0" l="0" r="0" t="0"/>
          <a:stretch/>
        </p:blipFill>
        <p:spPr>
          <a:xfrm>
            <a:off x="12976796" y="5870947"/>
            <a:ext cx="4387500" cy="29265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pic>
        <p:nvPicPr>
          <p:cNvPr id="251" name="Google Shape;251;p17"/>
          <p:cNvPicPr preferRelativeResize="0"/>
          <p:nvPr/>
        </p:nvPicPr>
        <p:blipFill rotWithShape="1">
          <a:blip r:embed="rId6">
            <a:alphaModFix/>
          </a:blip>
          <a:srcRect b="0" l="0" r="0" t="0"/>
          <a:stretch/>
        </p:blipFill>
        <p:spPr>
          <a:xfrm>
            <a:off x="13095932" y="1272993"/>
            <a:ext cx="4137600" cy="41376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sp>
        <p:nvSpPr>
          <p:cNvPr id="252" name="Google Shape;252;p17"/>
          <p:cNvSpPr/>
          <p:nvPr/>
        </p:nvSpPr>
        <p:spPr>
          <a:xfrm>
            <a:off x="4074825" y="973500"/>
            <a:ext cx="8101800" cy="8463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6000"/>
              <a:buFont typeface="Arial"/>
              <a:buNone/>
            </a:pPr>
            <a:r>
              <a:rPr b="0" i="0" lang="en-US" sz="6000" u="none" cap="none" strike="noStrike">
                <a:solidFill>
                  <a:schemeClr val="lt1"/>
                </a:solidFill>
                <a:latin typeface="Anton"/>
                <a:ea typeface="Anton"/>
                <a:cs typeface="Anton"/>
                <a:sym typeface="Anton"/>
              </a:rPr>
              <a:t>Sviluppo di soluzioni</a:t>
            </a:r>
            <a:endParaRPr b="0" i="0" sz="3200" u="none" cap="none" strike="noStrike">
              <a:solidFill>
                <a:schemeClr val="lt1"/>
              </a:solidFill>
              <a:latin typeface="Anton"/>
              <a:ea typeface="Anton"/>
              <a:cs typeface="Anton"/>
              <a:sym typeface="Anton"/>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Quicksand"/>
                <a:ea typeface="Quicksand"/>
                <a:cs typeface="Quicksand"/>
                <a:sym typeface="Quicksand"/>
              </a:rPr>
              <a:t>Riflettiamo: la scuola ideale</a:t>
            </a:r>
            <a:br>
              <a:rPr b="0" i="0" lang="en-US" sz="4000" u="none" cap="none" strike="noStrike">
                <a:solidFill>
                  <a:schemeClr val="lt1"/>
                </a:solidFill>
                <a:latin typeface="Quicksand"/>
                <a:ea typeface="Quicksand"/>
                <a:cs typeface="Quicksand"/>
                <a:sym typeface="Quicksand"/>
              </a:rPr>
            </a:br>
            <a:r>
              <a:rPr b="0" i="0" lang="en-US" sz="3000" u="none" cap="none" strike="noStrike">
                <a:solidFill>
                  <a:schemeClr val="lt1"/>
                </a:solidFill>
                <a:latin typeface="Quicksand Medium"/>
                <a:ea typeface="Quicksand Medium"/>
                <a:cs typeface="Quicksand Medium"/>
                <a:sym typeface="Quicksand Medium"/>
              </a:rPr>
              <a:t>Nella tua scuola modello ci sono studenti sordi e udenti.</a:t>
            </a:r>
            <a:endParaRPr b="0" i="0" sz="3000" u="none" cap="none" strike="noStrike">
              <a:solidFill>
                <a:srgbClr val="000000"/>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4000"/>
              <a:buFont typeface="Arial"/>
              <a:buNone/>
            </a:pPr>
            <a:r>
              <a:t/>
            </a:r>
            <a:endParaRPr b="0" i="0" sz="40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4000"/>
              <a:buFont typeface="Arial"/>
              <a:buNone/>
            </a:pPr>
            <a:r>
              <a:t/>
            </a:r>
            <a:endParaRPr b="0" i="0" sz="40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Quicksand"/>
                <a:ea typeface="Quicksand"/>
                <a:cs typeface="Quicksand"/>
                <a:sym typeface="Quicksand"/>
              </a:rPr>
              <a:t>Com'è questa scuola?</a:t>
            </a:r>
            <a:endParaRPr b="0" i="0" sz="4000" u="none" cap="none" strike="noStrike">
              <a:solidFill>
                <a:schemeClr val="lt1"/>
              </a:solidFill>
              <a:latin typeface="Quicksand"/>
              <a:ea typeface="Quicksand"/>
              <a:cs typeface="Quicksand"/>
              <a:sym typeface="Quicksand"/>
            </a:endParaRPr>
          </a:p>
          <a:p>
            <a:pPr indent="-412750" lvl="0" marL="457200" marR="0" rtl="0" algn="l">
              <a:lnSpc>
                <a:spcPct val="100000"/>
              </a:lnSpc>
              <a:spcBef>
                <a:spcPts val="1000"/>
              </a:spcBef>
              <a:spcAft>
                <a:spcPts val="0"/>
              </a:spcAft>
              <a:buClr>
                <a:schemeClr val="lt1"/>
              </a:buClr>
              <a:buSzPts val="2900"/>
              <a:buFont typeface="Quicksand Medium"/>
              <a:buChar char="●"/>
            </a:pPr>
            <a:r>
              <a:rPr b="0" i="0" lang="en-US" sz="2900" u="none" cap="none" strike="noStrike">
                <a:solidFill>
                  <a:schemeClr val="lt1"/>
                </a:solidFill>
                <a:latin typeface="Quicksand Medium"/>
                <a:ea typeface="Quicksand Medium"/>
                <a:cs typeface="Quicksand Medium"/>
                <a:sym typeface="Quicksand Medium"/>
              </a:rPr>
              <a:t>Qual è il modo migliore per comunicare? </a:t>
            </a:r>
            <a:endParaRPr b="0" i="0" sz="2900" u="none" cap="none" strike="noStrike">
              <a:solidFill>
                <a:schemeClr val="lt1"/>
              </a:solidFill>
              <a:latin typeface="Quicksand Medium"/>
              <a:ea typeface="Quicksand Medium"/>
              <a:cs typeface="Quicksand Medium"/>
              <a:sym typeface="Quicksand Medium"/>
            </a:endParaRPr>
          </a:p>
          <a:p>
            <a:pPr indent="-412750" lvl="0" marL="457200" marR="0" rtl="0" algn="l">
              <a:lnSpc>
                <a:spcPct val="100000"/>
              </a:lnSpc>
              <a:spcBef>
                <a:spcPts val="1000"/>
              </a:spcBef>
              <a:spcAft>
                <a:spcPts val="0"/>
              </a:spcAft>
              <a:buClr>
                <a:schemeClr val="lt1"/>
              </a:buClr>
              <a:buSzPts val="2900"/>
              <a:buFont typeface="Quicksand Medium"/>
              <a:buChar char="●"/>
            </a:pPr>
            <a:r>
              <a:rPr b="0" i="0" lang="en-US" sz="2900" u="none" cap="none" strike="noStrike">
                <a:solidFill>
                  <a:schemeClr val="lt1"/>
                </a:solidFill>
                <a:latin typeface="Quicksand Medium"/>
                <a:ea typeface="Quicksand Medium"/>
                <a:cs typeface="Quicksand Medium"/>
                <a:sym typeface="Quicksand Medium"/>
              </a:rPr>
              <a:t>Di cosa devono essere capaci gli insegnanti?</a:t>
            </a:r>
            <a:endParaRPr b="0" i="0" sz="2900" u="none" cap="none" strike="noStrike">
              <a:solidFill>
                <a:schemeClr val="lt1"/>
              </a:solidFill>
              <a:latin typeface="Quicksand Medium"/>
              <a:ea typeface="Quicksand Medium"/>
              <a:cs typeface="Quicksand Medium"/>
              <a:sym typeface="Quicksand Medium"/>
            </a:endParaRPr>
          </a:p>
          <a:p>
            <a:pPr indent="-412750" lvl="0" marL="457200" marR="0" rtl="0" algn="l">
              <a:lnSpc>
                <a:spcPct val="100000"/>
              </a:lnSpc>
              <a:spcBef>
                <a:spcPts val="1000"/>
              </a:spcBef>
              <a:spcAft>
                <a:spcPts val="0"/>
              </a:spcAft>
              <a:buClr>
                <a:schemeClr val="lt1"/>
              </a:buClr>
              <a:buSzPts val="2900"/>
              <a:buFont typeface="Quicksand Medium"/>
              <a:buChar char="●"/>
            </a:pPr>
            <a:r>
              <a:rPr b="0" i="0" lang="en-US" sz="2900" u="none" cap="none" strike="noStrike">
                <a:solidFill>
                  <a:schemeClr val="lt1"/>
                </a:solidFill>
                <a:latin typeface="Quicksand Medium"/>
                <a:ea typeface="Quicksand Medium"/>
                <a:cs typeface="Quicksand Medium"/>
                <a:sym typeface="Quicksand Medium"/>
              </a:rPr>
              <a:t>Come sono le aule? </a:t>
            </a:r>
            <a:endParaRPr b="0" i="0" sz="2900" u="none" cap="none" strike="noStrike">
              <a:solidFill>
                <a:schemeClr val="lt1"/>
              </a:solidFill>
              <a:latin typeface="Quicksand Medium"/>
              <a:ea typeface="Quicksand Medium"/>
              <a:cs typeface="Quicksand Medium"/>
              <a:sym typeface="Quicksand Medium"/>
            </a:endParaRPr>
          </a:p>
          <a:p>
            <a:pPr indent="-412750" lvl="0" marL="457200" marR="0" rtl="0" algn="l">
              <a:lnSpc>
                <a:spcPct val="100000"/>
              </a:lnSpc>
              <a:spcBef>
                <a:spcPts val="1000"/>
              </a:spcBef>
              <a:spcAft>
                <a:spcPts val="0"/>
              </a:spcAft>
              <a:buClr>
                <a:schemeClr val="lt1"/>
              </a:buClr>
              <a:buSzPts val="2900"/>
              <a:buFont typeface="Quicksand Medium"/>
              <a:buChar char="●"/>
            </a:pPr>
            <a:r>
              <a:rPr b="0" i="0" lang="en-US" sz="2900" u="none" cap="none" strike="noStrike">
                <a:solidFill>
                  <a:schemeClr val="lt1"/>
                </a:solidFill>
                <a:latin typeface="Quicksand Medium"/>
                <a:ea typeface="Quicksand Medium"/>
                <a:cs typeface="Quicksand Medium"/>
                <a:sym typeface="Quicksand Medium"/>
              </a:rPr>
              <a:t>Quali materiali didattici vengono utilizzati? </a:t>
            </a:r>
            <a:endParaRPr b="0" i="0" sz="2900" u="none" cap="none" strike="noStrike">
              <a:solidFill>
                <a:schemeClr val="lt1"/>
              </a:solidFill>
              <a:latin typeface="Quicksand Medium"/>
              <a:ea typeface="Quicksand Medium"/>
              <a:cs typeface="Quicksand Medium"/>
              <a:sym typeface="Quicksand Medium"/>
            </a:endParaRPr>
          </a:p>
          <a:p>
            <a:pPr indent="-412750" lvl="0" marL="457200" marR="0" rtl="0" algn="l">
              <a:lnSpc>
                <a:spcPct val="100000"/>
              </a:lnSpc>
              <a:spcBef>
                <a:spcPts val="1000"/>
              </a:spcBef>
              <a:spcAft>
                <a:spcPts val="0"/>
              </a:spcAft>
              <a:buClr>
                <a:schemeClr val="lt1"/>
              </a:buClr>
              <a:buSzPts val="2900"/>
              <a:buFont typeface="Quicksand Medium"/>
              <a:buChar char="●"/>
            </a:pPr>
            <a:r>
              <a:rPr b="0" i="0" lang="en-US" sz="2900" u="none" cap="none" strike="noStrike">
                <a:solidFill>
                  <a:schemeClr val="lt1"/>
                </a:solidFill>
                <a:latin typeface="Quicksand Medium"/>
                <a:ea typeface="Quicksand Medium"/>
                <a:cs typeface="Quicksand Medium"/>
                <a:sym typeface="Quicksand Medium"/>
              </a:rPr>
              <a:t>Come sono organizzate le aule? </a:t>
            </a:r>
            <a:endParaRPr b="0" i="0" sz="2900" u="none" cap="none" strike="noStrike">
              <a:solidFill>
                <a:schemeClr val="lt1"/>
              </a:solidFill>
              <a:latin typeface="Quicksand Medium"/>
              <a:ea typeface="Quicksand Medium"/>
              <a:cs typeface="Quicksand Medium"/>
              <a:sym typeface="Quicksand Medium"/>
            </a:endParaRPr>
          </a:p>
          <a:p>
            <a:pPr indent="0" lvl="0" marL="0" marR="0" rtl="0" algn="l">
              <a:lnSpc>
                <a:spcPct val="100000"/>
              </a:lnSpc>
              <a:spcBef>
                <a:spcPts val="1000"/>
              </a:spcBef>
              <a:spcAft>
                <a:spcPts val="0"/>
              </a:spcAft>
              <a:buClr>
                <a:srgbClr val="000000"/>
              </a:buClr>
              <a:buSzPts val="4000"/>
              <a:buFont typeface="Arial"/>
              <a:buNone/>
            </a:pPr>
            <a:r>
              <a:t/>
            </a:r>
            <a:endParaRPr b="0" i="0" sz="40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lt1"/>
              </a:solidFill>
              <a:latin typeface="Quicksand"/>
              <a:ea typeface="Quicksand"/>
              <a:cs typeface="Quicksand"/>
              <a:sym typeface="Quicksand"/>
            </a:endParaRPr>
          </a:p>
        </p:txBody>
      </p:sp>
      <p:pic>
        <p:nvPicPr>
          <p:cNvPr id="253" name="Google Shape;253;p17" title="IT_Co-fundedbytheEU_RGB_WHITE Outline.png"/>
          <p:cNvPicPr preferRelativeResize="0"/>
          <p:nvPr/>
        </p:nvPicPr>
        <p:blipFill>
          <a:blip r:embed="rId7">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257" name="Shape 257"/>
        <p:cNvGrpSpPr/>
        <p:nvPr/>
      </p:nvGrpSpPr>
      <p:grpSpPr>
        <a:xfrm>
          <a:off x="0" y="0"/>
          <a:ext cx="0" cy="0"/>
          <a:chOff x="0" y="0"/>
          <a:chExt cx="0" cy="0"/>
        </a:xfrm>
      </p:grpSpPr>
      <p:grpSp>
        <p:nvGrpSpPr>
          <p:cNvPr id="258" name="Google Shape;258;p18"/>
          <p:cNvGrpSpPr/>
          <p:nvPr/>
        </p:nvGrpSpPr>
        <p:grpSpPr>
          <a:xfrm>
            <a:off x="2750900" y="-217001"/>
            <a:ext cx="15537110" cy="10504059"/>
            <a:chOff x="0" y="-57150"/>
            <a:chExt cx="769602" cy="2766483"/>
          </a:xfrm>
        </p:grpSpPr>
        <p:sp>
          <p:nvSpPr>
            <p:cNvPr id="259" name="Google Shape;259;p18"/>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0" name="Google Shape;260;p18"/>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61" name="Google Shape;261;p18"/>
          <p:cNvSpPr/>
          <p:nvPr/>
        </p:nvSpPr>
        <p:spPr>
          <a:xfrm>
            <a:off x="3421675" y="598900"/>
            <a:ext cx="13984800" cy="8765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6000"/>
              <a:buFont typeface="Arial"/>
              <a:buNone/>
            </a:pPr>
            <a:r>
              <a:rPr b="0" i="0" lang="en-US" sz="6000" u="none" cap="none" strike="noStrike">
                <a:solidFill>
                  <a:schemeClr val="lt1"/>
                </a:solidFill>
                <a:latin typeface="Anton"/>
                <a:ea typeface="Anton"/>
                <a:cs typeface="Anton"/>
                <a:sym typeface="Anton"/>
              </a:rPr>
              <a:t>Sintesi - Prospettive future</a:t>
            </a:r>
            <a:endParaRPr b="0" i="0" sz="32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lt1"/>
              </a:solidFill>
              <a:latin typeface="Quicksand"/>
              <a:ea typeface="Quicksand"/>
              <a:cs typeface="Quicksand"/>
              <a:sym typeface="Quicksand"/>
            </a:endParaRPr>
          </a:p>
          <a:p>
            <a:pPr indent="-457200" lvl="0" marL="457200" marR="0" rtl="0" algn="l">
              <a:lnSpc>
                <a:spcPct val="100000"/>
              </a:lnSpc>
              <a:spcBef>
                <a:spcPts val="0"/>
              </a:spcBef>
              <a:spcAft>
                <a:spcPts val="0"/>
              </a:spcAft>
              <a:buClr>
                <a:schemeClr val="lt1"/>
              </a:buClr>
              <a:buSzPts val="3600"/>
              <a:buFont typeface="Quicksand Medium"/>
              <a:buChar char="●"/>
            </a:pPr>
            <a:r>
              <a:rPr b="0" i="0" lang="en-US" sz="3600" u="none" cap="none" strike="noStrike">
                <a:solidFill>
                  <a:schemeClr val="lt1"/>
                </a:solidFill>
                <a:latin typeface="Quicksand Medium"/>
                <a:ea typeface="Quicksand Medium"/>
                <a:cs typeface="Quicksand Medium"/>
                <a:sym typeface="Quicksand Medium"/>
              </a:rPr>
              <a:t>I modelli di riferimento possono motivare e cambiare le percezioni.</a:t>
            </a:r>
            <a:br>
              <a:rPr b="0" i="0" lang="en-US" sz="3600" u="none" cap="none" strike="noStrike">
                <a:solidFill>
                  <a:schemeClr val="lt1"/>
                </a:solidFill>
                <a:latin typeface="Quicksand Medium"/>
                <a:ea typeface="Quicksand Medium"/>
                <a:cs typeface="Quicksand Medium"/>
                <a:sym typeface="Quicksand Medium"/>
              </a:rPr>
            </a:br>
            <a:r>
              <a:rPr b="0" i="0" lang="en-US" sz="3600" u="none" cap="none" strike="noStrike">
                <a:solidFill>
                  <a:schemeClr val="lt1"/>
                </a:solidFill>
                <a:latin typeface="Quicksand Medium"/>
                <a:ea typeface="Quicksand Medium"/>
                <a:cs typeface="Quicksand Medium"/>
                <a:sym typeface="Quicksand Medium"/>
              </a:rPr>
              <a:t> </a:t>
            </a:r>
            <a:endParaRPr b="0" i="0" sz="3600" u="none" cap="none" strike="noStrike">
              <a:solidFill>
                <a:schemeClr val="lt1"/>
              </a:solidFill>
              <a:latin typeface="Quicksand Medium"/>
              <a:ea typeface="Quicksand Medium"/>
              <a:cs typeface="Quicksand Medium"/>
              <a:sym typeface="Quicksand Medium"/>
            </a:endParaRPr>
          </a:p>
          <a:p>
            <a:pPr indent="-457200" lvl="0" marL="457200" marR="0" rtl="0" algn="l">
              <a:lnSpc>
                <a:spcPct val="100000"/>
              </a:lnSpc>
              <a:spcBef>
                <a:spcPts val="0"/>
              </a:spcBef>
              <a:spcAft>
                <a:spcPts val="0"/>
              </a:spcAft>
              <a:buClr>
                <a:schemeClr val="lt1"/>
              </a:buClr>
              <a:buSzPts val="3600"/>
              <a:buFont typeface="Quicksand Medium"/>
              <a:buChar char="●"/>
            </a:pPr>
            <a:r>
              <a:rPr b="0" i="0" lang="en-US" sz="3600" u="none" cap="none" strike="noStrike">
                <a:solidFill>
                  <a:schemeClr val="lt1"/>
                </a:solidFill>
                <a:latin typeface="Quicksand Medium"/>
                <a:ea typeface="Quicksand Medium"/>
                <a:cs typeface="Quicksand Medium"/>
                <a:sym typeface="Quicksand Medium"/>
              </a:rPr>
              <a:t>Sono necessarie strutture e un'istruzione inclusive!</a:t>
            </a:r>
            <a:endParaRPr b="0" i="0" sz="1400" u="none" cap="none" strike="noStrike">
              <a:solidFill>
                <a:schemeClr val="dk1"/>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600"/>
              <a:buFont typeface="Arial"/>
              <a:buNone/>
            </a:pPr>
            <a:r>
              <a:t/>
            </a:r>
            <a:endParaRPr b="1" i="0" sz="36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Quicksand"/>
                <a:ea typeface="Quicksand"/>
                <a:cs typeface="Quicksand"/>
                <a:sym typeface="Quicksand"/>
              </a:rPr>
              <a:t>Tutti </a:t>
            </a:r>
            <a:r>
              <a:rPr b="0" i="0" lang="en-US" sz="3600" u="none" cap="none" strike="noStrike">
                <a:solidFill>
                  <a:schemeClr val="lt1"/>
                </a:solidFill>
                <a:latin typeface="Quicksand Medium"/>
                <a:ea typeface="Quicksand Medium"/>
                <a:cs typeface="Quicksand Medium"/>
                <a:sym typeface="Quicksand Medium"/>
              </a:rPr>
              <a:t>possono contribuire </a:t>
            </a:r>
            <a:br>
              <a:rPr b="0" i="0" lang="en-US" sz="3600" u="none" cap="none" strike="noStrike">
                <a:solidFill>
                  <a:schemeClr val="lt1"/>
                </a:solidFill>
                <a:latin typeface="Quicksand Medium"/>
                <a:ea typeface="Quicksand Medium"/>
                <a:cs typeface="Quicksand Medium"/>
                <a:sym typeface="Quicksand Medium"/>
              </a:rPr>
            </a:br>
            <a:r>
              <a:rPr b="0" i="0" lang="en-US" sz="3600" u="none" cap="none" strike="noStrike">
                <a:solidFill>
                  <a:schemeClr val="lt1"/>
                </a:solidFill>
                <a:latin typeface="Quicksand Medium"/>
                <a:ea typeface="Quicksand Medium"/>
                <a:cs typeface="Quicksand Medium"/>
                <a:sym typeface="Quicksand Medium"/>
              </a:rPr>
              <a:t>a migliorare la situazione:</a:t>
            </a:r>
            <a:br>
              <a:rPr b="0" i="0" lang="en-US" sz="3600" u="none" cap="none" strike="noStrike">
                <a:solidFill>
                  <a:schemeClr val="lt1"/>
                </a:solidFill>
                <a:latin typeface="Quicksand Medium"/>
                <a:ea typeface="Quicksand Medium"/>
                <a:cs typeface="Quicksand Medium"/>
                <a:sym typeface="Quicksand Medium"/>
              </a:rPr>
            </a:br>
            <a:endParaRPr b="0" i="0" sz="3600" u="none" cap="none" strike="noStrike">
              <a:solidFill>
                <a:schemeClr val="lt1"/>
              </a:solidFill>
              <a:latin typeface="Quicksand Medium"/>
              <a:ea typeface="Quicksand Medium"/>
              <a:cs typeface="Quicksand Medium"/>
              <a:sym typeface="Quicksand Medium"/>
            </a:endParaRPr>
          </a:p>
          <a:p>
            <a:pPr indent="-457200" lvl="0" marL="457200" marR="0" rtl="0" algn="l">
              <a:lnSpc>
                <a:spcPct val="100000"/>
              </a:lnSpc>
              <a:spcBef>
                <a:spcPts val="0"/>
              </a:spcBef>
              <a:spcAft>
                <a:spcPts val="0"/>
              </a:spcAft>
              <a:buClr>
                <a:schemeClr val="lt1"/>
              </a:buClr>
              <a:buSzPts val="3600"/>
              <a:buFont typeface="Quicksand Medium"/>
              <a:buChar char="●"/>
            </a:pPr>
            <a:r>
              <a:rPr b="0" i="0" lang="en-US" sz="3600" u="none" cap="none" strike="noStrike">
                <a:solidFill>
                  <a:schemeClr val="lt1"/>
                </a:solidFill>
                <a:latin typeface="Quicksand Medium"/>
                <a:ea typeface="Quicksand Medium"/>
                <a:cs typeface="Quicksand Medium"/>
                <a:sym typeface="Quicksand Medium"/>
              </a:rPr>
              <a:t>sensibilizzazione </a:t>
            </a:r>
            <a:endParaRPr b="0" i="0" sz="3600" u="none" cap="none" strike="noStrike">
              <a:solidFill>
                <a:schemeClr val="lt1"/>
              </a:solidFill>
              <a:latin typeface="Quicksand Medium"/>
              <a:ea typeface="Quicksand Medium"/>
              <a:cs typeface="Quicksand Medium"/>
              <a:sym typeface="Quicksand Medium"/>
            </a:endParaRPr>
          </a:p>
          <a:p>
            <a:pPr indent="-457200" lvl="0" marL="457200" marR="0" rtl="0" algn="l">
              <a:lnSpc>
                <a:spcPct val="100000"/>
              </a:lnSpc>
              <a:spcBef>
                <a:spcPts val="0"/>
              </a:spcBef>
              <a:spcAft>
                <a:spcPts val="0"/>
              </a:spcAft>
              <a:buClr>
                <a:schemeClr val="lt1"/>
              </a:buClr>
              <a:buSzPts val="3600"/>
              <a:buFont typeface="Quicksand Medium"/>
              <a:buChar char="●"/>
            </a:pPr>
            <a:r>
              <a:rPr b="0" i="0" lang="en-US" sz="3600" u="none" cap="none" strike="noStrike">
                <a:solidFill>
                  <a:schemeClr val="lt1"/>
                </a:solidFill>
                <a:latin typeface="Quicksand Medium"/>
                <a:ea typeface="Quicksand Medium"/>
                <a:cs typeface="Quicksand Medium"/>
                <a:sym typeface="Quicksand Medium"/>
              </a:rPr>
              <a:t>misure pratiche </a:t>
            </a:r>
            <a:endParaRPr b="0" i="0" sz="3600" u="none" cap="none" strike="noStrike">
              <a:solidFill>
                <a:schemeClr val="lt1"/>
              </a:solidFill>
              <a:latin typeface="Quicksand Medium"/>
              <a:ea typeface="Quicksand Medium"/>
              <a:cs typeface="Quicksand Medium"/>
              <a:sym typeface="Quicksand Medium"/>
            </a:endParaRPr>
          </a:p>
          <a:p>
            <a:pPr indent="-457200" lvl="0" marL="457200" marR="0" rtl="0" algn="l">
              <a:lnSpc>
                <a:spcPct val="100000"/>
              </a:lnSpc>
              <a:spcBef>
                <a:spcPts val="0"/>
              </a:spcBef>
              <a:spcAft>
                <a:spcPts val="0"/>
              </a:spcAft>
              <a:buClr>
                <a:schemeClr val="lt1"/>
              </a:buClr>
              <a:buSzPts val="3600"/>
              <a:buFont typeface="Quicksand Medium"/>
              <a:buChar char="●"/>
            </a:pPr>
            <a:r>
              <a:rPr b="0" i="0" lang="en-US" sz="3600" u="none" cap="none" strike="noStrike">
                <a:solidFill>
                  <a:schemeClr val="lt1"/>
                </a:solidFill>
                <a:latin typeface="Quicksand Medium"/>
                <a:ea typeface="Quicksand Medium"/>
                <a:cs typeface="Quicksand Medium"/>
                <a:sym typeface="Quicksand Medium"/>
              </a:rPr>
              <a:t>cooperazione</a:t>
            </a:r>
            <a:endParaRPr b="0" i="0" sz="3200" u="none" cap="none" strike="noStrike">
              <a:solidFill>
                <a:schemeClr val="lt1"/>
              </a:solidFill>
              <a:latin typeface="Quicksand Medium"/>
              <a:ea typeface="Quicksand Medium"/>
              <a:cs typeface="Quicksand Medium"/>
              <a:sym typeface="Quicksand Medium"/>
            </a:endParaRPr>
          </a:p>
        </p:txBody>
      </p:sp>
      <p:sp>
        <p:nvSpPr>
          <p:cNvPr id="262" name="Google Shape;262;p18"/>
          <p:cNvSpPr/>
          <p:nvPr/>
        </p:nvSpPr>
        <p:spPr>
          <a:xfrm>
            <a:off x="-315334" y="120238"/>
            <a:ext cx="3022322" cy="1749457"/>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263" name="Google Shape;263;p18"/>
          <p:cNvPicPr preferRelativeResize="0"/>
          <p:nvPr/>
        </p:nvPicPr>
        <p:blipFill rotWithShape="1">
          <a:blip r:embed="rId4">
            <a:alphaModFix/>
          </a:blip>
          <a:srcRect b="0" l="0" r="0" t="0"/>
          <a:stretch/>
        </p:blipFill>
        <p:spPr>
          <a:xfrm>
            <a:off x="355363" y="4546556"/>
            <a:ext cx="2142076" cy="1841182"/>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pic>
        <p:nvPicPr>
          <p:cNvPr id="264" name="Google Shape;264;p18"/>
          <p:cNvPicPr preferRelativeResize="0"/>
          <p:nvPr/>
        </p:nvPicPr>
        <p:blipFill rotWithShape="1">
          <a:blip r:embed="rId5">
            <a:alphaModFix/>
          </a:blip>
          <a:srcRect b="0" l="0" r="0" t="0"/>
          <a:stretch/>
        </p:blipFill>
        <p:spPr>
          <a:xfrm>
            <a:off x="9531606" y="4729436"/>
            <a:ext cx="2964587" cy="2964587"/>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pic>
        <p:nvPicPr>
          <p:cNvPr id="265" name="Google Shape;265;p18"/>
          <p:cNvPicPr preferRelativeResize="0"/>
          <p:nvPr/>
        </p:nvPicPr>
        <p:blipFill rotWithShape="1">
          <a:blip r:embed="rId6">
            <a:alphaModFix/>
          </a:blip>
          <a:srcRect b="0" l="0" r="0" t="0"/>
          <a:stretch/>
        </p:blipFill>
        <p:spPr>
          <a:xfrm>
            <a:off x="12926168" y="4546556"/>
            <a:ext cx="4721200" cy="3147467"/>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pic>
        <p:nvPicPr>
          <p:cNvPr id="266" name="Google Shape;266;p18" title="IT_Co-fundedbytheEU_RGB_WHITE Outline.png"/>
          <p:cNvPicPr preferRelativeResize="0"/>
          <p:nvPr/>
        </p:nvPicPr>
        <p:blipFill>
          <a:blip r:embed="rId7">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270" name="Shape 270"/>
        <p:cNvGrpSpPr/>
        <p:nvPr/>
      </p:nvGrpSpPr>
      <p:grpSpPr>
        <a:xfrm>
          <a:off x="0" y="0"/>
          <a:ext cx="0" cy="0"/>
          <a:chOff x="0" y="0"/>
          <a:chExt cx="0" cy="0"/>
        </a:xfrm>
      </p:grpSpPr>
      <p:grpSp>
        <p:nvGrpSpPr>
          <p:cNvPr id="271" name="Google Shape;271;p19"/>
          <p:cNvGrpSpPr/>
          <p:nvPr/>
        </p:nvGrpSpPr>
        <p:grpSpPr>
          <a:xfrm>
            <a:off x="2961565" y="-216991"/>
            <a:ext cx="15326435" cy="10503991"/>
            <a:chOff x="0" y="-57150"/>
            <a:chExt cx="769602" cy="2766483"/>
          </a:xfrm>
        </p:grpSpPr>
        <p:sp>
          <p:nvSpPr>
            <p:cNvPr id="272" name="Google Shape;272;p19"/>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3" name="Google Shape;273;p19"/>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74" name="Google Shape;274;p19"/>
          <p:cNvSpPr/>
          <p:nvPr/>
        </p:nvSpPr>
        <p:spPr>
          <a:xfrm>
            <a:off x="3421679" y="1804124"/>
            <a:ext cx="13984800" cy="48321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7200"/>
              <a:buFont typeface="Arial"/>
              <a:buNone/>
            </a:pPr>
            <a:r>
              <a:rPr b="0" i="0" lang="en-US" sz="7200" u="none" cap="none" strike="noStrike">
                <a:solidFill>
                  <a:schemeClr val="lt1"/>
                </a:solidFill>
                <a:latin typeface="Anton"/>
                <a:ea typeface="Anton"/>
                <a:cs typeface="Anton"/>
                <a:sym typeface="Anton"/>
              </a:rPr>
              <a:t>Feedback</a:t>
            </a:r>
            <a:endParaRPr b="0" i="0" sz="72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600"/>
              <a:buFont typeface="Arial"/>
              <a:buNone/>
            </a:pPr>
            <a:r>
              <a:t/>
            </a:r>
            <a:endParaRPr b="1" i="0" sz="36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4000"/>
              <a:buFont typeface="Arial"/>
              <a:buNone/>
            </a:pPr>
            <a:r>
              <a:t/>
            </a:r>
            <a:endParaRPr b="0" i="0" sz="4000" u="none" cap="none" strike="noStrike">
              <a:solidFill>
                <a:schemeClr val="lt1"/>
              </a:solidFill>
              <a:latin typeface="Quicksand"/>
              <a:ea typeface="Quicksand"/>
              <a:cs typeface="Quicksand"/>
              <a:sym typeface="Quicksand"/>
            </a:endParaRPr>
          </a:p>
          <a:p>
            <a:pPr indent="0" lvl="0" marL="0" marR="0" rtl="0" algn="ctr">
              <a:lnSpc>
                <a:spcPct val="100000"/>
              </a:lnSpc>
              <a:spcBef>
                <a:spcPts val="0"/>
              </a:spcBef>
              <a:spcAft>
                <a:spcPts val="0"/>
              </a:spcAft>
              <a:buClr>
                <a:schemeClr val="dk1"/>
              </a:buClr>
              <a:buSzPts val="4000"/>
              <a:buFont typeface="Arial"/>
              <a:buNone/>
            </a:pPr>
            <a:r>
              <a:rPr b="0" i="0" lang="en-US" sz="4000" u="none" cap="none" strike="noStrike">
                <a:solidFill>
                  <a:schemeClr val="lt1"/>
                </a:solidFill>
                <a:latin typeface="Quicksand"/>
                <a:ea typeface="Quicksand"/>
                <a:cs typeface="Quicksand"/>
                <a:sym typeface="Quicksand"/>
              </a:rPr>
              <a:t>Grazie per l'attenzione! </a:t>
            </a:r>
            <a:endParaRPr b="0" i="0" sz="40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chemeClr val="dk1"/>
              </a:buClr>
              <a:buSzPts val="3200"/>
              <a:buFont typeface="Arial"/>
              <a:buNone/>
            </a:pPr>
            <a:r>
              <a:t/>
            </a:r>
            <a:endParaRPr b="0" i="0" sz="32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4000"/>
              <a:buFont typeface="Arial"/>
              <a:buNone/>
            </a:pPr>
            <a:r>
              <a:t/>
            </a:r>
            <a:endParaRPr b="0" i="0" sz="40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lt1"/>
              </a:solidFill>
              <a:latin typeface="Quicksand"/>
              <a:ea typeface="Quicksand"/>
              <a:cs typeface="Quicksand"/>
              <a:sym typeface="Quicksand"/>
            </a:endParaRPr>
          </a:p>
        </p:txBody>
      </p:sp>
      <p:sp>
        <p:nvSpPr>
          <p:cNvPr id="275" name="Google Shape;275;p19"/>
          <p:cNvSpPr/>
          <p:nvPr/>
        </p:nvSpPr>
        <p:spPr>
          <a:xfrm>
            <a:off x="-315334" y="120238"/>
            <a:ext cx="3022322" cy="1749457"/>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276" name="Google Shape;276;p19"/>
          <p:cNvPicPr preferRelativeResize="0"/>
          <p:nvPr/>
        </p:nvPicPr>
        <p:blipFill rotWithShape="1">
          <a:blip r:embed="rId4">
            <a:alphaModFix/>
          </a:blip>
          <a:srcRect b="0" l="0" r="0" t="0"/>
          <a:stretch/>
        </p:blipFill>
        <p:spPr>
          <a:xfrm>
            <a:off x="355363" y="4546556"/>
            <a:ext cx="2142076" cy="1841182"/>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pic>
        <p:nvPicPr>
          <p:cNvPr id="277" name="Google Shape;277;p19"/>
          <p:cNvPicPr preferRelativeResize="0"/>
          <p:nvPr/>
        </p:nvPicPr>
        <p:blipFill rotWithShape="1">
          <a:blip r:embed="rId5">
            <a:alphaModFix/>
          </a:blip>
          <a:srcRect b="0" l="0" r="0" t="0"/>
          <a:stretch/>
        </p:blipFill>
        <p:spPr>
          <a:xfrm>
            <a:off x="9216130" y="6179906"/>
            <a:ext cx="2395800" cy="15975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pic>
        <p:nvPicPr>
          <p:cNvPr id="278" name="Google Shape;278;p19" title="IT_Co-fundedbytheEU_RGB_WHITE Outline.png"/>
          <p:cNvPicPr preferRelativeResize="0"/>
          <p:nvPr/>
        </p:nvPicPr>
        <p:blipFill>
          <a:blip r:embed="rId6">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282" name="Shape 282"/>
        <p:cNvGrpSpPr/>
        <p:nvPr/>
      </p:nvGrpSpPr>
      <p:grpSpPr>
        <a:xfrm>
          <a:off x="0" y="0"/>
          <a:ext cx="0" cy="0"/>
          <a:chOff x="0" y="0"/>
          <a:chExt cx="0" cy="0"/>
        </a:xfrm>
      </p:grpSpPr>
      <p:sp>
        <p:nvSpPr>
          <p:cNvPr id="283" name="Google Shape;283;p3"/>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4" name="Google Shape;284;p3"/>
          <p:cNvSpPr/>
          <p:nvPr/>
        </p:nvSpPr>
        <p:spPr>
          <a:xfrm>
            <a:off x="3446958" y="3699228"/>
            <a:ext cx="1156015" cy="728290"/>
          </a:xfrm>
          <a:custGeom>
            <a:rect b="b" l="l" r="r" t="t"/>
            <a:pathLst>
              <a:path extrusionOk="0" h="728290" w="1156015">
                <a:moveTo>
                  <a:pt x="0" y="0"/>
                </a:moveTo>
                <a:lnTo>
                  <a:pt x="1156016" y="0"/>
                </a:lnTo>
                <a:lnTo>
                  <a:pt x="1156016" y="728289"/>
                </a:lnTo>
                <a:lnTo>
                  <a:pt x="0" y="72828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5" name="Google Shape;285;p3"/>
          <p:cNvSpPr/>
          <p:nvPr/>
        </p:nvSpPr>
        <p:spPr>
          <a:xfrm>
            <a:off x="3891781" y="4535744"/>
            <a:ext cx="711193" cy="711193"/>
          </a:xfrm>
          <a:custGeom>
            <a:rect b="b" l="l" r="r" t="t"/>
            <a:pathLst>
              <a:path extrusionOk="0" h="711193" w="711193">
                <a:moveTo>
                  <a:pt x="0" y="0"/>
                </a:moveTo>
                <a:lnTo>
                  <a:pt x="711193" y="0"/>
                </a:lnTo>
                <a:lnTo>
                  <a:pt x="711193" y="711193"/>
                </a:lnTo>
                <a:lnTo>
                  <a:pt x="0" y="711193"/>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6" name="Google Shape;286;p3"/>
          <p:cNvSpPr/>
          <p:nvPr/>
        </p:nvSpPr>
        <p:spPr>
          <a:xfrm>
            <a:off x="3876881" y="5552822"/>
            <a:ext cx="726093" cy="726093"/>
          </a:xfrm>
          <a:custGeom>
            <a:rect b="b" l="l" r="r" t="t"/>
            <a:pathLst>
              <a:path extrusionOk="0" h="726093" w="726093">
                <a:moveTo>
                  <a:pt x="0" y="0"/>
                </a:moveTo>
                <a:lnTo>
                  <a:pt x="726093" y="0"/>
                </a:lnTo>
                <a:lnTo>
                  <a:pt x="726093" y="726093"/>
                </a:lnTo>
                <a:lnTo>
                  <a:pt x="0" y="72609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287" name="Google Shape;287;p3"/>
          <p:cNvGrpSpPr/>
          <p:nvPr/>
        </p:nvGrpSpPr>
        <p:grpSpPr>
          <a:xfrm>
            <a:off x="-228300" y="6944209"/>
            <a:ext cx="18940740" cy="4430740"/>
            <a:chOff x="0" y="-57150"/>
            <a:chExt cx="4988508" cy="1166944"/>
          </a:xfrm>
        </p:grpSpPr>
        <p:sp>
          <p:nvSpPr>
            <p:cNvPr id="288" name="Google Shape;288;p3"/>
            <p:cNvSpPr/>
            <p:nvPr/>
          </p:nvSpPr>
          <p:spPr>
            <a:xfrm>
              <a:off x="0" y="0"/>
              <a:ext cx="4988508" cy="1109794"/>
            </a:xfrm>
            <a:custGeom>
              <a:rect b="b" l="l" r="r" t="t"/>
              <a:pathLst>
                <a:path extrusionOk="0" h="1109794" w="4988508">
                  <a:moveTo>
                    <a:pt x="0" y="0"/>
                  </a:moveTo>
                  <a:lnTo>
                    <a:pt x="4988508" y="0"/>
                  </a:lnTo>
                  <a:lnTo>
                    <a:pt x="4988508" y="1109794"/>
                  </a:lnTo>
                  <a:lnTo>
                    <a:pt x="0" y="1109794"/>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9" name="Google Shape;289;p3"/>
            <p:cNvSpPr txBox="1"/>
            <p:nvPr/>
          </p:nvSpPr>
          <p:spPr>
            <a:xfrm>
              <a:off x="0" y="-57150"/>
              <a:ext cx="4988508" cy="1166944"/>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90" name="Google Shape;290;p3"/>
          <p:cNvSpPr/>
          <p:nvPr/>
        </p:nvSpPr>
        <p:spPr>
          <a:xfrm>
            <a:off x="15692648" y="7710148"/>
            <a:ext cx="1489130" cy="1938541"/>
          </a:xfrm>
          <a:custGeom>
            <a:rect b="b" l="l" r="r" t="t"/>
            <a:pathLst>
              <a:path extrusionOk="0" h="1938541" w="1489130">
                <a:moveTo>
                  <a:pt x="0" y="0"/>
                </a:moveTo>
                <a:lnTo>
                  <a:pt x="1489129" y="0"/>
                </a:lnTo>
                <a:lnTo>
                  <a:pt x="1489129" y="1938541"/>
                </a:lnTo>
                <a:lnTo>
                  <a:pt x="0" y="1938541"/>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1" name="Google Shape;291;p3"/>
          <p:cNvSpPr/>
          <p:nvPr/>
        </p:nvSpPr>
        <p:spPr>
          <a:xfrm>
            <a:off x="8989462" y="7963384"/>
            <a:ext cx="3063250" cy="1432070"/>
          </a:xfrm>
          <a:custGeom>
            <a:rect b="b" l="l" r="r" t="t"/>
            <a:pathLst>
              <a:path extrusionOk="0" h="1432070" w="3063250">
                <a:moveTo>
                  <a:pt x="0" y="0"/>
                </a:moveTo>
                <a:lnTo>
                  <a:pt x="3063251" y="0"/>
                </a:lnTo>
                <a:lnTo>
                  <a:pt x="3063251" y="1432069"/>
                </a:lnTo>
                <a:lnTo>
                  <a:pt x="0" y="1432069"/>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2" name="Google Shape;292;p3"/>
          <p:cNvSpPr/>
          <p:nvPr/>
        </p:nvSpPr>
        <p:spPr>
          <a:xfrm>
            <a:off x="12957588" y="7710148"/>
            <a:ext cx="1831642" cy="1834741"/>
          </a:xfrm>
          <a:custGeom>
            <a:rect b="b" l="l" r="r" t="t"/>
            <a:pathLst>
              <a:path extrusionOk="0" h="1834741" w="1831642">
                <a:moveTo>
                  <a:pt x="0" y="0"/>
                </a:moveTo>
                <a:lnTo>
                  <a:pt x="1831642" y="0"/>
                </a:lnTo>
                <a:lnTo>
                  <a:pt x="1831642" y="1834741"/>
                </a:lnTo>
                <a:lnTo>
                  <a:pt x="0" y="1834741"/>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3" name="Google Shape;293;p3"/>
          <p:cNvSpPr/>
          <p:nvPr/>
        </p:nvSpPr>
        <p:spPr>
          <a:xfrm>
            <a:off x="1106223" y="8346748"/>
            <a:ext cx="3002948" cy="645634"/>
          </a:xfrm>
          <a:custGeom>
            <a:rect b="b" l="l" r="r" t="t"/>
            <a:pathLst>
              <a:path extrusionOk="0" h="645634" w="3002948">
                <a:moveTo>
                  <a:pt x="0" y="0"/>
                </a:moveTo>
                <a:lnTo>
                  <a:pt x="3002947" y="0"/>
                </a:lnTo>
                <a:lnTo>
                  <a:pt x="3002947" y="645634"/>
                </a:lnTo>
                <a:lnTo>
                  <a:pt x="0" y="645634"/>
                </a:lnTo>
                <a:lnTo>
                  <a:pt x="0" y="0"/>
                </a:lnTo>
                <a:close/>
              </a:path>
            </a:pathLst>
          </a:custGeom>
          <a:blipFill rotWithShape="1">
            <a:blip r:embed="rId10">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4" name="Google Shape;294;p3"/>
          <p:cNvSpPr/>
          <p:nvPr/>
        </p:nvSpPr>
        <p:spPr>
          <a:xfrm>
            <a:off x="5014045" y="8047954"/>
            <a:ext cx="3070542" cy="1159130"/>
          </a:xfrm>
          <a:custGeom>
            <a:rect b="b" l="l" r="r" t="t"/>
            <a:pathLst>
              <a:path extrusionOk="0" h="1159130" w="3070542">
                <a:moveTo>
                  <a:pt x="0" y="0"/>
                </a:moveTo>
                <a:lnTo>
                  <a:pt x="3070542" y="0"/>
                </a:lnTo>
                <a:lnTo>
                  <a:pt x="3070542" y="1159129"/>
                </a:lnTo>
                <a:lnTo>
                  <a:pt x="0" y="1159129"/>
                </a:lnTo>
                <a:lnTo>
                  <a:pt x="0" y="0"/>
                </a:lnTo>
                <a:close/>
              </a:path>
            </a:pathLst>
          </a:custGeom>
          <a:blipFill rotWithShape="1">
            <a:blip r:embed="rId11">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5" name="Google Shape;295;p3"/>
          <p:cNvSpPr txBox="1"/>
          <p:nvPr/>
        </p:nvSpPr>
        <p:spPr>
          <a:xfrm>
            <a:off x="2157051" y="1867850"/>
            <a:ext cx="37224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Contatti</a:t>
            </a:r>
            <a:endParaRPr b="0" i="0" sz="1400" u="none" cap="none" strike="noStrike">
              <a:solidFill>
                <a:srgbClr val="000000"/>
              </a:solidFill>
              <a:latin typeface="Arial"/>
              <a:ea typeface="Arial"/>
              <a:cs typeface="Arial"/>
              <a:sym typeface="Arial"/>
            </a:endParaRPr>
          </a:p>
        </p:txBody>
      </p:sp>
      <p:sp>
        <p:nvSpPr>
          <p:cNvPr id="296" name="Google Shape;296;p3"/>
          <p:cNvSpPr txBox="1"/>
          <p:nvPr/>
        </p:nvSpPr>
        <p:spPr>
          <a:xfrm>
            <a:off x="4863628" y="3711204"/>
            <a:ext cx="3899400" cy="378900"/>
          </a:xfrm>
          <a:prstGeom prst="rect">
            <a:avLst/>
          </a:prstGeom>
          <a:noFill/>
          <a:ln>
            <a:noFill/>
          </a:ln>
        </p:spPr>
        <p:txBody>
          <a:bodyPr anchorCtr="0" anchor="t" bIns="0" lIns="0" spcFirstLastPara="1" rIns="0" wrap="square" tIns="0">
            <a:spAutoFit/>
          </a:bodyPr>
          <a:lstStyle/>
          <a:p>
            <a:pPr indent="0" lvl="0" marL="0" marR="0" rtl="0" algn="l">
              <a:lnSpc>
                <a:spcPct val="139983"/>
              </a:lnSpc>
              <a:spcBef>
                <a:spcPts val="0"/>
              </a:spcBef>
              <a:spcAft>
                <a:spcPts val="0"/>
              </a:spcAft>
              <a:buClr>
                <a:srgbClr val="000000"/>
              </a:buClr>
              <a:buSzPts val="2461"/>
              <a:buFont typeface="Arial"/>
              <a:buNone/>
            </a:pPr>
            <a:r>
              <a:rPr b="0" i="0" lang="en-US" sz="2461" u="sng" cap="none" strike="noStrike">
                <a:solidFill>
                  <a:srgbClr val="FFFFFF"/>
                </a:solidFill>
                <a:latin typeface="Quicksand Medium"/>
                <a:ea typeface="Quicksand Medium"/>
                <a:cs typeface="Quicksand Medium"/>
                <a:sym typeface="Quicksand Medium"/>
                <a:hlinkClick r:id="rId12">
                  <a:extLst>
                    <a:ext uri="{A12FA001-AC4F-418D-AE19-62706E023703}">
                      <ahyp:hlinkClr val="tx"/>
                    </a:ext>
                  </a:extLst>
                </a:hlinkClick>
              </a:rPr>
              <a:t>https://deafstudies.eu/</a:t>
            </a:r>
            <a:endParaRPr b="0" i="0" sz="1400" u="none" cap="none" strike="noStrike">
              <a:solidFill>
                <a:srgbClr val="000000"/>
              </a:solidFill>
              <a:latin typeface="Quicksand Medium"/>
              <a:ea typeface="Quicksand Medium"/>
              <a:cs typeface="Quicksand Medium"/>
              <a:sym typeface="Quicksand Medium"/>
            </a:endParaRPr>
          </a:p>
        </p:txBody>
      </p:sp>
      <p:sp>
        <p:nvSpPr>
          <p:cNvPr id="297" name="Google Shape;297;p3"/>
          <p:cNvSpPr txBox="1"/>
          <p:nvPr/>
        </p:nvSpPr>
        <p:spPr>
          <a:xfrm>
            <a:off x="4863628" y="4683302"/>
            <a:ext cx="5956800" cy="378900"/>
          </a:xfrm>
          <a:prstGeom prst="rect">
            <a:avLst/>
          </a:prstGeom>
          <a:noFill/>
          <a:ln>
            <a:noFill/>
          </a:ln>
        </p:spPr>
        <p:txBody>
          <a:bodyPr anchorCtr="0" anchor="t" bIns="0" lIns="0" spcFirstLastPara="1" rIns="0" wrap="square" tIns="0">
            <a:spAutoFit/>
          </a:bodyPr>
          <a:lstStyle/>
          <a:p>
            <a:pPr indent="0" lvl="0" marL="0" marR="0" rtl="0" algn="l">
              <a:lnSpc>
                <a:spcPct val="139983"/>
              </a:lnSpc>
              <a:spcBef>
                <a:spcPts val="0"/>
              </a:spcBef>
              <a:spcAft>
                <a:spcPts val="0"/>
              </a:spcAft>
              <a:buClr>
                <a:srgbClr val="000000"/>
              </a:buClr>
              <a:buSzPts val="2461"/>
              <a:buFont typeface="Arial"/>
              <a:buNone/>
            </a:pPr>
            <a:r>
              <a:rPr b="0" i="0" lang="en-US" sz="2461" u="none" cap="none" strike="noStrike">
                <a:solidFill>
                  <a:srgbClr val="FFFFFF"/>
                </a:solidFill>
                <a:latin typeface="Quicksand Medium"/>
                <a:ea typeface="Quicksand Medium"/>
                <a:cs typeface="Quicksand Medium"/>
                <a:sym typeface="Quicksand Medium"/>
              </a:rPr>
              <a:t>Deaf Culture, Heritage and Diversity</a:t>
            </a:r>
            <a:endParaRPr b="0" i="0" sz="1400" u="none" cap="none" strike="noStrike">
              <a:solidFill>
                <a:srgbClr val="000000"/>
              </a:solidFill>
              <a:latin typeface="Quicksand Medium"/>
              <a:ea typeface="Quicksand Medium"/>
              <a:cs typeface="Quicksand Medium"/>
              <a:sym typeface="Quicksand Medium"/>
            </a:endParaRPr>
          </a:p>
        </p:txBody>
      </p:sp>
      <p:sp>
        <p:nvSpPr>
          <p:cNvPr id="298" name="Google Shape;298;p3"/>
          <p:cNvSpPr txBox="1"/>
          <p:nvPr/>
        </p:nvSpPr>
        <p:spPr>
          <a:xfrm>
            <a:off x="4863629" y="5655400"/>
            <a:ext cx="2985000" cy="378900"/>
          </a:xfrm>
          <a:prstGeom prst="rect">
            <a:avLst/>
          </a:prstGeom>
          <a:noFill/>
          <a:ln>
            <a:noFill/>
          </a:ln>
        </p:spPr>
        <p:txBody>
          <a:bodyPr anchorCtr="0" anchor="t" bIns="0" lIns="0" spcFirstLastPara="1" rIns="0" wrap="square" tIns="0">
            <a:spAutoFit/>
          </a:bodyPr>
          <a:lstStyle/>
          <a:p>
            <a:pPr indent="0" lvl="0" marL="0" marR="0" rtl="0" algn="l">
              <a:lnSpc>
                <a:spcPct val="139983"/>
              </a:lnSpc>
              <a:spcBef>
                <a:spcPts val="0"/>
              </a:spcBef>
              <a:spcAft>
                <a:spcPts val="0"/>
              </a:spcAft>
              <a:buClr>
                <a:srgbClr val="000000"/>
              </a:buClr>
              <a:buSzPts val="2461"/>
              <a:buFont typeface="Arial"/>
              <a:buNone/>
            </a:pPr>
            <a:r>
              <a:rPr b="0" i="0" lang="en-US" sz="2461" u="none" cap="none" strike="noStrike">
                <a:solidFill>
                  <a:srgbClr val="FFFFFF"/>
                </a:solidFill>
                <a:latin typeface="Quicksand Medium"/>
                <a:ea typeface="Quicksand Medium"/>
                <a:cs typeface="Quicksand Medium"/>
                <a:sym typeface="Quicksand Medium"/>
              </a:rPr>
              <a:t>@deafstudies.eu</a:t>
            </a:r>
            <a:endParaRPr b="0" i="0" sz="1400" u="none" cap="none" strike="noStrike">
              <a:solidFill>
                <a:srgbClr val="000000"/>
              </a:solidFill>
              <a:latin typeface="Quicksand Medium"/>
              <a:ea typeface="Quicksand Medium"/>
              <a:cs typeface="Quicksand Medium"/>
              <a:sym typeface="Quicksand Medium"/>
            </a:endParaRPr>
          </a:p>
        </p:txBody>
      </p:sp>
      <p:pic>
        <p:nvPicPr>
          <p:cNvPr id="299" name="Google Shape;299;p3" title="IT_Co-fundedbytheEU_RGB_WHITE Outline.png"/>
          <p:cNvPicPr preferRelativeResize="0"/>
          <p:nvPr/>
        </p:nvPicPr>
        <p:blipFill>
          <a:blip r:embed="rId13">
            <a:alphaModFix/>
          </a:blip>
          <a:stretch>
            <a:fillRect/>
          </a:stretch>
        </p:blipFill>
        <p:spPr>
          <a:xfrm>
            <a:off x="14493245" y="500838"/>
            <a:ext cx="3332127" cy="738666"/>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dc:creator>Manuela Hofer</dc:creator>
</cp:coreProperties>
</file>