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10287000" cx="18288000"/>
  <p:notesSz cx="6797675" cy="9928225"/>
  <p:embeddedFontLst>
    <p:embeddedFont>
      <p:font typeface="Anton"/>
      <p:regular r:id="rId22"/>
    </p:embeddedFont>
    <p:embeddedFont>
      <p:font typeface="Quicksand"/>
      <p:regular r:id="rId23"/>
      <p:bold r:id="rId24"/>
    </p:embeddedFont>
    <p:embeddedFont>
      <p:font typeface="Quicksand Medium"/>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7" roundtripDataSignature="AMtx7mi2h8wJijKo8Pac+cZqv4zkMOQZN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Anton-regular.fntdata"/><Relationship Id="rId21" Type="http://schemas.openxmlformats.org/officeDocument/2006/relationships/slide" Target="slides/slide16.xml"/><Relationship Id="rId24" Type="http://schemas.openxmlformats.org/officeDocument/2006/relationships/font" Target="fonts/Quicksand-bold.fntdata"/><Relationship Id="rId23" Type="http://schemas.openxmlformats.org/officeDocument/2006/relationships/font" Target="fonts/Quicksand-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QuicksandMedium-bold.fntdata"/><Relationship Id="rId25" Type="http://schemas.openxmlformats.org/officeDocument/2006/relationships/font" Target="fonts/QuicksandMedium-regular.fntdata"/><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c4a6dcc98_0_0:notes"/>
          <p:cNvSpPr txBox="1"/>
          <p:nvPr>
            <p:ph idx="1" type="body"/>
          </p:nvPr>
        </p:nvSpPr>
        <p:spPr>
          <a:xfrm>
            <a:off x="679768" y="4715907"/>
            <a:ext cx="5438100" cy="446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dc4a6dcc98_0_0:notes"/>
          <p:cNvSpPr/>
          <p:nvPr>
            <p:ph idx="2" type="sldImg"/>
          </p:nvPr>
        </p:nvSpPr>
        <p:spPr>
          <a:xfrm>
            <a:off x="90488" y="744538"/>
            <a:ext cx="66168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4: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6" name="Google Shape;96;p4: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2: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0" name="Google Shape;110;p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2: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2" name="Google Shape;122;p1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p5: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6: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6" name="Google Shape;146;p6: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7: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p7: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8: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7" name="Google Shape;177;p8: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9: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9: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0: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p10: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1: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p11: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6: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p16: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7: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7" name="Google Shape;247;p17: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8: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p18: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9: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0" name="Google Shape;270;p19: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3: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1" name="Google Shape;281;p3: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6.jpg"/><Relationship Id="rId4" Type="http://schemas.openxmlformats.org/officeDocument/2006/relationships/image" Target="../media/image4.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4.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4.png"/><Relationship Id="rId9" Type="http://schemas.openxmlformats.org/officeDocument/2006/relationships/image" Target="../media/image5.png"/><Relationship Id="rId5" Type="http://schemas.openxmlformats.org/officeDocument/2006/relationships/hyperlink" Target="http://www.youtube.com/watch?v=5GPv0MsSJSs" TargetMode="External"/><Relationship Id="rId6" Type="http://schemas.openxmlformats.org/officeDocument/2006/relationships/image" Target="../media/image10.jpg"/><Relationship Id="rId7" Type="http://schemas.openxmlformats.org/officeDocument/2006/relationships/hyperlink" Target="http://www.youtube.com/watch?v=ca0xa4fFrtU" TargetMode="External"/><Relationship Id="rId8"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24.jpg"/><Relationship Id="rId5" Type="http://schemas.openxmlformats.org/officeDocument/2006/relationships/image" Target="../media/image29.png"/><Relationship Id="rId6"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30.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13.jpg"/><Relationship Id="rId5"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28.png"/><Relationship Id="rId5" Type="http://schemas.openxmlformats.org/officeDocument/2006/relationships/image" Target="../media/image27.png"/><Relationship Id="rId6"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1.jpg"/><Relationship Id="rId5" Type="http://schemas.openxmlformats.org/officeDocument/2006/relationships/image" Target="../media/image15.jpg"/><Relationship Id="rId6"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12.jpg"/><Relationship Id="rId5"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25.jpg"/><Relationship Id="rId5" Type="http://schemas.openxmlformats.org/officeDocument/2006/relationships/image" Target="../media/image5.png"/></Relationships>
</file>

<file path=ppt/slides/_rels/slide16.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19.png"/><Relationship Id="rId13" Type="http://schemas.openxmlformats.org/officeDocument/2006/relationships/image" Target="../media/image5.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8.png"/><Relationship Id="rId9" Type="http://schemas.openxmlformats.org/officeDocument/2006/relationships/image" Target="../media/image23.png"/><Relationship Id="rId5" Type="http://schemas.openxmlformats.org/officeDocument/2006/relationships/image" Target="../media/image9.png"/><Relationship Id="rId6" Type="http://schemas.openxmlformats.org/officeDocument/2006/relationships/image" Target="../media/image18.png"/><Relationship Id="rId7" Type="http://schemas.openxmlformats.org/officeDocument/2006/relationships/image" Target="../media/image22.png"/><Relationship Id="rId8"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sp>
        <p:nvSpPr>
          <p:cNvPr id="84" name="Google Shape;84;g3dc4a6dcc98_0_0"/>
          <p:cNvSpPr/>
          <p:nvPr/>
        </p:nvSpPr>
        <p:spPr>
          <a:xfrm>
            <a:off x="2922085" y="2373340"/>
            <a:ext cx="15365104" cy="7911252"/>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85" name="Google Shape;85;g3dc4a6dcc98_0_0"/>
          <p:cNvGrpSpPr/>
          <p:nvPr/>
        </p:nvGrpSpPr>
        <p:grpSpPr>
          <a:xfrm>
            <a:off x="0" y="-216992"/>
            <a:ext cx="2922102" cy="10504504"/>
            <a:chOff x="0" y="-57150"/>
            <a:chExt cx="769602" cy="2766600"/>
          </a:xfrm>
        </p:grpSpPr>
        <p:sp>
          <p:nvSpPr>
            <p:cNvPr id="86" name="Google Shape;86;g3dc4a6dcc98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sp>
          <p:nvSpPr>
            <p:cNvPr id="87" name="Google Shape;87;g3dc4a6dcc98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grpSp>
      <p:sp>
        <p:nvSpPr>
          <p:cNvPr id="88" name="Google Shape;88;g3dc4a6dcc98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g3dc4a6dcc98_0_0"/>
          <p:cNvSpPr txBox="1"/>
          <p:nvPr/>
        </p:nvSpPr>
        <p:spPr>
          <a:xfrm>
            <a:off x="3785989" y="1692304"/>
            <a:ext cx="13641900" cy="2955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b="0" i="0" sz="8000" u="none" cap="none" strike="noStrike">
              <a:solidFill>
                <a:srgbClr val="FFFFFF"/>
              </a:solidFill>
              <a:latin typeface="Anton"/>
              <a:ea typeface="Anton"/>
              <a:cs typeface="Anton"/>
              <a:sym typeface="Anton"/>
            </a:endParaRPr>
          </a:p>
          <a:p>
            <a:pPr indent="0" lvl="0" marL="0" marR="0" rtl="0" algn="l">
              <a:lnSpc>
                <a:spcPct val="140000"/>
              </a:lnSpc>
              <a:spcBef>
                <a:spcPts val="0"/>
              </a:spcBef>
              <a:spcAft>
                <a:spcPts val="0"/>
              </a:spcAft>
              <a:buNone/>
            </a:pPr>
            <a:r>
              <a:rPr lang="en-US" sz="8000">
                <a:solidFill>
                  <a:srgbClr val="FFFFFF"/>
                </a:solidFill>
                <a:latin typeface="Anton"/>
                <a:ea typeface="Anton"/>
                <a:cs typeface="Anton"/>
                <a:sym typeface="Anton"/>
              </a:rPr>
              <a:t>Dove rolmodellen en leiders</a:t>
            </a:r>
            <a:endParaRPr b="0" i="0" sz="8000" u="none" cap="none" strike="noStrike">
              <a:solidFill>
                <a:srgbClr val="FFFFFF"/>
              </a:solidFill>
              <a:latin typeface="Anton"/>
              <a:ea typeface="Anton"/>
              <a:cs typeface="Anton"/>
              <a:sym typeface="Anton"/>
            </a:endParaRPr>
          </a:p>
        </p:txBody>
      </p:sp>
      <p:sp>
        <p:nvSpPr>
          <p:cNvPr id="90" name="Google Shape;90;g3dc4a6dcc98_0_0"/>
          <p:cNvSpPr txBox="1"/>
          <p:nvPr/>
        </p:nvSpPr>
        <p:spPr>
          <a:xfrm>
            <a:off x="3786002" y="3616779"/>
            <a:ext cx="114015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140000"/>
              </a:lnSpc>
              <a:spcBef>
                <a:spcPts val="0"/>
              </a:spcBef>
              <a:spcAft>
                <a:spcPts val="0"/>
              </a:spcAft>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140000"/>
              </a:lnSpc>
              <a:spcBef>
                <a:spcPts val="0"/>
              </a:spcBef>
              <a:spcAft>
                <a:spcPts val="0"/>
              </a:spcAft>
              <a:buNone/>
            </a:pPr>
            <a:r>
              <a:rPr lang="en-US" sz="3200">
                <a:solidFill>
                  <a:srgbClr val="FFFFFF"/>
                </a:solidFill>
                <a:latin typeface="Quicksand"/>
                <a:ea typeface="Quicksand"/>
                <a:cs typeface="Quicksand"/>
                <a:sym typeface="Quicksand"/>
              </a:rPr>
              <a:t>Dove docenten en onderzoekers</a:t>
            </a:r>
            <a:endParaRPr b="0" i="0" sz="3200" u="none" cap="none" strike="noStrike">
              <a:solidFill>
                <a:srgbClr val="FFFFFF"/>
              </a:solidFill>
              <a:latin typeface="Quicksand"/>
              <a:ea typeface="Quicksand"/>
              <a:cs typeface="Quicksand"/>
              <a:sym typeface="Quicksand"/>
            </a:endParaRPr>
          </a:p>
        </p:txBody>
      </p:sp>
      <p:sp>
        <p:nvSpPr>
          <p:cNvPr id="91" name="Google Shape;91;g3dc4a6dcc98_0_0"/>
          <p:cNvSpPr txBox="1"/>
          <p:nvPr/>
        </p:nvSpPr>
        <p:spPr>
          <a:xfrm>
            <a:off x="3585179" y="1258752"/>
            <a:ext cx="8667900" cy="3693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None/>
            </a:pPr>
            <a:r>
              <a:rPr b="0" i="0" lang="en-US" sz="2400" u="none" cap="none" strike="noStrike">
                <a:solidFill>
                  <a:srgbClr val="FFFFFF"/>
                </a:solidFill>
                <a:latin typeface="Quicksand"/>
                <a:ea typeface="Quicksand"/>
                <a:cs typeface="Quicksand"/>
                <a:sym typeface="Quicksand"/>
              </a:rPr>
              <a:t>Deaf Studies | Workshop</a:t>
            </a:r>
            <a:endParaRPr b="0" i="0" sz="1400" u="none" cap="none" strike="noStrike">
              <a:solidFill>
                <a:srgbClr val="000000"/>
              </a:solidFill>
              <a:latin typeface="Arial"/>
              <a:ea typeface="Arial"/>
              <a:cs typeface="Arial"/>
              <a:sym typeface="Arial"/>
            </a:endParaRPr>
          </a:p>
        </p:txBody>
      </p:sp>
      <p:sp>
        <p:nvSpPr>
          <p:cNvPr id="92" name="Google Shape;92;g3dc4a6dcc98_0_0"/>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3" name="Google Shape;93;g3dc4a6dcc98_0_0"/>
          <p:cNvPicPr preferRelativeResize="0"/>
          <p:nvPr/>
        </p:nvPicPr>
        <p:blipFill>
          <a:blip r:embed="rId4">
            <a:alphaModFix/>
          </a:blip>
          <a:stretch>
            <a:fillRect/>
          </a:stretch>
        </p:blipFill>
        <p:spPr>
          <a:xfrm>
            <a:off x="3253625"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7" name="Shape 97"/>
        <p:cNvGrpSpPr/>
        <p:nvPr/>
      </p:nvGrpSpPr>
      <p:grpSpPr>
        <a:xfrm>
          <a:off x="0" y="0"/>
          <a:ext cx="0" cy="0"/>
          <a:chOff x="0" y="0"/>
          <a:chExt cx="0" cy="0"/>
        </a:xfrm>
      </p:grpSpPr>
      <p:sp>
        <p:nvSpPr>
          <p:cNvPr id="98" name="Google Shape;98;p4"/>
          <p:cNvSpPr txBox="1"/>
          <p:nvPr/>
        </p:nvSpPr>
        <p:spPr>
          <a:xfrm>
            <a:off x="4566845" y="3599254"/>
            <a:ext cx="12323100" cy="1625400"/>
          </a:xfrm>
          <a:prstGeom prst="rect">
            <a:avLst/>
          </a:prstGeom>
          <a:noFill/>
          <a:ln>
            <a:noFill/>
          </a:ln>
        </p:spPr>
        <p:txBody>
          <a:bodyPr anchorCtr="0" anchor="t" bIns="0" lIns="0" spcFirstLastPara="1" rIns="0" wrap="square" tIns="0">
            <a:spAutoFit/>
          </a:bodyPr>
          <a:lstStyle/>
          <a:p>
            <a:pPr indent="-302256" lvl="1" marL="604511" marR="0" rtl="0" algn="l">
              <a:lnSpc>
                <a:spcPct val="140014"/>
              </a:lnSpc>
              <a:spcBef>
                <a:spcPts val="0"/>
              </a:spcBef>
              <a:spcAft>
                <a:spcPts val="0"/>
              </a:spcAft>
              <a:buClr>
                <a:srgbClr val="FFFFFF"/>
              </a:buClr>
              <a:buSzPts val="2799"/>
              <a:buFont typeface="Arial"/>
              <a:buChar char="•"/>
            </a:pPr>
            <a:r>
              <a:rPr lang="en-US" sz="4400">
                <a:solidFill>
                  <a:srgbClr val="FFFFFF"/>
                </a:solidFill>
                <a:latin typeface="Quicksand"/>
                <a:ea typeface="Quicksand"/>
                <a:cs typeface="Quicksand"/>
                <a:sym typeface="Quicksand"/>
              </a:rPr>
              <a:t>Kennismakingsronde</a:t>
            </a:r>
            <a:endParaRPr b="0" i="0" sz="4400" u="none" cap="none" strike="noStrike">
              <a:solidFill>
                <a:srgbClr val="FFFFFF"/>
              </a:solidFill>
              <a:latin typeface="Quicksand"/>
              <a:ea typeface="Quicksand"/>
              <a:cs typeface="Quicksand"/>
              <a:sym typeface="Quicksand"/>
            </a:endParaRPr>
          </a:p>
          <a:p>
            <a:pPr indent="-302256" lvl="1" marL="604511" marR="0" rtl="0" algn="l">
              <a:lnSpc>
                <a:spcPct val="140014"/>
              </a:lnSpc>
              <a:spcBef>
                <a:spcPts val="0"/>
              </a:spcBef>
              <a:spcAft>
                <a:spcPts val="0"/>
              </a:spcAft>
              <a:buClr>
                <a:srgbClr val="FFFFFF"/>
              </a:buClr>
              <a:buSzPts val="2799"/>
              <a:buFont typeface="Arial"/>
              <a:buChar char="•"/>
            </a:pPr>
            <a:r>
              <a:rPr b="0" i="0" lang="en-US" sz="4400" u="none" cap="none" strike="noStrike">
                <a:solidFill>
                  <a:srgbClr val="FFFFFF"/>
                </a:solidFill>
                <a:latin typeface="Quicksand"/>
                <a:ea typeface="Quicksand"/>
                <a:cs typeface="Quicksand"/>
                <a:sym typeface="Quicksand"/>
              </a:rPr>
              <a:t>IJsbreker</a:t>
            </a:r>
            <a:endParaRPr b="0" i="0" sz="1400" u="none" cap="none" strike="noStrike">
              <a:solidFill>
                <a:srgbClr val="000000"/>
              </a:solidFill>
              <a:latin typeface="Arial"/>
              <a:ea typeface="Arial"/>
              <a:cs typeface="Arial"/>
              <a:sym typeface="Arial"/>
            </a:endParaRPr>
          </a:p>
        </p:txBody>
      </p:sp>
      <p:sp>
        <p:nvSpPr>
          <p:cNvPr id="99" name="Google Shape;99;p4"/>
          <p:cNvSpPr txBox="1"/>
          <p:nvPr/>
        </p:nvSpPr>
        <p:spPr>
          <a:xfrm>
            <a:off x="4854228" y="1585708"/>
            <a:ext cx="9416700" cy="923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1" i="0" lang="en-US" sz="6000" u="none" cap="none" strike="noStrike">
                <a:solidFill>
                  <a:srgbClr val="FFFFFF"/>
                </a:solidFill>
                <a:latin typeface="Anton"/>
                <a:ea typeface="Anton"/>
                <a:cs typeface="Anton"/>
                <a:sym typeface="Anton"/>
              </a:rPr>
              <a:t>Introductie</a:t>
            </a:r>
            <a:endParaRPr b="1" i="0" sz="6000" u="none" cap="none" strike="noStrike">
              <a:solidFill>
                <a:srgbClr val="000000"/>
              </a:solidFill>
              <a:latin typeface="Anton"/>
              <a:ea typeface="Anton"/>
              <a:cs typeface="Anton"/>
              <a:sym typeface="Anton"/>
            </a:endParaRPr>
          </a:p>
        </p:txBody>
      </p:sp>
      <p:pic>
        <p:nvPicPr>
          <p:cNvPr id="100" name="Google Shape;100;p4"/>
          <p:cNvPicPr preferRelativeResize="0"/>
          <p:nvPr/>
        </p:nvPicPr>
        <p:blipFill rotWithShape="1">
          <a:blip r:embed="rId3">
            <a:alphaModFix/>
          </a:blip>
          <a:srcRect b="0" l="0" r="0" t="0"/>
          <a:stretch/>
        </p:blipFill>
        <p:spPr>
          <a:xfrm>
            <a:off x="1135542" y="5035004"/>
            <a:ext cx="998597" cy="1006586"/>
          </a:xfrm>
          <a:prstGeom prst="rect">
            <a:avLst/>
          </a:prstGeom>
          <a:noFill/>
          <a:ln>
            <a:noFill/>
          </a:ln>
        </p:spPr>
      </p:pic>
      <p:sp>
        <p:nvSpPr>
          <p:cNvPr id="101" name="Google Shape;101;p4"/>
          <p:cNvSpPr/>
          <p:nvPr/>
        </p:nvSpPr>
        <p:spPr>
          <a:xfrm>
            <a:off x="-436050" y="10450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02" name="Google Shape;102;p4"/>
          <p:cNvGrpSpPr/>
          <p:nvPr/>
        </p:nvGrpSpPr>
        <p:grpSpPr>
          <a:xfrm>
            <a:off x="-26695" y="-216291"/>
            <a:ext cx="2920622" cy="10503291"/>
            <a:chOff x="0" y="-57150"/>
            <a:chExt cx="769602" cy="2766483"/>
          </a:xfrm>
        </p:grpSpPr>
        <p:sp>
          <p:nvSpPr>
            <p:cNvPr id="103" name="Google Shape;103;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4" name="Google Shape;104;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5" name="Google Shape;105;p4"/>
          <p:cNvSpPr/>
          <p:nvPr/>
        </p:nvSpPr>
        <p:spPr>
          <a:xfrm>
            <a:off x="-390620" y="58334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06" name="Google Shape;106;p4"/>
          <p:cNvPicPr preferRelativeResize="0"/>
          <p:nvPr/>
        </p:nvPicPr>
        <p:blipFill rotWithShape="1">
          <a:blip r:embed="rId6">
            <a:alphaModFix/>
          </a:blip>
          <a:srcRect b="0" l="0" r="0" t="0"/>
          <a:stretch/>
        </p:blipFill>
        <p:spPr>
          <a:xfrm>
            <a:off x="12253120" y="3429009"/>
            <a:ext cx="4332300" cy="38532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07" name="Google Shape;107;p4"/>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1" name="Shape 111"/>
        <p:cNvGrpSpPr/>
        <p:nvPr/>
      </p:nvGrpSpPr>
      <p:grpSpPr>
        <a:xfrm>
          <a:off x="0" y="0"/>
          <a:ext cx="0" cy="0"/>
          <a:chOff x="0" y="0"/>
          <a:chExt cx="0" cy="0"/>
        </a:xfrm>
      </p:grpSpPr>
      <p:grpSp>
        <p:nvGrpSpPr>
          <p:cNvPr id="112" name="Google Shape;112;p2"/>
          <p:cNvGrpSpPr/>
          <p:nvPr/>
        </p:nvGrpSpPr>
        <p:grpSpPr>
          <a:xfrm>
            <a:off x="0" y="-216991"/>
            <a:ext cx="2922084" cy="10503991"/>
            <a:chOff x="0" y="-57150"/>
            <a:chExt cx="769602" cy="2766483"/>
          </a:xfrm>
        </p:grpSpPr>
        <p:sp>
          <p:nvSpPr>
            <p:cNvPr id="113" name="Google Shape;113;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4" name="Google Shape;114;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5" name="Google Shape;115;p2"/>
          <p:cNvSpPr txBox="1"/>
          <p:nvPr/>
        </p:nvSpPr>
        <p:spPr>
          <a:xfrm>
            <a:off x="4332001" y="2674723"/>
            <a:ext cx="12323100" cy="6463200"/>
          </a:xfrm>
          <a:prstGeom prst="rect">
            <a:avLst/>
          </a:prstGeom>
          <a:noFill/>
          <a:ln>
            <a:noFill/>
          </a:ln>
        </p:spPr>
        <p:txBody>
          <a:bodyPr anchorCtr="0" anchor="t" bIns="0" lIns="0" spcFirstLastPara="1" rIns="0" wrap="square" tIns="0">
            <a:spAutoFit/>
          </a:bodyPr>
          <a:lstStyle/>
          <a:p>
            <a:pPr indent="0" lvl="1" marL="302255" marR="0" rtl="0" algn="l">
              <a:lnSpc>
                <a:spcPct val="140014"/>
              </a:lnSpc>
              <a:spcBef>
                <a:spcPts val="0"/>
              </a:spcBef>
              <a:spcAft>
                <a:spcPts val="0"/>
              </a:spcAft>
              <a:buClr>
                <a:srgbClr val="000000"/>
              </a:buClr>
              <a:buSzPts val="2799"/>
              <a:buFont typeface="Arial"/>
              <a:buNone/>
            </a:pPr>
            <a:br>
              <a:rPr b="0" i="0" lang="en-US" sz="2799" u="none" cap="none" strike="noStrike">
                <a:solidFill>
                  <a:srgbClr val="FFFFFF"/>
                </a:solidFill>
                <a:latin typeface="Quicksand"/>
                <a:ea typeface="Quicksand"/>
                <a:cs typeface="Quicksand"/>
                <a:sym typeface="Quicksand"/>
              </a:rPr>
            </a:br>
            <a:r>
              <a:rPr b="0" i="0" lang="en-US" sz="2799" u="none" cap="none" strike="noStrike">
                <a:solidFill>
                  <a:srgbClr val="FFFFFF"/>
                </a:solidFill>
                <a:latin typeface="Quicksand"/>
                <a:ea typeface="Quicksand"/>
                <a:cs typeface="Quicksand"/>
                <a:sym typeface="Quicksand"/>
              </a:rPr>
              <a:t>Doel van de workshop</a:t>
            </a:r>
            <a:br>
              <a:rPr b="0" i="0" lang="en-US" sz="2799" u="none" cap="none" strike="noStrike">
                <a:solidFill>
                  <a:srgbClr val="FFFFFF"/>
                </a:solidFill>
                <a:latin typeface="Quicksand"/>
                <a:ea typeface="Quicksand"/>
                <a:cs typeface="Quicksand"/>
                <a:sym typeface="Quicksand"/>
              </a:rPr>
            </a:br>
            <a:r>
              <a:rPr b="0" i="0" lang="en-US" sz="2799" u="none" cap="none" strike="noStrike">
                <a:solidFill>
                  <a:srgbClr val="FFFFFF"/>
                </a:solidFill>
                <a:latin typeface="Quicksand"/>
                <a:ea typeface="Quicksand"/>
                <a:cs typeface="Quicksand"/>
                <a:sym typeface="Quicksand"/>
              </a:rPr>
              <a:t>Brainstormen: mijn ervaringen</a:t>
            </a:r>
            <a:br>
              <a:rPr b="0" i="0" lang="en-US" sz="2799" u="none" cap="none" strike="noStrike">
                <a:solidFill>
                  <a:srgbClr val="FFFFFF"/>
                </a:solidFill>
                <a:latin typeface="Quicksand"/>
                <a:ea typeface="Quicksand"/>
                <a:cs typeface="Quicksand"/>
                <a:sym typeface="Quicksand"/>
              </a:rPr>
            </a:br>
            <a:r>
              <a:rPr b="0" i="0" lang="en-US" sz="2799" u="none" cap="none" strike="noStrike">
                <a:solidFill>
                  <a:srgbClr val="FFFFFF"/>
                </a:solidFill>
                <a:latin typeface="Quicksand"/>
                <a:ea typeface="Quicksand"/>
                <a:cs typeface="Quicksand"/>
                <a:sym typeface="Quicksand"/>
              </a:rPr>
              <a:t>Brainstorm: wat is een rolmodel eigenlijk?</a:t>
            </a:r>
            <a:br>
              <a:rPr b="0" i="0" lang="en-US" sz="2799" u="none" cap="none" strike="noStrike">
                <a:solidFill>
                  <a:srgbClr val="FFFFFF"/>
                </a:solidFill>
                <a:latin typeface="Quicksand"/>
                <a:ea typeface="Quicksand"/>
                <a:cs typeface="Quicksand"/>
                <a:sym typeface="Quicksand"/>
              </a:rPr>
            </a:br>
            <a:r>
              <a:rPr b="0" i="0" lang="en-US" sz="2799" u="none" cap="none" strike="noStrike">
                <a:solidFill>
                  <a:srgbClr val="FFFFFF"/>
                </a:solidFill>
                <a:latin typeface="Quicksand"/>
                <a:ea typeface="Quicksand"/>
                <a:cs typeface="Quicksand"/>
                <a:sym typeface="Quicksand"/>
              </a:rPr>
              <a:t>Info: Rolmodellen in het onderwijs en onderzoek</a:t>
            </a:r>
            <a:br>
              <a:rPr b="0" i="0" lang="en-US" sz="2799" u="none" cap="none" strike="noStrike">
                <a:solidFill>
                  <a:srgbClr val="FFFFFF"/>
                </a:solidFill>
                <a:latin typeface="Quicksand"/>
                <a:ea typeface="Quicksand"/>
                <a:cs typeface="Quicksand"/>
                <a:sym typeface="Quicksand"/>
              </a:rPr>
            </a:br>
            <a:r>
              <a:rPr b="0" i="0" lang="en-US" sz="2799" u="none" cap="none" strike="noStrike">
                <a:solidFill>
                  <a:srgbClr val="FFFFFF"/>
                </a:solidFill>
                <a:latin typeface="Quicksand"/>
                <a:ea typeface="Quicksand"/>
                <a:cs typeface="Quicksand"/>
                <a:sym typeface="Quicksand"/>
              </a:rPr>
              <a:t>Activiteit: presentaties van de rolmodellen</a:t>
            </a:r>
            <a:br>
              <a:rPr b="0" i="0" lang="en-US" sz="2799" u="none" cap="none" strike="noStrike">
                <a:solidFill>
                  <a:srgbClr val="FFFFFF"/>
                </a:solidFill>
                <a:latin typeface="Quicksand"/>
                <a:ea typeface="Quicksand"/>
                <a:cs typeface="Quicksand"/>
                <a:sym typeface="Quicksand"/>
              </a:rPr>
            </a:br>
            <a:r>
              <a:rPr b="0" i="0" lang="en-US" sz="2799" u="none" cap="none" strike="noStrike">
                <a:solidFill>
                  <a:srgbClr val="FFFFFF"/>
                </a:solidFill>
                <a:latin typeface="Quicksand"/>
                <a:ea typeface="Quicksand"/>
                <a:cs typeface="Quicksand"/>
                <a:sym typeface="Quicksand"/>
              </a:rPr>
              <a:t>Info: Belang en effect van rolmodellen</a:t>
            </a:r>
            <a:endParaRPr b="0" i="0" sz="2799" u="none" cap="none" strike="noStrike">
              <a:solidFill>
                <a:srgbClr val="FFFFFF"/>
              </a:solidFill>
              <a:latin typeface="Quicksand"/>
              <a:ea typeface="Quicksand"/>
              <a:cs typeface="Quicksand"/>
              <a:sym typeface="Quicksand"/>
            </a:endParaRPr>
          </a:p>
          <a:p>
            <a:pPr indent="-302256" lvl="1" marL="604511" marR="0" rtl="0" algn="l">
              <a:lnSpc>
                <a:spcPct val="140014"/>
              </a:lnSpc>
              <a:spcBef>
                <a:spcPts val="0"/>
              </a:spcBef>
              <a:spcAft>
                <a:spcPts val="0"/>
              </a:spcAft>
              <a:buClr>
                <a:srgbClr val="FFFFFF"/>
              </a:buClr>
              <a:buSzPts val="2799"/>
              <a:buFont typeface="Arial"/>
              <a:buChar char="•"/>
            </a:pPr>
            <a:r>
              <a:rPr b="0" i="0" lang="en-US" sz="2799" u="none" cap="none" strike="noStrike">
                <a:solidFill>
                  <a:srgbClr val="FFFFFF"/>
                </a:solidFill>
                <a:latin typeface="Quicksand"/>
                <a:ea typeface="Quicksand"/>
                <a:cs typeface="Quicksand"/>
                <a:sym typeface="Quicksand"/>
              </a:rPr>
              <a:t>  Reflectie &amp; discussie: Uitdagingen in onderwijs en onderzoek</a:t>
            </a:r>
            <a:br>
              <a:rPr b="0" i="0" lang="en-US" sz="2799" u="none" cap="none" strike="noStrike">
                <a:solidFill>
                  <a:srgbClr val="FFFFFF"/>
                </a:solidFill>
                <a:latin typeface="Quicksand"/>
                <a:ea typeface="Quicksand"/>
                <a:cs typeface="Quicksand"/>
                <a:sym typeface="Quicksand"/>
              </a:rPr>
            </a:br>
            <a:r>
              <a:rPr b="0" i="0" lang="en-US" sz="2799" u="none" cap="none" strike="noStrike">
                <a:solidFill>
                  <a:srgbClr val="FFFFFF"/>
                </a:solidFill>
                <a:latin typeface="Quicksand"/>
                <a:ea typeface="Quicksand"/>
                <a:cs typeface="Quicksand"/>
                <a:sym typeface="Quicksand"/>
              </a:rPr>
              <a:t>  Activiteit: Oplossingen bedenken – de perfecte school (inclusie)</a:t>
            </a:r>
            <a:endParaRPr b="0" i="0" sz="1400" u="none" cap="none" strike="noStrike">
              <a:solidFill>
                <a:srgbClr val="000000"/>
              </a:solidFill>
              <a:latin typeface="Arial"/>
              <a:ea typeface="Arial"/>
              <a:cs typeface="Arial"/>
              <a:sym typeface="Arial"/>
            </a:endParaRPr>
          </a:p>
          <a:p>
            <a:pPr indent="-302256" lvl="1" marL="604511" marR="0" rtl="0" algn="l">
              <a:lnSpc>
                <a:spcPct val="140014"/>
              </a:lnSpc>
              <a:spcBef>
                <a:spcPts val="0"/>
              </a:spcBef>
              <a:spcAft>
                <a:spcPts val="0"/>
              </a:spcAft>
              <a:buClr>
                <a:srgbClr val="FFFFFF"/>
              </a:buClr>
              <a:buSzPts val="2799"/>
              <a:buFont typeface="Arial"/>
              <a:buChar char="•"/>
            </a:pPr>
            <a:r>
              <a:rPr b="0" i="0" lang="en-US" sz="2799" u="none" cap="none" strike="noStrike">
                <a:solidFill>
                  <a:srgbClr val="FFFFFF"/>
                </a:solidFill>
                <a:latin typeface="Quicksand"/>
                <a:ea typeface="Quicksand"/>
                <a:cs typeface="Quicksand"/>
                <a:sym typeface="Quicksand"/>
              </a:rPr>
              <a:t>  Samenvatting en vooruitblik</a:t>
            </a:r>
            <a:endParaRPr b="0" i="0" sz="1400" u="none" cap="none" strike="noStrike">
              <a:solidFill>
                <a:srgbClr val="000000"/>
              </a:solidFill>
              <a:latin typeface="Arial"/>
              <a:ea typeface="Arial"/>
              <a:cs typeface="Arial"/>
              <a:sym typeface="Arial"/>
            </a:endParaRPr>
          </a:p>
          <a:p>
            <a:pPr indent="-302256" lvl="1" marL="604511" marR="0" rtl="0" algn="l">
              <a:lnSpc>
                <a:spcPct val="140014"/>
              </a:lnSpc>
              <a:spcBef>
                <a:spcPts val="0"/>
              </a:spcBef>
              <a:spcAft>
                <a:spcPts val="0"/>
              </a:spcAft>
              <a:buClr>
                <a:srgbClr val="FFFFFF"/>
              </a:buClr>
              <a:buSzPts val="2799"/>
              <a:buFont typeface="Arial"/>
              <a:buChar char="•"/>
            </a:pPr>
            <a:r>
              <a:rPr b="0" i="0" lang="en-US" sz="2799" u="none" cap="none" strike="noStrike">
                <a:solidFill>
                  <a:srgbClr val="FFFFFF"/>
                </a:solidFill>
                <a:latin typeface="Quicksand"/>
                <a:ea typeface="Quicksand"/>
                <a:cs typeface="Quicksand"/>
                <a:sym typeface="Quicksand"/>
              </a:rPr>
              <a:t>  Feedback</a:t>
            </a:r>
            <a:endParaRPr b="0" i="0" sz="2799" u="none" cap="none" strike="noStrike">
              <a:solidFill>
                <a:srgbClr val="FFFFFF"/>
              </a:solidFill>
              <a:latin typeface="Quicksand"/>
              <a:ea typeface="Quicksand"/>
              <a:cs typeface="Quicksand"/>
              <a:sym typeface="Quicksand"/>
            </a:endParaRPr>
          </a:p>
        </p:txBody>
      </p:sp>
      <p:sp>
        <p:nvSpPr>
          <p:cNvPr id="116" name="Google Shape;116;p2"/>
          <p:cNvSpPr txBox="1"/>
          <p:nvPr/>
        </p:nvSpPr>
        <p:spPr>
          <a:xfrm>
            <a:off x="4571993" y="1559434"/>
            <a:ext cx="9416700" cy="923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0" i="0" lang="en-US" sz="6000" u="none" cap="none" strike="noStrike">
                <a:solidFill>
                  <a:srgbClr val="FFFFFF"/>
                </a:solidFill>
                <a:latin typeface="Anton"/>
                <a:ea typeface="Anton"/>
                <a:cs typeface="Anton"/>
                <a:sym typeface="Anton"/>
              </a:rPr>
              <a:t>Inhoud</a:t>
            </a:r>
            <a:endParaRPr b="0" i="0" sz="6000" u="none" cap="none" strike="noStrike">
              <a:solidFill>
                <a:srgbClr val="000000"/>
              </a:solidFill>
              <a:latin typeface="Arial"/>
              <a:ea typeface="Arial"/>
              <a:cs typeface="Arial"/>
              <a:sym typeface="Arial"/>
            </a:endParaRPr>
          </a:p>
        </p:txBody>
      </p:sp>
      <p:pic>
        <p:nvPicPr>
          <p:cNvPr id="117" name="Google Shape;117;p2"/>
          <p:cNvPicPr preferRelativeResize="0"/>
          <p:nvPr/>
        </p:nvPicPr>
        <p:blipFill rotWithShape="1">
          <a:blip r:embed="rId3">
            <a:alphaModFix/>
          </a:blip>
          <a:srcRect b="0" l="0" r="0" t="0"/>
          <a:stretch/>
        </p:blipFill>
        <p:spPr>
          <a:xfrm>
            <a:off x="13483275" y="942126"/>
            <a:ext cx="3354300" cy="33813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18" name="Google Shape;118;p2"/>
          <p:cNvSpPr/>
          <p:nvPr/>
        </p:nvSpPr>
        <p:spPr>
          <a:xfrm>
            <a:off x="-363196" y="68925"/>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19" name="Google Shape;119;p2"/>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23" name="Shape 123"/>
        <p:cNvGrpSpPr/>
        <p:nvPr/>
      </p:nvGrpSpPr>
      <p:grpSpPr>
        <a:xfrm>
          <a:off x="0" y="0"/>
          <a:ext cx="0" cy="0"/>
          <a:chOff x="0" y="0"/>
          <a:chExt cx="0" cy="0"/>
        </a:xfrm>
      </p:grpSpPr>
      <p:grpSp>
        <p:nvGrpSpPr>
          <p:cNvPr id="124" name="Google Shape;124;p12"/>
          <p:cNvGrpSpPr/>
          <p:nvPr/>
        </p:nvGrpSpPr>
        <p:grpSpPr>
          <a:xfrm>
            <a:off x="3132106" y="-300445"/>
            <a:ext cx="16106661" cy="10587445"/>
            <a:chOff x="0" y="-57150"/>
            <a:chExt cx="769602" cy="2766483"/>
          </a:xfrm>
        </p:grpSpPr>
        <p:sp>
          <p:nvSpPr>
            <p:cNvPr id="125" name="Google Shape;125;p1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6" name="Google Shape;126;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7" name="Google Shape;127;p12"/>
          <p:cNvSpPr txBox="1"/>
          <p:nvPr/>
        </p:nvSpPr>
        <p:spPr>
          <a:xfrm>
            <a:off x="3938801" y="1213325"/>
            <a:ext cx="3156600" cy="162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1" i="0" lang="en-US" sz="9600" u="none" cap="none" strike="noStrike">
                <a:solidFill>
                  <a:schemeClr val="lt1"/>
                </a:solidFill>
                <a:latin typeface="Anton"/>
                <a:ea typeface="Anton"/>
                <a:cs typeface="Anton"/>
                <a:sym typeface="Anton"/>
              </a:rPr>
              <a:t>Doel</a:t>
            </a:r>
            <a:endParaRPr b="1" i="0" sz="9600" u="none" cap="none" strike="noStrike">
              <a:solidFill>
                <a:schemeClr val="lt1"/>
              </a:solidFill>
              <a:latin typeface="Anton"/>
              <a:ea typeface="Anton"/>
              <a:cs typeface="Anton"/>
              <a:sym typeface="Anton"/>
            </a:endParaRPr>
          </a:p>
        </p:txBody>
      </p:sp>
      <p:sp>
        <p:nvSpPr>
          <p:cNvPr id="128" name="Google Shape;128;p12"/>
          <p:cNvSpPr txBox="1"/>
          <p:nvPr/>
        </p:nvSpPr>
        <p:spPr>
          <a:xfrm>
            <a:off x="3769375" y="2723749"/>
            <a:ext cx="13003200" cy="5287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200"/>
              <a:buFont typeface="Arial"/>
              <a:buNone/>
            </a:pPr>
            <a:r>
              <a:t/>
            </a:r>
            <a:endParaRPr b="1"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Quicksand"/>
                <a:ea typeface="Quicksand"/>
                <a:cs typeface="Quicksand"/>
                <a:sym typeface="Quicksand"/>
              </a:rPr>
              <a:t>Bewustwording </a:t>
            </a:r>
            <a:br>
              <a:rPr b="0" i="0" lang="en-US" sz="3200" u="none" cap="none" strike="noStrike">
                <a:solidFill>
                  <a:schemeClr val="lt1"/>
                </a:solidFill>
                <a:latin typeface="Quicksand"/>
                <a:ea typeface="Quicksand"/>
                <a:cs typeface="Quicksand"/>
                <a:sym typeface="Quicksand"/>
              </a:rPr>
            </a:br>
            <a:r>
              <a:rPr b="0" i="0" lang="en-US" sz="3200" u="none" cap="none" strike="noStrike">
                <a:solidFill>
                  <a:schemeClr val="lt1"/>
                </a:solidFill>
                <a:latin typeface="Quicksand"/>
                <a:ea typeface="Quicksand"/>
                <a:cs typeface="Quicksand"/>
                <a:sym typeface="Quicksand"/>
              </a:rPr>
              <a:t>van de rol van rolmodellen in onderwijs en onderzoek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Quicksand"/>
                <a:ea typeface="Quicksand"/>
                <a:cs typeface="Quicksand"/>
                <a:sym typeface="Quicksand"/>
              </a:rPr>
              <a:t>Reflectie </a:t>
            </a:r>
            <a:r>
              <a:rPr b="0" i="0" lang="en-US" sz="3200" u="none" cap="none" strike="noStrike">
                <a:solidFill>
                  <a:schemeClr val="lt1"/>
                </a:solidFill>
                <a:latin typeface="Quicksand"/>
                <a:ea typeface="Quicksand"/>
                <a:cs typeface="Quicksand"/>
                <a:sym typeface="Quicksand"/>
              </a:rPr>
              <a:t>op </a:t>
            </a:r>
            <a:r>
              <a:rPr lang="en-US" sz="3200">
                <a:solidFill>
                  <a:schemeClr val="lt1"/>
                </a:solidFill>
                <a:latin typeface="Quicksand"/>
                <a:ea typeface="Quicksand"/>
                <a:cs typeface="Quicksand"/>
                <a:sym typeface="Quicksand"/>
              </a:rPr>
              <a:t>problemen in de maatschappij</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lang="en-US" sz="3200">
                <a:solidFill>
                  <a:schemeClr val="lt1"/>
                </a:solidFill>
                <a:latin typeface="Quicksand"/>
                <a:ea typeface="Quicksand"/>
                <a:cs typeface="Quicksand"/>
                <a:sym typeface="Quicksand"/>
              </a:rPr>
              <a:t>Beter begrijpen van inclusie en leren in twee talen</a:t>
            </a:r>
            <a:endParaRPr b="1" i="0" sz="3200" u="none" cap="none" strike="noStrike">
              <a:solidFill>
                <a:schemeClr val="dk1"/>
              </a:solidFill>
              <a:latin typeface="Quicksand"/>
              <a:ea typeface="Quicksand"/>
              <a:cs typeface="Quicksand"/>
              <a:sym typeface="Quicksand"/>
            </a:endParaRPr>
          </a:p>
        </p:txBody>
      </p:sp>
      <p:pic>
        <p:nvPicPr>
          <p:cNvPr id="129" name="Google Shape;129;p12"/>
          <p:cNvPicPr preferRelativeResize="0"/>
          <p:nvPr/>
        </p:nvPicPr>
        <p:blipFill rotWithShape="1">
          <a:blip r:embed="rId3">
            <a:alphaModFix/>
          </a:blip>
          <a:srcRect b="0" l="0" r="0" t="0"/>
          <a:stretch/>
        </p:blipFill>
        <p:spPr>
          <a:xfrm>
            <a:off x="14969750" y="1395300"/>
            <a:ext cx="2816100" cy="28161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30" name="Google Shape;130;p12"/>
          <p:cNvSpPr/>
          <p:nvPr/>
        </p:nvSpPr>
        <p:spPr>
          <a:xfrm>
            <a:off x="-201247" y="183302"/>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1" name="Google Shape;131;p12"/>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5" name="Shape 135"/>
        <p:cNvGrpSpPr/>
        <p:nvPr/>
      </p:nvGrpSpPr>
      <p:grpSpPr>
        <a:xfrm>
          <a:off x="0" y="0"/>
          <a:ext cx="0" cy="0"/>
          <a:chOff x="0" y="0"/>
          <a:chExt cx="0" cy="0"/>
        </a:xfrm>
      </p:grpSpPr>
      <p:grpSp>
        <p:nvGrpSpPr>
          <p:cNvPr id="136" name="Google Shape;136;p5"/>
          <p:cNvGrpSpPr/>
          <p:nvPr/>
        </p:nvGrpSpPr>
        <p:grpSpPr>
          <a:xfrm>
            <a:off x="2961565" y="-216991"/>
            <a:ext cx="15326435" cy="10503991"/>
            <a:chOff x="0" y="-57150"/>
            <a:chExt cx="769602" cy="2766483"/>
          </a:xfrm>
        </p:grpSpPr>
        <p:sp>
          <p:nvSpPr>
            <p:cNvPr id="137" name="Google Shape;137;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8" name="Google Shape;138;p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9" name="Google Shape;139;p5"/>
          <p:cNvSpPr txBox="1"/>
          <p:nvPr/>
        </p:nvSpPr>
        <p:spPr>
          <a:xfrm>
            <a:off x="3729870" y="815232"/>
            <a:ext cx="13789824"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Brainstormen</a:t>
            </a:r>
            <a:br>
              <a:rPr b="1" i="0" lang="en-US" sz="4800" u="none" cap="none" strike="noStrike">
                <a:solidFill>
                  <a:schemeClr val="lt1"/>
                </a:solidFill>
                <a:latin typeface="Anton"/>
                <a:ea typeface="Anton"/>
                <a:cs typeface="Anton"/>
                <a:sym typeface="Anton"/>
              </a:rPr>
            </a:br>
            <a:endParaRPr b="1" i="0" sz="4800" u="none" cap="none" strike="noStrike">
              <a:solidFill>
                <a:schemeClr val="lt1"/>
              </a:solidFill>
              <a:latin typeface="Anton"/>
              <a:ea typeface="Anton"/>
              <a:cs typeface="Anton"/>
              <a:sym typeface="Anton"/>
            </a:endParaRPr>
          </a:p>
        </p:txBody>
      </p:sp>
      <p:pic>
        <p:nvPicPr>
          <p:cNvPr id="140" name="Google Shape;140;p5"/>
          <p:cNvPicPr preferRelativeResize="0"/>
          <p:nvPr/>
        </p:nvPicPr>
        <p:blipFill rotWithShape="1">
          <a:blip r:embed="rId3">
            <a:alphaModFix/>
          </a:blip>
          <a:srcRect b="0" l="0" r="0" t="0"/>
          <a:stretch/>
        </p:blipFill>
        <p:spPr>
          <a:xfrm>
            <a:off x="13827224" y="815224"/>
            <a:ext cx="3064500" cy="34842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41" name="Google Shape;141;p5"/>
          <p:cNvSpPr txBox="1"/>
          <p:nvPr/>
        </p:nvSpPr>
        <p:spPr>
          <a:xfrm>
            <a:off x="4281055" y="3283527"/>
            <a:ext cx="13238018" cy="526297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Quicksand"/>
                <a:ea typeface="Quicksand"/>
                <a:cs typeface="Quicksand"/>
                <a:sym typeface="Quicksand"/>
              </a:rPr>
              <a:t>Wie was je favoriete leraar?</a:t>
            </a:r>
            <a:endParaRPr b="0" i="0" sz="4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Quicksand"/>
                <a:ea typeface="Quicksand"/>
                <a:cs typeface="Quicksand"/>
                <a:sym typeface="Quicksand"/>
              </a:rPr>
              <a:t>Waarom deze persoon?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Quicksand"/>
                <a:ea typeface="Quicksand"/>
                <a:cs typeface="Quicksand"/>
                <a:sym typeface="Quicksand"/>
              </a:rPr>
              <a:t>Welke vaardigheden had hij/zij?</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Quicksand"/>
                <a:ea typeface="Quicksand"/>
                <a:cs typeface="Quicksand"/>
                <a:sym typeface="Quicksand"/>
              </a:rPr>
              <a:t>Verschillen met horende leerlingen?</a:t>
            </a:r>
            <a:endParaRPr b="0" i="0" sz="1400" u="none" cap="none" strike="noStrike">
              <a:solidFill>
                <a:srgbClr val="000000"/>
              </a:solidFill>
              <a:latin typeface="Arial"/>
              <a:ea typeface="Arial"/>
              <a:cs typeface="Arial"/>
              <a:sym typeface="Arial"/>
            </a:endParaRPr>
          </a:p>
        </p:txBody>
      </p:sp>
      <p:sp>
        <p:nvSpPr>
          <p:cNvPr id="142" name="Google Shape;142;p5"/>
          <p:cNvSpPr/>
          <p:nvPr/>
        </p:nvSpPr>
        <p:spPr>
          <a:xfrm>
            <a:off x="-363197" y="13670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43" name="Google Shape;143;p5"/>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47" name="Shape 147"/>
        <p:cNvGrpSpPr/>
        <p:nvPr/>
      </p:nvGrpSpPr>
      <p:grpSpPr>
        <a:xfrm>
          <a:off x="0" y="0"/>
          <a:ext cx="0" cy="0"/>
          <a:chOff x="0" y="0"/>
          <a:chExt cx="0" cy="0"/>
        </a:xfrm>
      </p:grpSpPr>
      <p:grpSp>
        <p:nvGrpSpPr>
          <p:cNvPr id="148" name="Google Shape;148;p6"/>
          <p:cNvGrpSpPr/>
          <p:nvPr/>
        </p:nvGrpSpPr>
        <p:grpSpPr>
          <a:xfrm>
            <a:off x="2961565" y="-216991"/>
            <a:ext cx="15326435" cy="10503991"/>
            <a:chOff x="0" y="-57150"/>
            <a:chExt cx="769602" cy="2766483"/>
          </a:xfrm>
        </p:grpSpPr>
        <p:sp>
          <p:nvSpPr>
            <p:cNvPr id="149" name="Google Shape;149;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0" name="Google Shape;150;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1" name="Google Shape;151;p6"/>
          <p:cNvSpPr txBox="1"/>
          <p:nvPr/>
        </p:nvSpPr>
        <p:spPr>
          <a:xfrm>
            <a:off x="3988725" y="731850"/>
            <a:ext cx="13789824"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Brainstormen</a:t>
            </a:r>
            <a:br>
              <a:rPr b="1" i="0" lang="en-US" sz="4800" u="none" cap="none" strike="noStrike">
                <a:solidFill>
                  <a:schemeClr val="lt1"/>
                </a:solidFill>
                <a:latin typeface="Anton"/>
                <a:ea typeface="Anton"/>
                <a:cs typeface="Anton"/>
                <a:sym typeface="Anton"/>
              </a:rPr>
            </a:br>
            <a:endParaRPr b="1" i="0" sz="4800" u="none" cap="none" strike="noStrike">
              <a:solidFill>
                <a:schemeClr val="lt1"/>
              </a:solidFill>
              <a:latin typeface="Anton"/>
              <a:ea typeface="Anton"/>
              <a:cs typeface="Anton"/>
              <a:sym typeface="Anton"/>
            </a:endParaRPr>
          </a:p>
        </p:txBody>
      </p:sp>
      <p:sp>
        <p:nvSpPr>
          <p:cNvPr id="152" name="Google Shape;152;p6"/>
          <p:cNvSpPr txBox="1"/>
          <p:nvPr/>
        </p:nvSpPr>
        <p:spPr>
          <a:xfrm>
            <a:off x="4685137" y="2597994"/>
            <a:ext cx="132381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Quicksand"/>
                <a:ea typeface="Quicksand"/>
                <a:cs typeface="Quicksand"/>
                <a:sym typeface="Quicksand"/>
              </a:rPr>
              <a:t>Rolmodel – wat is dat eigenlijk?</a:t>
            </a:r>
            <a:endParaRPr b="0" i="0" sz="1400" u="none" cap="none" strike="noStrike">
              <a:solidFill>
                <a:srgbClr val="000000"/>
              </a:solidFill>
              <a:latin typeface="Arial"/>
              <a:ea typeface="Arial"/>
              <a:cs typeface="Arial"/>
              <a:sym typeface="Arial"/>
            </a:endParaRPr>
          </a:p>
        </p:txBody>
      </p:sp>
      <p:sp>
        <p:nvSpPr>
          <p:cNvPr id="153" name="Google Shape;153;p6"/>
          <p:cNvSpPr/>
          <p:nvPr/>
        </p:nvSpPr>
        <p:spPr>
          <a:xfrm>
            <a:off x="-363197" y="13670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54" name="Google Shape;154;p6"/>
          <p:cNvPicPr preferRelativeResize="0"/>
          <p:nvPr/>
        </p:nvPicPr>
        <p:blipFill rotWithShape="1">
          <a:blip r:embed="rId4">
            <a:alphaModFix/>
          </a:blip>
          <a:srcRect b="0" l="0" r="0" t="0"/>
          <a:stretch/>
        </p:blipFill>
        <p:spPr>
          <a:xfrm>
            <a:off x="6812787" y="4155931"/>
            <a:ext cx="6954000" cy="4715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55" name="Google Shape;155;p6"/>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59" name="Shape 159"/>
        <p:cNvGrpSpPr/>
        <p:nvPr/>
      </p:nvGrpSpPr>
      <p:grpSpPr>
        <a:xfrm>
          <a:off x="0" y="0"/>
          <a:ext cx="0" cy="0"/>
          <a:chOff x="0" y="0"/>
          <a:chExt cx="0" cy="0"/>
        </a:xfrm>
      </p:grpSpPr>
      <p:grpSp>
        <p:nvGrpSpPr>
          <p:cNvPr id="160" name="Google Shape;160;p7"/>
          <p:cNvGrpSpPr/>
          <p:nvPr/>
        </p:nvGrpSpPr>
        <p:grpSpPr>
          <a:xfrm>
            <a:off x="-18554" y="-216991"/>
            <a:ext cx="2922084" cy="10503991"/>
            <a:chOff x="0" y="-57150"/>
            <a:chExt cx="769602" cy="2766483"/>
          </a:xfrm>
        </p:grpSpPr>
        <p:sp>
          <p:nvSpPr>
            <p:cNvPr id="161" name="Google Shape;161;p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2" name="Google Shape;162;p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3" name="Google Shape;163;p7"/>
          <p:cNvSpPr/>
          <p:nvPr/>
        </p:nvSpPr>
        <p:spPr>
          <a:xfrm>
            <a:off x="14745281" y="9058904"/>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4" name="Google Shape;164;p7"/>
          <p:cNvSpPr txBox="1"/>
          <p:nvPr/>
        </p:nvSpPr>
        <p:spPr>
          <a:xfrm>
            <a:off x="3587716" y="-1194202"/>
            <a:ext cx="16459380" cy="330519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t/>
            </a:r>
            <a:endParaRPr b="1" i="0" sz="48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6600"/>
              <a:buFont typeface="Arial"/>
              <a:buNone/>
            </a:pPr>
            <a:br>
              <a:rPr b="1" i="0" lang="en-US" sz="6600" u="none" cap="none" strike="noStrike">
                <a:solidFill>
                  <a:schemeClr val="lt1"/>
                </a:solidFill>
                <a:latin typeface="Anton"/>
                <a:ea typeface="Anton"/>
                <a:cs typeface="Anton"/>
                <a:sym typeface="Anton"/>
              </a:rPr>
            </a:br>
            <a:r>
              <a:rPr b="0" i="0" lang="en-US" sz="5400" u="none" cap="none" strike="noStrike">
                <a:solidFill>
                  <a:schemeClr val="lt1"/>
                </a:solidFill>
                <a:latin typeface="Anton"/>
                <a:ea typeface="Anton"/>
                <a:cs typeface="Anton"/>
                <a:sym typeface="Anton"/>
              </a:rPr>
              <a:t>Info: Voorbeelden in onderwijs en onderzoek</a:t>
            </a:r>
            <a:endParaRPr b="0" i="0" sz="5400" u="none" cap="none" strike="noStrike">
              <a:solidFill>
                <a:schemeClr val="lt1"/>
              </a:solidFill>
              <a:latin typeface="Anton"/>
              <a:ea typeface="Anton"/>
              <a:cs typeface="Anton"/>
              <a:sym typeface="Anton"/>
            </a:endParaRPr>
          </a:p>
        </p:txBody>
      </p:sp>
      <p:grpSp>
        <p:nvGrpSpPr>
          <p:cNvPr id="165" name="Google Shape;165;p7"/>
          <p:cNvGrpSpPr/>
          <p:nvPr/>
        </p:nvGrpSpPr>
        <p:grpSpPr>
          <a:xfrm>
            <a:off x="3316924" y="-216992"/>
            <a:ext cx="15222881" cy="10504504"/>
            <a:chOff x="0" y="-57150"/>
            <a:chExt cx="769602" cy="2766600"/>
          </a:xfrm>
        </p:grpSpPr>
        <p:sp>
          <p:nvSpPr>
            <p:cNvPr id="166" name="Google Shape;166;p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p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8" name="Google Shape;168;p7"/>
          <p:cNvSpPr/>
          <p:nvPr/>
        </p:nvSpPr>
        <p:spPr>
          <a:xfrm>
            <a:off x="-60757" y="12023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9" name="Google Shape;169;p7"/>
          <p:cNvSpPr txBox="1"/>
          <p:nvPr/>
        </p:nvSpPr>
        <p:spPr>
          <a:xfrm>
            <a:off x="3874300" y="1555850"/>
            <a:ext cx="137898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1" lang="en-US" sz="8000">
                <a:solidFill>
                  <a:schemeClr val="lt1"/>
                </a:solidFill>
                <a:latin typeface="Anton"/>
                <a:ea typeface="Anton"/>
                <a:cs typeface="Anton"/>
                <a:sym typeface="Anton"/>
              </a:rPr>
              <a:t>Video: Rolmodellen</a:t>
            </a:r>
            <a:br>
              <a:rPr b="1" i="0" lang="en-US" sz="4800" u="none" cap="none" strike="noStrike">
                <a:solidFill>
                  <a:schemeClr val="lt1"/>
                </a:solidFill>
                <a:latin typeface="Anton"/>
                <a:ea typeface="Anton"/>
                <a:cs typeface="Anton"/>
                <a:sym typeface="Anton"/>
              </a:rPr>
            </a:br>
            <a:endParaRPr b="1" i="0" sz="4800" u="none" cap="none" strike="noStrike">
              <a:solidFill>
                <a:schemeClr val="lt1"/>
              </a:solidFill>
              <a:latin typeface="Anton"/>
              <a:ea typeface="Anton"/>
              <a:cs typeface="Anton"/>
              <a:sym typeface="Anton"/>
            </a:endParaRPr>
          </a:p>
        </p:txBody>
      </p:sp>
      <p:pic>
        <p:nvPicPr>
          <p:cNvPr id="170" name="Google Shape;170;p7" title="6A - Internationale docenten/onderzoekers">
            <a:hlinkClick r:id="rId5"/>
          </p:cNvPr>
          <p:cNvPicPr preferRelativeResize="0"/>
          <p:nvPr/>
        </p:nvPicPr>
        <p:blipFill>
          <a:blip r:embed="rId6">
            <a:alphaModFix/>
          </a:blip>
          <a:stretch>
            <a:fillRect/>
          </a:stretch>
        </p:blipFill>
        <p:spPr>
          <a:xfrm>
            <a:off x="4379075" y="4103000"/>
            <a:ext cx="5875911" cy="3305200"/>
          </a:xfrm>
          <a:prstGeom prst="rect">
            <a:avLst/>
          </a:prstGeom>
          <a:noFill/>
          <a:ln>
            <a:noFill/>
          </a:ln>
        </p:spPr>
      </p:pic>
      <p:pic>
        <p:nvPicPr>
          <p:cNvPr id="171" name="Google Shape;171;p7" title="6A - Nederlandse docenten/onderzoeker">
            <a:hlinkClick r:id="rId7"/>
          </p:cNvPr>
          <p:cNvPicPr preferRelativeResize="0"/>
          <p:nvPr/>
        </p:nvPicPr>
        <p:blipFill>
          <a:blip r:embed="rId8">
            <a:alphaModFix/>
          </a:blip>
          <a:stretch>
            <a:fillRect/>
          </a:stretch>
        </p:blipFill>
        <p:spPr>
          <a:xfrm>
            <a:off x="11011736" y="4103000"/>
            <a:ext cx="5875911" cy="3305200"/>
          </a:xfrm>
          <a:prstGeom prst="rect">
            <a:avLst/>
          </a:prstGeom>
          <a:noFill/>
          <a:ln>
            <a:noFill/>
          </a:ln>
        </p:spPr>
      </p:pic>
      <p:sp>
        <p:nvSpPr>
          <p:cNvPr id="172" name="Google Shape;172;p7"/>
          <p:cNvSpPr txBox="1"/>
          <p:nvPr/>
        </p:nvSpPr>
        <p:spPr>
          <a:xfrm>
            <a:off x="6404425" y="7687775"/>
            <a:ext cx="1825200" cy="74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1" lang="en-US" sz="2400">
                <a:solidFill>
                  <a:schemeClr val="lt1"/>
                </a:solidFill>
                <a:latin typeface="Anton"/>
                <a:ea typeface="Anton"/>
                <a:cs typeface="Anton"/>
                <a:sym typeface="Anton"/>
              </a:rPr>
              <a:t>Wereldwijd</a:t>
            </a:r>
            <a:br>
              <a:rPr b="1" i="0" lang="en-US" sz="4800" u="none" cap="none" strike="noStrike">
                <a:solidFill>
                  <a:schemeClr val="lt1"/>
                </a:solidFill>
                <a:latin typeface="Anton"/>
                <a:ea typeface="Anton"/>
                <a:cs typeface="Anton"/>
                <a:sym typeface="Anton"/>
              </a:rPr>
            </a:br>
            <a:endParaRPr b="1" i="0" sz="4800" u="none" cap="none" strike="noStrike">
              <a:solidFill>
                <a:schemeClr val="lt1"/>
              </a:solidFill>
              <a:latin typeface="Anton"/>
              <a:ea typeface="Anton"/>
              <a:cs typeface="Anton"/>
              <a:sym typeface="Anton"/>
            </a:endParaRPr>
          </a:p>
        </p:txBody>
      </p:sp>
      <p:sp>
        <p:nvSpPr>
          <p:cNvPr id="173" name="Google Shape;173;p7"/>
          <p:cNvSpPr txBox="1"/>
          <p:nvPr/>
        </p:nvSpPr>
        <p:spPr>
          <a:xfrm>
            <a:off x="13037088" y="7687775"/>
            <a:ext cx="1825200" cy="74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1" lang="en-US" sz="2400">
                <a:solidFill>
                  <a:schemeClr val="lt1"/>
                </a:solidFill>
                <a:latin typeface="Anton"/>
                <a:ea typeface="Anton"/>
                <a:cs typeface="Anton"/>
                <a:sym typeface="Anton"/>
              </a:rPr>
              <a:t>Nederland</a:t>
            </a:r>
            <a:endParaRPr b="1" i="0" sz="4800" u="none" cap="none" strike="noStrike">
              <a:solidFill>
                <a:schemeClr val="lt1"/>
              </a:solidFill>
              <a:latin typeface="Anton"/>
              <a:ea typeface="Anton"/>
              <a:cs typeface="Anton"/>
              <a:sym typeface="Anton"/>
            </a:endParaRPr>
          </a:p>
        </p:txBody>
      </p:sp>
      <p:pic>
        <p:nvPicPr>
          <p:cNvPr id="174" name="Google Shape;174;p7"/>
          <p:cNvPicPr preferRelativeResize="0"/>
          <p:nvPr/>
        </p:nvPicPr>
        <p:blipFill>
          <a:blip r:embed="rId9">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78" name="Shape 178"/>
        <p:cNvGrpSpPr/>
        <p:nvPr/>
      </p:nvGrpSpPr>
      <p:grpSpPr>
        <a:xfrm>
          <a:off x="0" y="0"/>
          <a:ext cx="0" cy="0"/>
          <a:chOff x="0" y="0"/>
          <a:chExt cx="0" cy="0"/>
        </a:xfrm>
      </p:grpSpPr>
      <p:grpSp>
        <p:nvGrpSpPr>
          <p:cNvPr id="179" name="Google Shape;179;p8"/>
          <p:cNvGrpSpPr/>
          <p:nvPr/>
        </p:nvGrpSpPr>
        <p:grpSpPr>
          <a:xfrm>
            <a:off x="-18554" y="-216991"/>
            <a:ext cx="2922084" cy="10503991"/>
            <a:chOff x="0" y="-57150"/>
            <a:chExt cx="769602" cy="2766483"/>
          </a:xfrm>
        </p:grpSpPr>
        <p:sp>
          <p:nvSpPr>
            <p:cNvPr id="180" name="Google Shape;180;p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1" name="Google Shape;181;p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82" name="Google Shape;182;p8"/>
          <p:cNvGrpSpPr/>
          <p:nvPr/>
        </p:nvGrpSpPr>
        <p:grpSpPr>
          <a:xfrm>
            <a:off x="3316924" y="-216991"/>
            <a:ext cx="15222865" cy="10503991"/>
            <a:chOff x="0" y="-57150"/>
            <a:chExt cx="769602" cy="2766483"/>
          </a:xfrm>
        </p:grpSpPr>
        <p:sp>
          <p:nvSpPr>
            <p:cNvPr id="183" name="Google Shape;183;p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4" name="Google Shape;184;p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5" name="Google Shape;185;p8"/>
          <p:cNvSpPr txBox="1"/>
          <p:nvPr/>
        </p:nvSpPr>
        <p:spPr>
          <a:xfrm>
            <a:off x="3621778" y="-1425443"/>
            <a:ext cx="16459380" cy="330519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t/>
            </a:r>
            <a:endParaRPr b="1" i="0" sz="48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6600"/>
              <a:buFont typeface="Arial"/>
              <a:buNone/>
            </a:pPr>
            <a:br>
              <a:rPr b="1" i="0" lang="en-US" sz="6600" u="none" cap="none" strike="noStrike">
                <a:solidFill>
                  <a:schemeClr val="lt1"/>
                </a:solidFill>
                <a:latin typeface="Anton"/>
                <a:ea typeface="Anton"/>
                <a:cs typeface="Anton"/>
                <a:sym typeface="Anton"/>
              </a:rPr>
            </a:br>
            <a:r>
              <a:rPr b="1" i="0" lang="en-US" sz="6600" u="none" cap="none" strike="noStrike">
                <a:solidFill>
                  <a:schemeClr val="lt1"/>
                </a:solidFill>
                <a:latin typeface="Anton"/>
                <a:ea typeface="Anton"/>
                <a:cs typeface="Anton"/>
                <a:sym typeface="Anton"/>
              </a:rPr>
              <a:t>Activiteit: Presentaties</a:t>
            </a:r>
            <a:endParaRPr b="1" i="0" sz="6600" u="none" cap="none" strike="noStrike">
              <a:solidFill>
                <a:schemeClr val="lt1"/>
              </a:solidFill>
              <a:latin typeface="Anton"/>
              <a:ea typeface="Anton"/>
              <a:cs typeface="Anton"/>
              <a:sym typeface="Anton"/>
            </a:endParaRPr>
          </a:p>
        </p:txBody>
      </p:sp>
      <p:sp>
        <p:nvSpPr>
          <p:cNvPr id="186" name="Google Shape;186;p8"/>
          <p:cNvSpPr/>
          <p:nvPr/>
        </p:nvSpPr>
        <p:spPr>
          <a:xfrm>
            <a:off x="-60757" y="12023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Rechteck, Screenshot, Design, Reihe enthält.&#10;&#10;KI-generierte Inhalte können fehlerhaft sein." id="187" name="Google Shape;187;p8"/>
          <p:cNvPicPr preferRelativeResize="0"/>
          <p:nvPr/>
        </p:nvPicPr>
        <p:blipFill rotWithShape="1">
          <a:blip r:embed="rId4">
            <a:alphaModFix/>
          </a:blip>
          <a:srcRect b="0" l="0" r="0" t="0"/>
          <a:stretch/>
        </p:blipFill>
        <p:spPr>
          <a:xfrm>
            <a:off x="10686830" y="3552948"/>
            <a:ext cx="3964200" cy="39642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Ein Bild, das Entwurf, Design, Zeichnung, Darstellung enthält.&#10;&#10;KI-generierte Inhalte können fehlerhaft sein." id="188" name="Google Shape;188;p8"/>
          <p:cNvPicPr preferRelativeResize="0"/>
          <p:nvPr/>
        </p:nvPicPr>
        <p:blipFill rotWithShape="1">
          <a:blip r:embed="rId5">
            <a:alphaModFix/>
          </a:blip>
          <a:srcRect b="0" l="0" r="0" t="0"/>
          <a:stretch/>
        </p:blipFill>
        <p:spPr>
          <a:xfrm>
            <a:off x="5963872" y="3716311"/>
            <a:ext cx="3817800" cy="38178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89" name="Google Shape;189;p8"/>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93" name="Shape 193"/>
        <p:cNvGrpSpPr/>
        <p:nvPr/>
      </p:nvGrpSpPr>
      <p:grpSpPr>
        <a:xfrm>
          <a:off x="0" y="0"/>
          <a:ext cx="0" cy="0"/>
          <a:chOff x="0" y="0"/>
          <a:chExt cx="0" cy="0"/>
        </a:xfrm>
      </p:grpSpPr>
      <p:grpSp>
        <p:nvGrpSpPr>
          <p:cNvPr id="194" name="Google Shape;194;p9"/>
          <p:cNvGrpSpPr/>
          <p:nvPr/>
        </p:nvGrpSpPr>
        <p:grpSpPr>
          <a:xfrm>
            <a:off x="-18554" y="-216991"/>
            <a:ext cx="2922084" cy="10503991"/>
            <a:chOff x="0" y="-57150"/>
            <a:chExt cx="769602" cy="2766483"/>
          </a:xfrm>
        </p:grpSpPr>
        <p:sp>
          <p:nvSpPr>
            <p:cNvPr id="195" name="Google Shape;195;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6" name="Google Shape;196;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97" name="Google Shape;197;p9"/>
          <p:cNvGrpSpPr/>
          <p:nvPr/>
        </p:nvGrpSpPr>
        <p:grpSpPr>
          <a:xfrm>
            <a:off x="3316924" y="-216991"/>
            <a:ext cx="15222865" cy="10503991"/>
            <a:chOff x="0" y="-57150"/>
            <a:chExt cx="769602" cy="2766483"/>
          </a:xfrm>
        </p:grpSpPr>
        <p:sp>
          <p:nvSpPr>
            <p:cNvPr id="198" name="Google Shape;198;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0" name="Google Shape;200;p9"/>
          <p:cNvSpPr txBox="1"/>
          <p:nvPr/>
        </p:nvSpPr>
        <p:spPr>
          <a:xfrm>
            <a:off x="3587728" y="-610068"/>
            <a:ext cx="16459500" cy="330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t/>
            </a:r>
            <a:endParaRPr b="1" i="0" sz="48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6600"/>
              <a:buFont typeface="Arial"/>
              <a:buNone/>
            </a:pPr>
            <a:br>
              <a:rPr b="1" i="0" lang="en-US" sz="6600" u="none" cap="none" strike="noStrike">
                <a:solidFill>
                  <a:schemeClr val="lt1"/>
                </a:solidFill>
                <a:latin typeface="Anton"/>
                <a:ea typeface="Anton"/>
                <a:cs typeface="Anton"/>
                <a:sym typeface="Anton"/>
              </a:rPr>
            </a:br>
            <a:r>
              <a:rPr b="1" i="0" lang="en-US" sz="8100" u="none" cap="none" strike="noStrike">
                <a:solidFill>
                  <a:schemeClr val="lt1"/>
                </a:solidFill>
                <a:latin typeface="Anton"/>
                <a:ea typeface="Anton"/>
                <a:cs typeface="Anton"/>
                <a:sym typeface="Anton"/>
              </a:rPr>
              <a:t>Activiteit: Discussie</a:t>
            </a:r>
            <a:endParaRPr b="1" i="0" sz="8100" u="none" cap="none" strike="noStrike">
              <a:solidFill>
                <a:schemeClr val="lt1"/>
              </a:solidFill>
              <a:latin typeface="Anton"/>
              <a:ea typeface="Anton"/>
              <a:cs typeface="Anton"/>
              <a:sym typeface="Anton"/>
            </a:endParaRPr>
          </a:p>
        </p:txBody>
      </p:sp>
      <p:sp>
        <p:nvSpPr>
          <p:cNvPr id="201" name="Google Shape;201;p9"/>
          <p:cNvSpPr/>
          <p:nvPr/>
        </p:nvSpPr>
        <p:spPr>
          <a:xfrm>
            <a:off x="-60757" y="12023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p9"/>
          <p:cNvSpPr/>
          <p:nvPr/>
        </p:nvSpPr>
        <p:spPr>
          <a:xfrm>
            <a:off x="4045310" y="2922289"/>
            <a:ext cx="13176900" cy="3785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Quicksand Medium"/>
                <a:ea typeface="Quicksand Medium"/>
                <a:cs typeface="Quicksand Medium"/>
                <a:sym typeface="Quicksand Medium"/>
              </a:rPr>
              <a:t>Samenvatting: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4800"/>
              <a:buFont typeface="Arial"/>
              <a:buNone/>
            </a:pPr>
            <a:r>
              <a:t/>
            </a:r>
            <a:endParaRPr sz="4800">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4800"/>
              <a:buFont typeface="Arial"/>
              <a:buNone/>
            </a:pPr>
            <a:r>
              <a:rPr lang="en-US" sz="4800">
                <a:solidFill>
                  <a:schemeClr val="lt1"/>
                </a:solidFill>
                <a:latin typeface="Quicksand Medium"/>
                <a:ea typeface="Quicksand Medium"/>
                <a:cs typeface="Quicksand Medium"/>
                <a:sym typeface="Quicksand Medium"/>
              </a:rPr>
              <a:t>Wat komt overeen?</a:t>
            </a:r>
            <a:endParaRPr b="0" i="0" sz="4800" u="none" cap="none" strike="noStrike">
              <a:solidFill>
                <a:schemeClr val="lt1"/>
              </a:solidFill>
              <a:latin typeface="Arial"/>
              <a:ea typeface="Arial"/>
              <a:cs typeface="Arial"/>
              <a:sym typeface="Arial"/>
            </a:endParaRPr>
          </a:p>
        </p:txBody>
      </p:sp>
      <p:pic>
        <p:nvPicPr>
          <p:cNvPr descr="Ein Bild, das Waffe, Schlagring enthält.&#10;&#10;KI-generierte Inhalte können fehlerhaft sein." id="203" name="Google Shape;203;p9"/>
          <p:cNvPicPr preferRelativeResize="0"/>
          <p:nvPr/>
        </p:nvPicPr>
        <p:blipFill rotWithShape="1">
          <a:blip r:embed="rId4">
            <a:alphaModFix/>
          </a:blip>
          <a:srcRect b="0" l="0" r="0" t="0"/>
          <a:stretch/>
        </p:blipFill>
        <p:spPr>
          <a:xfrm>
            <a:off x="15055803" y="3429010"/>
            <a:ext cx="2422500" cy="2422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40"/>
              </a:srgbClr>
            </a:outerShdw>
          </a:effectLst>
        </p:spPr>
      </p:pic>
      <p:sp>
        <p:nvSpPr>
          <p:cNvPr id="204" name="Google Shape;204;p9"/>
          <p:cNvSpPr/>
          <p:nvPr/>
        </p:nvSpPr>
        <p:spPr>
          <a:xfrm>
            <a:off x="4297695" y="3728150"/>
            <a:ext cx="7913700" cy="10773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Wat hebben ze gedaan/bereikt?</a:t>
            </a:r>
            <a:endParaRPr sz="3200">
              <a:solidFill>
                <a:schemeClr val="lt1"/>
              </a:solidFill>
              <a:latin typeface="Quicksand Medium"/>
              <a:ea typeface="Quicksand Medium"/>
              <a:cs typeface="Quicksand Medium"/>
              <a:sym typeface="Quicksand Medium"/>
            </a:endParaRPr>
          </a:p>
          <a:p>
            <a:pPr indent="-431800" lvl="0" marL="457200" marR="0" rtl="0" algn="l">
              <a:lnSpc>
                <a:spcPct val="100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Waarom zijn ze belangrijk voor ons?</a:t>
            </a:r>
            <a:endParaRPr b="0" i="0" sz="3200" u="none" cap="none" strike="noStrike">
              <a:solidFill>
                <a:schemeClr val="lt1"/>
              </a:solidFill>
              <a:latin typeface="Arial"/>
              <a:ea typeface="Arial"/>
              <a:cs typeface="Arial"/>
              <a:sym typeface="Arial"/>
            </a:endParaRPr>
          </a:p>
        </p:txBody>
      </p:sp>
      <p:pic>
        <p:nvPicPr>
          <p:cNvPr id="205" name="Google Shape;205;p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09" name="Shape 209"/>
        <p:cNvGrpSpPr/>
        <p:nvPr/>
      </p:nvGrpSpPr>
      <p:grpSpPr>
        <a:xfrm>
          <a:off x="0" y="0"/>
          <a:ext cx="0" cy="0"/>
          <a:chOff x="0" y="0"/>
          <a:chExt cx="0" cy="0"/>
        </a:xfrm>
      </p:grpSpPr>
      <p:grpSp>
        <p:nvGrpSpPr>
          <p:cNvPr id="210" name="Google Shape;210;p10"/>
          <p:cNvGrpSpPr/>
          <p:nvPr/>
        </p:nvGrpSpPr>
        <p:grpSpPr>
          <a:xfrm>
            <a:off x="3352125" y="-216991"/>
            <a:ext cx="15187666" cy="10503991"/>
            <a:chOff x="0" y="-57150"/>
            <a:chExt cx="769602" cy="2766483"/>
          </a:xfrm>
        </p:grpSpPr>
        <p:sp>
          <p:nvSpPr>
            <p:cNvPr id="211" name="Google Shape;211;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2" name="Google Shape;212;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3" name="Google Shape;213;p10"/>
          <p:cNvSpPr txBox="1"/>
          <p:nvPr/>
        </p:nvSpPr>
        <p:spPr>
          <a:xfrm>
            <a:off x="3635399" y="-944221"/>
            <a:ext cx="16459380" cy="330519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t/>
            </a:r>
            <a:endParaRPr b="1" i="0" sz="48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6600"/>
              <a:buFont typeface="Arial"/>
              <a:buNone/>
            </a:pPr>
            <a:br>
              <a:rPr b="1" i="0" lang="en-US" sz="6600" u="none" cap="none" strike="noStrike">
                <a:solidFill>
                  <a:schemeClr val="lt1"/>
                </a:solidFill>
                <a:latin typeface="Anton"/>
                <a:ea typeface="Anton"/>
                <a:cs typeface="Anton"/>
                <a:sym typeface="Anton"/>
              </a:rPr>
            </a:br>
            <a:r>
              <a:rPr b="0" i="0" lang="en-US" sz="6000" u="none" cap="none" strike="noStrike">
                <a:solidFill>
                  <a:schemeClr val="lt1"/>
                </a:solidFill>
                <a:latin typeface="Anton"/>
                <a:ea typeface="Anton"/>
                <a:cs typeface="Anton"/>
                <a:sym typeface="Anton"/>
              </a:rPr>
              <a:t>Info:</a:t>
            </a:r>
            <a:br>
              <a:rPr b="0" i="0" lang="en-US" sz="6000" u="none" cap="none" strike="noStrike">
                <a:solidFill>
                  <a:schemeClr val="lt1"/>
                </a:solidFill>
                <a:latin typeface="Anton"/>
                <a:ea typeface="Anton"/>
                <a:cs typeface="Anton"/>
                <a:sym typeface="Anton"/>
              </a:rPr>
            </a:br>
            <a:r>
              <a:rPr b="0" i="0" lang="en-US" sz="6000" u="none" cap="none" strike="noStrike">
                <a:solidFill>
                  <a:schemeClr val="lt1"/>
                </a:solidFill>
                <a:latin typeface="Anton"/>
                <a:ea typeface="Anton"/>
                <a:cs typeface="Anton"/>
                <a:sym typeface="Anton"/>
              </a:rPr>
              <a:t>Rolmodellen in de dovengemeenschap</a:t>
            </a:r>
            <a:endParaRPr b="0" i="0" sz="6000" u="none" cap="none" strike="noStrike">
              <a:solidFill>
                <a:schemeClr val="lt1"/>
              </a:solidFill>
              <a:latin typeface="Anton"/>
              <a:ea typeface="Anton"/>
              <a:cs typeface="Anton"/>
              <a:sym typeface="Anton"/>
            </a:endParaRPr>
          </a:p>
        </p:txBody>
      </p:sp>
      <p:sp>
        <p:nvSpPr>
          <p:cNvPr id="214" name="Google Shape;214;p10"/>
          <p:cNvSpPr txBox="1"/>
          <p:nvPr/>
        </p:nvSpPr>
        <p:spPr>
          <a:xfrm>
            <a:off x="3635399" y="3274843"/>
            <a:ext cx="14297494"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Betekenis</a:t>
            </a:r>
            <a:br>
              <a:rPr b="1" i="0" lang="en-US" sz="4000" u="none" cap="none" strike="noStrike">
                <a:solidFill>
                  <a:schemeClr val="lt1"/>
                </a:solidFill>
                <a:latin typeface="Quicksand"/>
                <a:ea typeface="Quicksand"/>
                <a:cs typeface="Quicksand"/>
                <a:sym typeface="Quicksand"/>
              </a:rPr>
            </a:br>
            <a:r>
              <a:rPr b="0" i="0" lang="en-US" sz="3200" u="none" cap="none" strike="noStrike">
                <a:solidFill>
                  <a:schemeClr val="lt1"/>
                </a:solidFill>
                <a:latin typeface="Quicksand"/>
                <a:ea typeface="Quicksand"/>
                <a:cs typeface="Quicksand"/>
                <a:sym typeface="Quicksand"/>
              </a:rPr>
              <a:t>Laten zien dat dove mensen op allerlei verschillende gebieden succesvol zijn.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Effect</a:t>
            </a:r>
            <a:br>
              <a:rPr b="1" i="0" lang="en-US" sz="4000" u="none" cap="none" strike="noStrike">
                <a:solidFill>
                  <a:schemeClr val="lt1"/>
                </a:solidFill>
                <a:latin typeface="Quicksand"/>
                <a:ea typeface="Quicksand"/>
                <a:cs typeface="Quicksand"/>
                <a:sym typeface="Quicksand"/>
              </a:rPr>
            </a:br>
            <a:r>
              <a:rPr b="0" i="0" lang="en-US" sz="3200" u="none" cap="none" strike="noStrike">
                <a:solidFill>
                  <a:schemeClr val="lt1"/>
                </a:solidFill>
                <a:latin typeface="Quicksand"/>
                <a:ea typeface="Quicksand"/>
                <a:cs typeface="Quicksand"/>
                <a:sym typeface="Quicksand"/>
              </a:rPr>
              <a:t>- inspiratie voor andere dove mensen</a:t>
            </a:r>
            <a:br>
              <a:rPr b="0" i="0" lang="en-US" sz="3200" u="none" cap="none" strike="noStrike">
                <a:solidFill>
                  <a:schemeClr val="lt1"/>
                </a:solidFill>
                <a:latin typeface="Quicksand"/>
                <a:ea typeface="Quicksand"/>
                <a:cs typeface="Quicksand"/>
                <a:sym typeface="Quicksand"/>
              </a:rPr>
            </a:br>
            <a:r>
              <a:rPr b="0" i="0" lang="en-US" sz="3200" u="none" cap="none" strike="noStrike">
                <a:solidFill>
                  <a:schemeClr val="lt1"/>
                </a:solidFill>
                <a:latin typeface="Quicksand"/>
                <a:ea typeface="Quicksand"/>
                <a:cs typeface="Quicksand"/>
                <a:sym typeface="Quicksand"/>
              </a:rPr>
              <a:t>- het doorbreken van vooroordelen </a:t>
            </a:r>
            <a:br>
              <a:rPr b="0" i="0" lang="en-US" sz="3200" u="none" cap="none" strike="noStrike">
                <a:solidFill>
                  <a:schemeClr val="lt1"/>
                </a:solidFill>
                <a:latin typeface="Quicksand"/>
                <a:ea typeface="Quicksand"/>
                <a:cs typeface="Quicksand"/>
                <a:sym typeface="Quicksand"/>
              </a:rPr>
            </a:br>
            <a:r>
              <a:rPr b="0" i="0" lang="en-US" sz="3200" u="none" cap="none" strike="noStrike">
                <a:solidFill>
                  <a:schemeClr val="lt1"/>
                </a:solidFill>
                <a:latin typeface="Quicksand"/>
                <a:ea typeface="Quicksand"/>
                <a:cs typeface="Quicksand"/>
                <a:sym typeface="Quicksand"/>
              </a:rPr>
              <a:t>- bevordering van inclusieve praktijken in onderwijsinstellingen</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rtl="0" algn="l">
              <a:spcBef>
                <a:spcPts val="0"/>
              </a:spcBef>
              <a:spcAft>
                <a:spcPts val="0"/>
              </a:spcAft>
              <a:buClr>
                <a:srgbClr val="000000"/>
              </a:buClr>
              <a:buSzPts val="2800"/>
              <a:buFont typeface="Arial"/>
              <a:buNone/>
            </a:pPr>
            <a:r>
              <a:t/>
            </a:r>
            <a:endParaRPr sz="2800">
              <a:solidFill>
                <a:schemeClr val="lt1"/>
              </a:solidFill>
            </a:endParaRPr>
          </a:p>
          <a:p>
            <a:pPr indent="0" lvl="0" marL="0" marR="0" rtl="0" algn="l">
              <a:lnSpc>
                <a:spcPct val="100000"/>
              </a:lnSpc>
              <a:spcBef>
                <a:spcPts val="0"/>
              </a:spcBef>
              <a:spcAft>
                <a:spcPts val="0"/>
              </a:spcAft>
              <a:buClr>
                <a:srgbClr val="000000"/>
              </a:buClr>
              <a:buSzPts val="2800"/>
              <a:buFont typeface="Arial"/>
              <a:buNone/>
            </a:pPr>
            <a:r>
              <a:t/>
            </a:r>
            <a:endParaRPr sz="2800">
              <a:solidFill>
                <a:schemeClr val="lt1"/>
              </a:solidFil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15" name="Google Shape;215;p10"/>
          <p:cNvSpPr/>
          <p:nvPr/>
        </p:nvSpPr>
        <p:spPr>
          <a:xfrm>
            <a:off x="-60757" y="12023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16" name="Google Shape;216;p10"/>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20" name="Shape 220"/>
        <p:cNvGrpSpPr/>
        <p:nvPr/>
      </p:nvGrpSpPr>
      <p:grpSpPr>
        <a:xfrm>
          <a:off x="0" y="0"/>
          <a:ext cx="0" cy="0"/>
          <a:chOff x="0" y="0"/>
          <a:chExt cx="0" cy="0"/>
        </a:xfrm>
      </p:grpSpPr>
      <p:grpSp>
        <p:nvGrpSpPr>
          <p:cNvPr id="221" name="Google Shape;221;p11"/>
          <p:cNvGrpSpPr/>
          <p:nvPr/>
        </p:nvGrpSpPr>
        <p:grpSpPr>
          <a:xfrm>
            <a:off x="2961565" y="-216991"/>
            <a:ext cx="15326435" cy="10503991"/>
            <a:chOff x="0" y="-57150"/>
            <a:chExt cx="769602" cy="2766483"/>
          </a:xfrm>
        </p:grpSpPr>
        <p:sp>
          <p:nvSpPr>
            <p:cNvPr id="222" name="Google Shape;222;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4" name="Google Shape;224;p11"/>
          <p:cNvSpPr txBox="1"/>
          <p:nvPr/>
        </p:nvSpPr>
        <p:spPr>
          <a:xfrm>
            <a:off x="3274650" y="955575"/>
            <a:ext cx="137898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400"/>
              <a:buFont typeface="Arial"/>
              <a:buNone/>
            </a:pPr>
            <a:r>
              <a:rPr b="0" i="0" lang="en-US" sz="6400" u="none" cap="none" strike="noStrike">
                <a:solidFill>
                  <a:schemeClr val="lt1"/>
                </a:solidFill>
                <a:latin typeface="Anton"/>
                <a:ea typeface="Anton"/>
                <a:cs typeface="Anton"/>
                <a:sym typeface="Anton"/>
              </a:rPr>
              <a:t>Reflectie: Uitdagingen</a:t>
            </a:r>
            <a:endParaRPr b="0" i="0" sz="6400" u="none" cap="none" strike="noStrike">
              <a:solidFill>
                <a:schemeClr val="lt1"/>
              </a:solidFill>
              <a:latin typeface="Anton"/>
              <a:ea typeface="Anton"/>
              <a:cs typeface="Anton"/>
              <a:sym typeface="Anton"/>
            </a:endParaRPr>
          </a:p>
        </p:txBody>
      </p:sp>
      <p:sp>
        <p:nvSpPr>
          <p:cNvPr id="225" name="Google Shape;225;p11"/>
          <p:cNvSpPr txBox="1"/>
          <p:nvPr/>
        </p:nvSpPr>
        <p:spPr>
          <a:xfrm>
            <a:off x="3274650" y="2838300"/>
            <a:ext cx="13515600"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Beperkte toegang tot middelen </a:t>
            </a:r>
            <a:br>
              <a:rPr b="1" i="0" lang="en-US" sz="40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(bijv. gebarentaaltolken, inclusief materiaal)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Communicatiebarrières</a:t>
            </a:r>
            <a:br>
              <a:rPr b="1" i="0" lang="en-US" sz="40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Gebrek aan gebruik of beschikbaarheid van tolken en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rPr b="0" i="0" lang="en-US" sz="2800" u="none" cap="none" strike="noStrike">
                <a:solidFill>
                  <a:schemeClr val="lt1"/>
                </a:solidFill>
                <a:latin typeface="Quicksand"/>
                <a:ea typeface="Quicksand"/>
                <a:cs typeface="Quicksand"/>
                <a:sym typeface="Quicksand"/>
              </a:rPr>
              <a:t>visuele hulpmiddelen</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Sociale vooroordelen</a:t>
            </a:r>
            <a:br>
              <a:rPr b="1" i="0" lang="en-US" sz="40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Overdreven verwachtingen, stereotypen, discriminatie</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Om deze hindernissen te overwinnen is het volgende nodig:</a:t>
            </a:r>
            <a:br>
              <a:rPr b="1" i="0" lang="en-US" sz="4000" u="none" cap="none" strike="noStrike">
                <a:solidFill>
                  <a:schemeClr val="lt1"/>
                </a:solidFill>
                <a:latin typeface="Quicksand"/>
                <a:ea typeface="Quicksand"/>
                <a:cs typeface="Quicksand"/>
                <a:sym typeface="Quicksand"/>
              </a:rPr>
            </a:br>
            <a:r>
              <a:rPr b="1" i="0" lang="en-US" sz="4000" u="none" cap="none" strike="noStrike">
                <a:solidFill>
                  <a:schemeClr val="lt1"/>
                </a:solidFill>
                <a:latin typeface="Quicksand"/>
                <a:ea typeface="Quicksand"/>
                <a:cs typeface="Quicksand"/>
                <a:sym typeface="Quicksand"/>
              </a:rPr>
              <a:t> </a:t>
            </a:r>
            <a:r>
              <a:rPr b="0" i="0" lang="en-US" sz="2800" u="none" cap="none" strike="noStrike">
                <a:solidFill>
                  <a:schemeClr val="lt1"/>
                </a:solidFill>
                <a:latin typeface="Quicksand"/>
                <a:ea typeface="Quicksand"/>
                <a:cs typeface="Quicksand"/>
                <a:sym typeface="Quicksand"/>
              </a:rPr>
              <a:t>inclusieve structuren, bewustmaking en empowerment</a:t>
            </a:r>
            <a:endParaRPr b="0" i="0" sz="2800" u="none" cap="none" strike="noStrike">
              <a:solidFill>
                <a:schemeClr val="dk1"/>
              </a:solidFill>
              <a:latin typeface="Calibri"/>
              <a:ea typeface="Calibri"/>
              <a:cs typeface="Calibri"/>
              <a:sym typeface="Calibri"/>
            </a:endParaRPr>
          </a:p>
        </p:txBody>
      </p:sp>
      <p:sp>
        <p:nvSpPr>
          <p:cNvPr id="226" name="Google Shape;226;p11"/>
          <p:cNvSpPr/>
          <p:nvPr/>
        </p:nvSpPr>
        <p:spPr>
          <a:xfrm>
            <a:off x="-373833" y="13670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27" name="Google Shape;227;p11"/>
          <p:cNvPicPr preferRelativeResize="0"/>
          <p:nvPr/>
        </p:nvPicPr>
        <p:blipFill rotWithShape="1">
          <a:blip r:embed="rId4">
            <a:alphaModFix/>
          </a:blip>
          <a:srcRect b="0" l="0" r="0" t="0"/>
          <a:stretch/>
        </p:blipFill>
        <p:spPr>
          <a:xfrm>
            <a:off x="14705523" y="1324025"/>
            <a:ext cx="3001800" cy="45003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28" name="Google Shape;228;p11"/>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32" name="Shape 232"/>
        <p:cNvGrpSpPr/>
        <p:nvPr/>
      </p:nvGrpSpPr>
      <p:grpSpPr>
        <a:xfrm>
          <a:off x="0" y="0"/>
          <a:ext cx="0" cy="0"/>
          <a:chOff x="0" y="0"/>
          <a:chExt cx="0" cy="0"/>
        </a:xfrm>
      </p:grpSpPr>
      <p:grpSp>
        <p:nvGrpSpPr>
          <p:cNvPr id="233" name="Google Shape;233;p16"/>
          <p:cNvGrpSpPr/>
          <p:nvPr/>
        </p:nvGrpSpPr>
        <p:grpSpPr>
          <a:xfrm>
            <a:off x="2961565" y="-216991"/>
            <a:ext cx="15326435" cy="10503991"/>
            <a:chOff x="0" y="-57150"/>
            <a:chExt cx="769602" cy="2766483"/>
          </a:xfrm>
        </p:grpSpPr>
        <p:sp>
          <p:nvSpPr>
            <p:cNvPr id="234" name="Google Shape;234;p1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5" name="Google Shape;235;p1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6" name="Google Shape;236;p16"/>
          <p:cNvSpPr txBox="1"/>
          <p:nvPr/>
        </p:nvSpPr>
        <p:spPr>
          <a:xfrm>
            <a:off x="3988725" y="731850"/>
            <a:ext cx="13789824"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400"/>
              <a:buFont typeface="Arial"/>
              <a:buNone/>
            </a:pPr>
            <a:r>
              <a:rPr b="0" i="0" lang="en-US" sz="5400" u="none" cap="none" strike="noStrike">
                <a:solidFill>
                  <a:schemeClr val="lt1"/>
                </a:solidFill>
                <a:latin typeface="Anton"/>
                <a:ea typeface="Anton"/>
                <a:cs typeface="Anton"/>
                <a:sym typeface="Anton"/>
              </a:rPr>
              <a:t>Discussie, groepswerk, uitwisseling</a:t>
            </a:r>
            <a:endParaRPr b="1" i="0" sz="5400" u="none" cap="none" strike="noStrike">
              <a:solidFill>
                <a:schemeClr val="lt1"/>
              </a:solidFill>
              <a:latin typeface="Anton"/>
              <a:ea typeface="Anton"/>
              <a:cs typeface="Anton"/>
              <a:sym typeface="Anton"/>
            </a:endParaRPr>
          </a:p>
        </p:txBody>
      </p:sp>
      <p:sp>
        <p:nvSpPr>
          <p:cNvPr id="237" name="Google Shape;237;p16"/>
          <p:cNvSpPr txBox="1"/>
          <p:nvPr/>
        </p:nvSpPr>
        <p:spPr>
          <a:xfrm>
            <a:off x="3988725" y="4114696"/>
            <a:ext cx="14070990" cy="2057607"/>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Vragen: </a:t>
            </a:r>
            <a:br>
              <a:rPr b="1" i="0" lang="en-US" sz="4000" u="none" cap="none" strike="noStrike">
                <a:solidFill>
                  <a:schemeClr val="lt1"/>
                </a:solidFill>
                <a:latin typeface="Arial"/>
                <a:ea typeface="Arial"/>
                <a:cs typeface="Arial"/>
                <a:sym typeface="Arial"/>
              </a:rPr>
            </a:br>
            <a:r>
              <a:rPr b="0" i="0" lang="en-US" sz="4000" u="none" cap="none" strike="noStrike">
                <a:solidFill>
                  <a:schemeClr val="lt1"/>
                </a:solidFill>
                <a:latin typeface="Quicksand"/>
                <a:ea typeface="Quicksand"/>
                <a:cs typeface="Quicksand"/>
                <a:sym typeface="Quicksand"/>
              </a:rPr>
              <a:t>Hoe kunnen er meer inclusieve structuren worden gecreëerd? </a:t>
            </a:r>
            <a:br>
              <a:rPr b="0" i="0" lang="en-US" sz="4000" u="none" cap="none" strike="noStrike">
                <a:solidFill>
                  <a:schemeClr val="lt1"/>
                </a:solidFill>
                <a:latin typeface="Quicksand"/>
                <a:ea typeface="Quicksand"/>
                <a:cs typeface="Quicksand"/>
                <a:sym typeface="Quicksand"/>
              </a:rPr>
            </a:br>
            <a:r>
              <a:rPr b="0" i="0" lang="en-US" sz="4000" u="none" cap="none" strike="noStrike">
                <a:solidFill>
                  <a:schemeClr val="lt1"/>
                </a:solidFill>
                <a:latin typeface="Quicksand"/>
                <a:ea typeface="Quicksand"/>
                <a:cs typeface="Quicksand"/>
                <a:sym typeface="Quicksand"/>
              </a:rPr>
              <a:t>Hoe kan communicatie inclusiever worden gemaakt?</a:t>
            </a:r>
            <a:endParaRPr b="0" i="0" sz="1400" u="none" cap="none" strike="noStrike">
              <a:solidFill>
                <a:srgbClr val="000000"/>
              </a:solidFill>
              <a:latin typeface="Arial"/>
              <a:ea typeface="Arial"/>
              <a:cs typeface="Arial"/>
              <a:sym typeface="Arial"/>
            </a:endParaRPr>
          </a:p>
        </p:txBody>
      </p:sp>
      <p:sp>
        <p:nvSpPr>
          <p:cNvPr id="238" name="Google Shape;238;p16"/>
          <p:cNvSpPr/>
          <p:nvPr/>
        </p:nvSpPr>
        <p:spPr>
          <a:xfrm>
            <a:off x="3988725" y="2381631"/>
            <a:ext cx="10950434"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chemeClr val="lt1"/>
                </a:solidFill>
                <a:latin typeface="Quicksand"/>
                <a:ea typeface="Quicksand"/>
                <a:cs typeface="Quicksand"/>
                <a:sym typeface="Quicksand"/>
              </a:rPr>
              <a:t>Welke barrières zijn er in mijn omgeving?</a:t>
            </a:r>
            <a:endParaRPr b="0" i="0" sz="4400" u="none" cap="none" strike="noStrike">
              <a:solidFill>
                <a:schemeClr val="lt1"/>
              </a:solidFill>
              <a:latin typeface="Arial"/>
              <a:ea typeface="Arial"/>
              <a:cs typeface="Arial"/>
              <a:sym typeface="Arial"/>
            </a:endParaRPr>
          </a:p>
        </p:txBody>
      </p:sp>
      <p:sp>
        <p:nvSpPr>
          <p:cNvPr id="239" name="Google Shape;239;p16"/>
          <p:cNvSpPr/>
          <p:nvPr/>
        </p:nvSpPr>
        <p:spPr>
          <a:xfrm>
            <a:off x="4136855" y="6002423"/>
            <a:ext cx="12093746"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1" i="0" sz="4000" u="none" cap="none" strike="noStrike">
              <a:solidFill>
                <a:schemeClr val="lt1"/>
              </a:solidFill>
              <a:latin typeface="Quicksand"/>
              <a:ea typeface="Quicksand"/>
              <a:cs typeface="Quicksand"/>
              <a:sym typeface="Quicksand"/>
            </a:endParaRPr>
          </a:p>
        </p:txBody>
      </p:sp>
      <p:sp>
        <p:nvSpPr>
          <p:cNvPr id="240" name="Google Shape;240;p16"/>
          <p:cNvSpPr/>
          <p:nvPr/>
        </p:nvSpPr>
        <p:spPr>
          <a:xfrm>
            <a:off x="-60757" y="12023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41" name="Google Shape;241;p16"/>
          <p:cNvPicPr preferRelativeResize="0"/>
          <p:nvPr/>
        </p:nvPicPr>
        <p:blipFill rotWithShape="1">
          <a:blip r:embed="rId4">
            <a:alphaModFix/>
          </a:blip>
          <a:srcRect b="0" l="0" r="0" t="0"/>
          <a:stretch/>
        </p:blipFill>
        <p:spPr>
          <a:xfrm>
            <a:off x="11879955" y="6898794"/>
            <a:ext cx="2347413" cy="234741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42" name="Google Shape;242;p16"/>
          <p:cNvPicPr preferRelativeResize="0"/>
          <p:nvPr/>
        </p:nvPicPr>
        <p:blipFill rotWithShape="1">
          <a:blip r:embed="rId5">
            <a:alphaModFix/>
          </a:blip>
          <a:srcRect b="0" l="0" r="0" t="0"/>
          <a:stretch/>
        </p:blipFill>
        <p:spPr>
          <a:xfrm>
            <a:off x="6423011" y="6858382"/>
            <a:ext cx="3760717" cy="250604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43" name="Google Shape;243;p16"/>
          <p:cNvSpPr/>
          <p:nvPr/>
        </p:nvSpPr>
        <p:spPr>
          <a:xfrm>
            <a:off x="10624782" y="7700208"/>
            <a:ext cx="1097280" cy="744583"/>
          </a:xfrm>
          <a:prstGeom prst="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244" name="Google Shape;244;p16"/>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48" name="Shape 248"/>
        <p:cNvGrpSpPr/>
        <p:nvPr/>
      </p:nvGrpSpPr>
      <p:grpSpPr>
        <a:xfrm>
          <a:off x="0" y="0"/>
          <a:ext cx="0" cy="0"/>
          <a:chOff x="0" y="0"/>
          <a:chExt cx="0" cy="0"/>
        </a:xfrm>
      </p:grpSpPr>
      <p:grpSp>
        <p:nvGrpSpPr>
          <p:cNvPr id="249" name="Google Shape;249;p17"/>
          <p:cNvGrpSpPr/>
          <p:nvPr/>
        </p:nvGrpSpPr>
        <p:grpSpPr>
          <a:xfrm>
            <a:off x="2961565" y="-216991"/>
            <a:ext cx="15326435" cy="10503991"/>
            <a:chOff x="0" y="-57150"/>
            <a:chExt cx="769602" cy="2766483"/>
          </a:xfrm>
        </p:grpSpPr>
        <p:sp>
          <p:nvSpPr>
            <p:cNvPr id="250" name="Google Shape;250;p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1" name="Google Shape;251;p1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2" name="Google Shape;252;p17"/>
          <p:cNvSpPr/>
          <p:nvPr/>
        </p:nvSpPr>
        <p:spPr>
          <a:xfrm>
            <a:off x="4074824" y="973508"/>
            <a:ext cx="13984891" cy="846385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Oplossingen ontwikkelen</a:t>
            </a:r>
            <a:endParaRPr b="0" i="0" sz="32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Stel je voor: de perfecte school</a:t>
            </a:r>
            <a:br>
              <a:rPr b="0" i="0" lang="en-US" sz="40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In je modelschool zijn er </a:t>
            </a:r>
            <a:br>
              <a:rPr b="0"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dove en horende leerlingen.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Hoe ziet deze school eruit?</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Hoe verloopt de communicatie het beste?</a:t>
            </a:r>
            <a:br>
              <a:rPr b="0"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 Wat moeten leraren kunnen?</a:t>
            </a:r>
            <a:br>
              <a:rPr b="0"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 Hoe zien de lokalen eruit?</a:t>
            </a:r>
            <a:br>
              <a:rPr b="0"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 Welk lesmateriaal?</a:t>
            </a:r>
            <a:br>
              <a:rPr b="0"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 Hoe zien de lokalen eruit?</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sp>
        <p:nvSpPr>
          <p:cNvPr id="253" name="Google Shape;253;p17"/>
          <p:cNvSpPr/>
          <p:nvPr/>
        </p:nvSpPr>
        <p:spPr>
          <a:xfrm>
            <a:off x="-315334" y="120238"/>
            <a:ext cx="3022322" cy="1749457"/>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54" name="Google Shape;254;p17"/>
          <p:cNvPicPr preferRelativeResize="0"/>
          <p:nvPr/>
        </p:nvPicPr>
        <p:blipFill rotWithShape="1">
          <a:blip r:embed="rId4">
            <a:alphaModFix/>
          </a:blip>
          <a:srcRect b="0" l="0" r="0" t="0"/>
          <a:stretch/>
        </p:blipFill>
        <p:spPr>
          <a:xfrm>
            <a:off x="12372221" y="5763247"/>
            <a:ext cx="4387423" cy="292641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55" name="Google Shape;255;p17"/>
          <p:cNvPicPr preferRelativeResize="0"/>
          <p:nvPr/>
        </p:nvPicPr>
        <p:blipFill rotWithShape="1">
          <a:blip r:embed="rId5">
            <a:alphaModFix/>
          </a:blip>
          <a:srcRect b="0" l="0" r="0" t="0"/>
          <a:stretch/>
        </p:blipFill>
        <p:spPr>
          <a:xfrm>
            <a:off x="12491357" y="1165293"/>
            <a:ext cx="4137659" cy="413765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56" name="Google Shape;256;p17"/>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60" name="Shape 260"/>
        <p:cNvGrpSpPr/>
        <p:nvPr/>
      </p:nvGrpSpPr>
      <p:grpSpPr>
        <a:xfrm>
          <a:off x="0" y="0"/>
          <a:ext cx="0" cy="0"/>
          <a:chOff x="0" y="0"/>
          <a:chExt cx="0" cy="0"/>
        </a:xfrm>
      </p:grpSpPr>
      <p:grpSp>
        <p:nvGrpSpPr>
          <p:cNvPr id="261" name="Google Shape;261;p18"/>
          <p:cNvGrpSpPr/>
          <p:nvPr/>
        </p:nvGrpSpPr>
        <p:grpSpPr>
          <a:xfrm>
            <a:off x="2750908" y="-216991"/>
            <a:ext cx="15326435" cy="10503991"/>
            <a:chOff x="0" y="-57150"/>
            <a:chExt cx="769602" cy="2766483"/>
          </a:xfrm>
        </p:grpSpPr>
        <p:sp>
          <p:nvSpPr>
            <p:cNvPr id="262" name="Google Shape;262;p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3" name="Google Shape;263;p1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4" name="Google Shape;264;p18"/>
          <p:cNvSpPr/>
          <p:nvPr/>
        </p:nvSpPr>
        <p:spPr>
          <a:xfrm>
            <a:off x="3421681" y="598904"/>
            <a:ext cx="13984891" cy="975651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Samenvatting - Vooruitzichten</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a:ea typeface="Quicksand"/>
                <a:cs typeface="Quicksand"/>
                <a:sym typeface="Quicksand"/>
              </a:rPr>
              <a:t>- Rolmodellen kunnen motiveren en percepties veranderen.</a:t>
            </a:r>
            <a:br>
              <a:rPr b="0" i="0" lang="en-US" sz="3600" u="none" cap="none" strike="noStrike">
                <a:solidFill>
                  <a:schemeClr val="lt1"/>
                </a:solidFill>
                <a:latin typeface="Quicksand"/>
                <a:ea typeface="Quicksand"/>
                <a:cs typeface="Quicksand"/>
                <a:sym typeface="Quicksand"/>
              </a:rPr>
            </a:br>
            <a:r>
              <a:rPr b="0" i="0" lang="en-US" sz="3600" u="none" cap="none" strike="noStrike">
                <a:solidFill>
                  <a:schemeClr val="lt1"/>
                </a:solidFill>
                <a:latin typeface="Quicksand"/>
                <a:ea typeface="Quicksand"/>
                <a:cs typeface="Quicksand"/>
                <a:sym typeface="Quicksand"/>
              </a:rPr>
              <a:t> </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a:ea typeface="Quicksand"/>
                <a:cs typeface="Quicksand"/>
                <a:sym typeface="Quicksand"/>
              </a:rPr>
              <a:t>- Inclusieve structuren en onderwijs zijn noodzakelijk!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Iedereen </a:t>
            </a:r>
            <a:r>
              <a:rPr b="0" i="0" lang="en-US" sz="3600" u="none" cap="none" strike="noStrike">
                <a:solidFill>
                  <a:schemeClr val="lt1"/>
                </a:solidFill>
                <a:latin typeface="Quicksand"/>
                <a:ea typeface="Quicksand"/>
                <a:cs typeface="Quicksand"/>
                <a:sym typeface="Quicksand"/>
              </a:rPr>
              <a:t>kan bijdragen </a:t>
            </a:r>
            <a:br>
              <a:rPr b="0" i="0" lang="en-US" sz="3600" u="none" cap="none" strike="noStrike">
                <a:solidFill>
                  <a:schemeClr val="lt1"/>
                </a:solidFill>
                <a:latin typeface="Quicksand"/>
                <a:ea typeface="Quicksand"/>
                <a:cs typeface="Quicksand"/>
                <a:sym typeface="Quicksand"/>
              </a:rPr>
            </a:br>
            <a:r>
              <a:rPr b="0" i="0" lang="en-US" sz="3600" u="none" cap="none" strike="noStrike">
                <a:solidFill>
                  <a:schemeClr val="lt1"/>
                </a:solidFill>
                <a:latin typeface="Quicksand"/>
                <a:ea typeface="Quicksand"/>
                <a:cs typeface="Quicksand"/>
                <a:sym typeface="Quicksand"/>
              </a:rPr>
              <a:t>aan het verbeteren van de situatie:</a:t>
            </a:r>
            <a:br>
              <a:rPr b="0" i="0" lang="en-US" sz="3600" u="none" cap="none" strike="noStrike">
                <a:solidFill>
                  <a:schemeClr val="lt1"/>
                </a:solidFill>
                <a:latin typeface="Quicksand"/>
                <a:ea typeface="Quicksand"/>
                <a:cs typeface="Quicksand"/>
                <a:sym typeface="Quicksand"/>
              </a:rPr>
            </a:b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a:ea typeface="Quicksand"/>
                <a:cs typeface="Quicksand"/>
                <a:sym typeface="Quicksand"/>
              </a:rPr>
              <a:t>- bewustwording</a:t>
            </a:r>
            <a:br>
              <a:rPr b="0" i="0" lang="en-US" sz="3600" u="none" cap="none" strike="noStrike">
                <a:solidFill>
                  <a:schemeClr val="lt1"/>
                </a:solidFill>
                <a:latin typeface="Quicksand"/>
                <a:ea typeface="Quicksand"/>
                <a:cs typeface="Quicksand"/>
                <a:sym typeface="Quicksand"/>
              </a:rPr>
            </a:br>
            <a:r>
              <a:rPr b="0" i="0" lang="en-US" sz="3600" u="none" cap="none" strike="noStrike">
                <a:solidFill>
                  <a:schemeClr val="lt1"/>
                </a:solidFill>
                <a:latin typeface="Quicksand"/>
                <a:ea typeface="Quicksand"/>
                <a:cs typeface="Quicksand"/>
                <a:sym typeface="Quicksand"/>
              </a:rPr>
              <a:t>- praktische maatregelen</a:t>
            </a:r>
            <a:br>
              <a:rPr b="0" i="0" lang="en-US" sz="3600" u="none" cap="none" strike="noStrike">
                <a:solidFill>
                  <a:schemeClr val="lt1"/>
                </a:solidFill>
                <a:latin typeface="Quicksand"/>
                <a:ea typeface="Quicksand"/>
                <a:cs typeface="Quicksand"/>
                <a:sym typeface="Quicksand"/>
              </a:rPr>
            </a:br>
            <a:r>
              <a:rPr b="0" i="0" lang="en-US" sz="3600" u="none" cap="none" strike="noStrike">
                <a:solidFill>
                  <a:schemeClr val="lt1"/>
                </a:solidFill>
                <a:latin typeface="Quicksand"/>
                <a:ea typeface="Quicksand"/>
                <a:cs typeface="Quicksand"/>
                <a:sym typeface="Quicksand"/>
              </a:rPr>
              <a:t>- samenwerking</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sp>
        <p:nvSpPr>
          <p:cNvPr id="265" name="Google Shape;265;p18"/>
          <p:cNvSpPr/>
          <p:nvPr/>
        </p:nvSpPr>
        <p:spPr>
          <a:xfrm>
            <a:off x="-315334" y="120238"/>
            <a:ext cx="3022322" cy="1749457"/>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66" name="Google Shape;266;p18"/>
          <p:cNvPicPr preferRelativeResize="0"/>
          <p:nvPr/>
        </p:nvPicPr>
        <p:blipFill rotWithShape="1">
          <a:blip r:embed="rId4">
            <a:alphaModFix/>
          </a:blip>
          <a:srcRect b="0" l="0" r="0" t="0"/>
          <a:stretch/>
        </p:blipFill>
        <p:spPr>
          <a:xfrm>
            <a:off x="14016231" y="5078861"/>
            <a:ext cx="2964600" cy="29646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67" name="Google Shape;267;p18"/>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71" name="Shape 271"/>
        <p:cNvGrpSpPr/>
        <p:nvPr/>
      </p:nvGrpSpPr>
      <p:grpSpPr>
        <a:xfrm>
          <a:off x="0" y="0"/>
          <a:ext cx="0" cy="0"/>
          <a:chOff x="0" y="0"/>
          <a:chExt cx="0" cy="0"/>
        </a:xfrm>
      </p:grpSpPr>
      <p:grpSp>
        <p:nvGrpSpPr>
          <p:cNvPr id="272" name="Google Shape;272;p19"/>
          <p:cNvGrpSpPr/>
          <p:nvPr/>
        </p:nvGrpSpPr>
        <p:grpSpPr>
          <a:xfrm>
            <a:off x="2961565" y="-216991"/>
            <a:ext cx="15326435" cy="10503991"/>
            <a:chOff x="0" y="-57150"/>
            <a:chExt cx="769602" cy="2766483"/>
          </a:xfrm>
        </p:grpSpPr>
        <p:sp>
          <p:nvSpPr>
            <p:cNvPr id="273" name="Google Shape;273;p1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4" name="Google Shape;274;p1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5" name="Google Shape;275;p19"/>
          <p:cNvSpPr/>
          <p:nvPr/>
        </p:nvSpPr>
        <p:spPr>
          <a:xfrm>
            <a:off x="3421679" y="1804124"/>
            <a:ext cx="13984891" cy="483209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Quicksand"/>
                <a:ea typeface="Quicksand"/>
                <a:cs typeface="Quicksand"/>
                <a:sym typeface="Quicksand"/>
              </a:rPr>
              <a:t>Bedankt voor </a:t>
            </a:r>
            <a:r>
              <a:rPr lang="en-US" sz="4000">
                <a:solidFill>
                  <a:schemeClr val="lt1"/>
                </a:solidFill>
                <a:latin typeface="Quicksand"/>
                <a:ea typeface="Quicksand"/>
                <a:cs typeface="Quicksand"/>
                <a:sym typeface="Quicksand"/>
              </a:rPr>
              <a:t>je</a:t>
            </a:r>
            <a:r>
              <a:rPr b="0" i="0" lang="en-US" sz="4000" u="none" cap="none" strike="noStrike">
                <a:solidFill>
                  <a:schemeClr val="lt1"/>
                </a:solidFill>
                <a:latin typeface="Quicksand"/>
                <a:ea typeface="Quicksand"/>
                <a:cs typeface="Quicksand"/>
                <a:sym typeface="Quicksand"/>
              </a:rPr>
              <a:t> aandacht!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sp>
        <p:nvSpPr>
          <p:cNvPr id="276" name="Google Shape;276;p19"/>
          <p:cNvSpPr/>
          <p:nvPr/>
        </p:nvSpPr>
        <p:spPr>
          <a:xfrm>
            <a:off x="-315334" y="120238"/>
            <a:ext cx="3022322" cy="1749457"/>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7" name="Google Shape;277;p19"/>
          <p:cNvPicPr preferRelativeResize="0"/>
          <p:nvPr/>
        </p:nvPicPr>
        <p:blipFill rotWithShape="1">
          <a:blip r:embed="rId4">
            <a:alphaModFix/>
          </a:blip>
          <a:srcRect b="0" l="0" r="0" t="0"/>
          <a:stretch/>
        </p:blipFill>
        <p:spPr>
          <a:xfrm>
            <a:off x="9216180" y="6402931"/>
            <a:ext cx="2395887" cy="159739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78" name="Google Shape;278;p1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82" name="Shape 282"/>
        <p:cNvGrpSpPr/>
        <p:nvPr/>
      </p:nvGrpSpPr>
      <p:grpSpPr>
        <a:xfrm>
          <a:off x="0" y="0"/>
          <a:ext cx="0" cy="0"/>
          <a:chOff x="0" y="0"/>
          <a:chExt cx="0" cy="0"/>
        </a:xfrm>
      </p:grpSpPr>
      <p:sp>
        <p:nvSpPr>
          <p:cNvPr id="283" name="Google Shape;283;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87" name="Google Shape;287;p3"/>
          <p:cNvGrpSpPr/>
          <p:nvPr/>
        </p:nvGrpSpPr>
        <p:grpSpPr>
          <a:xfrm>
            <a:off x="-228300" y="6944209"/>
            <a:ext cx="18940740" cy="4430740"/>
            <a:chOff x="0" y="-57150"/>
            <a:chExt cx="4988508" cy="1166944"/>
          </a:xfrm>
        </p:grpSpPr>
        <p:sp>
          <p:nvSpPr>
            <p:cNvPr id="288" name="Google Shape;288;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9" name="Google Shape;289;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0" name="Google Shape;290;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1" name="Google Shape;291;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3" name="Google Shape;293;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4" name="Google Shape;294;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5" name="Google Shape;295;p3"/>
          <p:cNvSpPr txBox="1"/>
          <p:nvPr/>
        </p:nvSpPr>
        <p:spPr>
          <a:xfrm>
            <a:off x="2157051" y="1867850"/>
            <a:ext cx="3722400"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96" name="Google Shape;296;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97" name="Google Shape;297;p3"/>
          <p:cNvSpPr txBox="1"/>
          <p:nvPr/>
        </p:nvSpPr>
        <p:spPr>
          <a:xfrm>
            <a:off x="4789753" y="464885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en-US" sz="2461">
                <a:solidFill>
                  <a:srgbClr val="FFFFFF"/>
                </a:solidFill>
              </a:rPr>
              <a:t>Deaf Culture, Heritage and Diversity</a:t>
            </a:r>
            <a:endParaRPr b="0" i="0" sz="1400" u="none" cap="none" strike="noStrike">
              <a:solidFill>
                <a:srgbClr val="000000"/>
              </a:solidFill>
              <a:latin typeface="Arial"/>
              <a:ea typeface="Arial"/>
              <a:cs typeface="Arial"/>
              <a:sym typeface="Arial"/>
            </a:endParaRPr>
          </a:p>
        </p:txBody>
      </p:sp>
      <p:sp>
        <p:nvSpPr>
          <p:cNvPr id="298" name="Google Shape;298;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299" name="Google Shape;299;p3"/>
          <p:cNvPicPr preferRelativeResize="0"/>
          <p:nvPr/>
        </p:nvPicPr>
        <p:blipFill>
          <a:blip r:embed="rId13">
            <a:alphaModFix/>
          </a:blip>
          <a:stretch>
            <a:fillRect/>
          </a:stretch>
        </p:blipFill>
        <p:spPr>
          <a:xfrm>
            <a:off x="14212650" y="638413"/>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dc:creator>Manuela Hofer</dc:creator>
</cp:coreProperties>
</file>