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18288000" cy="10287000"/>
  <p:notesSz cx="6858000" cy="9144000"/>
  <p:embeddedFontLst>
    <p:embeddedFont>
      <p:font typeface="Anton" pitchFamily="2" charset="0"/>
      <p:regular r:id="rId22"/>
    </p:embeddedFont>
    <p:embeddedFont>
      <p:font typeface="Arial Black" panose="020B0A04020102020204" pitchFamily="34" charset="0"/>
      <p:bold r:id="rId23"/>
    </p:embeddedFont>
    <p:embeddedFont>
      <p:font typeface="Quicksand" panose="020B0604020202020204" charset="0"/>
      <p:regular r:id="rId24"/>
      <p:bold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jTQusuH1sKBmQ92neRQLL69h3y2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2FDA600-EBB1-4BCF-B651-3C939BC8E6AF}">
  <a:tblStyle styleId="{42FDA600-EBB1-4BCF-B651-3C939BC8E6AF}" styleName="Table_0">
    <a:wholeTbl>
      <a:tcTxStyle b="off" i="off">
        <a:font>
          <a:latin typeface="Calibri"/>
          <a:ea typeface="Calibri"/>
          <a:cs typeface="Calibri"/>
        </a:font>
        <a:schemeClr val="dk1"/>
      </a:tcTxStyle>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insideH>
            <a:ln w="9525" cap="flat" cmpd="sng">
              <a:solidFill>
                <a:schemeClr val="accent4"/>
              </a:solidFill>
              <a:prstDash val="solid"/>
              <a:round/>
              <a:headEnd type="none" w="sm" len="sm"/>
              <a:tailEnd type="none" w="sm" len="sm"/>
            </a:ln>
          </a:insideH>
          <a:insideV>
            <a:ln w="9525" cap="flat" cmpd="sng">
              <a:solidFill>
                <a:schemeClr val="accent4"/>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4">
              <a:alpha val="40000"/>
            </a:schemeClr>
          </a:solidFill>
        </a:fill>
      </a:tcStyle>
    </a:band1H>
    <a:band2H>
      <a:tcTxStyle b="off" i="off"/>
      <a:tcStyle>
        <a:tcBdr/>
      </a:tcStyle>
    </a:band2H>
    <a:band1V>
      <a:tcTxStyle b="off" i="off"/>
      <a:tcStyle>
        <a:tcBdr>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tcBdr>
        <a:fill>
          <a:solidFill>
            <a:schemeClr val="accent4">
              <a:alpha val="40000"/>
            </a:schemeClr>
          </a:solidFill>
        </a:fill>
      </a:tcStyle>
    </a:band1V>
    <a:band2V>
      <a:tcTxStyle b="off" i="off"/>
      <a:tcStyle>
        <a:tcBdr/>
      </a:tcStyle>
    </a:band2V>
    <a:lastCol>
      <a:tcTxStyle b="on" i="off"/>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insideH>
            <a:ln w="9525" cap="flat" cmpd="sng">
              <a:solidFill>
                <a:schemeClr val="accent4"/>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lastCol>
    <a:firstCol>
      <a:tcTxStyle b="on" i="off"/>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insideH>
            <a:ln w="9525" cap="flat" cmpd="sng">
              <a:solidFill>
                <a:schemeClr val="accent4"/>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firstCol>
    <a:lastRow>
      <a:tcTxStyle b="on" i="off"/>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l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4"/>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56"/>
    <p:restoredTop sz="94658"/>
  </p:normalViewPr>
  <p:slideViewPr>
    <p:cSldViewPr snapToGrid="0">
      <p:cViewPr varScale="1">
        <p:scale>
          <a:sx n="70" d="100"/>
          <a:sy n="70" d="100"/>
        </p:scale>
        <p:origin x="720"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3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5" name="Google Shape;10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7" name="Google Shape;11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8" name="Google Shape;12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64490444fc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0" name="Google Shape;150;g364490444f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5fa9f5703a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3" name="Google Shape;163;g35fa9f5703a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5fa9f5703a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6" name="Google Shape;176;g35fa9f5703a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5fa9f5703a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5" name="Google Shape;185;g35fa9f5703a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6" name="Google Shape;19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5fa9f5703a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5" name="Google Shape;205;g35fa9f5703a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4" name="Google Shape;21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8" name="Google Shape;23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5fa9f5703a_0_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0" name="Google Shape;250;g35fa9f5703a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5fa9f5703a_0_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1" name="Google Shape;261;g35fa9f5703a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5fa9f5703a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3" name="Google Shape;273;g35fa9f5703a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5fa9f5703a_0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4" name="Google Shape;284;g35fa9f5703a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5" name="Google Shape;29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7" name="Google Shape;30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1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4" name="Google Shape;24;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1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1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1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1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2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2"/>
          <p:cNvSpPr>
            <a:spLocks noGrp="1"/>
          </p:cNvSpPr>
          <p:nvPr>
            <p:ph type="pic" idx="2"/>
          </p:nvPr>
        </p:nvSpPr>
        <p:spPr>
          <a:xfrm>
            <a:off x="1792288" y="612775"/>
            <a:ext cx="5486400" cy="4114800"/>
          </a:xfrm>
          <a:prstGeom prst="rect">
            <a:avLst/>
          </a:prstGeom>
          <a:noFill/>
          <a:ln>
            <a:noFill/>
          </a:ln>
        </p:spPr>
      </p:sp>
      <p:sp>
        <p:nvSpPr>
          <p:cNvPr id="64" name="Google Shape;64;p2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grammarstammer.weebly.com/words-to-the-wise/advocacy-vs-activism"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x.com/Juliet_Young1/status/1384604477697761281" TargetMode="External"/><Relationship Id="rId5" Type="http://schemas.openxmlformats.org/officeDocument/2006/relationships/image" Target="../media/image7.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https://deafstudies.eu" TargetMode="External"/><Relationship Id="rId3" Type="http://schemas.openxmlformats.org/officeDocument/2006/relationships/image" Target="../media/image1.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2.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9796"/>
        </a:solidFill>
        <a:effectLst/>
      </p:bgPr>
    </p:bg>
    <p:spTree>
      <p:nvGrpSpPr>
        <p:cNvPr id="1"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 name="Google Shape;89;p1"/>
          <p:cNvSpPr txBox="1"/>
          <p:nvPr/>
        </p:nvSpPr>
        <p:spPr>
          <a:xfrm>
            <a:off x="3429220" y="2865561"/>
            <a:ext cx="12953400" cy="861774"/>
          </a:xfrm>
          <a:prstGeom prst="rect">
            <a:avLst/>
          </a:prstGeom>
          <a:noFill/>
          <a:ln>
            <a:noFill/>
          </a:ln>
        </p:spPr>
        <p:txBody>
          <a:bodyPr spcFirstLastPara="1" wrap="square" lIns="0" tIns="0" rIns="0" bIns="0" anchor="t" anchorCtr="0">
            <a:spAutoFit/>
          </a:bodyPr>
          <a:lstStyle/>
          <a:p>
            <a:pPr lvl="0">
              <a:lnSpc>
                <a:spcPct val="140000"/>
              </a:lnSpc>
              <a:buSzPts val="8000"/>
            </a:pPr>
            <a:r>
              <a:rPr lang="nl-NL" sz="4000" dirty="0" err="1">
                <a:solidFill>
                  <a:srgbClr val="FFFFFF"/>
                </a:solidFill>
                <a:latin typeface="Anton"/>
                <a:ea typeface="Anton"/>
                <a:cs typeface="Anton"/>
                <a:sym typeface="Anton"/>
              </a:rPr>
              <a:t>Gehörlosenrechte</a:t>
            </a:r>
            <a:r>
              <a:rPr lang="nl-NL" sz="4000" dirty="0">
                <a:solidFill>
                  <a:srgbClr val="FFFFFF"/>
                </a:solidFill>
                <a:latin typeface="Anton"/>
                <a:ea typeface="Anton"/>
                <a:cs typeface="Anton"/>
                <a:sym typeface="Anton"/>
              </a:rPr>
              <a:t> </a:t>
            </a:r>
            <a:r>
              <a:rPr lang="nl-NL" sz="4000" dirty="0" err="1">
                <a:solidFill>
                  <a:srgbClr val="FFFFFF"/>
                </a:solidFill>
                <a:latin typeface="Anton"/>
                <a:ea typeface="Anton"/>
                <a:cs typeface="Anton"/>
                <a:sym typeface="Anton"/>
              </a:rPr>
              <a:t>und</a:t>
            </a:r>
            <a:r>
              <a:rPr lang="nl-NL" sz="4000" dirty="0">
                <a:solidFill>
                  <a:srgbClr val="FFFFFF"/>
                </a:solidFill>
                <a:latin typeface="Anton"/>
                <a:ea typeface="Anton"/>
                <a:cs typeface="Anton"/>
                <a:sym typeface="Anton"/>
              </a:rPr>
              <a:t> </a:t>
            </a:r>
            <a:r>
              <a:rPr lang="nl-NL" sz="4000" dirty="0" err="1">
                <a:solidFill>
                  <a:srgbClr val="FFFFFF"/>
                </a:solidFill>
                <a:latin typeface="Anton"/>
                <a:ea typeface="Anton"/>
                <a:cs typeface="Anton"/>
                <a:sym typeface="Anton"/>
              </a:rPr>
              <a:t>Interessenvertretung</a:t>
            </a:r>
            <a:endParaRPr sz="4000" b="0" i="0" u="none" strike="noStrike" cap="none" dirty="0">
              <a:solidFill>
                <a:srgbClr val="FFFFFF"/>
              </a:solidFill>
              <a:latin typeface="Anton"/>
              <a:ea typeface="Anton"/>
              <a:cs typeface="Anton"/>
              <a:sym typeface="Anton"/>
            </a:endParaRPr>
          </a:p>
        </p:txBody>
      </p:sp>
      <p:sp>
        <p:nvSpPr>
          <p:cNvPr id="90" name="Google Shape;90;p1"/>
          <p:cNvSpPr txBox="1"/>
          <p:nvPr/>
        </p:nvSpPr>
        <p:spPr>
          <a:xfrm>
            <a:off x="3457354" y="3950013"/>
            <a:ext cx="8667900" cy="1378839"/>
          </a:xfrm>
          <a:prstGeom prst="rect">
            <a:avLst/>
          </a:prstGeom>
          <a:noFill/>
          <a:ln>
            <a:noFill/>
          </a:ln>
        </p:spPr>
        <p:txBody>
          <a:bodyPr spcFirstLastPara="1" wrap="square" lIns="0" tIns="0" rIns="0" bIns="0" anchor="t" anchorCtr="0">
            <a:spAutoFit/>
          </a:bodyPr>
          <a:lstStyle/>
          <a:p>
            <a:pPr lvl="0">
              <a:lnSpc>
                <a:spcPct val="140000"/>
              </a:lnSpc>
              <a:buSzPts val="3200"/>
            </a:pPr>
            <a:r>
              <a:rPr lang="nl-NL" sz="3200" dirty="0">
                <a:solidFill>
                  <a:schemeClr val="lt1"/>
                </a:solidFill>
                <a:latin typeface="Quicksand"/>
                <a:ea typeface="Quicksand"/>
                <a:cs typeface="Quicksand"/>
                <a:sym typeface="Quicksand"/>
              </a:rPr>
              <a:t>Politische Partizipation und Repräsentation </a:t>
            </a:r>
            <a:br>
              <a:rPr lang="nl-NL" sz="3200" dirty="0">
                <a:solidFill>
                  <a:schemeClr val="lt1"/>
                </a:solidFill>
                <a:latin typeface="Quicksand"/>
                <a:ea typeface="Quicksand"/>
                <a:cs typeface="Quicksand"/>
                <a:sym typeface="Quicksand"/>
              </a:rPr>
            </a:br>
            <a:r>
              <a:rPr lang="nl-NL" sz="3200" dirty="0">
                <a:solidFill>
                  <a:schemeClr val="lt1"/>
                </a:solidFill>
                <a:latin typeface="Quicksand"/>
                <a:ea typeface="Quicksand"/>
                <a:cs typeface="Quicksand"/>
                <a:sym typeface="Quicksand"/>
              </a:rPr>
              <a:t>von gehörlosen Menschen</a:t>
            </a:r>
            <a:endParaRPr sz="3200" i="0" u="none" strike="noStrike" cap="none" dirty="0">
              <a:solidFill>
                <a:schemeClr val="lt1"/>
              </a:solidFill>
              <a:latin typeface="Quicksand"/>
              <a:ea typeface="Quicksand"/>
              <a:cs typeface="Quicksand"/>
              <a:sym typeface="Quicksand"/>
            </a:endParaRPr>
          </a:p>
        </p:txBody>
      </p:sp>
      <p:sp>
        <p:nvSpPr>
          <p:cNvPr id="91" name="Google Shape;91;p1"/>
          <p:cNvSpPr txBox="1"/>
          <p:nvPr/>
        </p:nvSpPr>
        <p:spPr>
          <a:xfrm>
            <a:off x="3457354" y="2015169"/>
            <a:ext cx="8667900" cy="495136"/>
          </a:xfrm>
          <a:prstGeom prst="rect">
            <a:avLst/>
          </a:prstGeom>
          <a:noFill/>
          <a:ln>
            <a:noFill/>
          </a:ln>
        </p:spPr>
        <p:txBody>
          <a:bodyPr spcFirstLastPara="1" wrap="square" lIns="0" tIns="0" rIns="0" bIns="0" anchor="t" anchorCtr="0">
            <a:spAutoFit/>
          </a:bodyPr>
          <a:lstStyle/>
          <a:p>
            <a:pPr lvl="0">
              <a:lnSpc>
                <a:spcPct val="143066"/>
              </a:lnSpc>
              <a:buSzPts val="2250"/>
            </a:pPr>
            <a:r>
              <a:rPr lang="nl-NL" sz="2250" dirty="0">
                <a:solidFill>
                  <a:srgbClr val="FFFFFF"/>
                </a:solidFill>
                <a:latin typeface="Quicksand"/>
                <a:ea typeface="Quicksand"/>
                <a:cs typeface="Quicksand"/>
                <a:sym typeface="Quicksand"/>
              </a:rPr>
              <a:t>Deaf Studies | Workshop</a:t>
            </a:r>
            <a:endParaRPr sz="1400" b="0" i="0" u="none" strike="noStrike" cap="none" dirty="0">
              <a:solidFill>
                <a:srgbClr val="000000"/>
              </a:solidFill>
              <a:latin typeface="Arial"/>
              <a:ea typeface="Arial"/>
              <a:cs typeface="Arial"/>
              <a:sym typeface="Arial"/>
            </a:endParaRPr>
          </a:p>
        </p:txBody>
      </p:sp>
      <p:sp>
        <p:nvSpPr>
          <p:cNvPr id="2" name="Textfeld 1">
            <a:extLst>
              <a:ext uri="{FF2B5EF4-FFF2-40B4-BE49-F238E27FC236}">
                <a16:creationId xmlns:a16="http://schemas.microsoft.com/office/drawing/2014/main" id="{D07CCAC6-3AFD-A633-2AD0-5D9D105C2B4C}"/>
              </a:ext>
            </a:extLst>
          </p:cNvPr>
          <p:cNvSpPr txBox="1"/>
          <p:nvPr/>
        </p:nvSpPr>
        <p:spPr>
          <a:xfrm>
            <a:off x="3889613" y="8661064"/>
            <a:ext cx="9307772" cy="1077218"/>
          </a:xfrm>
          <a:prstGeom prst="rect">
            <a:avLst/>
          </a:prstGeom>
          <a:noFill/>
        </p:spPr>
        <p:txBody>
          <a:bodyPr wrap="square">
            <a:spAutoFit/>
          </a:bodyPr>
          <a:lstStyle/>
          <a:p>
            <a:r>
              <a:rPr lang="de-AT" sz="16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03979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1" name="Google Shape;101;p2"/>
          <p:cNvSpPr txBox="1"/>
          <p:nvPr/>
        </p:nvSpPr>
        <p:spPr>
          <a:xfrm>
            <a:off x="4301894" y="3941889"/>
            <a:ext cx="12966900" cy="2403222"/>
          </a:xfrm>
          <a:prstGeom prst="rect">
            <a:avLst/>
          </a:prstGeom>
          <a:noFill/>
          <a:ln>
            <a:noFill/>
          </a:ln>
        </p:spPr>
        <p:txBody>
          <a:bodyPr spcFirstLastPara="1" wrap="square" lIns="0" tIns="0" rIns="0" bIns="0" anchor="t" anchorCtr="0">
            <a:spAutoFit/>
          </a:bodyPr>
          <a:lstStyle/>
          <a:p>
            <a:pPr marL="603885" lvl="1" indent="-301625">
              <a:lnSpc>
                <a:spcPct val="122468"/>
              </a:lnSpc>
              <a:buClr>
                <a:srgbClr val="FFFFFF"/>
              </a:buClr>
              <a:buSzPts val="3200"/>
              <a:buFont typeface="Arial"/>
              <a:buChar char="•"/>
            </a:pPr>
            <a:r>
              <a:rPr lang="nl-NL" sz="3200" dirty="0">
                <a:solidFill>
                  <a:srgbClr val="FFFFFF"/>
                </a:solidFill>
                <a:latin typeface="Quicksand"/>
                <a:ea typeface="Quicksand"/>
                <a:cs typeface="Quicksand"/>
                <a:sym typeface="Quicksand"/>
              </a:rPr>
              <a:t>Einleitung
Theorie: Politische Partizipation + Interessensvertretungen
Aktivität: Kampagnen-Design
Reflexion</a:t>
            </a:r>
            <a:endParaRPr sz="1400" b="0" i="0" u="none" strike="noStrike" cap="none" dirty="0">
              <a:solidFill>
                <a:srgbClr val="000000"/>
              </a:solidFill>
              <a:latin typeface="Arial"/>
              <a:ea typeface="Arial"/>
              <a:cs typeface="Arial"/>
              <a:sym typeface="Arial"/>
            </a:endParaRPr>
          </a:p>
        </p:txBody>
      </p:sp>
      <p:sp>
        <p:nvSpPr>
          <p:cNvPr id="102" name="Google Shape;102;p2"/>
          <p:cNvSpPr txBox="1"/>
          <p:nvPr/>
        </p:nvSpPr>
        <p:spPr>
          <a:xfrm>
            <a:off x="4064282" y="1534517"/>
            <a:ext cx="6059432" cy="1723549"/>
          </a:xfrm>
          <a:prstGeom prst="rect">
            <a:avLst/>
          </a:prstGeom>
          <a:noFill/>
          <a:ln>
            <a:noFill/>
          </a:ln>
        </p:spPr>
        <p:txBody>
          <a:bodyPr spcFirstLastPara="1" wrap="square" lIns="0" tIns="0" rIns="0" bIns="0" anchor="t" anchorCtr="0">
            <a:spAutoFit/>
          </a:bodyPr>
          <a:lstStyle/>
          <a:p>
            <a:pPr lvl="0">
              <a:lnSpc>
                <a:spcPct val="140000"/>
              </a:lnSpc>
              <a:buSzPts val="8000"/>
            </a:pPr>
            <a:r>
              <a:rPr lang="nl-NL" sz="8000" dirty="0">
                <a:solidFill>
                  <a:srgbClr val="FFFFFF"/>
                </a:solidFill>
                <a:latin typeface="Anton"/>
                <a:ea typeface="Anton"/>
                <a:cs typeface="Anton"/>
                <a:sym typeface="Anton"/>
              </a:rPr>
              <a:t>Übersicht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06"/>
        <p:cNvGrpSpPr/>
        <p:nvPr/>
      </p:nvGrpSpPr>
      <p:grpSpPr>
        <a:xfrm>
          <a:off x="0" y="0"/>
          <a:ext cx="0" cy="0"/>
          <a:chOff x="0" y="0"/>
          <a:chExt cx="0" cy="0"/>
        </a:xfrm>
      </p:grpSpPr>
      <p:grpSp>
        <p:nvGrpSpPr>
          <p:cNvPr id="107" name="Google Shape;107;p3"/>
          <p:cNvGrpSpPr/>
          <p:nvPr/>
        </p:nvGrpSpPr>
        <p:grpSpPr>
          <a:xfrm>
            <a:off x="0" y="-216991"/>
            <a:ext cx="2922084" cy="10503991"/>
            <a:chOff x="0" y="-57150"/>
            <a:chExt cx="769602" cy="2766483"/>
          </a:xfrm>
        </p:grpSpPr>
        <p:sp>
          <p:nvSpPr>
            <p:cNvPr id="108" name="Google Shape;108;p3"/>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9" name="Google Shape;109;p3"/>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10" name="Google Shape;110;p3"/>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1" name="Google Shape;111;p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2" name="Google Shape;112;p3"/>
          <p:cNvSpPr txBox="1">
            <a:spLocks noGrp="1"/>
          </p:cNvSpPr>
          <p:nvPr>
            <p:ph type="title"/>
          </p:nvPr>
        </p:nvSpPr>
        <p:spPr>
          <a:xfrm>
            <a:off x="4037479" y="1301585"/>
            <a:ext cx="8229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err="1">
                <a:solidFill>
                  <a:schemeClr val="lt1"/>
                </a:solidFill>
                <a:latin typeface="Anton"/>
                <a:ea typeface="Anton"/>
                <a:cs typeface="Anton"/>
                <a:sym typeface="Anton"/>
              </a:rPr>
              <a:t>Einleitung</a:t>
            </a:r>
            <a:endParaRPr sz="8000" dirty="0"/>
          </a:p>
        </p:txBody>
      </p:sp>
      <p:sp>
        <p:nvSpPr>
          <p:cNvPr id="113" name="Google Shape;113;p3"/>
          <p:cNvSpPr txBox="1"/>
          <p:nvPr/>
        </p:nvSpPr>
        <p:spPr>
          <a:xfrm>
            <a:off x="4191225" y="3050250"/>
            <a:ext cx="9433800" cy="4257600"/>
          </a:xfrm>
          <a:prstGeom prst="rect">
            <a:avLst/>
          </a:prstGeom>
          <a:noFill/>
          <a:ln>
            <a:noFill/>
          </a:ln>
        </p:spPr>
        <p:txBody>
          <a:bodyPr spcFirstLastPara="1" wrap="square" lIns="91425" tIns="45700" rIns="91425" bIns="45700" anchor="t" anchorCtr="0">
            <a:normAutofit/>
          </a:bodyPr>
          <a:lstStyle/>
          <a:p>
            <a:pPr marL="457200" marR="0" lvl="0" indent="-254000" algn="ctr" rtl="0">
              <a:lnSpc>
                <a:spcPct val="90000"/>
              </a:lnSpc>
              <a:spcBef>
                <a:spcPts val="0"/>
              </a:spcBef>
              <a:spcAft>
                <a:spcPts val="0"/>
              </a:spcAft>
              <a:buClr>
                <a:srgbClr val="000000"/>
              </a:buClr>
              <a:buSzPts val="3200"/>
              <a:buFont typeface="Arial"/>
              <a:buNone/>
            </a:pPr>
            <a:endParaRPr sz="3200" b="1" i="0" u="none" strike="noStrike" cap="none" dirty="0">
              <a:solidFill>
                <a:srgbClr val="FFFFFF"/>
              </a:solidFill>
              <a:latin typeface="Quicksand"/>
              <a:ea typeface="Quicksand"/>
              <a:cs typeface="Quicksand"/>
              <a:sym typeface="Quicksand"/>
            </a:endParaRPr>
          </a:p>
          <a:p>
            <a:pPr marL="457200" lvl="0" indent="-457200">
              <a:lnSpc>
                <a:spcPct val="90000"/>
              </a:lnSpc>
              <a:spcBef>
                <a:spcPts val="20"/>
              </a:spcBef>
              <a:buClr>
                <a:srgbClr val="FFFFFF"/>
              </a:buClr>
              <a:buSzPts val="3200"/>
              <a:buFont typeface="Arial"/>
              <a:buChar char="•"/>
            </a:pPr>
            <a:r>
              <a:rPr lang="nl-NL" sz="3200" dirty="0">
                <a:solidFill>
                  <a:srgbClr val="FFFFFF"/>
                </a:solidFill>
                <a:latin typeface="Quicksand"/>
                <a:ea typeface="Quicksand"/>
                <a:cs typeface="Quicksand"/>
                <a:sym typeface="Quicksand"/>
              </a:rPr>
              <a:t>Vorstellungsrunde </a:t>
            </a:r>
            <a:br>
              <a:rPr lang="nl-NL" sz="3200" dirty="0">
                <a:solidFill>
                  <a:srgbClr val="FFFFFF"/>
                </a:solidFill>
                <a:latin typeface="Quicksand"/>
                <a:ea typeface="Quicksand"/>
                <a:cs typeface="Quicksand"/>
                <a:sym typeface="Quicksand"/>
              </a:rPr>
            </a:br>
            <a:endParaRPr lang="nl-NL" sz="3200" dirty="0">
              <a:solidFill>
                <a:srgbClr val="FFFFFF"/>
              </a:solidFill>
              <a:latin typeface="Quicksand"/>
              <a:ea typeface="Quicksand"/>
              <a:cs typeface="Quicksand"/>
              <a:sym typeface="Quicksand"/>
            </a:endParaRPr>
          </a:p>
          <a:p>
            <a:pPr marL="457200" lvl="0" indent="-457200">
              <a:lnSpc>
                <a:spcPct val="90000"/>
              </a:lnSpc>
              <a:spcBef>
                <a:spcPts val="20"/>
              </a:spcBef>
              <a:buClr>
                <a:srgbClr val="FFFFFF"/>
              </a:buClr>
              <a:buSzPts val="3200"/>
              <a:buFont typeface="Arial"/>
              <a:buChar char="•"/>
            </a:pPr>
            <a:r>
              <a:rPr lang="nl-NL" sz="3200" dirty="0">
                <a:solidFill>
                  <a:srgbClr val="FFFFFF"/>
                </a:solidFill>
                <a:latin typeface="Quicksand"/>
                <a:ea typeface="Quicksand"/>
                <a:cs typeface="Quicksand"/>
                <a:sym typeface="Quicksand"/>
              </a:rPr>
              <a:t>Icebreaker:</a:t>
            </a:r>
            <a:br>
              <a:rPr lang="nl-NL" sz="3200" dirty="0">
                <a:solidFill>
                  <a:srgbClr val="FFFFFF"/>
                </a:solidFill>
                <a:latin typeface="Quicksand"/>
                <a:ea typeface="Quicksand"/>
                <a:cs typeface="Quicksand"/>
                <a:sym typeface="Quicksand"/>
              </a:rPr>
            </a:br>
            <a:endParaRPr lang="nl-NL" sz="3200" dirty="0">
              <a:solidFill>
                <a:srgbClr val="FFFFFF"/>
              </a:solidFill>
              <a:latin typeface="Quicksand"/>
              <a:ea typeface="Quicksand"/>
              <a:cs typeface="Quicksand"/>
              <a:sym typeface="Quicksand"/>
            </a:endParaRPr>
          </a:p>
          <a:p>
            <a:pPr lvl="0">
              <a:lnSpc>
                <a:spcPct val="90000"/>
              </a:lnSpc>
              <a:spcBef>
                <a:spcPts val="20"/>
              </a:spcBef>
              <a:buClr>
                <a:srgbClr val="FFFFFF"/>
              </a:buClr>
              <a:buSzPts val="3200"/>
            </a:pPr>
            <a:r>
              <a:rPr lang="nl-NL" sz="3200" dirty="0">
                <a:solidFill>
                  <a:srgbClr val="FFFFFF"/>
                </a:solidFill>
                <a:latin typeface="Quicksand"/>
                <a:ea typeface="Quicksand"/>
                <a:cs typeface="Quicksand"/>
                <a:sym typeface="Quicksand"/>
              </a:rPr>
              <a:t>	Was ist Ihr erster Gedanke zu</a:t>
            </a:r>
            <a:br>
              <a:rPr lang="nl-NL" sz="3200" dirty="0">
                <a:solidFill>
                  <a:srgbClr val="FFFFFF"/>
                </a:solidFill>
                <a:latin typeface="Quicksand"/>
                <a:ea typeface="Quicksand"/>
                <a:cs typeface="Quicksand"/>
                <a:sym typeface="Quicksand"/>
              </a:rPr>
            </a:br>
            <a:r>
              <a:rPr lang="nl-NL" sz="3200" dirty="0">
                <a:solidFill>
                  <a:srgbClr val="FFFFFF"/>
                </a:solidFill>
                <a:latin typeface="Quicksand"/>
                <a:ea typeface="Quicksand"/>
                <a:cs typeface="Quicksand"/>
                <a:sym typeface="Quicksand"/>
              </a:rPr>
              <a:t>	"Aktivismus in der 	Gehörlosengemeinschaft"?</a:t>
            </a:r>
            <a:endParaRPr sz="3200" b="0" i="0" u="none" strike="noStrike" cap="none" dirty="0">
              <a:solidFill>
                <a:srgbClr val="FFFFFF"/>
              </a:solidFill>
              <a:latin typeface="Quicksand"/>
              <a:ea typeface="Quicksand"/>
              <a:cs typeface="Quicksand"/>
              <a:sym typeface="Quicksand"/>
            </a:endParaRPr>
          </a:p>
        </p:txBody>
      </p:sp>
      <p:pic>
        <p:nvPicPr>
          <p:cNvPr id="114" name="Google Shape;114;p3"/>
          <p:cNvPicPr preferRelativeResize="0"/>
          <p:nvPr/>
        </p:nvPicPr>
        <p:blipFill rotWithShape="1">
          <a:blip r:embed="rId5">
            <a:alphaModFix/>
          </a:blip>
          <a:srcRect t="49889" r="50592"/>
          <a:stretch/>
        </p:blipFill>
        <p:spPr>
          <a:xfrm>
            <a:off x="10683417" y="1582436"/>
            <a:ext cx="6076228" cy="402152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18"/>
        <p:cNvGrpSpPr/>
        <p:nvPr/>
      </p:nvGrpSpPr>
      <p:grpSpPr>
        <a:xfrm>
          <a:off x="0" y="0"/>
          <a:ext cx="0" cy="0"/>
          <a:chOff x="0" y="0"/>
          <a:chExt cx="0" cy="0"/>
        </a:xfrm>
      </p:grpSpPr>
      <p:grpSp>
        <p:nvGrpSpPr>
          <p:cNvPr id="119" name="Google Shape;119;p4"/>
          <p:cNvGrpSpPr/>
          <p:nvPr/>
        </p:nvGrpSpPr>
        <p:grpSpPr>
          <a:xfrm>
            <a:off x="0" y="-216991"/>
            <a:ext cx="2922084" cy="10503991"/>
            <a:chOff x="0" y="-57150"/>
            <a:chExt cx="769602" cy="2766483"/>
          </a:xfrm>
        </p:grpSpPr>
        <p:sp>
          <p:nvSpPr>
            <p:cNvPr id="120" name="Google Shape;120;p4"/>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1" name="Google Shape;121;p4"/>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2" name="Google Shape;122;p4"/>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3" name="Google Shape;123;p4"/>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4" name="Google Shape;124;p4"/>
          <p:cNvSpPr txBox="1"/>
          <p:nvPr/>
        </p:nvSpPr>
        <p:spPr>
          <a:xfrm>
            <a:off x="3906850" y="4692639"/>
            <a:ext cx="13423526" cy="1853361"/>
          </a:xfrm>
          <a:prstGeom prst="rect">
            <a:avLst/>
          </a:prstGeom>
          <a:noFill/>
          <a:ln>
            <a:noFill/>
          </a:ln>
        </p:spPr>
        <p:txBody>
          <a:bodyPr spcFirstLastPara="1" wrap="square" lIns="91425" tIns="45700" rIns="91425" bIns="45700" anchor="t" anchorCtr="0">
            <a:normAutofit/>
          </a:bodyPr>
          <a:lstStyle/>
          <a:p>
            <a:pPr lvl="0">
              <a:buClr>
                <a:schemeClr val="lt1"/>
              </a:buClr>
              <a:buSzPts val="3200"/>
            </a:pPr>
            <a:r>
              <a:rPr lang="nl-NL" sz="3800" dirty="0">
                <a:solidFill>
                  <a:schemeClr val="lt1"/>
                </a:solidFill>
                <a:latin typeface="Quicksand"/>
                <a:ea typeface="Quicksand"/>
                <a:cs typeface="Quicksand"/>
                <a:sym typeface="Quicksand"/>
              </a:rPr>
              <a:t>Wissen, Fähigkeiten und Werkzeugen kennen, </a:t>
            </a:r>
          </a:p>
          <a:p>
            <a:pPr lvl="0">
              <a:buClr>
                <a:schemeClr val="lt1"/>
              </a:buClr>
              <a:buSzPts val="3200"/>
            </a:pPr>
            <a:r>
              <a:rPr lang="nl-NL" sz="3800" dirty="0">
                <a:solidFill>
                  <a:schemeClr val="lt1"/>
                </a:solidFill>
                <a:latin typeface="Quicksand"/>
                <a:ea typeface="Quicksand"/>
                <a:cs typeface="Quicksand"/>
                <a:sym typeface="Quicksand"/>
              </a:rPr>
              <a:t>um eine effektive Interessensvertretungs-Kampagne </a:t>
            </a:r>
          </a:p>
          <a:p>
            <a:pPr lvl="0">
              <a:buClr>
                <a:schemeClr val="lt1"/>
              </a:buClr>
              <a:buSzPts val="3200"/>
            </a:pPr>
            <a:r>
              <a:rPr lang="nl-NL" sz="3800" dirty="0">
                <a:solidFill>
                  <a:schemeClr val="lt1"/>
                </a:solidFill>
                <a:latin typeface="Quicksand"/>
                <a:ea typeface="Quicksand"/>
                <a:cs typeface="Quicksand"/>
                <a:sym typeface="Quicksand"/>
              </a:rPr>
              <a:t>zu planen und zu präsentieren.</a:t>
            </a:r>
            <a:endParaRPr sz="3800" b="0" i="0" u="none" strike="noStrike" cap="none" dirty="0">
              <a:solidFill>
                <a:schemeClr val="lt1"/>
              </a:solidFill>
              <a:latin typeface="Calibri"/>
              <a:ea typeface="Calibri"/>
              <a:cs typeface="Calibri"/>
              <a:sym typeface="Calibri"/>
            </a:endParaRPr>
          </a:p>
        </p:txBody>
      </p:sp>
      <p:sp>
        <p:nvSpPr>
          <p:cNvPr id="125" name="Google Shape;125;p4"/>
          <p:cNvSpPr txBox="1">
            <a:spLocks noGrp="1"/>
          </p:cNvSpPr>
          <p:nvPr>
            <p:ph type="title" idx="4294967295"/>
          </p:nvPr>
        </p:nvSpPr>
        <p:spPr>
          <a:xfrm>
            <a:off x="4037479" y="1301585"/>
            <a:ext cx="8229600" cy="1143000"/>
          </a:xfrm>
          <a:prstGeom prst="rect">
            <a:avLst/>
          </a:prstGeom>
          <a:noFill/>
          <a:ln>
            <a:noFill/>
          </a:ln>
        </p:spPr>
        <p:txBody>
          <a:bodyPr spcFirstLastPara="1" wrap="square" lIns="91425" tIns="45700" rIns="91425" bIns="45700" anchor="ctr" anchorCtr="0">
            <a:noAutofit/>
          </a:bodyPr>
          <a:lstStyle/>
          <a:p>
            <a:pPr lvl="0" algn="l">
              <a:buClr>
                <a:schemeClr val="lt1"/>
              </a:buClr>
            </a:pPr>
            <a:r>
              <a:rPr lang="nl-NL" sz="8000" dirty="0">
                <a:solidFill>
                  <a:schemeClr val="lt1"/>
                </a:solidFill>
                <a:latin typeface="Anton"/>
                <a:ea typeface="Anton"/>
                <a:cs typeface="Anton"/>
                <a:sym typeface="Anton"/>
              </a:rPr>
              <a:t>Ziel</a:t>
            </a:r>
            <a:endParaRPr sz="8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29"/>
        <p:cNvGrpSpPr/>
        <p:nvPr/>
      </p:nvGrpSpPr>
      <p:grpSpPr>
        <a:xfrm>
          <a:off x="0" y="0"/>
          <a:ext cx="0" cy="0"/>
          <a:chOff x="0" y="0"/>
          <a:chExt cx="0" cy="0"/>
        </a:xfrm>
      </p:grpSpPr>
      <p:grpSp>
        <p:nvGrpSpPr>
          <p:cNvPr id="130" name="Google Shape;130;p6"/>
          <p:cNvGrpSpPr/>
          <p:nvPr/>
        </p:nvGrpSpPr>
        <p:grpSpPr>
          <a:xfrm>
            <a:off x="0" y="-216991"/>
            <a:ext cx="2922084" cy="10503991"/>
            <a:chOff x="0" y="-57150"/>
            <a:chExt cx="769602" cy="2766483"/>
          </a:xfrm>
        </p:grpSpPr>
        <p:sp>
          <p:nvSpPr>
            <p:cNvPr id="131" name="Google Shape;131;p6"/>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 name="Google Shape;132;p6"/>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33" name="Google Shape;133;p6"/>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4" name="Google Shape;134;p6"/>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5" name="Google Shape;135;p6"/>
          <p:cNvSpPr txBox="1">
            <a:spLocks noGrp="1"/>
          </p:cNvSpPr>
          <p:nvPr>
            <p:ph type="title"/>
          </p:nvPr>
        </p:nvSpPr>
        <p:spPr>
          <a:xfrm>
            <a:off x="3779725" y="2015175"/>
            <a:ext cx="131769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7800" dirty="0">
                <a:solidFill>
                  <a:schemeClr val="lt1"/>
                </a:solidFill>
                <a:latin typeface="Anton"/>
                <a:ea typeface="Anton"/>
                <a:cs typeface="Anton"/>
                <a:sym typeface="Anton"/>
              </a:rPr>
              <a:t>Was ist Aktivismus und Interessensvertretung?</a:t>
            </a:r>
            <a:endParaRPr sz="7800" dirty="0"/>
          </a:p>
        </p:txBody>
      </p:sp>
      <p:sp>
        <p:nvSpPr>
          <p:cNvPr id="136" name="Google Shape;136;p6"/>
          <p:cNvSpPr txBox="1">
            <a:spLocks noGrp="1"/>
          </p:cNvSpPr>
          <p:nvPr>
            <p:ph type="body" idx="1"/>
          </p:nvPr>
        </p:nvSpPr>
        <p:spPr>
          <a:xfrm>
            <a:off x="3501903" y="4838467"/>
            <a:ext cx="11839807" cy="4525963"/>
          </a:xfrm>
          <a:prstGeom prst="rect">
            <a:avLst/>
          </a:prstGeom>
          <a:noFill/>
          <a:ln>
            <a:noFill/>
          </a:ln>
        </p:spPr>
        <p:txBody>
          <a:bodyPr spcFirstLastPara="1" wrap="square" lIns="91425" tIns="45700" rIns="91425" bIns="45700" anchor="t" anchorCtr="0">
            <a:normAutofit/>
          </a:bodyPr>
          <a:lstStyle/>
          <a:p>
            <a:pPr marL="0" lvl="0" indent="0" algn="ctr">
              <a:spcBef>
                <a:spcPts val="0"/>
              </a:spcBef>
              <a:buNone/>
            </a:pPr>
            <a:r>
              <a:rPr lang="nl-NL" sz="4100" dirty="0">
                <a:solidFill>
                  <a:schemeClr val="lt1"/>
                </a:solidFill>
                <a:latin typeface="Quicksand"/>
                <a:ea typeface="Quicksand"/>
                <a:cs typeface="Quicksand"/>
                <a:sym typeface="Quicksand"/>
              </a:rPr>
              <a:t>Diskussion: </a:t>
            </a:r>
          </a:p>
          <a:p>
            <a:pPr marL="0" lvl="0" indent="0" algn="ctr">
              <a:spcBef>
                <a:spcPts val="0"/>
              </a:spcBef>
              <a:buNone/>
            </a:pPr>
            <a:r>
              <a:rPr lang="nl-NL" sz="4100" b="1" dirty="0">
                <a:solidFill>
                  <a:schemeClr val="lt1"/>
                </a:solidFill>
                <a:latin typeface="Quicksand"/>
                <a:ea typeface="Quicksand"/>
                <a:cs typeface="Quicksand"/>
                <a:sym typeface="Quicksand"/>
              </a:rPr>
              <a:t>Was ist der Unterschied?</a:t>
            </a:r>
          </a:p>
          <a:p>
            <a:pPr marL="0" lvl="0" indent="0" algn="ctr">
              <a:spcBef>
                <a:spcPts val="0"/>
              </a:spcBef>
              <a:buNone/>
            </a:pPr>
            <a:endParaRPr lang="nl-NL" sz="4100" dirty="0">
              <a:solidFill>
                <a:schemeClr val="lt1"/>
              </a:solidFill>
              <a:latin typeface="Quicksand"/>
              <a:ea typeface="Quicksand"/>
              <a:cs typeface="Quicksand"/>
              <a:sym typeface="Quicksand"/>
            </a:endParaRPr>
          </a:p>
          <a:p>
            <a:pPr marL="342900" lvl="0" indent="-154940" algn="l" rtl="0">
              <a:lnSpc>
                <a:spcPct val="100000"/>
              </a:lnSpc>
              <a:spcBef>
                <a:spcPts val="592"/>
              </a:spcBef>
              <a:spcAft>
                <a:spcPts val="0"/>
              </a:spcAft>
              <a:buClr>
                <a:schemeClr val="dk1"/>
              </a:buClr>
              <a:buSzPts val="3200"/>
              <a:buNone/>
            </a:pPr>
            <a:endParaRPr dirty="0">
              <a:solidFill>
                <a:schemeClr val="lt1"/>
              </a:solidFill>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51"/>
        <p:cNvGrpSpPr/>
        <p:nvPr/>
      </p:nvGrpSpPr>
      <p:grpSpPr>
        <a:xfrm>
          <a:off x="0" y="0"/>
          <a:ext cx="0" cy="0"/>
          <a:chOff x="0" y="0"/>
          <a:chExt cx="0" cy="0"/>
        </a:xfrm>
      </p:grpSpPr>
      <p:grpSp>
        <p:nvGrpSpPr>
          <p:cNvPr id="152" name="Google Shape;152;g364490444fc_0_10"/>
          <p:cNvGrpSpPr/>
          <p:nvPr/>
        </p:nvGrpSpPr>
        <p:grpSpPr>
          <a:xfrm>
            <a:off x="0" y="-216992"/>
            <a:ext cx="2922102" cy="10504504"/>
            <a:chOff x="0" y="-57150"/>
            <a:chExt cx="769602" cy="2766600"/>
          </a:xfrm>
        </p:grpSpPr>
        <p:sp>
          <p:nvSpPr>
            <p:cNvPr id="153" name="Google Shape;153;g364490444fc_0_10"/>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4" name="Google Shape;154;g364490444fc_0_10"/>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55" name="Google Shape;155;g364490444fc_0_10"/>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6" name="Google Shape;156;g364490444fc_0_10"/>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7" name="Google Shape;157;g364490444fc_0_10"/>
          <p:cNvSpPr txBox="1">
            <a:spLocks noGrp="1"/>
          </p:cNvSpPr>
          <p:nvPr>
            <p:ph type="title"/>
          </p:nvPr>
        </p:nvSpPr>
        <p:spPr>
          <a:xfrm>
            <a:off x="3368929" y="1279426"/>
            <a:ext cx="131769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7800" dirty="0">
                <a:solidFill>
                  <a:schemeClr val="lt1"/>
                </a:solidFill>
                <a:latin typeface="Anton"/>
                <a:ea typeface="Anton"/>
                <a:cs typeface="Anton"/>
                <a:sym typeface="Anton"/>
              </a:rPr>
              <a:t>Was ist Aktivismus und Interessensvertretung?</a:t>
            </a:r>
            <a:endParaRPr sz="7800" dirty="0"/>
          </a:p>
        </p:txBody>
      </p:sp>
      <p:sp>
        <p:nvSpPr>
          <p:cNvPr id="158" name="Google Shape;158;g364490444fc_0_10"/>
          <p:cNvSpPr txBox="1">
            <a:spLocks noGrp="1"/>
          </p:cNvSpPr>
          <p:nvPr>
            <p:ph type="body" idx="1"/>
          </p:nvPr>
        </p:nvSpPr>
        <p:spPr>
          <a:xfrm>
            <a:off x="4037479" y="3630378"/>
            <a:ext cx="11839800" cy="45261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endParaRPr dirty="0">
              <a:solidFill>
                <a:schemeClr val="lt1"/>
              </a:solidFill>
              <a:latin typeface="Quicksand"/>
              <a:ea typeface="Quicksand"/>
              <a:cs typeface="Quicksand"/>
              <a:sym typeface="Quicksand"/>
            </a:endParaRPr>
          </a:p>
          <a:p>
            <a:pPr marL="0" lvl="0" indent="0" algn="ctr" rtl="0">
              <a:lnSpc>
                <a:spcPct val="100000"/>
              </a:lnSpc>
              <a:spcBef>
                <a:spcPts val="0"/>
              </a:spcBef>
              <a:spcAft>
                <a:spcPts val="0"/>
              </a:spcAft>
              <a:buSzPts val="1800"/>
              <a:buNone/>
            </a:pPr>
            <a:endParaRPr sz="4100" dirty="0"/>
          </a:p>
          <a:p>
            <a:pPr marL="0" lvl="0" indent="0" algn="l" rtl="0">
              <a:lnSpc>
                <a:spcPct val="100000"/>
              </a:lnSpc>
              <a:spcBef>
                <a:spcPts val="592"/>
              </a:spcBef>
              <a:spcAft>
                <a:spcPts val="0"/>
              </a:spcAft>
              <a:buClr>
                <a:schemeClr val="dk1"/>
              </a:buClr>
              <a:buSzPts val="3200"/>
              <a:buNone/>
            </a:pPr>
            <a:endParaRPr dirty="0">
              <a:solidFill>
                <a:schemeClr val="lt1"/>
              </a:solidFill>
              <a:latin typeface="Quicksand"/>
              <a:ea typeface="Quicksand"/>
              <a:cs typeface="Quicksand"/>
              <a:sym typeface="Quicksand"/>
            </a:endParaRPr>
          </a:p>
          <a:p>
            <a:pPr marL="342900" lvl="0" indent="-154940" algn="l" rtl="0">
              <a:lnSpc>
                <a:spcPct val="100000"/>
              </a:lnSpc>
              <a:spcBef>
                <a:spcPts val="592"/>
              </a:spcBef>
              <a:spcAft>
                <a:spcPts val="0"/>
              </a:spcAft>
              <a:buClr>
                <a:schemeClr val="dk1"/>
              </a:buClr>
              <a:buSzPts val="3200"/>
              <a:buNone/>
            </a:pPr>
            <a:endParaRPr dirty="0">
              <a:solidFill>
                <a:schemeClr val="lt1"/>
              </a:solidFill>
              <a:latin typeface="Quicksand"/>
              <a:ea typeface="Quicksand"/>
              <a:cs typeface="Quicksand"/>
              <a:sym typeface="Quicksand"/>
            </a:endParaRPr>
          </a:p>
        </p:txBody>
      </p:sp>
      <p:sp>
        <p:nvSpPr>
          <p:cNvPr id="160" name="Google Shape;160;g364490444fc_0_10"/>
          <p:cNvSpPr txBox="1"/>
          <p:nvPr/>
        </p:nvSpPr>
        <p:spPr>
          <a:xfrm>
            <a:off x="14128575" y="7026150"/>
            <a:ext cx="3000000" cy="1395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nl-NL" sz="1100" b="1">
                <a:solidFill>
                  <a:schemeClr val="lt1"/>
                </a:solidFill>
              </a:rPr>
              <a:t>Figure 1</a:t>
            </a:r>
            <a:endParaRPr sz="1100" b="1">
              <a:solidFill>
                <a:schemeClr val="lt1"/>
              </a:solidFill>
            </a:endParaRPr>
          </a:p>
          <a:p>
            <a:pPr marL="0" lvl="0" indent="0" algn="l" rtl="0">
              <a:spcBef>
                <a:spcPts val="0"/>
              </a:spcBef>
              <a:spcAft>
                <a:spcPts val="0"/>
              </a:spcAft>
              <a:buNone/>
            </a:pPr>
            <a:r>
              <a:rPr lang="nl-NL" sz="1100" i="1">
                <a:solidFill>
                  <a:schemeClr val="lt1"/>
                </a:solidFill>
              </a:rPr>
              <a:t>Advocacy vs. Activism</a:t>
            </a:r>
            <a:r>
              <a:rPr lang="nl-NL" sz="1100">
                <a:solidFill>
                  <a:schemeClr val="lt1"/>
                </a:solidFill>
              </a:rPr>
              <a:t> [Diagram]. From </a:t>
            </a:r>
            <a:r>
              <a:rPr lang="nl-NL" sz="1100" i="1">
                <a:solidFill>
                  <a:schemeClr val="lt1"/>
                </a:solidFill>
              </a:rPr>
              <a:t>Advocacy vs. Activism</a:t>
            </a:r>
            <a:r>
              <a:rPr lang="nl-NL" sz="1100">
                <a:solidFill>
                  <a:schemeClr val="lt1"/>
                </a:solidFill>
              </a:rPr>
              <a:t>, by Grammar Stammer, 2025. Retrieved August 13, 2025, from </a:t>
            </a:r>
            <a:r>
              <a:rPr lang="nl-NL" sz="1100" u="sng">
                <a:solidFill>
                  <a:schemeClr val="hlink"/>
                </a:solidFill>
                <a:hlinkClick r:id="rId5"/>
              </a:rPr>
              <a:t>https://grammarstammer.weebly.com/words-to-the-wise/advocacy-vs-activism</a:t>
            </a:r>
            <a:endParaRPr/>
          </a:p>
        </p:txBody>
      </p:sp>
      <p:sp>
        <p:nvSpPr>
          <p:cNvPr id="2" name="Abgerundetes Rechteck 1"/>
          <p:cNvSpPr/>
          <p:nvPr/>
        </p:nvSpPr>
        <p:spPr>
          <a:xfrm>
            <a:off x="3840480" y="3264543"/>
            <a:ext cx="4758211" cy="684759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Abgerundetes Rechteck 12"/>
          <p:cNvSpPr/>
          <p:nvPr/>
        </p:nvSpPr>
        <p:spPr>
          <a:xfrm>
            <a:off x="8811947" y="3264542"/>
            <a:ext cx="4642282" cy="685917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extfeld 2"/>
          <p:cNvSpPr txBox="1"/>
          <p:nvPr/>
        </p:nvSpPr>
        <p:spPr>
          <a:xfrm>
            <a:off x="4695683" y="3778054"/>
            <a:ext cx="3584457" cy="1169551"/>
          </a:xfrm>
          <a:prstGeom prst="rect">
            <a:avLst/>
          </a:prstGeom>
          <a:noFill/>
        </p:spPr>
        <p:txBody>
          <a:bodyPr wrap="square" rtlCol="0">
            <a:spAutoFit/>
          </a:bodyPr>
          <a:lstStyle/>
          <a:p>
            <a:r>
              <a:rPr lang="de-AT" sz="2800" b="1" dirty="0">
                <a:latin typeface="Arial Black" panose="020B0A04020102020204" pitchFamily="34" charset="0"/>
              </a:rPr>
              <a:t>Interessens-vertretung</a:t>
            </a:r>
          </a:p>
          <a:p>
            <a:endParaRPr lang="de-AT" dirty="0"/>
          </a:p>
        </p:txBody>
      </p:sp>
      <p:sp>
        <p:nvSpPr>
          <p:cNvPr id="15" name="Textfeld 14"/>
          <p:cNvSpPr txBox="1"/>
          <p:nvPr/>
        </p:nvSpPr>
        <p:spPr>
          <a:xfrm>
            <a:off x="9407677" y="3928971"/>
            <a:ext cx="3206558" cy="1200329"/>
          </a:xfrm>
          <a:prstGeom prst="rect">
            <a:avLst/>
          </a:prstGeom>
          <a:noFill/>
        </p:spPr>
        <p:txBody>
          <a:bodyPr wrap="square" rtlCol="0">
            <a:spAutoFit/>
          </a:bodyPr>
          <a:lstStyle/>
          <a:p>
            <a:r>
              <a:rPr lang="de-AT" sz="3600" b="1" dirty="0">
                <a:latin typeface="Arial Black" panose="020B0A04020102020204" pitchFamily="34" charset="0"/>
              </a:rPr>
              <a:t>Aktivismus</a:t>
            </a:r>
          </a:p>
          <a:p>
            <a:endParaRPr lang="de-AT" sz="3600" b="1" dirty="0">
              <a:latin typeface="Arial Black" panose="020B0A04020102020204" pitchFamily="34" charset="0"/>
            </a:endParaRPr>
          </a:p>
        </p:txBody>
      </p:sp>
      <p:sp>
        <p:nvSpPr>
          <p:cNvPr id="4" name="Textfeld 3"/>
          <p:cNvSpPr txBox="1"/>
          <p:nvPr/>
        </p:nvSpPr>
        <p:spPr>
          <a:xfrm>
            <a:off x="4386432" y="4906628"/>
            <a:ext cx="3814690" cy="3077766"/>
          </a:xfrm>
          <a:prstGeom prst="rect">
            <a:avLst/>
          </a:prstGeom>
          <a:noFill/>
        </p:spPr>
        <p:txBody>
          <a:bodyPr wrap="square" rtlCol="0">
            <a:spAutoFit/>
          </a:bodyPr>
          <a:lstStyle/>
          <a:p>
            <a:r>
              <a:rPr lang="de-AT" sz="1800" dirty="0">
                <a:solidFill>
                  <a:schemeClr val="tx1"/>
                </a:solidFill>
                <a:latin typeface="Quicksand" panose="020B0604020202020204" charset="0"/>
              </a:rPr>
              <a:t>Arbeit innerhalb des Systems, um Entscheidungsträger zu beeinflussen, um Veränderungen zu erwirken.</a:t>
            </a:r>
          </a:p>
          <a:p>
            <a:endParaRPr lang="de-AT" sz="1800" dirty="0">
              <a:solidFill>
                <a:schemeClr val="tx1"/>
              </a:solidFill>
              <a:latin typeface="Quicksand" panose="020B0604020202020204" charset="0"/>
            </a:endParaRPr>
          </a:p>
          <a:p>
            <a:endParaRPr lang="de-AT" sz="1800" dirty="0">
              <a:solidFill>
                <a:schemeClr val="tx1"/>
              </a:solidFill>
              <a:latin typeface="Quicksand" panose="020B0604020202020204" charset="0"/>
            </a:endParaRPr>
          </a:p>
          <a:p>
            <a:pPr marL="285750" indent="-285750">
              <a:buFont typeface="Wingdings" panose="05000000000000000000" pitchFamily="2" charset="2"/>
              <a:buChar char="§"/>
            </a:pPr>
            <a:r>
              <a:rPr lang="de-AT" sz="1800" dirty="0">
                <a:solidFill>
                  <a:schemeClr val="tx1"/>
                </a:solidFill>
                <a:latin typeface="Quicksand" panose="020B0604020202020204" charset="0"/>
              </a:rPr>
              <a:t>Schrifttexte verfassen</a:t>
            </a:r>
          </a:p>
          <a:p>
            <a:pPr marL="285750" indent="-285750">
              <a:buFont typeface="Wingdings" panose="05000000000000000000" pitchFamily="2" charset="2"/>
              <a:buChar char="§"/>
            </a:pPr>
            <a:r>
              <a:rPr lang="de-AT" sz="1800" dirty="0">
                <a:solidFill>
                  <a:schemeClr val="tx1"/>
                </a:solidFill>
                <a:latin typeface="Quicksand" panose="020B0604020202020204" charset="0"/>
              </a:rPr>
              <a:t>Treffen mit Verantwortlichen</a:t>
            </a:r>
          </a:p>
          <a:p>
            <a:pPr marL="285750" indent="-285750">
              <a:buFont typeface="Wingdings" panose="05000000000000000000" pitchFamily="2" charset="2"/>
              <a:buChar char="§"/>
            </a:pPr>
            <a:r>
              <a:rPr lang="de-AT" sz="1800" dirty="0">
                <a:solidFill>
                  <a:schemeClr val="tx1"/>
                </a:solidFill>
                <a:latin typeface="Quicksand" panose="020B0604020202020204" charset="0"/>
              </a:rPr>
              <a:t>Erklärungen für die Politiker*innen</a:t>
            </a:r>
          </a:p>
          <a:p>
            <a:endParaRPr lang="de-AT" dirty="0"/>
          </a:p>
        </p:txBody>
      </p:sp>
      <p:sp>
        <p:nvSpPr>
          <p:cNvPr id="17" name="Textfeld 16"/>
          <p:cNvSpPr txBox="1"/>
          <p:nvPr/>
        </p:nvSpPr>
        <p:spPr>
          <a:xfrm>
            <a:off x="9339707" y="4780311"/>
            <a:ext cx="3861366" cy="3508653"/>
          </a:xfrm>
          <a:prstGeom prst="rect">
            <a:avLst/>
          </a:prstGeom>
          <a:noFill/>
        </p:spPr>
        <p:txBody>
          <a:bodyPr wrap="square" rtlCol="0">
            <a:spAutoFit/>
          </a:bodyPr>
          <a:lstStyle/>
          <a:p>
            <a:r>
              <a:rPr lang="de-AT" sz="2000" dirty="0">
                <a:latin typeface="Quicksand" panose="020B0604020202020204" charset="0"/>
              </a:rPr>
              <a:t>Öffentlich-wirksame Aktionen setzen, um Bewusstsein zu schaffen und Veränderungen vorantreiben.</a:t>
            </a:r>
          </a:p>
          <a:p>
            <a:endParaRPr lang="de-AT" sz="2000" dirty="0">
              <a:latin typeface="Quicksand" panose="020B0604020202020204" charset="0"/>
            </a:endParaRPr>
          </a:p>
          <a:p>
            <a:pPr marL="342900" indent="-342900">
              <a:buFont typeface="Arial" panose="020B0604020202020204" pitchFamily="34" charset="0"/>
              <a:buChar char="•"/>
            </a:pPr>
            <a:r>
              <a:rPr lang="de-AT" sz="2000" dirty="0">
                <a:latin typeface="Quicksand" panose="020B0604020202020204" charset="0"/>
              </a:rPr>
              <a:t>Demonstrationen</a:t>
            </a:r>
          </a:p>
          <a:p>
            <a:pPr marL="342900" indent="-342900">
              <a:buFont typeface="Arial" panose="020B0604020202020204" pitchFamily="34" charset="0"/>
              <a:buChar char="•"/>
            </a:pPr>
            <a:r>
              <a:rPr lang="de-AT" sz="2000" dirty="0">
                <a:latin typeface="Quicksand" panose="020B0604020202020204" charset="0"/>
              </a:rPr>
              <a:t>Petitionen</a:t>
            </a:r>
          </a:p>
          <a:p>
            <a:pPr marL="342900" indent="-342900">
              <a:buFont typeface="Arial" panose="020B0604020202020204" pitchFamily="34" charset="0"/>
              <a:buChar char="•"/>
            </a:pPr>
            <a:r>
              <a:rPr lang="de-AT" sz="2000" dirty="0">
                <a:latin typeface="Quicksand" panose="020B0604020202020204" charset="0"/>
              </a:rPr>
              <a:t>Kundgebungen</a:t>
            </a:r>
          </a:p>
          <a:p>
            <a:pPr marL="342900" indent="-342900">
              <a:buFont typeface="Arial" panose="020B0604020202020204" pitchFamily="34" charset="0"/>
              <a:buChar char="•"/>
            </a:pPr>
            <a:r>
              <a:rPr lang="de-AT" sz="2000" dirty="0" err="1">
                <a:latin typeface="Quicksand" panose="020B0604020202020204" charset="0"/>
              </a:rPr>
              <a:t>Social</a:t>
            </a:r>
            <a:r>
              <a:rPr lang="de-AT" sz="2000" dirty="0">
                <a:latin typeface="Quicksand" panose="020B0604020202020204" charset="0"/>
              </a:rPr>
              <a:t>-Media-Kampagnen</a:t>
            </a:r>
          </a:p>
          <a:p>
            <a:endParaRPr lang="de-AT" dirty="0"/>
          </a:p>
          <a:p>
            <a:endParaRPr lang="de-AT" dirty="0"/>
          </a:p>
          <a:p>
            <a:endParaRPr lang="de-AT" dirty="0"/>
          </a:p>
        </p:txBody>
      </p:sp>
      <p:pic>
        <p:nvPicPr>
          <p:cNvPr id="6" name="Grafik 5"/>
          <p:cNvPicPr>
            <a:picLocks noChangeAspect="1"/>
          </p:cNvPicPr>
          <p:nvPr/>
        </p:nvPicPr>
        <p:blipFill>
          <a:blip r:embed="rId6"/>
          <a:stretch>
            <a:fillRect/>
          </a:stretch>
        </p:blipFill>
        <p:spPr>
          <a:xfrm>
            <a:off x="10031371" y="8016304"/>
            <a:ext cx="1895475" cy="1409700"/>
          </a:xfrm>
          <a:prstGeom prst="rect">
            <a:avLst/>
          </a:prstGeom>
        </p:spPr>
      </p:pic>
      <p:pic>
        <p:nvPicPr>
          <p:cNvPr id="7" name="Grafik 6"/>
          <p:cNvPicPr>
            <a:picLocks noChangeAspect="1"/>
          </p:cNvPicPr>
          <p:nvPr/>
        </p:nvPicPr>
        <p:blipFill>
          <a:blip r:embed="rId7"/>
          <a:stretch>
            <a:fillRect/>
          </a:stretch>
        </p:blipFill>
        <p:spPr>
          <a:xfrm>
            <a:off x="5057557" y="8022292"/>
            <a:ext cx="2228850" cy="15049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64"/>
        <p:cNvGrpSpPr/>
        <p:nvPr/>
      </p:nvGrpSpPr>
      <p:grpSpPr>
        <a:xfrm>
          <a:off x="0" y="0"/>
          <a:ext cx="0" cy="0"/>
          <a:chOff x="0" y="0"/>
          <a:chExt cx="0" cy="0"/>
        </a:xfrm>
      </p:grpSpPr>
      <p:grpSp>
        <p:nvGrpSpPr>
          <p:cNvPr id="165" name="Google Shape;165;g35fa9f5703a_0_3"/>
          <p:cNvGrpSpPr/>
          <p:nvPr/>
        </p:nvGrpSpPr>
        <p:grpSpPr>
          <a:xfrm>
            <a:off x="0" y="-216993"/>
            <a:ext cx="2922102" cy="10504504"/>
            <a:chOff x="0" y="-57150"/>
            <a:chExt cx="769602" cy="2766600"/>
          </a:xfrm>
        </p:grpSpPr>
        <p:sp>
          <p:nvSpPr>
            <p:cNvPr id="166" name="Google Shape;166;g35fa9f5703a_0_3"/>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 name="Google Shape;167;g35fa9f5703a_0_3"/>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8" name="Google Shape;168;g35fa9f5703a_0_3"/>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9" name="Google Shape;169;g35fa9f5703a_0_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0" name="Google Shape;170;g35fa9f5703a_0_3"/>
          <p:cNvSpPr txBox="1">
            <a:spLocks noGrp="1"/>
          </p:cNvSpPr>
          <p:nvPr>
            <p:ph type="title"/>
          </p:nvPr>
        </p:nvSpPr>
        <p:spPr>
          <a:xfrm>
            <a:off x="4908816" y="449792"/>
            <a:ext cx="94701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err="1">
                <a:solidFill>
                  <a:schemeClr val="lt1"/>
                </a:solidFill>
                <a:latin typeface="Anton"/>
                <a:ea typeface="Anton"/>
                <a:cs typeface="Anton"/>
                <a:sym typeface="Anton"/>
              </a:rPr>
              <a:t>Leiter</a:t>
            </a:r>
            <a:r>
              <a:rPr lang="nl-NL" sz="8000" dirty="0">
                <a:solidFill>
                  <a:schemeClr val="lt1"/>
                </a:solidFill>
                <a:latin typeface="Anton"/>
                <a:ea typeface="Anton"/>
                <a:cs typeface="Anton"/>
                <a:sym typeface="Anton"/>
              </a:rPr>
              <a:t> der </a:t>
            </a:r>
            <a:r>
              <a:rPr lang="nl-NL" sz="8000" dirty="0" err="1">
                <a:solidFill>
                  <a:schemeClr val="lt1"/>
                </a:solidFill>
                <a:latin typeface="Anton"/>
                <a:ea typeface="Anton"/>
                <a:cs typeface="Anton"/>
                <a:sym typeface="Anton"/>
              </a:rPr>
              <a:t>Beteiligung</a:t>
            </a:r>
            <a:endParaRPr sz="8000" dirty="0"/>
          </a:p>
        </p:txBody>
      </p:sp>
      <p:pic>
        <p:nvPicPr>
          <p:cNvPr id="172" name="Google Shape;172;g35fa9f5703a_0_3"/>
          <p:cNvPicPr preferRelativeResize="0"/>
          <p:nvPr/>
        </p:nvPicPr>
        <p:blipFill>
          <a:blip r:embed="rId5">
            <a:alphaModFix/>
          </a:blip>
          <a:stretch>
            <a:fillRect/>
          </a:stretch>
        </p:blipFill>
        <p:spPr>
          <a:xfrm>
            <a:off x="331183" y="4230331"/>
            <a:ext cx="3851417" cy="2859764"/>
          </a:xfrm>
          <a:prstGeom prst="rect">
            <a:avLst/>
          </a:prstGeom>
          <a:noFill/>
          <a:ln>
            <a:noFill/>
          </a:ln>
        </p:spPr>
      </p:pic>
      <p:sp>
        <p:nvSpPr>
          <p:cNvPr id="173" name="Google Shape;173;g35fa9f5703a_0_3"/>
          <p:cNvSpPr txBox="1"/>
          <p:nvPr/>
        </p:nvSpPr>
        <p:spPr>
          <a:xfrm>
            <a:off x="215747" y="8628473"/>
            <a:ext cx="2668528" cy="1660424"/>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nl-NL" sz="1100" b="1" dirty="0">
                <a:solidFill>
                  <a:schemeClr val="lt1"/>
                </a:solidFill>
              </a:rPr>
              <a:t>Figure 2</a:t>
            </a:r>
            <a:br>
              <a:rPr lang="nl-NL" sz="1100" b="1" dirty="0">
                <a:solidFill>
                  <a:schemeClr val="lt1"/>
                </a:solidFill>
              </a:rPr>
            </a:br>
            <a:r>
              <a:rPr lang="nl-NL" sz="1100" i="1" dirty="0">
                <a:solidFill>
                  <a:schemeClr val="lt1"/>
                </a:solidFill>
              </a:rPr>
              <a:t>Ladder of Participation</a:t>
            </a:r>
            <a:r>
              <a:rPr lang="nl-NL" sz="1100" dirty="0">
                <a:solidFill>
                  <a:schemeClr val="lt1"/>
                </a:solidFill>
              </a:rPr>
              <a:t> [Image]. From J. Young, 2021, </a:t>
            </a:r>
            <a:r>
              <a:rPr lang="nl-NL" sz="1100" i="1" dirty="0">
                <a:solidFill>
                  <a:schemeClr val="lt1"/>
                </a:solidFill>
              </a:rPr>
              <a:t>X</a:t>
            </a:r>
            <a:r>
              <a:rPr lang="nl-NL" sz="1100" dirty="0">
                <a:solidFill>
                  <a:schemeClr val="lt1"/>
                </a:solidFill>
              </a:rPr>
              <a:t> (formerly Twitter). Retrieved August 13, 2025, from </a:t>
            </a:r>
            <a:r>
              <a:rPr lang="nl-NL" sz="1100" u="sng" dirty="0">
                <a:solidFill>
                  <a:schemeClr val="hlink"/>
                </a:solidFill>
                <a:hlinkClick r:id="rId6"/>
              </a:rPr>
              <a:t>https://x.com/Juliet_Young1/status/1384604477697761281</a:t>
            </a:r>
            <a:endParaRPr sz="1100" u="sng" dirty="0">
              <a:solidFill>
                <a:schemeClr val="hlink"/>
              </a:solidFill>
            </a:endParaRPr>
          </a:p>
        </p:txBody>
      </p:sp>
      <p:sp>
        <p:nvSpPr>
          <p:cNvPr id="15" name="Abgerundetes Rechteck 14"/>
          <p:cNvSpPr/>
          <p:nvPr/>
        </p:nvSpPr>
        <p:spPr>
          <a:xfrm>
            <a:off x="4513783" y="1916926"/>
            <a:ext cx="11451873" cy="718788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b="1" dirty="0"/>
          </a:p>
        </p:txBody>
      </p:sp>
      <p:pic>
        <p:nvPicPr>
          <p:cNvPr id="10" name="Grafik 9"/>
          <p:cNvPicPr>
            <a:picLocks noChangeAspect="1"/>
          </p:cNvPicPr>
          <p:nvPr/>
        </p:nvPicPr>
        <p:blipFill>
          <a:blip r:embed="rId7"/>
          <a:stretch>
            <a:fillRect/>
          </a:stretch>
        </p:blipFill>
        <p:spPr>
          <a:xfrm>
            <a:off x="5260972" y="2573589"/>
            <a:ext cx="9711250" cy="5667106"/>
          </a:xfrm>
          <a:prstGeom prst="rect">
            <a:avLst/>
          </a:prstGeom>
        </p:spPr>
      </p:pic>
      <p:sp>
        <p:nvSpPr>
          <p:cNvPr id="11" name="Textfeld 10"/>
          <p:cNvSpPr txBox="1"/>
          <p:nvPr/>
        </p:nvSpPr>
        <p:spPr>
          <a:xfrm>
            <a:off x="11635716" y="8240695"/>
            <a:ext cx="2743200" cy="307777"/>
          </a:xfrm>
          <a:prstGeom prst="rect">
            <a:avLst/>
          </a:prstGeom>
          <a:noFill/>
        </p:spPr>
        <p:txBody>
          <a:bodyPr wrap="square" rtlCol="0">
            <a:spAutoFit/>
          </a:bodyPr>
          <a:lstStyle/>
          <a:p>
            <a:r>
              <a:rPr lang="de-AT" b="1" dirty="0">
                <a:latin typeface="Arial Black" panose="020B0A04020102020204" pitchFamily="34" charset="0"/>
              </a:rPr>
              <a:t>Modell von </a:t>
            </a:r>
            <a:r>
              <a:rPr lang="de-AT" b="1" dirty="0" err="1">
                <a:latin typeface="Arial Black" panose="020B0A04020102020204" pitchFamily="34" charset="0"/>
              </a:rPr>
              <a:t>Arnstein</a:t>
            </a:r>
            <a:r>
              <a:rPr lang="de-AT" b="1" dirty="0">
                <a:latin typeface="Arial Black" panose="020B0A04020102020204" pitchFamily="34" charset="0"/>
              </a:rPr>
              <a:t>, 1969</a:t>
            </a:r>
          </a:p>
        </p:txBody>
      </p:sp>
      <p:sp>
        <p:nvSpPr>
          <p:cNvPr id="2" name="Rechteck 1"/>
          <p:cNvSpPr/>
          <p:nvPr/>
        </p:nvSpPr>
        <p:spPr>
          <a:xfrm>
            <a:off x="11518150" y="8284975"/>
            <a:ext cx="2978331" cy="3877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extfeld 2"/>
          <p:cNvSpPr txBox="1"/>
          <p:nvPr/>
        </p:nvSpPr>
        <p:spPr>
          <a:xfrm>
            <a:off x="11691582" y="8324975"/>
            <a:ext cx="2804899" cy="307777"/>
          </a:xfrm>
          <a:prstGeom prst="rect">
            <a:avLst/>
          </a:prstGeom>
          <a:noFill/>
        </p:spPr>
        <p:txBody>
          <a:bodyPr wrap="square" rtlCol="0">
            <a:spAutoFit/>
          </a:bodyPr>
          <a:lstStyle/>
          <a:p>
            <a:r>
              <a:rPr lang="de-DE" b="1" dirty="0"/>
              <a:t>Modell von </a:t>
            </a:r>
            <a:r>
              <a:rPr lang="de-DE" b="1" dirty="0" err="1"/>
              <a:t>Arnstein</a:t>
            </a:r>
            <a:r>
              <a:rPr lang="de-DE" b="1" dirty="0"/>
              <a:t>, 1969</a:t>
            </a:r>
            <a:endParaRPr lang="de-AT"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77"/>
        <p:cNvGrpSpPr/>
        <p:nvPr/>
      </p:nvGrpSpPr>
      <p:grpSpPr>
        <a:xfrm>
          <a:off x="0" y="0"/>
          <a:ext cx="0" cy="0"/>
          <a:chOff x="0" y="0"/>
          <a:chExt cx="0" cy="0"/>
        </a:xfrm>
      </p:grpSpPr>
      <p:sp>
        <p:nvSpPr>
          <p:cNvPr id="178" name="Google Shape;178;g35fa9f5703a_0_3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9" name="Google Shape;179;g35fa9f5703a_0_33"/>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0" name="Google Shape;180;g35fa9f5703a_0_33"/>
          <p:cNvSpPr txBox="1"/>
          <p:nvPr/>
        </p:nvSpPr>
        <p:spPr>
          <a:xfrm>
            <a:off x="3948374" y="876432"/>
            <a:ext cx="12731700"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7200" dirty="0" err="1">
                <a:solidFill>
                  <a:schemeClr val="lt1"/>
                </a:solidFill>
                <a:latin typeface="Anton"/>
                <a:ea typeface="Anton"/>
                <a:cs typeface="Anton"/>
                <a:sym typeface="Anton"/>
              </a:rPr>
              <a:t>Grad</a:t>
            </a:r>
            <a:r>
              <a:rPr lang="nl-NL" sz="7200" dirty="0">
                <a:solidFill>
                  <a:schemeClr val="lt1"/>
                </a:solidFill>
                <a:latin typeface="Anton"/>
                <a:ea typeface="Anton"/>
                <a:cs typeface="Anton"/>
                <a:sym typeface="Anton"/>
              </a:rPr>
              <a:t> der </a:t>
            </a:r>
            <a:r>
              <a:rPr lang="nl-NL" sz="7200" dirty="0" err="1">
                <a:solidFill>
                  <a:schemeClr val="lt1"/>
                </a:solidFill>
                <a:latin typeface="Anton"/>
                <a:ea typeface="Anton"/>
                <a:cs typeface="Anton"/>
                <a:sym typeface="Anton"/>
              </a:rPr>
              <a:t>politischen</a:t>
            </a:r>
            <a:r>
              <a:rPr lang="nl-NL" sz="7200" dirty="0">
                <a:solidFill>
                  <a:schemeClr val="lt1"/>
                </a:solidFill>
                <a:latin typeface="Anton"/>
                <a:ea typeface="Anton"/>
                <a:cs typeface="Anton"/>
                <a:sym typeface="Anton"/>
              </a:rPr>
              <a:t> </a:t>
            </a:r>
            <a:r>
              <a:rPr lang="nl-NL" sz="7200" dirty="0" err="1">
                <a:solidFill>
                  <a:schemeClr val="lt1"/>
                </a:solidFill>
                <a:latin typeface="Anton"/>
                <a:ea typeface="Anton"/>
                <a:cs typeface="Anton"/>
                <a:sym typeface="Anton"/>
              </a:rPr>
              <a:t>Partizipation</a:t>
            </a:r>
            <a:endParaRPr sz="7200" b="0" i="0" u="none" strike="noStrike" cap="none" dirty="0">
              <a:solidFill>
                <a:schemeClr val="lt1"/>
              </a:solidFill>
              <a:latin typeface="Calibri"/>
              <a:ea typeface="Calibri"/>
              <a:cs typeface="Calibri"/>
              <a:sym typeface="Calibri"/>
            </a:endParaRPr>
          </a:p>
        </p:txBody>
      </p:sp>
      <p:sp>
        <p:nvSpPr>
          <p:cNvPr id="181" name="Google Shape;181;g35fa9f5703a_0_33"/>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82" name="Google Shape;182;g35fa9f5703a_0_33"/>
          <p:cNvPicPr preferRelativeResize="0"/>
          <p:nvPr/>
        </p:nvPicPr>
        <p:blipFill>
          <a:blip r:embed="rId6">
            <a:alphaModFix/>
          </a:blip>
          <a:stretch>
            <a:fillRect/>
          </a:stretch>
        </p:blipFill>
        <p:spPr>
          <a:xfrm>
            <a:off x="507090" y="3160601"/>
            <a:ext cx="4195539" cy="3605958"/>
          </a:xfrm>
          <a:prstGeom prst="rect">
            <a:avLst/>
          </a:prstGeom>
          <a:noFill/>
          <a:ln>
            <a:noFill/>
          </a:ln>
        </p:spPr>
      </p:pic>
      <p:sp>
        <p:nvSpPr>
          <p:cNvPr id="9" name="Abgerundetes Rechteck 8"/>
          <p:cNvSpPr/>
          <p:nvPr/>
        </p:nvSpPr>
        <p:spPr>
          <a:xfrm>
            <a:off x="4930748" y="2054074"/>
            <a:ext cx="12651858" cy="622777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b="1" dirty="0"/>
          </a:p>
        </p:txBody>
      </p:sp>
      <p:pic>
        <p:nvPicPr>
          <p:cNvPr id="4" name="Grafik 3"/>
          <p:cNvPicPr>
            <a:picLocks noChangeAspect="1"/>
          </p:cNvPicPr>
          <p:nvPr/>
        </p:nvPicPr>
        <p:blipFill>
          <a:blip r:embed="rId7"/>
          <a:stretch>
            <a:fillRect/>
          </a:stretch>
        </p:blipFill>
        <p:spPr>
          <a:xfrm>
            <a:off x="5853394" y="2649991"/>
            <a:ext cx="11114063" cy="526043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86"/>
        <p:cNvGrpSpPr/>
        <p:nvPr/>
      </p:nvGrpSpPr>
      <p:grpSpPr>
        <a:xfrm>
          <a:off x="0" y="0"/>
          <a:ext cx="0" cy="0"/>
          <a:chOff x="0" y="0"/>
          <a:chExt cx="0" cy="0"/>
        </a:xfrm>
      </p:grpSpPr>
      <p:grpSp>
        <p:nvGrpSpPr>
          <p:cNvPr id="187" name="Google Shape;187;g35fa9f5703a_0_13"/>
          <p:cNvGrpSpPr/>
          <p:nvPr/>
        </p:nvGrpSpPr>
        <p:grpSpPr>
          <a:xfrm>
            <a:off x="0" y="-216993"/>
            <a:ext cx="2922102" cy="10504504"/>
            <a:chOff x="0" y="-57150"/>
            <a:chExt cx="769602" cy="2766600"/>
          </a:xfrm>
        </p:grpSpPr>
        <p:sp>
          <p:nvSpPr>
            <p:cNvPr id="188" name="Google Shape;188;g35fa9f5703a_0_13"/>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9" name="Google Shape;189;g35fa9f5703a_0_13"/>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90" name="Google Shape;190;g35fa9f5703a_0_13"/>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1" name="Google Shape;191;g35fa9f5703a_0_13"/>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2" name="Google Shape;192;g35fa9f5703a_0_13"/>
          <p:cNvSpPr txBox="1">
            <a:spLocks noGrp="1"/>
          </p:cNvSpPr>
          <p:nvPr>
            <p:ph type="title"/>
          </p:nvPr>
        </p:nvSpPr>
        <p:spPr>
          <a:xfrm>
            <a:off x="4037479" y="1668009"/>
            <a:ext cx="1081499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a:solidFill>
                  <a:schemeClr val="lt1"/>
                </a:solidFill>
                <a:latin typeface="Anton"/>
                <a:ea typeface="Anton"/>
                <a:cs typeface="Anton"/>
                <a:sym typeface="Anton"/>
              </a:rPr>
              <a:t>Erkundung  von Barrieren</a:t>
            </a:r>
            <a:endParaRPr sz="8000" dirty="0"/>
          </a:p>
        </p:txBody>
      </p:sp>
      <p:sp>
        <p:nvSpPr>
          <p:cNvPr id="193" name="Google Shape;193;g35fa9f5703a_0_13"/>
          <p:cNvSpPr txBox="1">
            <a:spLocks noGrp="1"/>
          </p:cNvSpPr>
          <p:nvPr>
            <p:ph type="body" idx="1"/>
          </p:nvPr>
        </p:nvSpPr>
        <p:spPr>
          <a:xfrm>
            <a:off x="2921715" y="3214700"/>
            <a:ext cx="13231618" cy="45261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592"/>
              </a:spcBef>
              <a:spcAft>
                <a:spcPts val="0"/>
              </a:spcAft>
              <a:buSzPts val="1800"/>
              <a:buNone/>
            </a:pPr>
            <a:endParaRPr dirty="0">
              <a:solidFill>
                <a:schemeClr val="lt1"/>
              </a:solidFill>
              <a:latin typeface="Quicksand"/>
              <a:ea typeface="Quicksand"/>
              <a:cs typeface="Quicksand"/>
              <a:sym typeface="Quicksand"/>
            </a:endParaRPr>
          </a:p>
          <a:p>
            <a:pPr marL="0" lvl="0" indent="0" algn="l" rtl="0">
              <a:lnSpc>
                <a:spcPct val="100000"/>
              </a:lnSpc>
              <a:spcBef>
                <a:spcPts val="592"/>
              </a:spcBef>
              <a:spcAft>
                <a:spcPts val="0"/>
              </a:spcAft>
              <a:buSzPts val="1800"/>
              <a:buNone/>
            </a:pPr>
            <a:endParaRPr sz="2800" dirty="0">
              <a:solidFill>
                <a:schemeClr val="lt1"/>
              </a:solidFill>
              <a:latin typeface="Quicksand"/>
              <a:ea typeface="Quicksand"/>
              <a:cs typeface="Quicksand"/>
              <a:sym typeface="Quicksand"/>
            </a:endParaRPr>
          </a:p>
          <a:p>
            <a:pPr marL="0" lvl="0" indent="0" algn="ctr">
              <a:spcBef>
                <a:spcPts val="592"/>
              </a:spcBef>
              <a:buNone/>
            </a:pPr>
            <a:r>
              <a:rPr lang="nl-NL" sz="3600" dirty="0">
                <a:solidFill>
                  <a:schemeClr val="lt1"/>
                </a:solidFill>
                <a:latin typeface="Quicksand"/>
                <a:ea typeface="Quicksand"/>
                <a:cs typeface="Quicksand"/>
                <a:sym typeface="Quicksand"/>
              </a:rPr>
              <a:t>Was sind deine persönlichen Erfahrungen mit Barrieren? </a:t>
            </a:r>
            <a:r>
              <a:rPr lang="nl-NL" sz="2800" dirty="0">
                <a:solidFill>
                  <a:schemeClr val="lt1"/>
                </a:solidFill>
                <a:latin typeface="Quicksand"/>
                <a:ea typeface="Quicksand"/>
                <a:cs typeface="Quicksand"/>
                <a:sym typeface="Quicksand"/>
              </a:rPr>
              <a:t>
</a:t>
            </a:r>
            <a:br>
              <a:rPr lang="nl-NL" sz="2800" dirty="0">
                <a:solidFill>
                  <a:schemeClr val="lt1"/>
                </a:solidFill>
                <a:latin typeface="Quicksand"/>
                <a:ea typeface="Quicksand"/>
                <a:cs typeface="Quicksand"/>
                <a:sym typeface="Quicksand"/>
              </a:rPr>
            </a:br>
            <a:r>
              <a:rPr lang="nl-NL" sz="2800" dirty="0">
                <a:solidFill>
                  <a:schemeClr val="lt1"/>
                </a:solidFill>
                <a:latin typeface="Quicksand"/>
                <a:ea typeface="Quicksand"/>
                <a:cs typeface="Quicksand"/>
                <a:sym typeface="Quicksand"/>
              </a:rPr>
              <a:t>Notiere auf einen Zettel und </a:t>
            </a:r>
          </a:p>
          <a:p>
            <a:pPr marL="0" lvl="0" indent="0" algn="ctr">
              <a:spcBef>
                <a:spcPts val="592"/>
              </a:spcBef>
              <a:buNone/>
            </a:pPr>
            <a:r>
              <a:rPr lang="nl-NL" sz="2800" dirty="0">
                <a:solidFill>
                  <a:schemeClr val="lt1"/>
                </a:solidFill>
                <a:latin typeface="Quicksand"/>
                <a:ea typeface="Quicksand"/>
                <a:cs typeface="Quicksand"/>
                <a:sym typeface="Quicksand"/>
              </a:rPr>
              <a:t>und klebe auf das Flipchart.</a:t>
            </a:r>
            <a:endParaRPr sz="2800" dirty="0">
              <a:solidFill>
                <a:schemeClr val="lt1"/>
              </a:solidFill>
              <a:latin typeface="Quicksand"/>
              <a:ea typeface="Quicksand"/>
              <a:cs typeface="Quicksand"/>
              <a:sym typeface="Quicksand"/>
            </a:endParaRPr>
          </a:p>
        </p:txBody>
      </p:sp>
      <p:pic>
        <p:nvPicPr>
          <p:cNvPr id="9" name="Grafik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4077" y="6980422"/>
            <a:ext cx="3646893" cy="252948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197"/>
        <p:cNvGrpSpPr/>
        <p:nvPr/>
      </p:nvGrpSpPr>
      <p:grpSpPr>
        <a:xfrm>
          <a:off x="0" y="0"/>
          <a:ext cx="0" cy="0"/>
          <a:chOff x="0" y="0"/>
          <a:chExt cx="0" cy="0"/>
        </a:xfrm>
      </p:grpSpPr>
      <p:sp>
        <p:nvSpPr>
          <p:cNvPr id="198" name="Google Shape;198;p7"/>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9" name="Google Shape;199;p7"/>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0" name="Google Shape;200;p7"/>
          <p:cNvSpPr txBox="1"/>
          <p:nvPr/>
        </p:nvSpPr>
        <p:spPr>
          <a:xfrm>
            <a:off x="3449697" y="409304"/>
            <a:ext cx="14069700"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6600" dirty="0">
                <a:solidFill>
                  <a:schemeClr val="lt1"/>
                </a:solidFill>
                <a:latin typeface="Anton"/>
                <a:ea typeface="Anton"/>
                <a:cs typeface="Anton"/>
                <a:sym typeface="Anton"/>
              </a:rPr>
              <a:t>Was </a:t>
            </a:r>
            <a:r>
              <a:rPr lang="nl-NL" sz="6600" dirty="0" err="1">
                <a:solidFill>
                  <a:schemeClr val="lt1"/>
                </a:solidFill>
                <a:latin typeface="Anton"/>
                <a:ea typeface="Anton"/>
                <a:cs typeface="Anton"/>
                <a:sym typeface="Anton"/>
              </a:rPr>
              <a:t>sind</a:t>
            </a:r>
            <a:r>
              <a:rPr lang="nl-NL" sz="6600" dirty="0">
                <a:solidFill>
                  <a:schemeClr val="lt1"/>
                </a:solidFill>
                <a:latin typeface="Anton"/>
                <a:ea typeface="Anton"/>
                <a:cs typeface="Anton"/>
                <a:sym typeface="Anton"/>
              </a:rPr>
              <a:t> </a:t>
            </a:r>
            <a:r>
              <a:rPr lang="nl-NL" sz="6600" dirty="0" err="1">
                <a:solidFill>
                  <a:schemeClr val="lt1"/>
                </a:solidFill>
                <a:latin typeface="Anton"/>
                <a:ea typeface="Anton"/>
                <a:cs typeface="Anton"/>
                <a:sym typeface="Anton"/>
              </a:rPr>
              <a:t>Gesetze</a:t>
            </a:r>
            <a:r>
              <a:rPr lang="nl-NL" sz="6600" dirty="0">
                <a:solidFill>
                  <a:schemeClr val="lt1"/>
                </a:solidFill>
                <a:latin typeface="Anton"/>
                <a:ea typeface="Anton"/>
                <a:cs typeface="Anton"/>
                <a:sym typeface="Anton"/>
              </a:rPr>
              <a:t> </a:t>
            </a:r>
            <a:r>
              <a:rPr lang="nl-NL" sz="6600" dirty="0" err="1">
                <a:solidFill>
                  <a:schemeClr val="lt1"/>
                </a:solidFill>
                <a:latin typeface="Anton"/>
                <a:ea typeface="Anton"/>
                <a:cs typeface="Anton"/>
                <a:sym typeface="Anton"/>
              </a:rPr>
              <a:t>und</a:t>
            </a:r>
            <a:r>
              <a:rPr lang="nl-NL" sz="6600" dirty="0">
                <a:solidFill>
                  <a:schemeClr val="lt1"/>
                </a:solidFill>
                <a:latin typeface="Anton"/>
                <a:ea typeface="Anton"/>
                <a:cs typeface="Anton"/>
                <a:sym typeface="Anton"/>
              </a:rPr>
              <a:t> </a:t>
            </a:r>
            <a:r>
              <a:rPr lang="nl-NL" sz="6600" dirty="0" err="1">
                <a:solidFill>
                  <a:schemeClr val="lt1"/>
                </a:solidFill>
                <a:latin typeface="Anton"/>
                <a:ea typeface="Anton"/>
                <a:cs typeface="Anton"/>
                <a:sym typeface="Anton"/>
              </a:rPr>
              <a:t>Richtlinien</a:t>
            </a:r>
            <a:r>
              <a:rPr lang="nl-NL" sz="6600" dirty="0">
                <a:solidFill>
                  <a:schemeClr val="lt1"/>
                </a:solidFill>
                <a:latin typeface="Anton"/>
                <a:ea typeface="Anton"/>
                <a:cs typeface="Anton"/>
                <a:sym typeface="Anton"/>
              </a:rPr>
              <a:t>?</a:t>
            </a:r>
            <a:endParaRPr sz="6600" b="0" i="0" u="none" strike="noStrike" cap="none" dirty="0">
              <a:solidFill>
                <a:schemeClr val="lt1"/>
              </a:solidFill>
              <a:latin typeface="Calibri"/>
              <a:ea typeface="Calibri"/>
              <a:cs typeface="Calibri"/>
              <a:sym typeface="Calibri"/>
            </a:endParaRPr>
          </a:p>
        </p:txBody>
      </p:sp>
      <p:sp>
        <p:nvSpPr>
          <p:cNvPr id="202" name="Google Shape;202;p7"/>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aphicFrame>
        <p:nvGraphicFramePr>
          <p:cNvPr id="7" name="Google Shape;201;p7"/>
          <p:cNvGraphicFramePr/>
          <p:nvPr>
            <p:extLst>
              <p:ext uri="{D42A27DB-BD31-4B8C-83A1-F6EECF244321}">
                <p14:modId xmlns:p14="http://schemas.microsoft.com/office/powerpoint/2010/main" val="403737472"/>
              </p:ext>
            </p:extLst>
          </p:nvPr>
        </p:nvGraphicFramePr>
        <p:xfrm>
          <a:off x="808737" y="3103742"/>
          <a:ext cx="16710660" cy="3833190"/>
        </p:xfrm>
        <a:graphic>
          <a:graphicData uri="http://schemas.openxmlformats.org/drawingml/2006/table">
            <a:tbl>
              <a:tblPr firstRow="1" bandRow="1">
                <a:gradFill>
                  <a:gsLst>
                    <a:gs pos="0">
                      <a:srgbClr val="C8B2E9"/>
                    </a:gs>
                    <a:gs pos="35000">
                      <a:srgbClr val="D6CAED"/>
                    </a:gs>
                    <a:gs pos="100000">
                      <a:srgbClr val="EFE8FA"/>
                    </a:gs>
                  </a:gsLst>
                  <a:lin ang="16200000" scaled="0"/>
                </a:gradFill>
                <a:tableStyleId>{42FDA600-EBB1-4BCF-B651-3C939BC8E6AF}</a:tableStyleId>
              </a:tblPr>
              <a:tblGrid>
                <a:gridCol w="2676290">
                  <a:extLst>
                    <a:ext uri="{9D8B030D-6E8A-4147-A177-3AD203B41FA5}">
                      <a16:colId xmlns:a16="http://schemas.microsoft.com/office/drawing/2014/main" val="20000"/>
                    </a:ext>
                  </a:extLst>
                </a:gridCol>
                <a:gridCol w="5822651">
                  <a:extLst>
                    <a:ext uri="{9D8B030D-6E8A-4147-A177-3AD203B41FA5}">
                      <a16:colId xmlns:a16="http://schemas.microsoft.com/office/drawing/2014/main" val="20001"/>
                    </a:ext>
                  </a:extLst>
                </a:gridCol>
                <a:gridCol w="8211719">
                  <a:extLst>
                    <a:ext uri="{9D8B030D-6E8A-4147-A177-3AD203B41FA5}">
                      <a16:colId xmlns:a16="http://schemas.microsoft.com/office/drawing/2014/main" val="20002"/>
                    </a:ext>
                  </a:extLst>
                </a:gridCol>
              </a:tblGrid>
              <a:tr h="722075">
                <a:tc>
                  <a:txBody>
                    <a:bodyPr/>
                    <a:lstStyle/>
                    <a:p>
                      <a:pPr marL="0" marR="0" lvl="0" indent="0" algn="l" rtl="0">
                        <a:lnSpc>
                          <a:spcPct val="100000"/>
                        </a:lnSpc>
                        <a:spcBef>
                          <a:spcPts val="0"/>
                        </a:spcBef>
                        <a:spcAft>
                          <a:spcPts val="0"/>
                        </a:spcAft>
                        <a:buClr>
                          <a:srgbClr val="000000"/>
                        </a:buClr>
                        <a:buSzPts val="2800"/>
                        <a:buFont typeface="Arial"/>
                        <a:buNone/>
                      </a:pPr>
                      <a:endParaRPr sz="2800" u="none" strike="noStrike" cap="none">
                        <a:latin typeface="Quicksand"/>
                        <a:ea typeface="Quicksand"/>
                        <a:cs typeface="Quicksand"/>
                        <a:sym typeface="Quicksand"/>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800"/>
                        <a:buFont typeface="Arial"/>
                        <a:buNone/>
                      </a:pPr>
                      <a:r>
                        <a:rPr lang="nl-NL" sz="2800" u="none" strike="noStrike" cap="none" dirty="0">
                          <a:solidFill>
                            <a:schemeClr val="tx1"/>
                          </a:solidFill>
                          <a:latin typeface="Quicksand"/>
                          <a:ea typeface="Quicksand"/>
                          <a:cs typeface="Quicksand"/>
                          <a:sym typeface="Quicksand"/>
                        </a:rPr>
                        <a:t>Gesetze</a:t>
                      </a:r>
                      <a:endParaRPr sz="2800" u="none" strike="noStrike" cap="none" dirty="0">
                        <a:solidFill>
                          <a:schemeClr val="tx1"/>
                        </a:solidFill>
                        <a:latin typeface="Quicksand"/>
                        <a:ea typeface="Quicksand"/>
                        <a:cs typeface="Quicksand"/>
                        <a:sym typeface="Quicksand"/>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800"/>
                        <a:buFont typeface="Arial"/>
                        <a:buNone/>
                      </a:pPr>
                      <a:r>
                        <a:rPr lang="nl-NL" sz="2800" u="none" strike="noStrike" cap="none" dirty="0">
                          <a:solidFill>
                            <a:schemeClr val="tx1"/>
                          </a:solidFill>
                          <a:latin typeface="Quicksand"/>
                          <a:ea typeface="Quicksand"/>
                          <a:cs typeface="Quicksand"/>
                          <a:sym typeface="Quicksand"/>
                        </a:rPr>
                        <a:t>Richtlinien</a:t>
                      </a:r>
                      <a:endParaRPr sz="1400" u="none" strike="noStrike" cap="none" dirty="0">
                        <a:solidFill>
                          <a:schemeClr val="tx1"/>
                        </a:solidFill>
                      </a:endParaRPr>
                    </a:p>
                  </a:txBody>
                  <a:tcPr marL="91450" marR="91450" marT="45725" marB="45725"/>
                </a:tc>
                <a:extLst>
                  <a:ext uri="{0D108BD9-81ED-4DB2-BD59-A6C34878D82A}">
                    <a16:rowId xmlns:a16="http://schemas.microsoft.com/office/drawing/2014/main" val="10000"/>
                  </a:ext>
                </a:extLst>
              </a:tr>
              <a:tr h="722075">
                <a:tc>
                  <a:txBody>
                    <a:bodyPr/>
                    <a:lstStyle/>
                    <a:p>
                      <a:pPr marL="0" marR="0" lvl="0" indent="0" algn="l" rtl="0">
                        <a:lnSpc>
                          <a:spcPct val="100000"/>
                        </a:lnSpc>
                        <a:spcBef>
                          <a:spcPts val="0"/>
                        </a:spcBef>
                        <a:spcAft>
                          <a:spcPts val="0"/>
                        </a:spcAft>
                        <a:buClr>
                          <a:srgbClr val="000000"/>
                        </a:buClr>
                        <a:buSzPts val="2800"/>
                        <a:buFont typeface="Arial"/>
                        <a:buNone/>
                      </a:pP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2800"/>
                        <a:buFont typeface="Arial"/>
                        <a:buNone/>
                      </a:pPr>
                      <a:r>
                        <a:rPr kumimoji="0" lang="nl-NL" sz="2800" b="0" i="0" u="none" strike="noStrike" kern="0" cap="none" spc="0" normalizeH="0" baseline="0" noProof="0" dirty="0">
                          <a:ln>
                            <a:noFill/>
                          </a:ln>
                          <a:solidFill>
                            <a:srgbClr val="000000"/>
                          </a:solidFill>
                          <a:effectLst/>
                          <a:uLnTx/>
                          <a:uFillTx/>
                          <a:latin typeface="Quicksand"/>
                          <a:ea typeface="Quicksand"/>
                          <a:cs typeface="Quicksand"/>
                          <a:sym typeface="Quicksand"/>
                        </a:rPr>
                        <a:t>Offizielle Regeln der Regierung</a:t>
                      </a:r>
                      <a:endParaRPr sz="2800" u="none" strike="noStrike" cap="none" dirty="0">
                        <a:latin typeface="Quicksand"/>
                        <a:ea typeface="Quicksand"/>
                        <a:cs typeface="Quicksand"/>
                        <a:sym typeface="Quicksand"/>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800"/>
                        <a:buFont typeface="Quicksand"/>
                        <a:buNone/>
                      </a:pPr>
                      <a:r>
                        <a:rPr lang="nl-NL" sz="2800" b="0" i="0" u="none" strike="noStrike" cap="none" dirty="0">
                          <a:solidFill>
                            <a:srgbClr val="000000"/>
                          </a:solidFill>
                          <a:latin typeface="Quicksand"/>
                          <a:ea typeface="Quicksand"/>
                          <a:cs typeface="Quicksand"/>
                          <a:sym typeface="Quicksand"/>
                        </a:rPr>
                        <a:t>Advice or recommendations for best practices</a:t>
                      </a:r>
                      <a:endParaRPr sz="2800" u="none" strike="noStrike" cap="none" dirty="0">
                        <a:latin typeface="Quicksand"/>
                        <a:ea typeface="Quicksand"/>
                        <a:cs typeface="Quicksand"/>
                        <a:sym typeface="Quicksand"/>
                      </a:endParaRPr>
                    </a:p>
                  </a:txBody>
                  <a:tcPr marL="91450" marR="91450" marT="45725" marB="45725"/>
                </a:tc>
                <a:extLst>
                  <a:ext uri="{0D108BD9-81ED-4DB2-BD59-A6C34878D82A}">
                    <a16:rowId xmlns:a16="http://schemas.microsoft.com/office/drawing/2014/main" val="10001"/>
                  </a:ext>
                </a:extLst>
              </a:tr>
              <a:tr h="722075">
                <a:tc>
                  <a:txBody>
                    <a:bodyPr/>
                    <a:lstStyle/>
                    <a:p>
                      <a:pPr marL="0" marR="0" lvl="0" indent="0" algn="l" rtl="0">
                        <a:lnSpc>
                          <a:spcPct val="100000"/>
                        </a:lnSpc>
                        <a:spcBef>
                          <a:spcPts val="0"/>
                        </a:spcBef>
                        <a:spcAft>
                          <a:spcPts val="0"/>
                        </a:spcAft>
                        <a:buClr>
                          <a:srgbClr val="000000"/>
                        </a:buClr>
                        <a:buSzPts val="2800"/>
                        <a:buFont typeface="Arial"/>
                        <a:buNone/>
                      </a:pPr>
                      <a:r>
                        <a:rPr lang="nl-NL" sz="2800" u="none" strike="noStrike" cap="none" dirty="0">
                          <a:latin typeface="Quicksand"/>
                          <a:ea typeface="Quicksand"/>
                          <a:cs typeface="Quicksand"/>
                          <a:sym typeface="Quicksand"/>
                        </a:rPr>
                        <a:t>Verpflichtung</a:t>
                      </a:r>
                      <a:endParaRPr sz="2800" u="none" strike="noStrike" cap="none" dirty="0">
                        <a:latin typeface="Quicksand"/>
                        <a:ea typeface="Quicksand"/>
                        <a:cs typeface="Quicksand"/>
                        <a:sym typeface="Quicksand"/>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800"/>
                        <a:buFont typeface="Arial"/>
                        <a:buNone/>
                      </a:pPr>
                      <a:r>
                        <a:rPr lang="nl-NL" sz="2800" u="none" strike="noStrike" cap="none" dirty="0">
                          <a:latin typeface="Quicksand"/>
                          <a:ea typeface="Quicksand"/>
                          <a:cs typeface="Quicksand"/>
                          <a:sym typeface="Quicksand"/>
                        </a:rPr>
                        <a:t>Ja,</a:t>
                      </a:r>
                      <a:r>
                        <a:rPr lang="nl-NL" sz="2800" u="none" strike="noStrike" cap="none" baseline="0" dirty="0">
                          <a:latin typeface="Quicksand"/>
                          <a:ea typeface="Quicksand"/>
                          <a:cs typeface="Quicksand"/>
                          <a:sym typeface="Quicksand"/>
                        </a:rPr>
                        <a:t> wenn nicht -&gt; Bestraftung</a:t>
                      </a:r>
                      <a:endParaRPr sz="2800" u="none" strike="noStrike" cap="none" dirty="0">
                        <a:latin typeface="Quicksand"/>
                        <a:ea typeface="Quicksand"/>
                        <a:cs typeface="Quicksand"/>
                        <a:sym typeface="Quicksand"/>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800"/>
                        <a:buFont typeface="Arial"/>
                        <a:buNone/>
                      </a:pPr>
                      <a:r>
                        <a:rPr lang="nl-NL" sz="2800" u="none" strike="noStrike" cap="none" dirty="0">
                          <a:latin typeface="Quicksand"/>
                          <a:ea typeface="Quicksand"/>
                          <a:cs typeface="Quicksand"/>
                          <a:sym typeface="Quicksand"/>
                        </a:rPr>
                        <a:t>Nein,</a:t>
                      </a:r>
                      <a:r>
                        <a:rPr lang="nl-NL" sz="2800" u="none" strike="noStrike" cap="none" baseline="0" dirty="0">
                          <a:latin typeface="Quicksand"/>
                          <a:ea typeface="Quicksand"/>
                          <a:cs typeface="Quicksand"/>
                          <a:sym typeface="Quicksand"/>
                        </a:rPr>
                        <a:t> wenn nicht – keine Bestrafung</a:t>
                      </a:r>
                      <a:endParaRPr sz="2800" u="none" strike="noStrike" cap="none" dirty="0">
                        <a:latin typeface="Quicksand"/>
                        <a:ea typeface="Quicksand"/>
                        <a:cs typeface="Quicksand"/>
                        <a:sym typeface="Quicksand"/>
                      </a:endParaRPr>
                    </a:p>
                  </a:txBody>
                  <a:tcPr marL="91450" marR="91450" marT="45725" marB="45725"/>
                </a:tc>
                <a:extLst>
                  <a:ext uri="{0D108BD9-81ED-4DB2-BD59-A6C34878D82A}">
                    <a16:rowId xmlns:a16="http://schemas.microsoft.com/office/drawing/2014/main" val="10002"/>
                  </a:ext>
                </a:extLst>
              </a:tr>
              <a:tr h="722075">
                <a:tc>
                  <a:txBody>
                    <a:bodyPr/>
                    <a:lstStyle/>
                    <a:p>
                      <a:pPr marL="0" marR="0" lvl="0" indent="0" algn="l" rtl="0">
                        <a:lnSpc>
                          <a:spcPct val="100000"/>
                        </a:lnSpc>
                        <a:spcBef>
                          <a:spcPts val="0"/>
                        </a:spcBef>
                        <a:spcAft>
                          <a:spcPts val="0"/>
                        </a:spcAft>
                        <a:buClr>
                          <a:srgbClr val="000000"/>
                        </a:buClr>
                        <a:buSzPts val="2800"/>
                        <a:buFont typeface="Arial"/>
                        <a:buNone/>
                      </a:pPr>
                      <a:r>
                        <a:rPr lang="nl-NL" sz="2800" u="none" strike="noStrike" cap="none" dirty="0">
                          <a:latin typeface="Quicksand"/>
                          <a:ea typeface="Quicksand"/>
                          <a:cs typeface="Quicksand"/>
                          <a:sym typeface="Quicksand"/>
                        </a:rPr>
                        <a:t>Ziel</a:t>
                      </a:r>
                      <a:endParaRPr sz="2800" u="none" strike="noStrike" cap="none" dirty="0">
                        <a:latin typeface="Quicksand"/>
                        <a:ea typeface="Quicksand"/>
                        <a:cs typeface="Quicksand"/>
                        <a:sym typeface="Quicksand"/>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800"/>
                        <a:buFont typeface="Arial"/>
                        <a:buNone/>
                      </a:pPr>
                      <a:r>
                        <a:rPr lang="nl-NL" sz="2800" u="none" strike="noStrike" cap="none" dirty="0">
                          <a:latin typeface="Quicksand"/>
                          <a:ea typeface="Quicksand"/>
                          <a:cs typeface="Quicksand"/>
                          <a:sym typeface="Quicksand"/>
                        </a:rPr>
                        <a:t>Ordnung,</a:t>
                      </a:r>
                      <a:r>
                        <a:rPr lang="nl-NL" sz="2800" u="none" strike="noStrike" cap="none" baseline="0" dirty="0">
                          <a:latin typeface="Quicksand"/>
                          <a:ea typeface="Quicksand"/>
                          <a:cs typeface="Quicksand"/>
                          <a:sym typeface="Quicksand"/>
                        </a:rPr>
                        <a:t> Sicherheit, Schutz</a:t>
                      </a:r>
                      <a:endParaRPr sz="2800" u="none" strike="noStrike" cap="none" dirty="0">
                        <a:latin typeface="Quicksand"/>
                        <a:ea typeface="Quicksand"/>
                        <a:cs typeface="Quicksand"/>
                        <a:sym typeface="Quicksand"/>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800"/>
                        <a:buFont typeface="Arial"/>
                        <a:buNone/>
                      </a:pPr>
                      <a:r>
                        <a:rPr lang="nl-NL" sz="2800" u="none" strike="noStrike" cap="none" dirty="0">
                          <a:latin typeface="Quicksand"/>
                          <a:sym typeface="Quicksand"/>
                        </a:rPr>
                        <a:t>Qualitätssicherung,</a:t>
                      </a:r>
                      <a:r>
                        <a:rPr lang="nl-NL" sz="2800" u="none" strike="noStrike" cap="none" baseline="0" dirty="0">
                          <a:latin typeface="Quicksand"/>
                          <a:sym typeface="Quicksand"/>
                        </a:rPr>
                        <a:t> Untersützung</a:t>
                      </a:r>
                      <a:endParaRPr sz="1400" u="none" strike="noStrike" cap="none" dirty="0"/>
                    </a:p>
                  </a:txBody>
                  <a:tcPr marL="91450" marR="91450" marT="45725" marB="45725"/>
                </a:tc>
                <a:extLst>
                  <a:ext uri="{0D108BD9-81ED-4DB2-BD59-A6C34878D82A}">
                    <a16:rowId xmlns:a16="http://schemas.microsoft.com/office/drawing/2014/main" val="10003"/>
                  </a:ext>
                </a:extLst>
              </a:tr>
              <a:tr h="722075">
                <a:tc>
                  <a:txBody>
                    <a:bodyPr/>
                    <a:lstStyle/>
                    <a:p>
                      <a:pPr marL="0" marR="0" lvl="0" indent="0" algn="l" rtl="0">
                        <a:lnSpc>
                          <a:spcPct val="100000"/>
                        </a:lnSpc>
                        <a:spcBef>
                          <a:spcPts val="0"/>
                        </a:spcBef>
                        <a:spcAft>
                          <a:spcPts val="0"/>
                        </a:spcAft>
                        <a:buClr>
                          <a:schemeClr val="dk1"/>
                        </a:buClr>
                        <a:buSzPts val="2800"/>
                        <a:buFont typeface="Quicksand"/>
                        <a:buNone/>
                      </a:pPr>
                      <a:r>
                        <a:rPr lang="nl-NL" sz="2800" u="none" strike="noStrike" cap="none" dirty="0">
                          <a:latin typeface="Quicksand"/>
                          <a:ea typeface="Quicksand"/>
                          <a:cs typeface="Quicksand"/>
                          <a:sym typeface="Quicksand"/>
                        </a:rPr>
                        <a:t>Beispiel</a:t>
                      </a:r>
                      <a:endParaRPr sz="2800" u="none" strike="noStrike" cap="none" dirty="0">
                        <a:latin typeface="Quicksand"/>
                        <a:ea typeface="Quicksand"/>
                        <a:cs typeface="Quicksand"/>
                        <a:sym typeface="Quicksand"/>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2800"/>
                        <a:buFont typeface="Quicksand"/>
                        <a:buNone/>
                      </a:pPr>
                      <a:r>
                        <a:rPr lang="nl-NL" sz="2800" u="none" strike="noStrike" cap="none" dirty="0">
                          <a:latin typeface="Quicksand"/>
                          <a:ea typeface="Quicksand"/>
                          <a:cs typeface="Quicksand"/>
                          <a:sym typeface="Quicksand"/>
                        </a:rPr>
                        <a:t>Steuer-Gesetzte, Straf-Gesetze</a:t>
                      </a:r>
                      <a:endParaRPr sz="2800" u="none" strike="noStrike" cap="none" dirty="0">
                        <a:latin typeface="Quicksand"/>
                        <a:ea typeface="Quicksand"/>
                        <a:cs typeface="Quicksand"/>
                        <a:sym typeface="Quicksand"/>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800"/>
                        <a:buFont typeface="Quicksand"/>
                        <a:buNone/>
                      </a:pPr>
                      <a:r>
                        <a:rPr lang="nl-NL" sz="2800" b="0" i="0" u="none" strike="noStrike" cap="none" dirty="0">
                          <a:solidFill>
                            <a:srgbClr val="000000"/>
                          </a:solidFill>
                          <a:latin typeface="Quicksand"/>
                          <a:ea typeface="Quicksand"/>
                          <a:cs typeface="Quicksand"/>
                          <a:sym typeface="Quicksand"/>
                        </a:rPr>
                        <a:t>Datenschutzrichtilinien, </a:t>
                      </a:r>
                    </a:p>
                    <a:p>
                      <a:pPr marL="0" marR="0" lvl="0" indent="0" algn="l" rtl="0">
                        <a:lnSpc>
                          <a:spcPct val="100000"/>
                        </a:lnSpc>
                        <a:spcBef>
                          <a:spcPts val="0"/>
                        </a:spcBef>
                        <a:spcAft>
                          <a:spcPts val="0"/>
                        </a:spcAft>
                        <a:buClr>
                          <a:srgbClr val="000000"/>
                        </a:buClr>
                        <a:buSzPts val="2800"/>
                        <a:buFont typeface="Quicksand"/>
                        <a:buNone/>
                      </a:pPr>
                      <a:r>
                        <a:rPr lang="nl-NL" sz="2800" b="0" i="0" u="none" strike="noStrike" cap="none" dirty="0">
                          <a:solidFill>
                            <a:srgbClr val="000000"/>
                          </a:solidFill>
                          <a:latin typeface="Quicksand"/>
                          <a:ea typeface="Quicksand"/>
                          <a:cs typeface="Quicksand"/>
                          <a:sym typeface="Quicksand"/>
                        </a:rPr>
                        <a:t>Richtlinien für inklusive</a:t>
                      </a:r>
                      <a:r>
                        <a:rPr lang="nl-NL" sz="2800" b="0" i="0" u="none" strike="noStrike" cap="none" baseline="0" dirty="0">
                          <a:solidFill>
                            <a:srgbClr val="000000"/>
                          </a:solidFill>
                          <a:latin typeface="Quicksand"/>
                          <a:ea typeface="Quicksand"/>
                          <a:cs typeface="Quicksand"/>
                          <a:sym typeface="Quicksand"/>
                        </a:rPr>
                        <a:t> Bildung</a:t>
                      </a:r>
                      <a:endParaRPr sz="1600" u="none" strike="noStrike" cap="none" dirty="0">
                        <a:latin typeface="Quicksand"/>
                        <a:ea typeface="Quicksand"/>
                        <a:cs typeface="Quicksand"/>
                        <a:sym typeface="Quicksand"/>
                      </a:endParaRPr>
                    </a:p>
                  </a:txBody>
                  <a:tcPr marL="91450" marR="91450" marT="45725" marB="45725"/>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06"/>
        <p:cNvGrpSpPr/>
        <p:nvPr/>
      </p:nvGrpSpPr>
      <p:grpSpPr>
        <a:xfrm>
          <a:off x="0" y="0"/>
          <a:ext cx="0" cy="0"/>
          <a:chOff x="0" y="0"/>
          <a:chExt cx="0" cy="0"/>
        </a:xfrm>
      </p:grpSpPr>
      <p:sp>
        <p:nvSpPr>
          <p:cNvPr id="207" name="Google Shape;207;g35fa9f5703a_0_4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8" name="Google Shape;208;g35fa9f5703a_0_42"/>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9" name="Google Shape;209;g35fa9f5703a_0_42"/>
          <p:cNvSpPr txBox="1"/>
          <p:nvPr/>
        </p:nvSpPr>
        <p:spPr>
          <a:xfrm>
            <a:off x="2148339" y="2019432"/>
            <a:ext cx="14069700" cy="1143000"/>
          </a:xfrm>
          <a:prstGeom prst="rect">
            <a:avLst/>
          </a:prstGeom>
          <a:noFill/>
          <a:ln>
            <a:noFill/>
          </a:ln>
        </p:spPr>
        <p:txBody>
          <a:bodyPr spcFirstLastPara="1" wrap="square" lIns="91425" tIns="45700" rIns="91425" bIns="45700" anchor="t" anchorCtr="0">
            <a:noAutofit/>
          </a:bodyPr>
          <a:lstStyle/>
          <a:p>
            <a:pPr lvl="0" algn="ctr">
              <a:buClr>
                <a:schemeClr val="lt1"/>
              </a:buClr>
              <a:buSzPts val="4400"/>
            </a:pPr>
            <a:r>
              <a:rPr lang="nl-NL" sz="8000" dirty="0">
                <a:solidFill>
                  <a:schemeClr val="lt1"/>
                </a:solidFill>
                <a:latin typeface="Anton"/>
                <a:ea typeface="Anton"/>
                <a:cs typeface="Anton"/>
                <a:sym typeface="Anton"/>
              </a:rPr>
              <a:t>Welche Rechte und Richtlinien kennst du?</a:t>
            </a:r>
            <a:endParaRPr sz="8000" b="0" i="0" u="none" strike="noStrike" cap="none" dirty="0">
              <a:solidFill>
                <a:schemeClr val="lt1"/>
              </a:solidFill>
              <a:latin typeface="Calibri"/>
              <a:ea typeface="Calibri"/>
              <a:cs typeface="Calibri"/>
              <a:sym typeface="Calibri"/>
            </a:endParaRPr>
          </a:p>
        </p:txBody>
      </p:sp>
      <p:sp>
        <p:nvSpPr>
          <p:cNvPr id="210" name="Google Shape;210;g35fa9f5703a_0_42"/>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1" name="Google Shape;211;g35fa9f5703a_0_42"/>
          <p:cNvSpPr txBox="1"/>
          <p:nvPr/>
        </p:nvSpPr>
        <p:spPr>
          <a:xfrm>
            <a:off x="6622654" y="6798537"/>
            <a:ext cx="4441800" cy="747600"/>
          </a:xfrm>
          <a:prstGeom prst="rect">
            <a:avLst/>
          </a:prstGeom>
          <a:noFill/>
          <a:ln>
            <a:noFill/>
          </a:ln>
        </p:spPr>
        <p:txBody>
          <a:bodyPr spcFirstLastPara="1" wrap="square" lIns="91425" tIns="45700" rIns="91425" bIns="45700" anchor="t" anchorCtr="0">
            <a:normAutofit/>
          </a:bodyPr>
          <a:lstStyle/>
          <a:p>
            <a:pPr marL="342900" lvl="0" indent="-139700">
              <a:spcBef>
                <a:spcPts val="640"/>
              </a:spcBef>
              <a:buClr>
                <a:schemeClr val="dk1"/>
              </a:buClr>
              <a:buSzPts val="3200"/>
            </a:pPr>
            <a:endParaRPr sz="3200" b="0" i="1" u="none" strike="noStrike" cap="none" dirty="0">
              <a:solidFill>
                <a:schemeClr val="lt1"/>
              </a:solidFill>
              <a:latin typeface="Quicksand"/>
              <a:ea typeface="Quicksand"/>
              <a:cs typeface="Quicksand"/>
              <a:sym typeface="Quicksand"/>
            </a:endParaRPr>
          </a:p>
        </p:txBody>
      </p:sp>
      <p:pic>
        <p:nvPicPr>
          <p:cNvPr id="8" name="Grafik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8435" y="5177601"/>
            <a:ext cx="5194758" cy="360308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15"/>
        <p:cNvGrpSpPr/>
        <p:nvPr/>
      </p:nvGrpSpPr>
      <p:grpSpPr>
        <a:xfrm>
          <a:off x="0" y="0"/>
          <a:ext cx="0" cy="0"/>
          <a:chOff x="0" y="0"/>
          <a:chExt cx="0" cy="0"/>
        </a:xfrm>
      </p:grpSpPr>
      <p:sp>
        <p:nvSpPr>
          <p:cNvPr id="216" name="Google Shape;216;p8"/>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7" name="Google Shape;217;p8"/>
          <p:cNvSpPr/>
          <p:nvPr/>
        </p:nvSpPr>
        <p:spPr>
          <a:xfrm>
            <a:off x="-363195" y="3327"/>
            <a:ext cx="3648473" cy="2050746"/>
          </a:xfrm>
          <a:custGeom>
            <a:avLst/>
            <a:gdLst/>
            <a:ahLst/>
            <a:cxnLst/>
            <a:rect l="l" t="t" r="r" b="b"/>
            <a:pathLst>
              <a:path w="3648473" h="2050746" extrusionOk="0">
                <a:moveTo>
                  <a:pt x="0" y="0"/>
                </a:moveTo>
                <a:lnTo>
                  <a:pt x="3648473" y="0"/>
                </a:lnTo>
                <a:lnTo>
                  <a:pt x="3648473" y="2050746"/>
                </a:lnTo>
                <a:lnTo>
                  <a:pt x="0" y="20507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8" name="Google Shape;218;p8"/>
          <p:cNvSpPr txBox="1"/>
          <p:nvPr/>
        </p:nvSpPr>
        <p:spPr>
          <a:xfrm>
            <a:off x="3948374" y="615707"/>
            <a:ext cx="10815546" cy="1143000"/>
          </a:xfrm>
          <a:prstGeom prst="rect">
            <a:avLst/>
          </a:prstGeom>
          <a:noFill/>
          <a:ln>
            <a:noFill/>
          </a:ln>
        </p:spPr>
        <p:txBody>
          <a:bodyPr spcFirstLastPara="1" wrap="square" lIns="91425" tIns="45700" rIns="91425" bIns="45700" anchor="t" anchorCtr="0">
            <a:noAutofit/>
          </a:bodyPr>
          <a:lstStyle/>
          <a:p>
            <a:pPr lvl="0">
              <a:buClr>
                <a:schemeClr val="lt1"/>
              </a:buClr>
              <a:buSzPts val="4400"/>
            </a:pPr>
            <a:r>
              <a:rPr lang="nl-NL" sz="8000" dirty="0" err="1">
                <a:solidFill>
                  <a:schemeClr val="lt1"/>
                </a:solidFill>
                <a:latin typeface="Anton"/>
                <a:ea typeface="Anton"/>
                <a:cs typeface="Anton"/>
                <a:sym typeface="Anton"/>
              </a:rPr>
              <a:t>Ebenen</a:t>
            </a:r>
            <a:r>
              <a:rPr lang="nl-NL" sz="8000" dirty="0">
                <a:solidFill>
                  <a:schemeClr val="lt1"/>
                </a:solidFill>
                <a:latin typeface="Anton"/>
                <a:ea typeface="Anton"/>
                <a:cs typeface="Anton"/>
                <a:sym typeface="Anton"/>
              </a:rPr>
              <a:t> des Rechts</a:t>
            </a:r>
            <a:endParaRPr sz="8000" b="0" i="0" u="none" strike="noStrike" cap="none" dirty="0">
              <a:solidFill>
                <a:srgbClr val="000000"/>
              </a:solidFill>
              <a:latin typeface="Arial"/>
              <a:ea typeface="Arial"/>
              <a:cs typeface="Arial"/>
              <a:sym typeface="Arial"/>
            </a:endParaRPr>
          </a:p>
        </p:txBody>
      </p:sp>
      <p:sp>
        <p:nvSpPr>
          <p:cNvPr id="219" name="Google Shape;219;p8"/>
          <p:cNvSpPr/>
          <p:nvPr/>
        </p:nvSpPr>
        <p:spPr>
          <a:xfrm>
            <a:off x="0" y="4263"/>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0" name="Google Shape;220;p8"/>
          <p:cNvSpPr/>
          <p:nvPr/>
        </p:nvSpPr>
        <p:spPr>
          <a:xfrm>
            <a:off x="0" y="0"/>
            <a:ext cx="18288000" cy="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1" name="Google Shape;221;p8"/>
          <p:cNvSpPr/>
          <p:nvPr/>
        </p:nvSpPr>
        <p:spPr>
          <a:xfrm>
            <a:off x="152400" y="152400"/>
            <a:ext cx="18288000" cy="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2" name="Google Shape;222;p8"/>
          <p:cNvSpPr/>
          <p:nvPr/>
        </p:nvSpPr>
        <p:spPr>
          <a:xfrm>
            <a:off x="304800" y="304800"/>
            <a:ext cx="18288000" cy="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3" name="Google Shape;223;p8"/>
          <p:cNvSpPr/>
          <p:nvPr/>
        </p:nvSpPr>
        <p:spPr>
          <a:xfrm>
            <a:off x="457200" y="457200"/>
            <a:ext cx="18288000" cy="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24" name="Google Shape;224;p8" descr="Afbeelding met tekenfilm, clipart&#10;&#10;Automatisch gegenereerde beschrijving"/>
          <p:cNvPicPr preferRelativeResize="0"/>
          <p:nvPr/>
        </p:nvPicPr>
        <p:blipFill rotWithShape="1">
          <a:blip r:embed="rId6">
            <a:alphaModFix/>
          </a:blip>
          <a:srcRect/>
          <a:stretch/>
        </p:blipFill>
        <p:spPr>
          <a:xfrm>
            <a:off x="3472238" y="3090963"/>
            <a:ext cx="5562944" cy="4396866"/>
          </a:xfrm>
          <a:prstGeom prst="rect">
            <a:avLst/>
          </a:prstGeom>
          <a:noFill/>
          <a:ln>
            <a:noFill/>
          </a:ln>
        </p:spPr>
      </p:pic>
      <p:sp>
        <p:nvSpPr>
          <p:cNvPr id="225" name="Google Shape;225;p8"/>
          <p:cNvSpPr txBox="1"/>
          <p:nvPr/>
        </p:nvSpPr>
        <p:spPr>
          <a:xfrm>
            <a:off x="1109693" y="3262013"/>
            <a:ext cx="1752900" cy="667200"/>
          </a:xfrm>
          <a:prstGeom prst="rect">
            <a:avLst/>
          </a:prstGeom>
          <a:noFill/>
          <a:ln>
            <a:noFill/>
          </a:ln>
        </p:spPr>
        <p:txBody>
          <a:bodyPr spcFirstLastPara="1" wrap="square" lIns="91425" tIns="45700" rIns="91425" bIns="45700" anchor="t" anchorCtr="0">
            <a:normAutofit fontScale="85000" lnSpcReduction="10000"/>
          </a:bodyPr>
          <a:lstStyle/>
          <a:p>
            <a:pPr lvl="0">
              <a:buClr>
                <a:schemeClr val="lt1"/>
              </a:buClr>
              <a:buSzPts val="3200"/>
            </a:pPr>
            <a:r>
              <a:rPr lang="nl-NL" sz="3200" b="1" dirty="0" err="1">
                <a:solidFill>
                  <a:schemeClr val="lt1"/>
                </a:solidFill>
                <a:latin typeface="Quicksand"/>
                <a:ea typeface="Quicksand"/>
                <a:cs typeface="Quicksand"/>
                <a:sym typeface="Quicksand"/>
              </a:rPr>
              <a:t>Weltweit</a:t>
            </a:r>
            <a:endParaRPr sz="3200" b="1" i="0" u="none" strike="noStrike" cap="none" dirty="0">
              <a:solidFill>
                <a:schemeClr val="lt1"/>
              </a:solidFill>
              <a:latin typeface="Quicksand"/>
              <a:ea typeface="Quicksand"/>
              <a:cs typeface="Quicksand"/>
              <a:sym typeface="Quicksand"/>
            </a:endParaRPr>
          </a:p>
        </p:txBody>
      </p:sp>
      <p:sp>
        <p:nvSpPr>
          <p:cNvPr id="226" name="Google Shape;226;p8"/>
          <p:cNvSpPr txBox="1"/>
          <p:nvPr/>
        </p:nvSpPr>
        <p:spPr>
          <a:xfrm>
            <a:off x="1109693" y="4165732"/>
            <a:ext cx="2490000" cy="749100"/>
          </a:xfrm>
          <a:prstGeom prst="rect">
            <a:avLst/>
          </a:prstGeom>
          <a:noFill/>
          <a:ln>
            <a:noFill/>
          </a:ln>
        </p:spPr>
        <p:txBody>
          <a:bodyPr spcFirstLastPara="1" wrap="square" lIns="91425" tIns="45700" rIns="91425" bIns="45700" anchor="t" anchorCtr="0">
            <a:noAutofit/>
          </a:bodyPr>
          <a:lstStyle/>
          <a:p>
            <a:pPr lvl="0">
              <a:buClr>
                <a:schemeClr val="lt1"/>
              </a:buClr>
              <a:buSzPts val="3200"/>
            </a:pPr>
            <a:r>
              <a:rPr lang="nl-NL" sz="3200" b="1" dirty="0" err="1">
                <a:solidFill>
                  <a:schemeClr val="lt1"/>
                </a:solidFill>
                <a:latin typeface="Quicksand"/>
                <a:ea typeface="Quicksand"/>
                <a:cs typeface="Quicksand"/>
                <a:sym typeface="Quicksand"/>
              </a:rPr>
              <a:t>Kontinental</a:t>
            </a:r>
            <a:endParaRPr sz="3200" b="1" i="0" u="none" strike="noStrike" cap="none" dirty="0">
              <a:solidFill>
                <a:schemeClr val="lt1"/>
              </a:solidFill>
              <a:latin typeface="Quicksand"/>
              <a:ea typeface="Quicksand"/>
              <a:cs typeface="Quicksand"/>
              <a:sym typeface="Quicksand"/>
            </a:endParaRPr>
          </a:p>
        </p:txBody>
      </p:sp>
      <p:sp>
        <p:nvSpPr>
          <p:cNvPr id="227" name="Google Shape;227;p8"/>
          <p:cNvSpPr txBox="1"/>
          <p:nvPr/>
        </p:nvSpPr>
        <p:spPr>
          <a:xfrm>
            <a:off x="1109693" y="5074564"/>
            <a:ext cx="2490000" cy="749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3200"/>
              <a:buFont typeface="Arial"/>
              <a:buNone/>
            </a:pPr>
            <a:r>
              <a:rPr lang="nl-NL" sz="3200" b="1" i="0" u="none" strike="noStrike" cap="none" dirty="0">
                <a:solidFill>
                  <a:schemeClr val="lt1"/>
                </a:solidFill>
                <a:latin typeface="Quicksand"/>
                <a:ea typeface="Quicksand"/>
                <a:cs typeface="Quicksand"/>
                <a:sym typeface="Quicksand"/>
              </a:rPr>
              <a:t>National</a:t>
            </a:r>
            <a:endParaRPr sz="1400" b="0" i="0" u="none" strike="noStrike" cap="none" dirty="0">
              <a:solidFill>
                <a:srgbClr val="000000"/>
              </a:solidFill>
              <a:latin typeface="Arial"/>
              <a:ea typeface="Arial"/>
              <a:cs typeface="Arial"/>
              <a:sym typeface="Arial"/>
            </a:endParaRPr>
          </a:p>
        </p:txBody>
      </p:sp>
      <p:sp>
        <p:nvSpPr>
          <p:cNvPr id="228" name="Google Shape;228;p8"/>
          <p:cNvSpPr txBox="1"/>
          <p:nvPr/>
        </p:nvSpPr>
        <p:spPr>
          <a:xfrm>
            <a:off x="1133775" y="5983396"/>
            <a:ext cx="2490000" cy="749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3200"/>
              <a:buFont typeface="Arial"/>
              <a:buNone/>
            </a:pPr>
            <a:r>
              <a:rPr lang="nl-NL" sz="3200" b="1" i="0" u="none" strike="noStrike" cap="none">
                <a:solidFill>
                  <a:schemeClr val="lt1"/>
                </a:solidFill>
                <a:latin typeface="Quicksand"/>
                <a:ea typeface="Quicksand"/>
                <a:cs typeface="Quicksand"/>
                <a:sym typeface="Quicksand"/>
              </a:rPr>
              <a:t>Regional</a:t>
            </a:r>
            <a:endParaRPr sz="3200" b="1" i="0" u="none" strike="noStrike" cap="none">
              <a:solidFill>
                <a:schemeClr val="lt1"/>
              </a:solidFill>
              <a:latin typeface="Quicksand"/>
              <a:ea typeface="Quicksand"/>
              <a:cs typeface="Quicksand"/>
              <a:sym typeface="Quicksand"/>
            </a:endParaRPr>
          </a:p>
        </p:txBody>
      </p:sp>
      <p:sp>
        <p:nvSpPr>
          <p:cNvPr id="229" name="Google Shape;229;p8"/>
          <p:cNvSpPr txBox="1"/>
          <p:nvPr/>
        </p:nvSpPr>
        <p:spPr>
          <a:xfrm>
            <a:off x="1133774" y="6845498"/>
            <a:ext cx="3176700" cy="749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3200"/>
              <a:buFont typeface="Arial"/>
              <a:buNone/>
            </a:pPr>
            <a:r>
              <a:rPr lang="nl-NL" sz="3200" b="1" i="0" u="none" strike="noStrike" cap="none" dirty="0" err="1">
                <a:solidFill>
                  <a:schemeClr val="lt1"/>
                </a:solidFill>
                <a:latin typeface="Quicksand"/>
                <a:ea typeface="Quicksand"/>
                <a:cs typeface="Quicksand"/>
                <a:sym typeface="Quicksand"/>
              </a:rPr>
              <a:t>Organisational</a:t>
            </a:r>
            <a:endParaRPr sz="3200" b="1" i="0" u="none" strike="noStrike" cap="none" dirty="0">
              <a:solidFill>
                <a:schemeClr val="lt1"/>
              </a:solidFill>
              <a:latin typeface="Quicksand"/>
              <a:ea typeface="Quicksand"/>
              <a:cs typeface="Quicksand"/>
              <a:sym typeface="Quicksand"/>
            </a:endParaRPr>
          </a:p>
        </p:txBody>
      </p:sp>
      <p:sp>
        <p:nvSpPr>
          <p:cNvPr id="230" name="Google Shape;230;p8"/>
          <p:cNvSpPr txBox="1"/>
          <p:nvPr/>
        </p:nvSpPr>
        <p:spPr>
          <a:xfrm>
            <a:off x="9035173" y="3242575"/>
            <a:ext cx="7517400" cy="667200"/>
          </a:xfrm>
          <a:prstGeom prst="rect">
            <a:avLst/>
          </a:prstGeom>
          <a:noFill/>
          <a:ln>
            <a:noFill/>
          </a:ln>
        </p:spPr>
        <p:txBody>
          <a:bodyPr spcFirstLastPara="1" wrap="square" lIns="91425" tIns="45700" rIns="91425" bIns="45700" anchor="t" anchorCtr="0">
            <a:normAutofit fontScale="70000" lnSpcReduction="20000"/>
          </a:bodyPr>
          <a:lstStyle/>
          <a:p>
            <a:pPr lvl="0">
              <a:buClr>
                <a:schemeClr val="lt1"/>
              </a:buClr>
              <a:buSzPct val="100000"/>
            </a:pPr>
            <a:r>
              <a:rPr lang="nl-NL" sz="3200" b="1" dirty="0" err="1">
                <a:solidFill>
                  <a:schemeClr val="lt1"/>
                </a:solidFill>
                <a:latin typeface="Quicksand"/>
                <a:ea typeface="Quicksand"/>
                <a:cs typeface="Quicksand"/>
                <a:sym typeface="Quicksand"/>
              </a:rPr>
              <a:t>Übereinkommen</a:t>
            </a:r>
            <a:r>
              <a:rPr lang="nl-NL" sz="3200" b="1" dirty="0">
                <a:solidFill>
                  <a:schemeClr val="lt1"/>
                </a:solidFill>
                <a:latin typeface="Quicksand"/>
                <a:ea typeface="Quicksand"/>
                <a:cs typeface="Quicksand"/>
                <a:sym typeface="Quicksand"/>
              </a:rPr>
              <a:t> der </a:t>
            </a:r>
            <a:r>
              <a:rPr lang="nl-NL" sz="3200" b="1" dirty="0" err="1">
                <a:solidFill>
                  <a:schemeClr val="lt1"/>
                </a:solidFill>
                <a:latin typeface="Quicksand"/>
                <a:ea typeface="Quicksand"/>
                <a:cs typeface="Quicksand"/>
                <a:sym typeface="Quicksand"/>
              </a:rPr>
              <a:t>Vereinten</a:t>
            </a:r>
            <a:r>
              <a:rPr lang="nl-NL" sz="3200" b="1" dirty="0">
                <a:solidFill>
                  <a:schemeClr val="lt1"/>
                </a:solidFill>
                <a:latin typeface="Quicksand"/>
                <a:ea typeface="Quicksand"/>
                <a:cs typeface="Quicksand"/>
                <a:sym typeface="Quicksand"/>
              </a:rPr>
              <a:t> Nationen </a:t>
            </a:r>
            <a:r>
              <a:rPr lang="nl-NL" sz="3200" b="1" dirty="0" err="1">
                <a:solidFill>
                  <a:schemeClr val="lt1"/>
                </a:solidFill>
                <a:latin typeface="Quicksand"/>
                <a:ea typeface="Quicksand"/>
                <a:cs typeface="Quicksand"/>
                <a:sym typeface="Quicksand"/>
              </a:rPr>
              <a:t>über</a:t>
            </a:r>
            <a:r>
              <a:rPr lang="nl-NL" sz="3200" b="1" dirty="0">
                <a:solidFill>
                  <a:schemeClr val="lt1"/>
                </a:solidFill>
                <a:latin typeface="Quicksand"/>
                <a:ea typeface="Quicksand"/>
                <a:cs typeface="Quicksand"/>
                <a:sym typeface="Quicksand"/>
              </a:rPr>
              <a:t> die Rechte </a:t>
            </a:r>
            <a:r>
              <a:rPr lang="nl-NL" sz="3200" b="1" dirty="0" err="1">
                <a:solidFill>
                  <a:schemeClr val="lt1"/>
                </a:solidFill>
                <a:latin typeface="Quicksand"/>
                <a:ea typeface="Quicksand"/>
                <a:cs typeface="Quicksand"/>
                <a:sym typeface="Quicksand"/>
              </a:rPr>
              <a:t>von</a:t>
            </a:r>
            <a:r>
              <a:rPr lang="nl-NL" sz="3200" b="1" dirty="0">
                <a:solidFill>
                  <a:schemeClr val="lt1"/>
                </a:solidFill>
                <a:latin typeface="Quicksand"/>
                <a:ea typeface="Quicksand"/>
                <a:cs typeface="Quicksand"/>
                <a:sym typeface="Quicksand"/>
              </a:rPr>
              <a:t> </a:t>
            </a:r>
            <a:r>
              <a:rPr lang="nl-NL" sz="3200" b="1" dirty="0" err="1">
                <a:solidFill>
                  <a:schemeClr val="lt1"/>
                </a:solidFill>
                <a:latin typeface="Quicksand"/>
                <a:ea typeface="Quicksand"/>
                <a:cs typeface="Quicksand"/>
                <a:sym typeface="Quicksand"/>
              </a:rPr>
              <a:t>Menschen</a:t>
            </a:r>
            <a:r>
              <a:rPr lang="nl-NL" sz="3200" b="1" dirty="0">
                <a:solidFill>
                  <a:schemeClr val="lt1"/>
                </a:solidFill>
                <a:latin typeface="Quicksand"/>
                <a:ea typeface="Quicksand"/>
                <a:cs typeface="Quicksand"/>
                <a:sym typeface="Quicksand"/>
              </a:rPr>
              <a:t> </a:t>
            </a:r>
            <a:r>
              <a:rPr lang="nl-NL" sz="3200" b="1" dirty="0" err="1">
                <a:solidFill>
                  <a:schemeClr val="lt1"/>
                </a:solidFill>
                <a:latin typeface="Quicksand"/>
                <a:ea typeface="Quicksand"/>
                <a:cs typeface="Quicksand"/>
                <a:sym typeface="Quicksand"/>
              </a:rPr>
              <a:t>mit</a:t>
            </a:r>
            <a:r>
              <a:rPr lang="nl-NL" sz="3200" b="1" dirty="0">
                <a:solidFill>
                  <a:schemeClr val="lt1"/>
                </a:solidFill>
                <a:latin typeface="Quicksand"/>
                <a:ea typeface="Quicksand"/>
                <a:cs typeface="Quicksand"/>
                <a:sym typeface="Quicksand"/>
              </a:rPr>
              <a:t> </a:t>
            </a:r>
            <a:r>
              <a:rPr lang="nl-NL" sz="3200" b="1" dirty="0" err="1">
                <a:solidFill>
                  <a:schemeClr val="lt1"/>
                </a:solidFill>
                <a:latin typeface="Quicksand"/>
                <a:ea typeface="Quicksand"/>
                <a:cs typeface="Quicksand"/>
                <a:sym typeface="Quicksand"/>
              </a:rPr>
              <a:t>Behinderungen</a:t>
            </a:r>
            <a:r>
              <a:rPr lang="nl-NL" sz="3200" b="1" dirty="0">
                <a:solidFill>
                  <a:schemeClr val="lt1"/>
                </a:solidFill>
                <a:latin typeface="Quicksand"/>
                <a:ea typeface="Quicksand"/>
                <a:cs typeface="Quicksand"/>
                <a:sym typeface="Quicksand"/>
              </a:rPr>
              <a:t> (UNCRPD)</a:t>
            </a:r>
            <a:endParaRPr sz="1400" b="0" i="0" u="none" strike="noStrike" cap="none" dirty="0">
              <a:solidFill>
                <a:srgbClr val="000000"/>
              </a:solidFill>
              <a:latin typeface="Arial"/>
              <a:ea typeface="Arial"/>
              <a:cs typeface="Arial"/>
              <a:sym typeface="Arial"/>
            </a:endParaRPr>
          </a:p>
        </p:txBody>
      </p:sp>
      <p:sp>
        <p:nvSpPr>
          <p:cNvPr id="231" name="Google Shape;231;p8"/>
          <p:cNvSpPr txBox="1"/>
          <p:nvPr/>
        </p:nvSpPr>
        <p:spPr>
          <a:xfrm>
            <a:off x="8186400" y="4063875"/>
            <a:ext cx="8366100" cy="667200"/>
          </a:xfrm>
          <a:prstGeom prst="rect">
            <a:avLst/>
          </a:prstGeom>
          <a:noFill/>
          <a:ln>
            <a:noFill/>
          </a:ln>
        </p:spPr>
        <p:txBody>
          <a:bodyPr spcFirstLastPara="1" wrap="square" lIns="91425" tIns="45700" rIns="91425" bIns="45700" anchor="t" anchorCtr="0">
            <a:noAutofit/>
          </a:bodyPr>
          <a:lstStyle/>
          <a:p>
            <a:pPr lvl="0">
              <a:buClr>
                <a:schemeClr val="lt1"/>
              </a:buClr>
              <a:buSzPts val="2200"/>
            </a:pPr>
            <a:r>
              <a:rPr lang="nl-NL" sz="2000" b="1" dirty="0" err="1">
                <a:solidFill>
                  <a:schemeClr val="lt1"/>
                </a:solidFill>
                <a:latin typeface="Quicksand"/>
                <a:ea typeface="Quicksand"/>
                <a:cs typeface="Quicksand"/>
                <a:sym typeface="Quicksand"/>
              </a:rPr>
              <a:t>Europäischer</a:t>
            </a:r>
            <a:r>
              <a:rPr lang="nl-NL" sz="2000" b="1" dirty="0">
                <a:solidFill>
                  <a:schemeClr val="lt1"/>
                </a:solidFill>
                <a:latin typeface="Quicksand"/>
                <a:ea typeface="Quicksand"/>
                <a:cs typeface="Quicksand"/>
                <a:sym typeface="Quicksand"/>
              </a:rPr>
              <a:t> </a:t>
            </a:r>
            <a:r>
              <a:rPr lang="nl-NL" sz="2000" b="1" dirty="0" err="1">
                <a:solidFill>
                  <a:schemeClr val="lt1"/>
                </a:solidFill>
                <a:latin typeface="Quicksand"/>
                <a:ea typeface="Quicksand"/>
                <a:cs typeface="Quicksand"/>
                <a:sym typeface="Quicksand"/>
              </a:rPr>
              <a:t>Rechtsakt</a:t>
            </a:r>
            <a:r>
              <a:rPr lang="nl-NL" sz="2000" b="1" dirty="0">
                <a:solidFill>
                  <a:schemeClr val="lt1"/>
                </a:solidFill>
                <a:latin typeface="Quicksand"/>
                <a:ea typeface="Quicksand"/>
                <a:cs typeface="Quicksand"/>
                <a:sym typeface="Quicksand"/>
              </a:rPr>
              <a:t> </a:t>
            </a:r>
            <a:r>
              <a:rPr lang="nl-NL" sz="2000" b="1" dirty="0" err="1">
                <a:solidFill>
                  <a:schemeClr val="lt1"/>
                </a:solidFill>
                <a:latin typeface="Quicksand"/>
                <a:ea typeface="Quicksand"/>
                <a:cs typeface="Quicksand"/>
                <a:sym typeface="Quicksand"/>
              </a:rPr>
              <a:t>zur</a:t>
            </a:r>
            <a:r>
              <a:rPr lang="nl-NL" sz="2000" b="1" dirty="0">
                <a:solidFill>
                  <a:schemeClr val="lt1"/>
                </a:solidFill>
                <a:latin typeface="Quicksand"/>
                <a:ea typeface="Quicksand"/>
                <a:cs typeface="Quicksand"/>
                <a:sym typeface="Quicksand"/>
              </a:rPr>
              <a:t> </a:t>
            </a:r>
            <a:r>
              <a:rPr lang="nl-NL" sz="2000" b="1" dirty="0" err="1">
                <a:solidFill>
                  <a:schemeClr val="lt1"/>
                </a:solidFill>
                <a:latin typeface="Quicksand"/>
                <a:ea typeface="Quicksand"/>
                <a:cs typeface="Quicksand"/>
                <a:sym typeface="Quicksand"/>
              </a:rPr>
              <a:t>Barrierefreiheit</a:t>
            </a:r>
            <a:r>
              <a:rPr lang="nl-NL" sz="2000" b="1" dirty="0">
                <a:solidFill>
                  <a:schemeClr val="lt1"/>
                </a:solidFill>
                <a:latin typeface="Quicksand"/>
                <a:ea typeface="Quicksand"/>
                <a:cs typeface="Quicksand"/>
                <a:sym typeface="Quicksand"/>
              </a:rPr>
              <a:t> +</a:t>
            </a:r>
            <a:br>
              <a:rPr lang="nl-NL" sz="2000" b="1" dirty="0">
                <a:solidFill>
                  <a:schemeClr val="lt1"/>
                </a:solidFill>
                <a:latin typeface="Quicksand"/>
                <a:ea typeface="Quicksand"/>
                <a:cs typeface="Quicksand"/>
                <a:sym typeface="Quicksand"/>
              </a:rPr>
            </a:br>
            <a:r>
              <a:rPr lang="nl-NL" sz="2000" b="1" dirty="0">
                <a:solidFill>
                  <a:schemeClr val="lt1"/>
                </a:solidFill>
                <a:latin typeface="Quicksand"/>
                <a:ea typeface="Quicksand"/>
                <a:cs typeface="Quicksand"/>
                <a:sym typeface="Quicksand"/>
              </a:rPr>
              <a:t>EU-Strategie </a:t>
            </a:r>
            <a:r>
              <a:rPr lang="nl-NL" sz="2000" b="1" dirty="0" err="1">
                <a:solidFill>
                  <a:schemeClr val="lt1"/>
                </a:solidFill>
                <a:latin typeface="Quicksand"/>
                <a:ea typeface="Quicksand"/>
                <a:cs typeface="Quicksand"/>
                <a:sym typeface="Quicksand"/>
              </a:rPr>
              <a:t>für</a:t>
            </a:r>
            <a:r>
              <a:rPr lang="nl-NL" sz="2000" b="1" dirty="0">
                <a:solidFill>
                  <a:schemeClr val="lt1"/>
                </a:solidFill>
                <a:latin typeface="Quicksand"/>
                <a:ea typeface="Quicksand"/>
                <a:cs typeface="Quicksand"/>
                <a:sym typeface="Quicksand"/>
              </a:rPr>
              <a:t> die Rechte </a:t>
            </a:r>
            <a:r>
              <a:rPr lang="nl-NL" sz="2000" b="1" dirty="0" err="1">
                <a:solidFill>
                  <a:schemeClr val="lt1"/>
                </a:solidFill>
                <a:latin typeface="Quicksand"/>
                <a:ea typeface="Quicksand"/>
                <a:cs typeface="Quicksand"/>
                <a:sym typeface="Quicksand"/>
              </a:rPr>
              <a:t>von</a:t>
            </a:r>
            <a:r>
              <a:rPr lang="nl-NL" sz="2000" b="1" dirty="0">
                <a:solidFill>
                  <a:schemeClr val="lt1"/>
                </a:solidFill>
                <a:latin typeface="Quicksand"/>
                <a:ea typeface="Quicksand"/>
                <a:cs typeface="Quicksand"/>
                <a:sym typeface="Quicksand"/>
              </a:rPr>
              <a:t> </a:t>
            </a:r>
            <a:r>
              <a:rPr lang="nl-NL" sz="2000" b="1" dirty="0" err="1">
                <a:solidFill>
                  <a:schemeClr val="lt1"/>
                </a:solidFill>
                <a:latin typeface="Quicksand"/>
                <a:ea typeface="Quicksand"/>
                <a:cs typeface="Quicksand"/>
                <a:sym typeface="Quicksand"/>
              </a:rPr>
              <a:t>Menschen</a:t>
            </a:r>
            <a:r>
              <a:rPr lang="nl-NL" sz="2000" b="1" dirty="0">
                <a:solidFill>
                  <a:schemeClr val="lt1"/>
                </a:solidFill>
                <a:latin typeface="Quicksand"/>
                <a:ea typeface="Quicksand"/>
                <a:cs typeface="Quicksand"/>
                <a:sym typeface="Quicksand"/>
              </a:rPr>
              <a:t> </a:t>
            </a:r>
            <a:r>
              <a:rPr lang="nl-NL" sz="2000" b="1" dirty="0" err="1">
                <a:solidFill>
                  <a:schemeClr val="lt1"/>
                </a:solidFill>
                <a:latin typeface="Quicksand"/>
                <a:ea typeface="Quicksand"/>
                <a:cs typeface="Quicksand"/>
                <a:sym typeface="Quicksand"/>
              </a:rPr>
              <a:t>mit</a:t>
            </a:r>
            <a:r>
              <a:rPr lang="nl-NL" sz="2000" b="1" dirty="0">
                <a:solidFill>
                  <a:schemeClr val="lt1"/>
                </a:solidFill>
                <a:latin typeface="Quicksand"/>
                <a:ea typeface="Quicksand"/>
                <a:cs typeface="Quicksand"/>
                <a:sym typeface="Quicksand"/>
              </a:rPr>
              <a:t> </a:t>
            </a:r>
            <a:r>
              <a:rPr lang="nl-NL" sz="2000" b="1" dirty="0" err="1">
                <a:solidFill>
                  <a:schemeClr val="lt1"/>
                </a:solidFill>
                <a:latin typeface="Quicksand"/>
                <a:ea typeface="Quicksand"/>
                <a:cs typeface="Quicksand"/>
                <a:sym typeface="Quicksand"/>
              </a:rPr>
              <a:t>Behinderungen</a:t>
            </a:r>
            <a:endParaRPr sz="2000" b="1" i="0" u="none" strike="noStrike" cap="none" dirty="0">
              <a:solidFill>
                <a:schemeClr val="lt1"/>
              </a:solidFill>
              <a:latin typeface="Quicksand"/>
              <a:ea typeface="Quicksand"/>
              <a:cs typeface="Quicksand"/>
              <a:sym typeface="Quicksand"/>
            </a:endParaRPr>
          </a:p>
        </p:txBody>
      </p:sp>
      <p:sp>
        <p:nvSpPr>
          <p:cNvPr id="232" name="Google Shape;232;p8"/>
          <p:cNvSpPr txBox="1"/>
          <p:nvPr/>
        </p:nvSpPr>
        <p:spPr>
          <a:xfrm>
            <a:off x="7510853" y="5038225"/>
            <a:ext cx="8927400" cy="667200"/>
          </a:xfrm>
          <a:prstGeom prst="rect">
            <a:avLst/>
          </a:prstGeom>
          <a:noFill/>
          <a:ln>
            <a:noFill/>
          </a:ln>
        </p:spPr>
        <p:txBody>
          <a:bodyPr spcFirstLastPara="1" wrap="square" lIns="91425" tIns="45700" rIns="91425" bIns="45700" anchor="t" anchorCtr="0">
            <a:normAutofit fontScale="62500" lnSpcReduction="20000"/>
          </a:bodyPr>
          <a:lstStyle/>
          <a:p>
            <a:pPr lvl="0">
              <a:buClr>
                <a:schemeClr val="lt1"/>
              </a:buClr>
              <a:buSzPct val="100000"/>
            </a:pPr>
            <a:r>
              <a:rPr lang="nl-NL" sz="3200" b="1" dirty="0" err="1">
                <a:solidFill>
                  <a:schemeClr val="lt1"/>
                </a:solidFill>
                <a:latin typeface="Quicksand"/>
                <a:ea typeface="Quicksand"/>
                <a:cs typeface="Quicksand"/>
                <a:sym typeface="Quicksand"/>
              </a:rPr>
              <a:t>Nationales</a:t>
            </a:r>
            <a:r>
              <a:rPr lang="nl-NL" sz="3200" b="1" dirty="0">
                <a:solidFill>
                  <a:schemeClr val="lt1"/>
                </a:solidFill>
                <a:latin typeface="Quicksand"/>
                <a:ea typeface="Quicksand"/>
                <a:cs typeface="Quicksand"/>
                <a:sym typeface="Quicksand"/>
              </a:rPr>
              <a:t> </a:t>
            </a:r>
            <a:r>
              <a:rPr lang="nl-NL" sz="3200" b="1" dirty="0" err="1">
                <a:solidFill>
                  <a:schemeClr val="lt1"/>
                </a:solidFill>
                <a:latin typeface="Quicksand"/>
                <a:ea typeface="Quicksand"/>
                <a:cs typeface="Quicksand"/>
                <a:sym typeface="Quicksand"/>
              </a:rPr>
              <a:t>Behindertenrecht</a:t>
            </a:r>
            <a:r>
              <a:rPr lang="nl-NL" sz="3200" b="1" dirty="0">
                <a:solidFill>
                  <a:schemeClr val="lt1"/>
                </a:solidFill>
                <a:latin typeface="Quicksand"/>
                <a:ea typeface="Quicksand"/>
                <a:cs typeface="Quicksand"/>
                <a:sym typeface="Quicksand"/>
              </a:rPr>
              <a:t> / </a:t>
            </a:r>
            <a:r>
              <a:rPr lang="nl-NL" sz="3200" b="1" dirty="0" err="1">
                <a:solidFill>
                  <a:schemeClr val="lt1"/>
                </a:solidFill>
                <a:latin typeface="Quicksand"/>
                <a:ea typeface="Quicksand"/>
                <a:cs typeface="Quicksand"/>
                <a:sym typeface="Quicksand"/>
              </a:rPr>
              <a:t>Untertitelung</a:t>
            </a:r>
            <a:r>
              <a:rPr lang="nl-NL" sz="3200" b="1" dirty="0">
                <a:solidFill>
                  <a:schemeClr val="lt1"/>
                </a:solidFill>
                <a:latin typeface="Quicksand"/>
                <a:ea typeface="Quicksand"/>
                <a:cs typeface="Quicksand"/>
                <a:sym typeface="Quicksand"/>
              </a:rPr>
              <a:t> + </a:t>
            </a:r>
            <a:r>
              <a:rPr lang="nl-NL" sz="3200" b="1" dirty="0" err="1">
                <a:solidFill>
                  <a:schemeClr val="lt1"/>
                </a:solidFill>
                <a:latin typeface="Quicksand"/>
                <a:ea typeface="Quicksand"/>
                <a:cs typeface="Quicksand"/>
                <a:sym typeface="Quicksand"/>
              </a:rPr>
              <a:t>Auslegungsgesetze</a:t>
            </a:r>
            <a:r>
              <a:rPr lang="nl-NL" sz="3200" b="1" dirty="0">
                <a:solidFill>
                  <a:schemeClr val="lt1"/>
                </a:solidFill>
                <a:latin typeface="Quicksand"/>
                <a:ea typeface="Quicksand"/>
                <a:cs typeface="Quicksand"/>
                <a:sym typeface="Quicksand"/>
              </a:rPr>
              <a:t> </a:t>
            </a:r>
            <a:r>
              <a:rPr lang="nl-NL" sz="3200" b="1" dirty="0" err="1">
                <a:solidFill>
                  <a:schemeClr val="lt1"/>
                </a:solidFill>
                <a:latin typeface="Quicksand"/>
                <a:ea typeface="Quicksand"/>
                <a:cs typeface="Quicksand"/>
                <a:sym typeface="Quicksand"/>
              </a:rPr>
              <a:t>Anerkennung</a:t>
            </a:r>
            <a:r>
              <a:rPr lang="nl-NL" sz="3200" b="1" dirty="0">
                <a:solidFill>
                  <a:schemeClr val="lt1"/>
                </a:solidFill>
                <a:latin typeface="Quicksand"/>
                <a:ea typeface="Quicksand"/>
                <a:cs typeface="Quicksand"/>
                <a:sym typeface="Quicksand"/>
              </a:rPr>
              <a:t> der nationalen </a:t>
            </a:r>
            <a:r>
              <a:rPr lang="nl-NL" sz="3200" b="1" dirty="0" err="1">
                <a:solidFill>
                  <a:schemeClr val="lt1"/>
                </a:solidFill>
                <a:latin typeface="Quicksand"/>
                <a:ea typeface="Quicksand"/>
                <a:cs typeface="Quicksand"/>
                <a:sym typeface="Quicksand"/>
              </a:rPr>
              <a:t>Gebärdensprache</a:t>
            </a:r>
            <a:endParaRPr sz="3200" b="1" i="0" u="none" strike="noStrike" cap="none" dirty="0">
              <a:solidFill>
                <a:schemeClr val="lt1"/>
              </a:solidFill>
              <a:latin typeface="Quicksand"/>
              <a:ea typeface="Quicksand"/>
              <a:cs typeface="Quicksand"/>
              <a:sym typeface="Quicksand"/>
            </a:endParaRPr>
          </a:p>
        </p:txBody>
      </p:sp>
      <p:sp>
        <p:nvSpPr>
          <p:cNvPr id="233" name="Google Shape;233;p8"/>
          <p:cNvSpPr txBox="1"/>
          <p:nvPr/>
        </p:nvSpPr>
        <p:spPr>
          <a:xfrm>
            <a:off x="7129838" y="6086381"/>
            <a:ext cx="6629100" cy="667200"/>
          </a:xfrm>
          <a:prstGeom prst="rect">
            <a:avLst/>
          </a:prstGeom>
          <a:noFill/>
          <a:ln>
            <a:noFill/>
          </a:ln>
        </p:spPr>
        <p:txBody>
          <a:bodyPr spcFirstLastPara="1" wrap="square" lIns="91425" tIns="45700" rIns="91425" bIns="45700" anchor="t" anchorCtr="0">
            <a:normAutofit fontScale="70000" lnSpcReduction="20000"/>
          </a:bodyPr>
          <a:lstStyle/>
          <a:p>
            <a:pPr lvl="0">
              <a:buClr>
                <a:schemeClr val="lt1"/>
              </a:buClr>
              <a:buSzPct val="100000"/>
            </a:pPr>
            <a:r>
              <a:rPr lang="nl-NL" sz="3200" b="1" dirty="0">
                <a:solidFill>
                  <a:schemeClr val="lt1"/>
                </a:solidFill>
                <a:latin typeface="Quicksand"/>
                <a:ea typeface="Quicksand"/>
                <a:cs typeface="Quicksand"/>
                <a:sym typeface="Quicksand"/>
              </a:rPr>
              <a:t>Regionales Behinderten-/Barrierefreiheitsrecht</a:t>
            </a:r>
            <a:endParaRPr sz="1400" b="0" i="0" u="none" strike="noStrike" cap="none" dirty="0">
              <a:solidFill>
                <a:srgbClr val="000000"/>
              </a:solidFill>
              <a:latin typeface="Arial"/>
              <a:ea typeface="Arial"/>
              <a:cs typeface="Arial"/>
              <a:sym typeface="Arial"/>
            </a:endParaRPr>
          </a:p>
        </p:txBody>
      </p:sp>
      <p:sp>
        <p:nvSpPr>
          <p:cNvPr id="234" name="Google Shape;234;p8"/>
          <p:cNvSpPr txBox="1"/>
          <p:nvPr/>
        </p:nvSpPr>
        <p:spPr>
          <a:xfrm>
            <a:off x="6977401" y="6927386"/>
            <a:ext cx="6629100" cy="667200"/>
          </a:xfrm>
          <a:prstGeom prst="rect">
            <a:avLst/>
          </a:prstGeom>
          <a:noFill/>
          <a:ln>
            <a:noFill/>
          </a:ln>
        </p:spPr>
        <p:txBody>
          <a:bodyPr spcFirstLastPara="1" wrap="square" lIns="91425" tIns="45700" rIns="91425" bIns="45700" anchor="t" anchorCtr="0">
            <a:normAutofit fontScale="70000" lnSpcReduction="20000"/>
          </a:bodyPr>
          <a:lstStyle/>
          <a:p>
            <a:pPr lvl="0">
              <a:buClr>
                <a:schemeClr val="lt1"/>
              </a:buClr>
              <a:buSzPct val="100000"/>
            </a:pPr>
            <a:r>
              <a:rPr lang="nl-NL" sz="3200" b="1" dirty="0" err="1">
                <a:solidFill>
                  <a:schemeClr val="lt1"/>
                </a:solidFill>
                <a:latin typeface="Quicksand"/>
                <a:ea typeface="Quicksand"/>
                <a:cs typeface="Quicksand"/>
                <a:sym typeface="Quicksand"/>
              </a:rPr>
              <a:t>Bildungspolitik</a:t>
            </a:r>
            <a:br>
              <a:rPr lang="nl-NL" sz="3200" b="1" dirty="0">
                <a:solidFill>
                  <a:schemeClr val="lt1"/>
                </a:solidFill>
                <a:latin typeface="Quicksand"/>
                <a:ea typeface="Quicksand"/>
                <a:cs typeface="Quicksand"/>
                <a:sym typeface="Quicksand"/>
              </a:rPr>
            </a:br>
            <a:r>
              <a:rPr lang="nl-NL" sz="3200" b="1" dirty="0" err="1">
                <a:solidFill>
                  <a:schemeClr val="lt1"/>
                </a:solidFill>
                <a:latin typeface="Quicksand"/>
                <a:ea typeface="Quicksand"/>
                <a:cs typeface="Quicksand"/>
                <a:sym typeface="Quicksand"/>
              </a:rPr>
              <a:t>Antidiskriminierungspolitik</a:t>
            </a:r>
            <a:endParaRPr sz="1400" b="0" i="0" u="none" strike="noStrike" cap="none" dirty="0">
              <a:solidFill>
                <a:srgbClr val="000000"/>
              </a:solidFill>
              <a:latin typeface="Arial"/>
              <a:ea typeface="Arial"/>
              <a:cs typeface="Arial"/>
              <a:sym typeface="Arial"/>
            </a:endParaRPr>
          </a:p>
        </p:txBody>
      </p:sp>
      <p:sp>
        <p:nvSpPr>
          <p:cNvPr id="235" name="Google Shape;235;p8"/>
          <p:cNvSpPr txBox="1"/>
          <p:nvPr/>
        </p:nvSpPr>
        <p:spPr>
          <a:xfrm>
            <a:off x="1677402" y="8212430"/>
            <a:ext cx="15056117" cy="1694400"/>
          </a:xfrm>
          <a:prstGeom prst="rect">
            <a:avLst/>
          </a:prstGeom>
          <a:noFill/>
          <a:ln>
            <a:noFill/>
          </a:ln>
        </p:spPr>
        <p:txBody>
          <a:bodyPr spcFirstLastPara="1" wrap="square" lIns="91425" tIns="45700" rIns="91425" bIns="45700" anchor="t" anchorCtr="0">
            <a:normAutofit/>
          </a:bodyPr>
          <a:lstStyle/>
          <a:p>
            <a:pPr marL="342900" lvl="0" indent="-139700" algn="ctr">
              <a:spcBef>
                <a:spcPts val="640"/>
              </a:spcBef>
              <a:buClr>
                <a:schemeClr val="dk1"/>
              </a:buClr>
              <a:buSzPts val="3200"/>
            </a:pPr>
            <a:r>
              <a:rPr lang="nl-NL" sz="2600" i="1" dirty="0">
                <a:solidFill>
                  <a:schemeClr val="lt1"/>
                </a:solidFill>
                <a:latin typeface="Quicksand"/>
                <a:ea typeface="Quicksand"/>
                <a:cs typeface="Quicksand"/>
                <a:sym typeface="Quicksand"/>
              </a:rPr>
              <a:t>Nimm deine Notizen aus der der vorherigen Aufgabe und klebe sie auf die Zeichnung oben.</a:t>
            </a:r>
            <a:endParaRPr sz="2600" b="0" i="1" u="none" strike="noStrike" cap="none" dirty="0">
              <a:solidFill>
                <a:schemeClr val="lt1"/>
              </a:solidFill>
              <a:latin typeface="Quicksand"/>
              <a:ea typeface="Quicksand"/>
              <a:cs typeface="Quicksand"/>
              <a:sym typeface="Quicksa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4"/>
                                        </p:tgtEl>
                                        <p:attrNameLst>
                                          <p:attrName>style.visibility</p:attrName>
                                        </p:attrNameLst>
                                      </p:cBhvr>
                                      <p:to>
                                        <p:strVal val="visible"/>
                                      </p:to>
                                    </p:set>
                                    <p:animEffect transition="in" filter="fade">
                                      <p:cBhvr>
                                        <p:cTn id="7" dur="500"/>
                                        <p:tgtEl>
                                          <p:spTgt spid="234"/>
                                        </p:tgtEl>
                                      </p:cBhvr>
                                    </p:animEffect>
                                  </p:childTnLst>
                                </p:cTn>
                              </p:par>
                              <p:par>
                                <p:cTn id="8" presetID="10" presetClass="entr" presetSubtype="0" fill="hold" nodeType="withEffect">
                                  <p:stCondLst>
                                    <p:cond delay="0"/>
                                  </p:stCondLst>
                                  <p:childTnLst>
                                    <p:set>
                                      <p:cBhvr>
                                        <p:cTn id="9" dur="1" fill="hold">
                                          <p:stCondLst>
                                            <p:cond delay="0"/>
                                          </p:stCondLst>
                                        </p:cTn>
                                        <p:tgtEl>
                                          <p:spTgt spid="233"/>
                                        </p:tgtEl>
                                        <p:attrNameLst>
                                          <p:attrName>style.visibility</p:attrName>
                                        </p:attrNameLst>
                                      </p:cBhvr>
                                      <p:to>
                                        <p:strVal val="visible"/>
                                      </p:to>
                                    </p:set>
                                    <p:animEffect transition="in" filter="fade">
                                      <p:cBhvr>
                                        <p:cTn id="10" dur="500"/>
                                        <p:tgtEl>
                                          <p:spTgt spid="233"/>
                                        </p:tgtEl>
                                      </p:cBhvr>
                                    </p:animEffect>
                                  </p:childTnLst>
                                </p:cTn>
                              </p:par>
                              <p:par>
                                <p:cTn id="11" presetID="10" presetClass="entr" presetSubtype="0" fill="hold" nodeType="withEffect">
                                  <p:stCondLst>
                                    <p:cond delay="0"/>
                                  </p:stCondLst>
                                  <p:childTnLst>
                                    <p:set>
                                      <p:cBhvr>
                                        <p:cTn id="12" dur="1" fill="hold">
                                          <p:stCondLst>
                                            <p:cond delay="0"/>
                                          </p:stCondLst>
                                        </p:cTn>
                                        <p:tgtEl>
                                          <p:spTgt spid="232"/>
                                        </p:tgtEl>
                                        <p:attrNameLst>
                                          <p:attrName>style.visibility</p:attrName>
                                        </p:attrNameLst>
                                      </p:cBhvr>
                                      <p:to>
                                        <p:strVal val="visible"/>
                                      </p:to>
                                    </p:set>
                                    <p:animEffect transition="in" filter="fade">
                                      <p:cBhvr>
                                        <p:cTn id="13" dur="500"/>
                                        <p:tgtEl>
                                          <p:spTgt spid="232"/>
                                        </p:tgtEl>
                                      </p:cBhvr>
                                    </p:animEffect>
                                  </p:childTnLst>
                                </p:cTn>
                              </p:par>
                              <p:par>
                                <p:cTn id="14" presetID="10" presetClass="entr" presetSubtype="0" fill="hold" nodeType="withEffect">
                                  <p:stCondLst>
                                    <p:cond delay="0"/>
                                  </p:stCondLst>
                                  <p:childTnLst>
                                    <p:set>
                                      <p:cBhvr>
                                        <p:cTn id="15" dur="1" fill="hold">
                                          <p:stCondLst>
                                            <p:cond delay="0"/>
                                          </p:stCondLst>
                                        </p:cTn>
                                        <p:tgtEl>
                                          <p:spTgt spid="231"/>
                                        </p:tgtEl>
                                        <p:attrNameLst>
                                          <p:attrName>style.visibility</p:attrName>
                                        </p:attrNameLst>
                                      </p:cBhvr>
                                      <p:to>
                                        <p:strVal val="visible"/>
                                      </p:to>
                                    </p:set>
                                    <p:animEffect transition="in" filter="fade">
                                      <p:cBhvr>
                                        <p:cTn id="16" dur="500"/>
                                        <p:tgtEl>
                                          <p:spTgt spid="231"/>
                                        </p:tgtEl>
                                      </p:cBhvr>
                                    </p:animEffect>
                                  </p:childTnLst>
                                </p:cTn>
                              </p:par>
                              <p:par>
                                <p:cTn id="17" presetID="10" presetClass="entr" presetSubtype="0" fill="hold" nodeType="withEffect">
                                  <p:stCondLst>
                                    <p:cond delay="0"/>
                                  </p:stCondLst>
                                  <p:childTnLst>
                                    <p:set>
                                      <p:cBhvr>
                                        <p:cTn id="18" dur="1" fill="hold">
                                          <p:stCondLst>
                                            <p:cond delay="0"/>
                                          </p:stCondLst>
                                        </p:cTn>
                                        <p:tgtEl>
                                          <p:spTgt spid="230"/>
                                        </p:tgtEl>
                                        <p:attrNameLst>
                                          <p:attrName>style.visibility</p:attrName>
                                        </p:attrNameLst>
                                      </p:cBhvr>
                                      <p:to>
                                        <p:strVal val="visible"/>
                                      </p:to>
                                    </p:set>
                                    <p:animEffect transition="in" filter="fade">
                                      <p:cBhvr>
                                        <p:cTn id="19" dur="500"/>
                                        <p:tgtEl>
                                          <p:spTgt spid="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39"/>
        <p:cNvGrpSpPr/>
        <p:nvPr/>
      </p:nvGrpSpPr>
      <p:grpSpPr>
        <a:xfrm>
          <a:off x="0" y="0"/>
          <a:ext cx="0" cy="0"/>
          <a:chOff x="0" y="0"/>
          <a:chExt cx="0" cy="0"/>
        </a:xfrm>
      </p:grpSpPr>
      <p:grpSp>
        <p:nvGrpSpPr>
          <p:cNvPr id="240" name="Google Shape;240;p9"/>
          <p:cNvGrpSpPr/>
          <p:nvPr/>
        </p:nvGrpSpPr>
        <p:grpSpPr>
          <a:xfrm>
            <a:off x="0" y="-216991"/>
            <a:ext cx="2922084" cy="10503991"/>
            <a:chOff x="0" y="-57150"/>
            <a:chExt cx="769602" cy="2766483"/>
          </a:xfrm>
        </p:grpSpPr>
        <p:sp>
          <p:nvSpPr>
            <p:cNvPr id="241" name="Google Shape;241;p9"/>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2" name="Google Shape;242;p9"/>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43" name="Google Shape;243;p9"/>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4" name="Google Shape;244;p9"/>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5" name="Google Shape;245;p9"/>
          <p:cNvSpPr txBox="1">
            <a:spLocks noGrp="1"/>
          </p:cNvSpPr>
          <p:nvPr>
            <p:ph type="title"/>
          </p:nvPr>
        </p:nvSpPr>
        <p:spPr>
          <a:xfrm>
            <a:off x="3980323" y="1469175"/>
            <a:ext cx="11820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a:solidFill>
                  <a:schemeClr val="lt1"/>
                </a:solidFill>
                <a:latin typeface="Anton"/>
                <a:ea typeface="Anton"/>
                <a:cs typeface="Anton"/>
                <a:sym typeface="Anton"/>
              </a:rPr>
              <a:t>Internationale </a:t>
            </a:r>
            <a:r>
              <a:rPr lang="nl-NL" sz="8000" dirty="0" err="1">
                <a:solidFill>
                  <a:schemeClr val="lt1"/>
                </a:solidFill>
                <a:latin typeface="Anton"/>
                <a:ea typeface="Anton"/>
                <a:cs typeface="Anton"/>
                <a:sym typeface="Anton"/>
              </a:rPr>
              <a:t>Verträge</a:t>
            </a:r>
            <a:endParaRPr sz="8000" dirty="0"/>
          </a:p>
        </p:txBody>
      </p:sp>
      <p:sp>
        <p:nvSpPr>
          <p:cNvPr id="246" name="Google Shape;246;p9"/>
          <p:cNvSpPr txBox="1">
            <a:spLocks noGrp="1"/>
          </p:cNvSpPr>
          <p:nvPr>
            <p:ph type="body" idx="1"/>
          </p:nvPr>
        </p:nvSpPr>
        <p:spPr>
          <a:xfrm>
            <a:off x="3626539" y="4000500"/>
            <a:ext cx="11876974" cy="1143000"/>
          </a:xfrm>
          <a:prstGeom prst="rect">
            <a:avLst/>
          </a:prstGeom>
          <a:noFill/>
          <a:ln>
            <a:noFill/>
          </a:ln>
        </p:spPr>
        <p:txBody>
          <a:bodyPr spcFirstLastPara="1" wrap="square" lIns="91425" tIns="45700" rIns="91425" bIns="45700" anchor="t" anchorCtr="0">
            <a:normAutofit fontScale="25000" lnSpcReduction="20000"/>
          </a:bodyPr>
          <a:lstStyle/>
          <a:p>
            <a:pPr marL="342900" lvl="0" indent="0">
              <a:spcBef>
                <a:spcPts val="640"/>
              </a:spcBef>
              <a:buSzPct val="37500"/>
              <a:buNone/>
            </a:pPr>
            <a:r>
              <a:rPr lang="nl-NL" sz="19200" dirty="0">
                <a:solidFill>
                  <a:schemeClr val="lt1"/>
                </a:solidFill>
                <a:latin typeface="Quicksand"/>
                <a:ea typeface="Quicksand"/>
                <a:cs typeface="Quicksand"/>
                <a:sym typeface="Quicksand"/>
              </a:rPr>
              <a:t>Was </a:t>
            </a:r>
            <a:r>
              <a:rPr lang="nl-NL" sz="19200" dirty="0" err="1">
                <a:solidFill>
                  <a:schemeClr val="lt1"/>
                </a:solidFill>
                <a:latin typeface="Quicksand"/>
                <a:ea typeface="Quicksand"/>
                <a:cs typeface="Quicksand"/>
                <a:sym typeface="Quicksand"/>
              </a:rPr>
              <a:t>sind</a:t>
            </a:r>
            <a:r>
              <a:rPr lang="nl-NL" sz="19200" dirty="0">
                <a:solidFill>
                  <a:schemeClr val="lt1"/>
                </a:solidFill>
                <a:latin typeface="Quicksand"/>
                <a:ea typeface="Quicksand"/>
                <a:cs typeface="Quicksand"/>
                <a:sym typeface="Quicksand"/>
              </a:rPr>
              <a:t> </a:t>
            </a:r>
            <a:r>
              <a:rPr lang="nl-NL" sz="19200" dirty="0" err="1">
                <a:solidFill>
                  <a:schemeClr val="lt1"/>
                </a:solidFill>
                <a:latin typeface="Quicksand"/>
                <a:ea typeface="Quicksand"/>
                <a:cs typeface="Quicksand"/>
                <a:sym typeface="Quicksand"/>
              </a:rPr>
              <a:t>völkerrechtliche</a:t>
            </a:r>
            <a:r>
              <a:rPr lang="nl-NL" sz="19200" dirty="0">
                <a:solidFill>
                  <a:schemeClr val="lt1"/>
                </a:solidFill>
                <a:latin typeface="Quicksand"/>
                <a:ea typeface="Quicksand"/>
                <a:cs typeface="Quicksand"/>
                <a:sym typeface="Quicksand"/>
              </a:rPr>
              <a:t> </a:t>
            </a:r>
            <a:r>
              <a:rPr lang="nl-NL" sz="19200" dirty="0" err="1">
                <a:solidFill>
                  <a:schemeClr val="lt1"/>
                </a:solidFill>
                <a:latin typeface="Quicksand"/>
                <a:ea typeface="Quicksand"/>
                <a:cs typeface="Quicksand"/>
                <a:sym typeface="Quicksand"/>
              </a:rPr>
              <a:t>Verträge</a:t>
            </a:r>
            <a:r>
              <a:rPr lang="nl-NL" sz="19200" dirty="0">
                <a:solidFill>
                  <a:schemeClr val="lt1"/>
                </a:solidFill>
                <a:latin typeface="Quicksand"/>
                <a:ea typeface="Quicksand"/>
                <a:cs typeface="Quicksand"/>
                <a:sym typeface="Quicksand"/>
              </a:rPr>
              <a:t>?</a:t>
            </a:r>
            <a:endParaRPr dirty="0">
              <a:solidFill>
                <a:schemeClr val="lt1"/>
              </a:solidFill>
              <a:latin typeface="Quicksand"/>
              <a:ea typeface="Quicksand"/>
              <a:cs typeface="Quicksand"/>
              <a:sym typeface="Quicksand"/>
            </a:endParaRPr>
          </a:p>
          <a:p>
            <a:pPr marL="0" lvl="0" indent="0" algn="l" rtl="0">
              <a:lnSpc>
                <a:spcPct val="100000"/>
              </a:lnSpc>
              <a:spcBef>
                <a:spcPts val="640"/>
              </a:spcBef>
              <a:spcAft>
                <a:spcPts val="0"/>
              </a:spcAft>
              <a:buSzPct val="225000"/>
              <a:buNone/>
            </a:pPr>
            <a:endParaRPr dirty="0">
              <a:solidFill>
                <a:schemeClr val="lt1"/>
              </a:solidFill>
              <a:latin typeface="Quicksand"/>
              <a:ea typeface="Quicksand"/>
              <a:cs typeface="Quicksand"/>
              <a:sym typeface="Quicksand"/>
            </a:endParaRPr>
          </a:p>
          <a:p>
            <a:pPr marL="0" lvl="0" indent="0" algn="l" rtl="0">
              <a:lnSpc>
                <a:spcPct val="100000"/>
              </a:lnSpc>
              <a:spcBef>
                <a:spcPts val="640"/>
              </a:spcBef>
              <a:spcAft>
                <a:spcPts val="0"/>
              </a:spcAft>
              <a:buSzPct val="225000"/>
              <a:buNone/>
            </a:pPr>
            <a:endParaRPr dirty="0">
              <a:solidFill>
                <a:schemeClr val="lt1"/>
              </a:solidFill>
              <a:latin typeface="Quicksand"/>
              <a:ea typeface="Quicksand"/>
              <a:cs typeface="Quicksand"/>
              <a:sym typeface="Quicksand"/>
            </a:endParaRPr>
          </a:p>
          <a:p>
            <a:pPr marL="0" lvl="0" indent="0" algn="l" rtl="0">
              <a:lnSpc>
                <a:spcPct val="100000"/>
              </a:lnSpc>
              <a:spcBef>
                <a:spcPts val="640"/>
              </a:spcBef>
              <a:spcAft>
                <a:spcPts val="0"/>
              </a:spcAft>
              <a:buSzPct val="225000"/>
              <a:buNone/>
            </a:pPr>
            <a:endParaRPr dirty="0">
              <a:solidFill>
                <a:schemeClr val="lt1"/>
              </a:solidFill>
              <a:latin typeface="Quicksand"/>
              <a:ea typeface="Quicksand"/>
              <a:cs typeface="Quicksand"/>
              <a:sym typeface="Quicksand"/>
            </a:endParaRPr>
          </a:p>
          <a:p>
            <a:pPr marL="0" lvl="0" indent="0" algn="l" rtl="0">
              <a:lnSpc>
                <a:spcPct val="100000"/>
              </a:lnSpc>
              <a:spcBef>
                <a:spcPts val="640"/>
              </a:spcBef>
              <a:spcAft>
                <a:spcPts val="0"/>
              </a:spcAft>
              <a:buSzPct val="225000"/>
              <a:buNone/>
            </a:pPr>
            <a:endParaRPr dirty="0">
              <a:solidFill>
                <a:schemeClr val="lt1"/>
              </a:solidFill>
              <a:latin typeface="Quicksand"/>
              <a:ea typeface="Quicksand"/>
              <a:cs typeface="Quicksand"/>
              <a:sym typeface="Quicksand"/>
            </a:endParaRPr>
          </a:p>
        </p:txBody>
      </p:sp>
      <p:pic>
        <p:nvPicPr>
          <p:cNvPr id="247" name="Google Shape;247;p9"/>
          <p:cNvPicPr preferRelativeResize="0"/>
          <p:nvPr/>
        </p:nvPicPr>
        <p:blipFill rotWithShape="1">
          <a:blip r:embed="rId5">
            <a:alphaModFix/>
          </a:blip>
          <a:srcRect l="33374" r="36223" b="51011"/>
          <a:stretch/>
        </p:blipFill>
        <p:spPr>
          <a:xfrm>
            <a:off x="14150581" y="2612175"/>
            <a:ext cx="4464077" cy="4045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51"/>
        <p:cNvGrpSpPr/>
        <p:nvPr/>
      </p:nvGrpSpPr>
      <p:grpSpPr>
        <a:xfrm>
          <a:off x="0" y="0"/>
          <a:ext cx="0" cy="0"/>
          <a:chOff x="0" y="0"/>
          <a:chExt cx="0" cy="0"/>
        </a:xfrm>
      </p:grpSpPr>
      <p:grpSp>
        <p:nvGrpSpPr>
          <p:cNvPr id="252" name="Google Shape;252;g35fa9f5703a_0_62"/>
          <p:cNvGrpSpPr/>
          <p:nvPr/>
        </p:nvGrpSpPr>
        <p:grpSpPr>
          <a:xfrm>
            <a:off x="0" y="-216993"/>
            <a:ext cx="2922102" cy="10504504"/>
            <a:chOff x="0" y="-57150"/>
            <a:chExt cx="769602" cy="2766600"/>
          </a:xfrm>
        </p:grpSpPr>
        <p:sp>
          <p:nvSpPr>
            <p:cNvPr id="253" name="Google Shape;253;g35fa9f5703a_0_6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4" name="Google Shape;254;g35fa9f5703a_0_62"/>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55" name="Google Shape;255;g35fa9f5703a_0_6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6" name="Google Shape;256;g35fa9f5703a_0_6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7" name="Google Shape;257;g35fa9f5703a_0_62"/>
          <p:cNvSpPr txBox="1">
            <a:spLocks noGrp="1"/>
          </p:cNvSpPr>
          <p:nvPr>
            <p:ph type="title"/>
          </p:nvPr>
        </p:nvSpPr>
        <p:spPr>
          <a:xfrm>
            <a:off x="3770773" y="1126275"/>
            <a:ext cx="11820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a:solidFill>
                  <a:schemeClr val="lt1"/>
                </a:solidFill>
                <a:latin typeface="Anton"/>
                <a:ea typeface="Anton"/>
                <a:cs typeface="Anton"/>
                <a:sym typeface="Anton"/>
              </a:rPr>
              <a:t>Internationale </a:t>
            </a:r>
            <a:r>
              <a:rPr lang="nl-NL" sz="8000" dirty="0" err="1">
                <a:solidFill>
                  <a:schemeClr val="lt1"/>
                </a:solidFill>
                <a:latin typeface="Anton"/>
                <a:ea typeface="Anton"/>
                <a:cs typeface="Anton"/>
                <a:sym typeface="Anton"/>
              </a:rPr>
              <a:t>Verträge</a:t>
            </a:r>
            <a:endParaRPr sz="8000" dirty="0"/>
          </a:p>
        </p:txBody>
      </p:sp>
      <p:sp>
        <p:nvSpPr>
          <p:cNvPr id="258" name="Google Shape;258;g35fa9f5703a_0_62"/>
          <p:cNvSpPr txBox="1">
            <a:spLocks noGrp="1"/>
          </p:cNvSpPr>
          <p:nvPr>
            <p:ph type="body" idx="1"/>
          </p:nvPr>
        </p:nvSpPr>
        <p:spPr>
          <a:xfrm>
            <a:off x="4037474" y="2877675"/>
            <a:ext cx="13427565" cy="5020800"/>
          </a:xfrm>
          <a:prstGeom prst="rect">
            <a:avLst/>
          </a:prstGeom>
          <a:noFill/>
          <a:ln>
            <a:noFill/>
          </a:ln>
        </p:spPr>
        <p:txBody>
          <a:bodyPr spcFirstLastPara="1" wrap="square" lIns="91425" tIns="45700" rIns="91425" bIns="45700" anchor="t" anchorCtr="0">
            <a:normAutofit/>
          </a:bodyPr>
          <a:lstStyle/>
          <a:p>
            <a:pPr marL="0" lvl="0" indent="0">
              <a:spcBef>
                <a:spcPts val="640"/>
              </a:spcBef>
              <a:buNone/>
            </a:pPr>
            <a:r>
              <a:rPr lang="nl-NL" sz="3400" b="1" dirty="0">
                <a:solidFill>
                  <a:schemeClr val="lt1"/>
                </a:solidFill>
                <a:latin typeface="Quicksand"/>
                <a:ea typeface="Quicksand"/>
                <a:cs typeface="Quicksand"/>
                <a:sym typeface="Quicksand"/>
              </a:rPr>
              <a:t>Die Europäische Menschenrechtskonvention (EMRK)</a:t>
            </a:r>
            <a:r>
              <a:rPr lang="nl-NL" sz="3400" dirty="0">
                <a:solidFill>
                  <a:schemeClr val="lt1"/>
                </a:solidFill>
                <a:latin typeface="Quicksand"/>
                <a:ea typeface="Quicksand"/>
                <a:cs typeface="Quicksand"/>
                <a:sym typeface="Quicksand"/>
              </a:rPr>
              <a:t> Europarat, 1950
</a:t>
            </a:r>
          </a:p>
          <a:p>
            <a:pPr marL="0" lvl="0" indent="0">
              <a:spcBef>
                <a:spcPts val="640"/>
              </a:spcBef>
              <a:buNone/>
            </a:pPr>
            <a:r>
              <a:rPr lang="nl-NL" sz="3400" dirty="0">
                <a:solidFill>
                  <a:schemeClr val="lt1"/>
                </a:solidFill>
                <a:latin typeface="Quicksand"/>
                <a:ea typeface="Quicksand"/>
                <a:cs typeface="Quicksand"/>
                <a:sym typeface="Quicksand"/>
              </a:rPr>
              <a:t>- Allgemeine Rechte: Freiheit, Gleichheit, keine Diskriminierung
- Schützt Menschen mit Behinderungen
- Juristisches Instrument zur Anfechtung von Verstößen
- Europäischer Gerichtshof für Menschenrechte (Straßburg)</a:t>
            </a:r>
            <a:endParaRPr dirty="0">
              <a:solidFill>
                <a:schemeClr val="lt1"/>
              </a:solidFill>
              <a:latin typeface="Quicksand"/>
              <a:ea typeface="Quicksand"/>
              <a:cs typeface="Quicksand"/>
              <a:sym typeface="Quicksan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62"/>
        <p:cNvGrpSpPr/>
        <p:nvPr/>
      </p:nvGrpSpPr>
      <p:grpSpPr>
        <a:xfrm>
          <a:off x="0" y="0"/>
          <a:ext cx="0" cy="0"/>
          <a:chOff x="0" y="0"/>
          <a:chExt cx="0" cy="0"/>
        </a:xfrm>
      </p:grpSpPr>
      <p:grpSp>
        <p:nvGrpSpPr>
          <p:cNvPr id="263" name="Google Shape;263;g35fa9f5703a_0_72"/>
          <p:cNvGrpSpPr/>
          <p:nvPr/>
        </p:nvGrpSpPr>
        <p:grpSpPr>
          <a:xfrm>
            <a:off x="0" y="-216993"/>
            <a:ext cx="2922102" cy="10504504"/>
            <a:chOff x="0" y="-57150"/>
            <a:chExt cx="769602" cy="2766600"/>
          </a:xfrm>
        </p:grpSpPr>
        <p:sp>
          <p:nvSpPr>
            <p:cNvPr id="264" name="Google Shape;264;g35fa9f5703a_0_7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5" name="Google Shape;265;g35fa9f5703a_0_72"/>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66" name="Google Shape;266;g35fa9f5703a_0_7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7" name="Google Shape;267;g35fa9f5703a_0_7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8" name="Google Shape;268;g35fa9f5703a_0_72"/>
          <p:cNvSpPr txBox="1">
            <a:spLocks noGrp="1"/>
          </p:cNvSpPr>
          <p:nvPr>
            <p:ph type="title"/>
          </p:nvPr>
        </p:nvSpPr>
        <p:spPr>
          <a:xfrm>
            <a:off x="4037473" y="1221525"/>
            <a:ext cx="11820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a:solidFill>
                  <a:schemeClr val="lt1"/>
                </a:solidFill>
                <a:latin typeface="Anton"/>
                <a:ea typeface="Anton"/>
                <a:cs typeface="Anton"/>
                <a:sym typeface="Anton"/>
              </a:rPr>
              <a:t>Internationale </a:t>
            </a:r>
            <a:r>
              <a:rPr lang="nl-NL" sz="8000" dirty="0" err="1">
                <a:solidFill>
                  <a:schemeClr val="lt1"/>
                </a:solidFill>
                <a:latin typeface="Anton"/>
                <a:ea typeface="Anton"/>
                <a:cs typeface="Anton"/>
                <a:sym typeface="Anton"/>
              </a:rPr>
              <a:t>Verträge</a:t>
            </a:r>
            <a:endParaRPr sz="8000" dirty="0"/>
          </a:p>
        </p:txBody>
      </p:sp>
      <p:sp>
        <p:nvSpPr>
          <p:cNvPr id="269" name="Google Shape;269;g35fa9f5703a_0_72"/>
          <p:cNvSpPr txBox="1">
            <a:spLocks noGrp="1"/>
          </p:cNvSpPr>
          <p:nvPr>
            <p:ph type="body" idx="1"/>
          </p:nvPr>
        </p:nvSpPr>
        <p:spPr>
          <a:xfrm>
            <a:off x="4037474" y="2877675"/>
            <a:ext cx="12011100" cy="4526100"/>
          </a:xfrm>
          <a:prstGeom prst="rect">
            <a:avLst/>
          </a:prstGeom>
          <a:noFill/>
          <a:ln>
            <a:noFill/>
          </a:ln>
        </p:spPr>
        <p:txBody>
          <a:bodyPr spcFirstLastPara="1" wrap="square" lIns="91425" tIns="45700" rIns="91425" bIns="45700" anchor="t" anchorCtr="0">
            <a:normAutofit/>
          </a:bodyPr>
          <a:lstStyle/>
          <a:p>
            <a:pPr marL="0" lvl="0" indent="0">
              <a:spcBef>
                <a:spcPts val="640"/>
              </a:spcBef>
              <a:buNone/>
            </a:pPr>
            <a:r>
              <a:rPr lang="nl-NL" sz="3400" b="1" dirty="0">
                <a:solidFill>
                  <a:schemeClr val="lt1"/>
                </a:solidFill>
                <a:latin typeface="Quicksand"/>
                <a:ea typeface="Quicksand"/>
                <a:cs typeface="Quicksand"/>
                <a:sym typeface="Quicksand"/>
              </a:rPr>
              <a:t>Die UN-Konvention über die Rechte von Menschen mit Behinderungen (UNCRPD)
</a:t>
            </a:r>
          </a:p>
          <a:p>
            <a:pPr marL="0" lvl="0" indent="0">
              <a:spcBef>
                <a:spcPts val="640"/>
              </a:spcBef>
              <a:buNone/>
            </a:pPr>
            <a:endParaRPr lang="nl-NL" sz="3400" b="1" dirty="0">
              <a:solidFill>
                <a:schemeClr val="lt1"/>
              </a:solidFill>
              <a:latin typeface="Quicksand"/>
              <a:ea typeface="Quicksand"/>
              <a:cs typeface="Quicksand"/>
              <a:sym typeface="Quicksand"/>
            </a:endParaRPr>
          </a:p>
          <a:p>
            <a:pPr marL="0" lvl="0" indent="0">
              <a:spcBef>
                <a:spcPts val="640"/>
              </a:spcBef>
              <a:buNone/>
            </a:pPr>
            <a:endParaRPr lang="nl-NL" sz="3400" b="1" dirty="0">
              <a:solidFill>
                <a:schemeClr val="lt1"/>
              </a:solidFill>
              <a:latin typeface="Quicksand"/>
              <a:ea typeface="Quicksand"/>
              <a:cs typeface="Quicksand"/>
              <a:sym typeface="Quicksand"/>
            </a:endParaRPr>
          </a:p>
          <a:p>
            <a:pPr marL="0" lvl="0" indent="0">
              <a:spcBef>
                <a:spcPts val="640"/>
              </a:spcBef>
              <a:buNone/>
            </a:pPr>
            <a:r>
              <a:rPr lang="nl-NL" sz="3400" b="1" dirty="0">
                <a:solidFill>
                  <a:schemeClr val="lt1"/>
                </a:solidFill>
                <a:latin typeface="Quicksand"/>
                <a:ea typeface="Quicksand"/>
                <a:cs typeface="Quicksand"/>
                <a:sym typeface="Quicksand"/>
              </a:rPr>
              <a:t>Video</a:t>
            </a:r>
            <a:endParaRPr dirty="0">
              <a:solidFill>
                <a:schemeClr val="lt1"/>
              </a:solidFill>
              <a:latin typeface="Quicksand"/>
              <a:ea typeface="Quicksand"/>
              <a:cs typeface="Quicksand"/>
              <a:sym typeface="Quicksand"/>
            </a:endParaRPr>
          </a:p>
        </p:txBody>
      </p:sp>
      <p:pic>
        <p:nvPicPr>
          <p:cNvPr id="270" name="Google Shape;270;g35fa9f5703a_0_72"/>
          <p:cNvPicPr preferRelativeResize="0"/>
          <p:nvPr/>
        </p:nvPicPr>
        <p:blipFill rotWithShape="1">
          <a:blip r:embed="rId5">
            <a:alphaModFix/>
          </a:blip>
          <a:srcRect l="65594" t="5609" r="6456" b="47319"/>
          <a:stretch/>
        </p:blipFill>
        <p:spPr>
          <a:xfrm>
            <a:off x="13026836" y="3910871"/>
            <a:ext cx="2373749" cy="22487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74"/>
        <p:cNvGrpSpPr/>
        <p:nvPr/>
      </p:nvGrpSpPr>
      <p:grpSpPr>
        <a:xfrm>
          <a:off x="0" y="0"/>
          <a:ext cx="0" cy="0"/>
          <a:chOff x="0" y="0"/>
          <a:chExt cx="0" cy="0"/>
        </a:xfrm>
      </p:grpSpPr>
      <p:grpSp>
        <p:nvGrpSpPr>
          <p:cNvPr id="275" name="Google Shape;275;g35fa9f5703a_0_82"/>
          <p:cNvGrpSpPr/>
          <p:nvPr/>
        </p:nvGrpSpPr>
        <p:grpSpPr>
          <a:xfrm>
            <a:off x="0" y="-216993"/>
            <a:ext cx="2922102" cy="10504504"/>
            <a:chOff x="0" y="-57150"/>
            <a:chExt cx="769602" cy="2766600"/>
          </a:xfrm>
        </p:grpSpPr>
        <p:sp>
          <p:nvSpPr>
            <p:cNvPr id="276" name="Google Shape;276;g35fa9f5703a_0_8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7" name="Google Shape;277;g35fa9f5703a_0_82"/>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78" name="Google Shape;278;g35fa9f5703a_0_8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9" name="Google Shape;279;g35fa9f5703a_0_8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0" name="Google Shape;280;g35fa9f5703a_0_82"/>
          <p:cNvSpPr txBox="1">
            <a:spLocks noGrp="1"/>
          </p:cNvSpPr>
          <p:nvPr>
            <p:ph type="title"/>
          </p:nvPr>
        </p:nvSpPr>
        <p:spPr>
          <a:xfrm>
            <a:off x="4037473" y="1259625"/>
            <a:ext cx="11820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err="1">
                <a:solidFill>
                  <a:schemeClr val="lt1"/>
                </a:solidFill>
                <a:latin typeface="Anton"/>
                <a:ea typeface="Anton"/>
                <a:cs typeface="Anton"/>
                <a:sym typeface="Anton"/>
              </a:rPr>
              <a:t>Nationales</a:t>
            </a:r>
            <a:r>
              <a:rPr lang="nl-NL" sz="8000" dirty="0">
                <a:solidFill>
                  <a:schemeClr val="lt1"/>
                </a:solidFill>
                <a:latin typeface="Anton"/>
                <a:ea typeface="Anton"/>
                <a:cs typeface="Anton"/>
                <a:sym typeface="Anton"/>
              </a:rPr>
              <a:t> Recht</a:t>
            </a:r>
            <a:endParaRPr sz="8000" dirty="0"/>
          </a:p>
        </p:txBody>
      </p:sp>
      <p:sp>
        <p:nvSpPr>
          <p:cNvPr id="281" name="Google Shape;281;g35fa9f5703a_0_82"/>
          <p:cNvSpPr txBox="1">
            <a:spLocks noGrp="1"/>
          </p:cNvSpPr>
          <p:nvPr>
            <p:ph type="body" idx="1"/>
          </p:nvPr>
        </p:nvSpPr>
        <p:spPr>
          <a:xfrm>
            <a:off x="4037474" y="3334874"/>
            <a:ext cx="12011100" cy="5195171"/>
          </a:xfrm>
          <a:prstGeom prst="rect">
            <a:avLst/>
          </a:prstGeom>
          <a:noFill/>
          <a:ln>
            <a:noFill/>
          </a:ln>
        </p:spPr>
        <p:txBody>
          <a:bodyPr spcFirstLastPara="1" wrap="square" lIns="91425" tIns="45700" rIns="91425" bIns="45700" anchor="t" anchorCtr="0">
            <a:normAutofit/>
          </a:bodyPr>
          <a:lstStyle/>
          <a:p>
            <a:pPr marL="114300" lvl="0" indent="0">
              <a:spcBef>
                <a:spcPts val="640"/>
              </a:spcBef>
              <a:buClr>
                <a:schemeClr val="lt1"/>
              </a:buClr>
              <a:buNone/>
            </a:pPr>
            <a:r>
              <a:rPr lang="nl-NL" b="1" dirty="0">
                <a:solidFill>
                  <a:schemeClr val="lt1"/>
                </a:solidFill>
                <a:latin typeface="Quicksand"/>
                <a:ea typeface="Quicksand"/>
                <a:cs typeface="Quicksand"/>
                <a:sym typeface="Quicksand"/>
              </a:rPr>
              <a:t>Kennst du nationale Gesetze?</a:t>
            </a:r>
            <a:endParaRPr b="1" dirty="0">
              <a:solidFill>
                <a:schemeClr val="lt1"/>
              </a:solidFill>
              <a:latin typeface="Quicksand"/>
              <a:ea typeface="Quicksand"/>
              <a:cs typeface="Quicksand"/>
              <a:sym typeface="Quicksand"/>
            </a:endParaRPr>
          </a:p>
          <a:p>
            <a:pPr marL="0" lvl="0" indent="0">
              <a:spcBef>
                <a:spcPts val="640"/>
              </a:spcBef>
              <a:buNone/>
            </a:pPr>
            <a:endParaRPr lang="nl-NL" i="1" dirty="0">
              <a:solidFill>
                <a:schemeClr val="lt1"/>
              </a:solidFill>
              <a:latin typeface="Quicksand"/>
              <a:ea typeface="Quicksand"/>
              <a:cs typeface="Quicksand"/>
              <a:sym typeface="Quicksand"/>
            </a:endParaRPr>
          </a:p>
          <a:p>
            <a:pPr marL="0" lvl="0" indent="0">
              <a:spcBef>
                <a:spcPts val="640"/>
              </a:spcBef>
              <a:buNone/>
            </a:pPr>
            <a:endParaRPr lang="nl-NL" i="1" dirty="0">
              <a:solidFill>
                <a:schemeClr val="lt1"/>
              </a:solidFill>
              <a:latin typeface="Quicksand"/>
              <a:ea typeface="Quicksand"/>
              <a:cs typeface="Quicksand"/>
              <a:sym typeface="Quicksand"/>
            </a:endParaRPr>
          </a:p>
          <a:p>
            <a:pPr marL="0" lvl="0" indent="0">
              <a:spcBef>
                <a:spcPts val="640"/>
              </a:spcBef>
              <a:buNone/>
            </a:pPr>
            <a:r>
              <a:rPr lang="nl-NL" dirty="0">
                <a:solidFill>
                  <a:schemeClr val="lt1"/>
                </a:solidFill>
                <a:latin typeface="Quicksand"/>
                <a:ea typeface="Quicksand"/>
                <a:cs typeface="Quicksand"/>
                <a:sym typeface="Quicksand"/>
              </a:rPr>
              <a:t>Beispiele aus den Bereichen:</a:t>
            </a:r>
            <a:r>
              <a:rPr lang="nl-NL" i="1" dirty="0">
                <a:solidFill>
                  <a:schemeClr val="lt1"/>
                </a:solidFill>
                <a:latin typeface="Quicksand"/>
                <a:ea typeface="Quicksand"/>
                <a:cs typeface="Quicksand"/>
                <a:sym typeface="Quicksand"/>
              </a:rPr>
              <a:t>
- </a:t>
            </a:r>
            <a:r>
              <a:rPr lang="nl-NL" dirty="0">
                <a:solidFill>
                  <a:schemeClr val="lt1"/>
                </a:solidFill>
                <a:latin typeface="Quicksand"/>
                <a:ea typeface="Quicksand"/>
                <a:cs typeface="Quicksand"/>
                <a:sym typeface="Quicksand"/>
              </a:rPr>
              <a:t>Anerkennung der Gebärdensprache
- Bildung
- Barrierefreiheit
- Beschäftigung
- Gesetze zur Nichtdiskriminierung</a:t>
            </a:r>
            <a:endParaRPr dirty="0">
              <a:solidFill>
                <a:schemeClr val="lt1"/>
              </a:solidFill>
              <a:latin typeface="Quicksand"/>
              <a:ea typeface="Quicksand"/>
              <a:cs typeface="Quicksand"/>
              <a:sym typeface="Quicksand"/>
            </a:endParaRPr>
          </a:p>
        </p:txBody>
      </p:sp>
      <p:pic>
        <p:nvPicPr>
          <p:cNvPr id="9" name="Grafik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9440" y="3100606"/>
            <a:ext cx="5194758" cy="360308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85"/>
        <p:cNvGrpSpPr/>
        <p:nvPr/>
      </p:nvGrpSpPr>
      <p:grpSpPr>
        <a:xfrm>
          <a:off x="0" y="0"/>
          <a:ext cx="0" cy="0"/>
          <a:chOff x="0" y="0"/>
          <a:chExt cx="0" cy="0"/>
        </a:xfrm>
      </p:grpSpPr>
      <p:grpSp>
        <p:nvGrpSpPr>
          <p:cNvPr id="286" name="Google Shape;286;g35fa9f5703a_0_52"/>
          <p:cNvGrpSpPr/>
          <p:nvPr/>
        </p:nvGrpSpPr>
        <p:grpSpPr>
          <a:xfrm>
            <a:off x="0" y="-216993"/>
            <a:ext cx="2922102" cy="10504504"/>
            <a:chOff x="0" y="-57150"/>
            <a:chExt cx="769602" cy="2766600"/>
          </a:xfrm>
        </p:grpSpPr>
        <p:sp>
          <p:nvSpPr>
            <p:cNvPr id="287" name="Google Shape;287;g35fa9f5703a_0_52"/>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8" name="Google Shape;288;g35fa9f5703a_0_52"/>
            <p:cNvSpPr txBox="1"/>
            <p:nvPr/>
          </p:nvSpPr>
          <p:spPr>
            <a:xfrm>
              <a:off x="0" y="-57150"/>
              <a:ext cx="769500" cy="27666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89" name="Google Shape;289;g35fa9f5703a_0_52"/>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0" name="Google Shape;290;g35fa9f5703a_0_52"/>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1" name="Google Shape;291;g35fa9f5703a_0_52"/>
          <p:cNvSpPr txBox="1">
            <a:spLocks noGrp="1"/>
          </p:cNvSpPr>
          <p:nvPr>
            <p:ph type="title"/>
          </p:nvPr>
        </p:nvSpPr>
        <p:spPr>
          <a:xfrm>
            <a:off x="4037479" y="1221535"/>
            <a:ext cx="8229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a:solidFill>
                  <a:schemeClr val="lt1"/>
                </a:solidFill>
                <a:latin typeface="Anton"/>
                <a:ea typeface="Anton"/>
                <a:cs typeface="Anton"/>
                <a:sym typeface="Anton"/>
              </a:rPr>
              <a:t>Recht vs. </a:t>
            </a:r>
            <a:r>
              <a:rPr lang="nl-NL" sz="8000" dirty="0" err="1">
                <a:solidFill>
                  <a:schemeClr val="lt1"/>
                </a:solidFill>
                <a:latin typeface="Anton"/>
                <a:ea typeface="Anton"/>
                <a:cs typeface="Anton"/>
                <a:sym typeface="Anton"/>
              </a:rPr>
              <a:t>Realität</a:t>
            </a:r>
            <a:endParaRPr sz="8000" dirty="0"/>
          </a:p>
        </p:txBody>
      </p:sp>
      <p:sp>
        <p:nvSpPr>
          <p:cNvPr id="292" name="Google Shape;292;g35fa9f5703a_0_52"/>
          <p:cNvSpPr txBox="1">
            <a:spLocks noGrp="1"/>
          </p:cNvSpPr>
          <p:nvPr>
            <p:ph type="body" idx="1"/>
          </p:nvPr>
        </p:nvSpPr>
        <p:spPr>
          <a:xfrm>
            <a:off x="3593337" y="2681732"/>
            <a:ext cx="13976205" cy="6240000"/>
          </a:xfrm>
          <a:prstGeom prst="rect">
            <a:avLst/>
          </a:prstGeom>
          <a:noFill/>
          <a:ln>
            <a:noFill/>
          </a:ln>
        </p:spPr>
        <p:txBody>
          <a:bodyPr spcFirstLastPara="1" wrap="square" lIns="91425" tIns="45700" rIns="91425" bIns="45700" anchor="t" anchorCtr="0">
            <a:normAutofit lnSpcReduction="10000"/>
          </a:bodyPr>
          <a:lstStyle/>
          <a:p>
            <a:pPr marL="0" lvl="0" indent="0">
              <a:spcBef>
                <a:spcPts val="0"/>
              </a:spcBef>
              <a:buClr>
                <a:schemeClr val="lt1"/>
              </a:buClr>
              <a:buSzPts val="3400"/>
              <a:buNone/>
            </a:pPr>
            <a:r>
              <a:rPr lang="nl-NL" sz="3400" dirty="0">
                <a:solidFill>
                  <a:schemeClr val="lt1"/>
                </a:solidFill>
                <a:latin typeface="Quicksand"/>
                <a:ea typeface="Quicksand"/>
                <a:cs typeface="Quicksand"/>
                <a:sym typeface="Quicksand"/>
              </a:rPr>
              <a:t>Denke an Barrieren, die du im Leben hast.</a:t>
            </a:r>
          </a:p>
          <a:p>
            <a:pPr marL="0" lvl="0" indent="0">
              <a:spcBef>
                <a:spcPts val="0"/>
              </a:spcBef>
              <a:buClr>
                <a:schemeClr val="lt1"/>
              </a:buClr>
              <a:buSzPts val="3400"/>
              <a:buNone/>
            </a:pPr>
            <a:endParaRPr lang="nl-NL" sz="3400" dirty="0">
              <a:solidFill>
                <a:schemeClr val="lt1"/>
              </a:solidFill>
              <a:latin typeface="Quicksand"/>
              <a:ea typeface="Quicksand"/>
              <a:cs typeface="Quicksand"/>
              <a:sym typeface="Quicksand"/>
            </a:endParaRPr>
          </a:p>
          <a:p>
            <a:pPr marL="0" lvl="0" indent="0">
              <a:spcBef>
                <a:spcPts val="0"/>
              </a:spcBef>
              <a:buClr>
                <a:schemeClr val="lt1"/>
              </a:buClr>
              <a:buSzPts val="3400"/>
              <a:buNone/>
            </a:pPr>
            <a:r>
              <a:rPr lang="nl-NL" sz="3400" dirty="0">
                <a:solidFill>
                  <a:schemeClr val="lt1"/>
                </a:solidFill>
                <a:latin typeface="Quicksand"/>
                <a:ea typeface="Quicksand"/>
                <a:cs typeface="Quicksand"/>
                <a:sym typeface="Quicksand"/>
              </a:rPr>
              <a:t>Bestimme, welches Gesetz oder welche Richtlinie es für dich gibt.</a:t>
            </a:r>
          </a:p>
          <a:p>
            <a:pPr marL="0" lvl="0" indent="0">
              <a:spcBef>
                <a:spcPts val="0"/>
              </a:spcBef>
              <a:buClr>
                <a:schemeClr val="lt1"/>
              </a:buClr>
              <a:buSzPts val="3400"/>
              <a:buNone/>
            </a:pPr>
            <a:endParaRPr lang="nl-NL" sz="3400" dirty="0">
              <a:solidFill>
                <a:schemeClr val="lt1"/>
              </a:solidFill>
              <a:latin typeface="Quicksand"/>
              <a:ea typeface="Quicksand"/>
              <a:cs typeface="Quicksand"/>
              <a:sym typeface="Quicksand"/>
            </a:endParaRPr>
          </a:p>
          <a:p>
            <a:pPr marL="0" lvl="0" indent="0">
              <a:spcBef>
                <a:spcPts val="0"/>
              </a:spcBef>
              <a:buClr>
                <a:schemeClr val="lt1"/>
              </a:buClr>
              <a:buSzPts val="3400"/>
              <a:buNone/>
            </a:pPr>
            <a:r>
              <a:rPr lang="nl-NL" sz="3400" b="1" dirty="0">
                <a:solidFill>
                  <a:schemeClr val="lt1"/>
                </a:solidFill>
                <a:latin typeface="Quicksand"/>
                <a:ea typeface="Quicksand"/>
                <a:cs typeface="Quicksand"/>
                <a:sym typeface="Quicksand"/>
              </a:rPr>
              <a:t>Diskussion</a:t>
            </a:r>
          </a:p>
          <a:p>
            <a:pPr marL="0" lvl="0" indent="0">
              <a:spcBef>
                <a:spcPts val="0"/>
              </a:spcBef>
              <a:buClr>
                <a:schemeClr val="lt1"/>
              </a:buClr>
              <a:buSzPts val="3400"/>
              <a:buNone/>
            </a:pPr>
            <a:r>
              <a:rPr lang="nl-NL" sz="3400" dirty="0">
                <a:solidFill>
                  <a:schemeClr val="lt1"/>
                </a:solidFill>
                <a:latin typeface="Quicksand"/>
                <a:ea typeface="Quicksand"/>
                <a:cs typeface="Quicksand"/>
                <a:sym typeface="Quicksand"/>
              </a:rPr>
              <a:t>
- </a:t>
            </a:r>
            <a:r>
              <a:rPr lang="nl-NL" sz="3000" dirty="0">
                <a:solidFill>
                  <a:schemeClr val="lt1"/>
                </a:solidFill>
                <a:latin typeface="Quicksand"/>
                <a:ea typeface="Quicksand"/>
                <a:cs typeface="Quicksand"/>
                <a:sym typeface="Quicksand"/>
              </a:rPr>
              <a:t>Welche Lücken stellst du zwischen den Rechten "auf dem Papier" und in der   </a:t>
            </a:r>
          </a:p>
          <a:p>
            <a:pPr marL="0" lvl="0" indent="0">
              <a:spcBef>
                <a:spcPts val="0"/>
              </a:spcBef>
              <a:buClr>
                <a:schemeClr val="lt1"/>
              </a:buClr>
              <a:buSzPts val="3400"/>
              <a:buNone/>
            </a:pPr>
            <a:r>
              <a:rPr lang="nl-NL" sz="3000" dirty="0">
                <a:solidFill>
                  <a:schemeClr val="lt1"/>
                </a:solidFill>
                <a:latin typeface="Quicksand"/>
                <a:ea typeface="Quicksand"/>
                <a:cs typeface="Quicksand"/>
                <a:sym typeface="Quicksand"/>
              </a:rPr>
              <a:t>   Realität fest?
</a:t>
            </a:r>
          </a:p>
          <a:p>
            <a:pPr lvl="0" indent="-457200">
              <a:spcBef>
                <a:spcPts val="0"/>
              </a:spcBef>
              <a:buClr>
                <a:schemeClr val="lt1"/>
              </a:buClr>
              <a:buSzPts val="3400"/>
              <a:buFontTx/>
              <a:buChar char="-"/>
            </a:pPr>
            <a:r>
              <a:rPr lang="nl-NL" sz="3000" dirty="0">
                <a:solidFill>
                  <a:schemeClr val="lt1"/>
                </a:solidFill>
                <a:latin typeface="Quicksand"/>
                <a:ea typeface="Quicksand"/>
                <a:cs typeface="Quicksand"/>
                <a:sym typeface="Quicksand"/>
              </a:rPr>
              <a:t>Welche Hindernisse sind noch nicht abgedeckt oder werden in Recht und </a:t>
            </a:r>
          </a:p>
          <a:p>
            <a:pPr marL="0" lvl="0" indent="0">
              <a:spcBef>
                <a:spcPts val="0"/>
              </a:spcBef>
              <a:buClr>
                <a:schemeClr val="lt1"/>
              </a:buClr>
              <a:buSzPts val="3400"/>
              <a:buNone/>
            </a:pPr>
            <a:r>
              <a:rPr lang="nl-NL" sz="3000" dirty="0">
                <a:solidFill>
                  <a:schemeClr val="lt1"/>
                </a:solidFill>
                <a:latin typeface="Quicksand"/>
                <a:ea typeface="Quicksand"/>
                <a:cs typeface="Quicksand"/>
                <a:sym typeface="Quicksand"/>
              </a:rPr>
              <a:t>    Praxis nur unzureichend berücksichtigt?</a:t>
            </a:r>
          </a:p>
          <a:p>
            <a:pPr marL="0" lvl="0" indent="0">
              <a:spcBef>
                <a:spcPts val="0"/>
              </a:spcBef>
              <a:buClr>
                <a:schemeClr val="lt1"/>
              </a:buClr>
              <a:buSzPts val="3400"/>
              <a:buNone/>
            </a:pPr>
            <a:r>
              <a:rPr lang="nl-NL" sz="3000" dirty="0">
                <a:solidFill>
                  <a:schemeClr val="lt1"/>
                </a:solidFill>
                <a:latin typeface="Quicksand"/>
                <a:ea typeface="Quicksand"/>
                <a:cs typeface="Quicksand"/>
                <a:sym typeface="Quicksand"/>
              </a:rPr>
              <a:t>
- Was müsste passieren, um die Lücke zu schließen?</a:t>
            </a:r>
            <a:endParaRPr sz="3000" dirty="0">
              <a:solidFill>
                <a:schemeClr val="lt1"/>
              </a:solidFill>
              <a:latin typeface="Quicksand"/>
              <a:ea typeface="Quicksand"/>
              <a:cs typeface="Quicksand"/>
              <a:sym typeface="Quicksan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61140"/>
        </a:solidFill>
        <a:effectLst/>
      </p:bgPr>
    </p:bg>
    <p:spTree>
      <p:nvGrpSpPr>
        <p:cNvPr id="1" name="Shape 296"/>
        <p:cNvGrpSpPr/>
        <p:nvPr/>
      </p:nvGrpSpPr>
      <p:grpSpPr>
        <a:xfrm>
          <a:off x="0" y="0"/>
          <a:ext cx="0" cy="0"/>
          <a:chOff x="0" y="0"/>
          <a:chExt cx="0" cy="0"/>
        </a:xfrm>
      </p:grpSpPr>
      <p:grpSp>
        <p:nvGrpSpPr>
          <p:cNvPr id="297" name="Google Shape;297;p11"/>
          <p:cNvGrpSpPr/>
          <p:nvPr/>
        </p:nvGrpSpPr>
        <p:grpSpPr>
          <a:xfrm>
            <a:off x="0" y="-216991"/>
            <a:ext cx="2922084" cy="10503991"/>
            <a:chOff x="0" y="-57150"/>
            <a:chExt cx="769602" cy="2766483"/>
          </a:xfrm>
        </p:grpSpPr>
        <p:sp>
          <p:nvSpPr>
            <p:cNvPr id="298" name="Google Shape;298;p11"/>
            <p:cNvSpPr/>
            <p:nvPr/>
          </p:nvSpPr>
          <p:spPr>
            <a:xfrm>
              <a:off x="0" y="0"/>
              <a:ext cx="769602" cy="2709333"/>
            </a:xfrm>
            <a:custGeom>
              <a:avLst/>
              <a:gdLst/>
              <a:ahLst/>
              <a:cxnLst/>
              <a:rect l="l" t="t" r="r" b="b"/>
              <a:pathLst>
                <a:path w="769602" h="2709333" extrusionOk="0">
                  <a:moveTo>
                    <a:pt x="0" y="0"/>
                  </a:moveTo>
                  <a:lnTo>
                    <a:pt x="769602" y="0"/>
                  </a:lnTo>
                  <a:lnTo>
                    <a:pt x="769602" y="2709333"/>
                  </a:lnTo>
                  <a:lnTo>
                    <a:pt x="0" y="2709333"/>
                  </a:lnTo>
                  <a:close/>
                </a:path>
              </a:pathLst>
            </a:custGeom>
            <a:solidFill>
              <a:srgbClr val="843F9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9" name="Google Shape;299;p11"/>
            <p:cNvSpPr txBox="1"/>
            <p:nvPr/>
          </p:nvSpPr>
          <p:spPr>
            <a:xfrm>
              <a:off x="0" y="-57150"/>
              <a:ext cx="769602" cy="27664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00" name="Google Shape;300;p11"/>
          <p:cNvSpPr/>
          <p:nvPr/>
        </p:nvSpPr>
        <p:spPr>
          <a:xfrm>
            <a:off x="-331548" y="0"/>
            <a:ext cx="3585179" cy="2015169"/>
          </a:xfrm>
          <a:custGeom>
            <a:avLst/>
            <a:gdLst/>
            <a:ahLst/>
            <a:cxnLst/>
            <a:rect l="l" t="t" r="r" b="b"/>
            <a:pathLst>
              <a:path w="3585179" h="2015169" extrusionOk="0">
                <a:moveTo>
                  <a:pt x="0" y="0"/>
                </a:moveTo>
                <a:lnTo>
                  <a:pt x="3585179" y="0"/>
                </a:lnTo>
                <a:lnTo>
                  <a:pt x="3585179" y="2015169"/>
                </a:lnTo>
                <a:lnTo>
                  <a:pt x="0" y="201516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1" name="Google Shape;301;p11"/>
          <p:cNvSpPr/>
          <p:nvPr/>
        </p:nvSpPr>
        <p:spPr>
          <a:xfrm>
            <a:off x="14705525" y="9364430"/>
            <a:ext cx="3354190" cy="747705"/>
          </a:xfrm>
          <a:custGeom>
            <a:avLst/>
            <a:gdLst/>
            <a:ahLst/>
            <a:cxnLst/>
            <a:rect l="l" t="t" r="r" b="b"/>
            <a:pathLst>
              <a:path w="3354190" h="747705" extrusionOk="0">
                <a:moveTo>
                  <a:pt x="0" y="0"/>
                </a:moveTo>
                <a:lnTo>
                  <a:pt x="3354190" y="0"/>
                </a:lnTo>
                <a:lnTo>
                  <a:pt x="3354190" y="747705"/>
                </a:lnTo>
                <a:lnTo>
                  <a:pt x="0" y="7477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2" name="Google Shape;302;p11"/>
          <p:cNvSpPr txBox="1">
            <a:spLocks noGrp="1"/>
          </p:cNvSpPr>
          <p:nvPr>
            <p:ph type="title"/>
          </p:nvPr>
        </p:nvSpPr>
        <p:spPr>
          <a:xfrm>
            <a:off x="3733800" y="1790700"/>
            <a:ext cx="8229600" cy="1143000"/>
          </a:xfrm>
          <a:prstGeom prst="rect">
            <a:avLst/>
          </a:prstGeom>
          <a:noFill/>
          <a:ln>
            <a:noFill/>
          </a:ln>
        </p:spPr>
        <p:txBody>
          <a:bodyPr spcFirstLastPara="1" wrap="square" lIns="91425" tIns="45700" rIns="91425" bIns="45700" anchor="ctr" anchorCtr="0">
            <a:noAutofit/>
          </a:bodyPr>
          <a:lstStyle/>
          <a:p>
            <a:pPr lvl="0" algn="l">
              <a:buClr>
                <a:schemeClr val="lt1"/>
              </a:buClr>
              <a:buSzPts val="4400"/>
            </a:pPr>
            <a:r>
              <a:rPr lang="nl-NL" sz="8000" dirty="0" err="1">
                <a:solidFill>
                  <a:schemeClr val="lt1"/>
                </a:solidFill>
                <a:latin typeface="Anton"/>
                <a:ea typeface="Anton"/>
                <a:cs typeface="Anton"/>
                <a:sym typeface="Anton"/>
              </a:rPr>
              <a:t>Reflexion</a:t>
            </a:r>
            <a:endParaRPr sz="8000" dirty="0">
              <a:solidFill>
                <a:schemeClr val="lt1"/>
              </a:solidFill>
            </a:endParaRPr>
          </a:p>
        </p:txBody>
      </p:sp>
      <p:sp>
        <p:nvSpPr>
          <p:cNvPr id="303" name="Google Shape;303;p11"/>
          <p:cNvSpPr txBox="1">
            <a:spLocks noGrp="1"/>
          </p:cNvSpPr>
          <p:nvPr>
            <p:ph type="body" idx="1"/>
          </p:nvPr>
        </p:nvSpPr>
        <p:spPr>
          <a:xfrm>
            <a:off x="4063093" y="5310701"/>
            <a:ext cx="12421800" cy="2113500"/>
          </a:xfrm>
          <a:prstGeom prst="rect">
            <a:avLst/>
          </a:prstGeom>
          <a:noFill/>
          <a:ln>
            <a:noFill/>
          </a:ln>
        </p:spPr>
        <p:txBody>
          <a:bodyPr spcFirstLastPara="1" wrap="square" lIns="91425" tIns="45700" rIns="91425" bIns="45700" anchor="t" anchorCtr="0">
            <a:noAutofit/>
          </a:bodyPr>
          <a:lstStyle/>
          <a:p>
            <a:pPr lvl="0" indent="-457200">
              <a:spcBef>
                <a:spcPts val="0"/>
              </a:spcBef>
              <a:buClr>
                <a:schemeClr val="lt1"/>
              </a:buClr>
              <a:buSzPts val="4800"/>
              <a:buFont typeface="Quicksand"/>
              <a:buChar char="•"/>
            </a:pPr>
            <a:r>
              <a:rPr lang="nl-NL" sz="4000" dirty="0">
                <a:solidFill>
                  <a:schemeClr val="lt1"/>
                </a:solidFill>
                <a:latin typeface="Quicksand"/>
                <a:ea typeface="Quicksand"/>
                <a:cs typeface="Quicksand"/>
                <a:sym typeface="Quicksand"/>
              </a:rPr>
              <a:t>Was hast du gelernt?
Was hat dich überrascht oder herausgefordert?</a:t>
            </a:r>
            <a:endParaRPr sz="4000" dirty="0">
              <a:solidFill>
                <a:schemeClr val="lt1"/>
              </a:solidFill>
              <a:latin typeface="Quicksand"/>
              <a:ea typeface="Quicksand"/>
              <a:cs typeface="Quicksand"/>
              <a:sym typeface="Quicksand"/>
            </a:endParaRPr>
          </a:p>
          <a:p>
            <a:pPr marL="342900" lvl="0" indent="-139700" algn="l" rtl="0">
              <a:lnSpc>
                <a:spcPct val="100000"/>
              </a:lnSpc>
              <a:spcBef>
                <a:spcPts val="640"/>
              </a:spcBef>
              <a:spcAft>
                <a:spcPts val="0"/>
              </a:spcAft>
              <a:buClr>
                <a:schemeClr val="dk1"/>
              </a:buClr>
              <a:buSzPts val="3200"/>
              <a:buNone/>
            </a:pPr>
            <a:endParaRPr dirty="0">
              <a:solidFill>
                <a:schemeClr val="lt1"/>
              </a:solidFill>
              <a:latin typeface="Quicksand"/>
              <a:ea typeface="Quicksand"/>
              <a:cs typeface="Quicksand"/>
              <a:sym typeface="Quicksand"/>
            </a:endParaRPr>
          </a:p>
        </p:txBody>
      </p:sp>
      <p:pic>
        <p:nvPicPr>
          <p:cNvPr id="304" name="Google Shape;304;p11"/>
          <p:cNvPicPr preferRelativeResize="0"/>
          <p:nvPr/>
        </p:nvPicPr>
        <p:blipFill rotWithShape="1">
          <a:blip r:embed="rId5">
            <a:alphaModFix/>
          </a:blip>
          <a:srcRect l="40525" b="46141"/>
          <a:stretch/>
        </p:blipFill>
        <p:spPr>
          <a:xfrm>
            <a:off x="9931850" y="853125"/>
            <a:ext cx="8356152" cy="4256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43F98"/>
        </a:solidFill>
        <a:effectLst/>
      </p:bgPr>
    </p:bg>
    <p:spTree>
      <p:nvGrpSpPr>
        <p:cNvPr id="1" name="Shape 308"/>
        <p:cNvGrpSpPr/>
        <p:nvPr/>
      </p:nvGrpSpPr>
      <p:grpSpPr>
        <a:xfrm>
          <a:off x="0" y="0"/>
          <a:ext cx="0" cy="0"/>
          <a:chOff x="0" y="0"/>
          <a:chExt cx="0" cy="0"/>
        </a:xfrm>
      </p:grpSpPr>
      <p:sp>
        <p:nvSpPr>
          <p:cNvPr id="309" name="Google Shape;309;p12"/>
          <p:cNvSpPr/>
          <p:nvPr/>
        </p:nvSpPr>
        <p:spPr>
          <a:xfrm>
            <a:off x="0" y="4263"/>
            <a:ext cx="3586632" cy="2015986"/>
          </a:xfrm>
          <a:custGeom>
            <a:avLst/>
            <a:gdLst/>
            <a:ahLst/>
            <a:cxnLst/>
            <a:rect l="l" t="t" r="r" b="b"/>
            <a:pathLst>
              <a:path w="3586632" h="2015986" extrusionOk="0">
                <a:moveTo>
                  <a:pt x="0" y="0"/>
                </a:moveTo>
                <a:lnTo>
                  <a:pt x="3586632" y="0"/>
                </a:lnTo>
                <a:lnTo>
                  <a:pt x="3586632" y="2015985"/>
                </a:lnTo>
                <a:lnTo>
                  <a:pt x="0" y="201598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0" name="Google Shape;310;p12"/>
          <p:cNvSpPr/>
          <p:nvPr/>
        </p:nvSpPr>
        <p:spPr>
          <a:xfrm>
            <a:off x="14434201" y="639132"/>
            <a:ext cx="3347649" cy="746247"/>
          </a:xfrm>
          <a:custGeom>
            <a:avLst/>
            <a:gdLst/>
            <a:ahLst/>
            <a:cxnLst/>
            <a:rect l="l" t="t" r="r" b="b"/>
            <a:pathLst>
              <a:path w="3347649" h="746247" extrusionOk="0">
                <a:moveTo>
                  <a:pt x="0" y="0"/>
                </a:moveTo>
                <a:lnTo>
                  <a:pt x="3347649" y="0"/>
                </a:lnTo>
                <a:lnTo>
                  <a:pt x="3347649" y="746247"/>
                </a:lnTo>
                <a:lnTo>
                  <a:pt x="0" y="7462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1" name="Google Shape;311;p12"/>
          <p:cNvSpPr/>
          <p:nvPr/>
        </p:nvSpPr>
        <p:spPr>
          <a:xfrm>
            <a:off x="3446958" y="3699228"/>
            <a:ext cx="1156015" cy="728290"/>
          </a:xfrm>
          <a:custGeom>
            <a:avLst/>
            <a:gdLst/>
            <a:ahLst/>
            <a:cxnLst/>
            <a:rect l="l" t="t" r="r" b="b"/>
            <a:pathLst>
              <a:path w="1156015" h="728290" extrusionOk="0">
                <a:moveTo>
                  <a:pt x="0" y="0"/>
                </a:moveTo>
                <a:lnTo>
                  <a:pt x="1156016" y="0"/>
                </a:lnTo>
                <a:lnTo>
                  <a:pt x="1156016" y="728289"/>
                </a:lnTo>
                <a:lnTo>
                  <a:pt x="0" y="72828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2" name="Google Shape;312;p12"/>
          <p:cNvSpPr/>
          <p:nvPr/>
        </p:nvSpPr>
        <p:spPr>
          <a:xfrm>
            <a:off x="3891781" y="4535744"/>
            <a:ext cx="711193" cy="711193"/>
          </a:xfrm>
          <a:custGeom>
            <a:avLst/>
            <a:gdLst/>
            <a:ahLst/>
            <a:cxnLst/>
            <a:rect l="l" t="t" r="r" b="b"/>
            <a:pathLst>
              <a:path w="711193" h="711193" extrusionOk="0">
                <a:moveTo>
                  <a:pt x="0" y="0"/>
                </a:moveTo>
                <a:lnTo>
                  <a:pt x="711193" y="0"/>
                </a:lnTo>
                <a:lnTo>
                  <a:pt x="711193" y="711193"/>
                </a:lnTo>
                <a:lnTo>
                  <a:pt x="0" y="71119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3" name="Google Shape;313;p12"/>
          <p:cNvSpPr/>
          <p:nvPr/>
        </p:nvSpPr>
        <p:spPr>
          <a:xfrm>
            <a:off x="3876881" y="5552822"/>
            <a:ext cx="726093" cy="726093"/>
          </a:xfrm>
          <a:custGeom>
            <a:avLst/>
            <a:gdLst/>
            <a:ahLst/>
            <a:cxnLst/>
            <a:rect l="l" t="t" r="r" b="b"/>
            <a:pathLst>
              <a:path w="726093" h="726093" extrusionOk="0">
                <a:moveTo>
                  <a:pt x="0" y="0"/>
                </a:moveTo>
                <a:lnTo>
                  <a:pt x="726093" y="0"/>
                </a:lnTo>
                <a:lnTo>
                  <a:pt x="726093" y="726093"/>
                </a:lnTo>
                <a:lnTo>
                  <a:pt x="0" y="72609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314" name="Google Shape;314;p12"/>
          <p:cNvGrpSpPr/>
          <p:nvPr/>
        </p:nvGrpSpPr>
        <p:grpSpPr>
          <a:xfrm>
            <a:off x="-228300" y="6944209"/>
            <a:ext cx="18940740" cy="4430740"/>
            <a:chOff x="0" y="-57150"/>
            <a:chExt cx="4988508" cy="1166944"/>
          </a:xfrm>
        </p:grpSpPr>
        <p:sp>
          <p:nvSpPr>
            <p:cNvPr id="315" name="Google Shape;315;p12"/>
            <p:cNvSpPr/>
            <p:nvPr/>
          </p:nvSpPr>
          <p:spPr>
            <a:xfrm>
              <a:off x="0" y="0"/>
              <a:ext cx="4988508" cy="1109794"/>
            </a:xfrm>
            <a:custGeom>
              <a:avLst/>
              <a:gdLst/>
              <a:ahLst/>
              <a:cxnLst/>
              <a:rect l="l" t="t" r="r" b="b"/>
              <a:pathLst>
                <a:path w="4988508" h="1109794" extrusionOk="0">
                  <a:moveTo>
                    <a:pt x="0" y="0"/>
                  </a:moveTo>
                  <a:lnTo>
                    <a:pt x="4988508" y="0"/>
                  </a:lnTo>
                  <a:lnTo>
                    <a:pt x="4988508" y="1109794"/>
                  </a:lnTo>
                  <a:lnTo>
                    <a:pt x="0" y="1109794"/>
                  </a:lnTo>
                  <a:close/>
                </a:path>
              </a:pathLst>
            </a:custGeom>
            <a:solidFill>
              <a:srgbClr val="F7F1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6" name="Google Shape;316;p12"/>
            <p:cNvSpPr txBox="1"/>
            <p:nvPr/>
          </p:nvSpPr>
          <p:spPr>
            <a:xfrm>
              <a:off x="0" y="-57150"/>
              <a:ext cx="4988508" cy="116694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17" name="Google Shape;317;p12"/>
          <p:cNvSpPr/>
          <p:nvPr/>
        </p:nvSpPr>
        <p:spPr>
          <a:xfrm>
            <a:off x="15692648" y="7710148"/>
            <a:ext cx="1489130" cy="1938541"/>
          </a:xfrm>
          <a:custGeom>
            <a:avLst/>
            <a:gdLst/>
            <a:ahLst/>
            <a:cxnLst/>
            <a:rect l="l" t="t" r="r" b="b"/>
            <a:pathLst>
              <a:path w="1489130" h="1938541" extrusionOk="0">
                <a:moveTo>
                  <a:pt x="0" y="0"/>
                </a:moveTo>
                <a:lnTo>
                  <a:pt x="1489129" y="0"/>
                </a:lnTo>
                <a:lnTo>
                  <a:pt x="1489129" y="1938541"/>
                </a:lnTo>
                <a:lnTo>
                  <a:pt x="0" y="1938541"/>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8" name="Google Shape;318;p12"/>
          <p:cNvSpPr/>
          <p:nvPr/>
        </p:nvSpPr>
        <p:spPr>
          <a:xfrm>
            <a:off x="8989462" y="7963384"/>
            <a:ext cx="3063250" cy="1432070"/>
          </a:xfrm>
          <a:custGeom>
            <a:avLst/>
            <a:gdLst/>
            <a:ahLst/>
            <a:cxnLst/>
            <a:rect l="l" t="t" r="r" b="b"/>
            <a:pathLst>
              <a:path w="3063250" h="1432070" extrusionOk="0">
                <a:moveTo>
                  <a:pt x="0" y="0"/>
                </a:moveTo>
                <a:lnTo>
                  <a:pt x="3063251" y="0"/>
                </a:lnTo>
                <a:lnTo>
                  <a:pt x="3063251" y="1432069"/>
                </a:lnTo>
                <a:lnTo>
                  <a:pt x="0" y="1432069"/>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9" name="Google Shape;319;p12"/>
          <p:cNvSpPr/>
          <p:nvPr/>
        </p:nvSpPr>
        <p:spPr>
          <a:xfrm>
            <a:off x="12957588" y="7710148"/>
            <a:ext cx="1831642" cy="1834741"/>
          </a:xfrm>
          <a:custGeom>
            <a:avLst/>
            <a:gdLst/>
            <a:ahLst/>
            <a:cxnLst/>
            <a:rect l="l" t="t" r="r" b="b"/>
            <a:pathLst>
              <a:path w="1831642" h="1834741" extrusionOk="0">
                <a:moveTo>
                  <a:pt x="0" y="0"/>
                </a:moveTo>
                <a:lnTo>
                  <a:pt x="1831642" y="0"/>
                </a:lnTo>
                <a:lnTo>
                  <a:pt x="1831642" y="1834741"/>
                </a:lnTo>
                <a:lnTo>
                  <a:pt x="0" y="183474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0" name="Google Shape;320;p12"/>
          <p:cNvSpPr/>
          <p:nvPr/>
        </p:nvSpPr>
        <p:spPr>
          <a:xfrm>
            <a:off x="1106223" y="8346748"/>
            <a:ext cx="3002948" cy="645634"/>
          </a:xfrm>
          <a:custGeom>
            <a:avLst/>
            <a:gdLst/>
            <a:ahLst/>
            <a:cxnLst/>
            <a:rect l="l" t="t" r="r" b="b"/>
            <a:pathLst>
              <a:path w="3002948" h="645634" extrusionOk="0">
                <a:moveTo>
                  <a:pt x="0" y="0"/>
                </a:moveTo>
                <a:lnTo>
                  <a:pt x="3002947" y="0"/>
                </a:lnTo>
                <a:lnTo>
                  <a:pt x="3002947" y="645634"/>
                </a:lnTo>
                <a:lnTo>
                  <a:pt x="0" y="645634"/>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1" name="Google Shape;321;p12"/>
          <p:cNvSpPr/>
          <p:nvPr/>
        </p:nvSpPr>
        <p:spPr>
          <a:xfrm>
            <a:off x="5014045" y="8047954"/>
            <a:ext cx="3070542" cy="1159130"/>
          </a:xfrm>
          <a:custGeom>
            <a:avLst/>
            <a:gdLst/>
            <a:ahLst/>
            <a:cxnLst/>
            <a:rect l="l" t="t" r="r" b="b"/>
            <a:pathLst>
              <a:path w="3070542" h="1159130" extrusionOk="0">
                <a:moveTo>
                  <a:pt x="0" y="0"/>
                </a:moveTo>
                <a:lnTo>
                  <a:pt x="3070542" y="0"/>
                </a:lnTo>
                <a:lnTo>
                  <a:pt x="3070542" y="1159129"/>
                </a:lnTo>
                <a:lnTo>
                  <a:pt x="0" y="1159129"/>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2" name="Google Shape;322;p12"/>
          <p:cNvSpPr txBox="1"/>
          <p:nvPr/>
        </p:nvSpPr>
        <p:spPr>
          <a:xfrm>
            <a:off x="2157043" y="1867848"/>
            <a:ext cx="3590224" cy="1723549"/>
          </a:xfrm>
          <a:prstGeom prst="rect">
            <a:avLst/>
          </a:prstGeom>
          <a:noFill/>
          <a:ln>
            <a:noFill/>
          </a:ln>
        </p:spPr>
        <p:txBody>
          <a:bodyPr spcFirstLastPara="1" wrap="square" lIns="0" tIns="0" rIns="0" bIns="0" anchor="t" anchorCtr="0">
            <a:spAutoFit/>
          </a:bodyPr>
          <a:lstStyle/>
          <a:p>
            <a:pPr lvl="0">
              <a:lnSpc>
                <a:spcPct val="140000"/>
              </a:lnSpc>
              <a:buSzPts val="8000"/>
            </a:pPr>
            <a:r>
              <a:rPr lang="nl-NL" sz="8000" dirty="0" err="1">
                <a:solidFill>
                  <a:srgbClr val="FFFFFF"/>
                </a:solidFill>
                <a:latin typeface="Anton"/>
                <a:ea typeface="Anton"/>
                <a:cs typeface="Anton"/>
                <a:sym typeface="Anton"/>
              </a:rPr>
              <a:t>Kontakt</a:t>
            </a:r>
            <a:endParaRPr sz="1400" b="0" i="0" u="none" strike="noStrike" cap="none" dirty="0">
              <a:solidFill>
                <a:srgbClr val="000000"/>
              </a:solidFill>
              <a:latin typeface="Arial"/>
              <a:ea typeface="Arial"/>
              <a:cs typeface="Arial"/>
              <a:sym typeface="Arial"/>
            </a:endParaRPr>
          </a:p>
        </p:txBody>
      </p:sp>
      <p:sp>
        <p:nvSpPr>
          <p:cNvPr id="323" name="Google Shape;323;p12"/>
          <p:cNvSpPr txBox="1"/>
          <p:nvPr/>
        </p:nvSpPr>
        <p:spPr>
          <a:xfrm>
            <a:off x="4863628" y="3711204"/>
            <a:ext cx="38993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nl-NL" sz="2461" b="0" i="0" u="sng" strike="noStrike" cap="none">
                <a:solidFill>
                  <a:srgbClr val="FFFFFF"/>
                </a:solidFill>
                <a:latin typeface="Arial"/>
                <a:ea typeface="Arial"/>
                <a:cs typeface="Arial"/>
                <a:sym typeface="Arial"/>
                <a:hlinkClick r:id="rId13">
                  <a:extLst>
                    <a:ext uri="{A12FA001-AC4F-418D-AE19-62706E023703}">
                      <ahyp:hlinkClr xmlns:ahyp="http://schemas.microsoft.com/office/drawing/2018/hyperlinkcolor" val="tx"/>
                    </a:ext>
                  </a:extLst>
                </a:hlinkClick>
              </a:rPr>
              <a:t>https://deafstudies.eu/</a:t>
            </a:r>
            <a:endParaRPr sz="1400" b="0" i="0" u="none" strike="noStrike" cap="none">
              <a:solidFill>
                <a:srgbClr val="000000"/>
              </a:solidFill>
              <a:latin typeface="Arial"/>
              <a:ea typeface="Arial"/>
              <a:cs typeface="Arial"/>
              <a:sym typeface="Arial"/>
            </a:endParaRPr>
          </a:p>
        </p:txBody>
      </p:sp>
      <p:sp>
        <p:nvSpPr>
          <p:cNvPr id="324" name="Google Shape;324;p12"/>
          <p:cNvSpPr txBox="1"/>
          <p:nvPr/>
        </p:nvSpPr>
        <p:spPr>
          <a:xfrm>
            <a:off x="4863628" y="4683302"/>
            <a:ext cx="59567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nl-NL" sz="2461" b="0" i="0" u="none" strike="noStrike" cap="none">
                <a:solidFill>
                  <a:srgbClr val="FFFFFF"/>
                </a:solidFill>
                <a:latin typeface="Arial"/>
                <a:ea typeface="Arial"/>
                <a:cs typeface="Arial"/>
                <a:sym typeface="Arial"/>
              </a:rPr>
              <a:t>Deaf Culture, Heritage and Diversity</a:t>
            </a:r>
            <a:endParaRPr sz="1400" b="0" i="0" u="none" strike="noStrike" cap="none">
              <a:solidFill>
                <a:srgbClr val="000000"/>
              </a:solidFill>
              <a:latin typeface="Arial"/>
              <a:ea typeface="Arial"/>
              <a:cs typeface="Arial"/>
              <a:sym typeface="Arial"/>
            </a:endParaRPr>
          </a:p>
        </p:txBody>
      </p:sp>
      <p:sp>
        <p:nvSpPr>
          <p:cNvPr id="325" name="Google Shape;325;p12"/>
          <p:cNvSpPr txBox="1"/>
          <p:nvPr/>
        </p:nvSpPr>
        <p:spPr>
          <a:xfrm>
            <a:off x="4863629" y="5655400"/>
            <a:ext cx="2984971" cy="408510"/>
          </a:xfrm>
          <a:prstGeom prst="rect">
            <a:avLst/>
          </a:prstGeom>
          <a:noFill/>
          <a:ln>
            <a:noFill/>
          </a:ln>
        </p:spPr>
        <p:txBody>
          <a:bodyPr spcFirstLastPara="1" wrap="square" lIns="0" tIns="0" rIns="0" bIns="0" anchor="t" anchorCtr="0">
            <a:spAutoFit/>
          </a:bodyPr>
          <a:lstStyle/>
          <a:p>
            <a:pPr marL="0" marR="0" lvl="0" indent="0" algn="ctr" rtl="0">
              <a:lnSpc>
                <a:spcPct val="139983"/>
              </a:lnSpc>
              <a:spcBef>
                <a:spcPts val="0"/>
              </a:spcBef>
              <a:spcAft>
                <a:spcPts val="0"/>
              </a:spcAft>
              <a:buClr>
                <a:srgbClr val="000000"/>
              </a:buClr>
              <a:buSzPts val="2461"/>
              <a:buFont typeface="Arial"/>
              <a:buNone/>
            </a:pPr>
            <a:r>
              <a:rPr lang="nl-NL" sz="2461" b="0" i="0" u="none" strike="noStrike" cap="none">
                <a:solidFill>
                  <a:srgbClr val="FFFFFF"/>
                </a:solidFill>
                <a:latin typeface="Arial"/>
                <a:ea typeface="Arial"/>
                <a:cs typeface="Arial"/>
                <a:sym typeface="Arial"/>
              </a:rPr>
              <a:t>@deafstudies.eu</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645</Words>
  <Application>Microsoft Office PowerPoint</Application>
  <PresentationFormat>Benutzerdefiniert</PresentationFormat>
  <Paragraphs>110</Paragraphs>
  <Slides>19</Slides>
  <Notes>19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19</vt:i4>
      </vt:variant>
    </vt:vector>
  </HeadingPairs>
  <TitlesOfParts>
    <vt:vector size="26" baseType="lpstr">
      <vt:lpstr>Arial Black</vt:lpstr>
      <vt:lpstr>Arial</vt:lpstr>
      <vt:lpstr>Wingdings</vt:lpstr>
      <vt:lpstr>Calibri</vt:lpstr>
      <vt:lpstr>Anton</vt:lpstr>
      <vt:lpstr>Quicksand</vt:lpstr>
      <vt:lpstr>Office Theme</vt:lpstr>
      <vt:lpstr>PowerPoint-Präsentation</vt:lpstr>
      <vt:lpstr>PowerPoint-Präsentation</vt:lpstr>
      <vt:lpstr>Einleitung</vt:lpstr>
      <vt:lpstr>Ziel</vt:lpstr>
      <vt:lpstr>Was ist Aktivismus und Interessensvertretung?</vt:lpstr>
      <vt:lpstr>Was ist Aktivismus und Interessensvertretung?</vt:lpstr>
      <vt:lpstr>Leiter der Beteiligung</vt:lpstr>
      <vt:lpstr>PowerPoint-Präsentation</vt:lpstr>
      <vt:lpstr>Erkundung  von Barrieren</vt:lpstr>
      <vt:lpstr>PowerPoint-Präsentation</vt:lpstr>
      <vt:lpstr>PowerPoint-Präsentation</vt:lpstr>
      <vt:lpstr>PowerPoint-Präsentation</vt:lpstr>
      <vt:lpstr>Internationale Verträge</vt:lpstr>
      <vt:lpstr>Internationale Verträge</vt:lpstr>
      <vt:lpstr>Internationale Verträge</vt:lpstr>
      <vt:lpstr>Nationales Recht</vt:lpstr>
      <vt:lpstr>Recht vs. Realität</vt:lpstr>
      <vt:lpstr>Reflexion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Manuela Hofer</dc:creator>
  <cp:lastModifiedBy>Manuela Hofer</cp:lastModifiedBy>
  <cp:revision>17</cp:revision>
  <dcterms:created xsi:type="dcterms:W3CDTF">2006-08-16T00:00:00Z</dcterms:created>
  <dcterms:modified xsi:type="dcterms:W3CDTF">2026-06-11T13:18:49Z</dcterms:modified>
</cp:coreProperties>
</file>