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10287000" cx="18288000"/>
  <p:notesSz cx="6858000" cy="9144000"/>
  <p:embeddedFontLst>
    <p:embeddedFont>
      <p:font typeface="Anton"/>
      <p:regular r:id="rId21"/>
    </p:embeddedFont>
    <p:embeddedFont>
      <p:font typeface="Quicksand"/>
      <p:regular r:id="rId22"/>
      <p:bold r:id="rId23"/>
    </p:embeddedFont>
    <p:embeddedFont>
      <p:font typeface="Quicksand Medium"/>
      <p:regular r:id="rId24"/>
      <p:bold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6" roundtripDataSignature="AMtx7mja6cHci4uqVDu6aIDkmXeWbDRf0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BD3E5FD-B46E-488D-8498-BF389A1574F4}">
  <a:tblStyle styleId="{DBD3E5FD-B46E-488D-8498-BF389A1574F4}"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Quicksand-regular.fntdata"/><Relationship Id="rId21" Type="http://schemas.openxmlformats.org/officeDocument/2006/relationships/font" Target="fonts/Anton-regular.fntdata"/><Relationship Id="rId24" Type="http://schemas.openxmlformats.org/officeDocument/2006/relationships/font" Target="fonts/QuicksandMedium-regular.fntdata"/><Relationship Id="rId23" Type="http://schemas.openxmlformats.org/officeDocument/2006/relationships/font" Target="fonts/Quicksan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customschemas.google.com/relationships/presentationmetadata" Target="metadata"/><Relationship Id="rId25" Type="http://schemas.openxmlformats.org/officeDocument/2006/relationships/font" Target="fonts/QuicksandMedium-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7" name="Google Shape;11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64490444fc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9" name="Google Shape;139;g364490444fc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5fa9f5703a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6" name="Google Shape;156;g35fa9f5703a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5fa9f5703a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3" name="Google Shape;183;g35fa9f5703a_0_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5fa9f5703a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9" name="Google Shape;209;g35fa9f5703a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d803425f9d_0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1" name="Google Shape;221;g3d803425f9d_0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d803425f9d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2" name="Google Shape;232;g3d803425f9d_0_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d803425f9d_0_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1" name="Google Shape;251;g3d803425f9d_0_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d803425f9d_0_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2" name="Google Shape;262;g3d803425f9d_0_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4" name="Google Shape;27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4" name="Google Shape;24;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2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2"/>
          <p:cNvSpPr/>
          <p:nvPr>
            <p:ph idx="2" type="pic"/>
          </p:nvPr>
        </p:nvSpPr>
        <p:spPr>
          <a:xfrm>
            <a:off x="1792288" y="612775"/>
            <a:ext cx="5486400" cy="4114800"/>
          </a:xfrm>
          <a:prstGeom prst="rect">
            <a:avLst/>
          </a:prstGeom>
          <a:noFill/>
          <a:ln>
            <a:noFill/>
          </a:ln>
        </p:spPr>
      </p:sp>
      <p:sp>
        <p:nvSpPr>
          <p:cNvPr id="64" name="Google Shape;64;p2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3"/>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4"/>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4"/>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hyperlink" Target="https://grammarstammer.weebly.com/words-to-the-wise/advocacy-vs-activism" TargetMode="External"/><Relationship Id="rId5" Type="http://schemas.openxmlformats.org/officeDocument/2006/relationships/image" Target="../media/image12.png"/><Relationship Id="rId6"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hyperlink" Target="https://x.com/Juliet_Young1/status/1384604477697761281" TargetMode="External"/><Relationship Id="rId5"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hyperlink" Target="http://www.youtube.com/watch?v=m-gIp9CDFtM" TargetMode="External"/><Relationship Id="rId5" Type="http://schemas.openxmlformats.org/officeDocument/2006/relationships/image" Target="../media/image10.jpg"/><Relationship Id="rId6" Type="http://schemas.openxmlformats.org/officeDocument/2006/relationships/hyperlink" Target="https://youtu.be/m-gIp9CDFtM" TargetMode="External"/><Relationship Id="rId7"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2.png"/></Relationships>
</file>

<file path=ppt/slides/_rels/slide14.xml.rels><?xml version="1.0" encoding="UTF-8" standalone="yes"?><Relationships xmlns="http://schemas.openxmlformats.org/package/2006/relationships"><Relationship Id="rId11" Type="http://schemas.openxmlformats.org/officeDocument/2006/relationships/image" Target="../media/image14.png"/><Relationship Id="rId10" Type="http://schemas.openxmlformats.org/officeDocument/2006/relationships/image" Target="../media/image11.png"/><Relationship Id="rId13" Type="http://schemas.openxmlformats.org/officeDocument/2006/relationships/image" Target="../media/image2.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13.png"/><Relationship Id="rId9" Type="http://schemas.openxmlformats.org/officeDocument/2006/relationships/image" Target="../media/image15.png"/><Relationship Id="rId5" Type="http://schemas.openxmlformats.org/officeDocument/2006/relationships/image" Target="../media/image5.png"/><Relationship Id="rId6" Type="http://schemas.openxmlformats.org/officeDocument/2006/relationships/image" Target="../media/image3.png"/><Relationship Id="rId7" Type="http://schemas.openxmlformats.org/officeDocument/2006/relationships/image" Target="../media/image8.png"/><Relationship Id="rId8"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txBox="1"/>
          <p:nvPr/>
        </p:nvSpPr>
        <p:spPr>
          <a:xfrm>
            <a:off x="3457350" y="6715450"/>
            <a:ext cx="126867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nl-NL" sz="3200" u="none" cap="none" strike="noStrike">
                <a:solidFill>
                  <a:schemeClr val="lt1"/>
                </a:solidFill>
                <a:latin typeface="Quicksand"/>
                <a:ea typeface="Quicksand"/>
                <a:cs typeface="Quicksand"/>
                <a:sym typeface="Quicksand"/>
              </a:rPr>
              <a:t>Partecipazione Politica e Rappresentazione delle persone sorde</a:t>
            </a:r>
            <a:endParaRPr b="0" i="0" sz="3200" u="none" cap="none" strike="noStrike">
              <a:solidFill>
                <a:schemeClr val="lt1"/>
              </a:solidFill>
              <a:latin typeface="Quicksand"/>
              <a:ea typeface="Quicksand"/>
              <a:cs typeface="Quicksand"/>
              <a:sym typeface="Quicksand"/>
            </a:endParaRPr>
          </a:p>
        </p:txBody>
      </p:sp>
      <p:sp>
        <p:nvSpPr>
          <p:cNvPr id="89" name="Google Shape;89;p1"/>
          <p:cNvSpPr txBox="1"/>
          <p:nvPr/>
        </p:nvSpPr>
        <p:spPr>
          <a:xfrm>
            <a:off x="3457354" y="3428988"/>
            <a:ext cx="8667900" cy="346200"/>
          </a:xfrm>
          <a:prstGeom prst="rect">
            <a:avLst/>
          </a:prstGeom>
          <a:noFill/>
          <a:ln>
            <a:noFill/>
          </a:ln>
        </p:spPr>
        <p:txBody>
          <a:bodyPr anchorCtr="0" anchor="t" bIns="0" lIns="0" spcFirstLastPara="1" rIns="0" wrap="square" tIns="0">
            <a:spAutoFit/>
          </a:bodyPr>
          <a:lstStyle/>
          <a:p>
            <a:pPr indent="0" lvl="0" marL="0" marR="0" rtl="0" algn="l">
              <a:lnSpc>
                <a:spcPct val="143066"/>
              </a:lnSpc>
              <a:spcBef>
                <a:spcPts val="0"/>
              </a:spcBef>
              <a:spcAft>
                <a:spcPts val="0"/>
              </a:spcAft>
              <a:buClr>
                <a:schemeClr val="dk1"/>
              </a:buClr>
              <a:buSzPts val="2250"/>
              <a:buFont typeface="Arial"/>
              <a:buNone/>
            </a:pPr>
            <a:r>
              <a:rPr b="0" i="0" lang="nl-NL" sz="2250" u="none" cap="none" strike="noStrike">
                <a:solidFill>
                  <a:schemeClr val="lt1"/>
                </a:solidFill>
                <a:latin typeface="Quicksand"/>
                <a:ea typeface="Quicksand"/>
                <a:cs typeface="Quicksand"/>
                <a:sym typeface="Quicksand"/>
              </a:rPr>
              <a:t>Workshop di </a:t>
            </a:r>
            <a:r>
              <a:rPr b="0" i="0" lang="nl-NL" sz="2250" u="none" cap="none" strike="noStrike">
                <a:solidFill>
                  <a:srgbClr val="FFFFFF"/>
                </a:solidFill>
                <a:latin typeface="Quicksand"/>
                <a:ea typeface="Quicksand"/>
                <a:cs typeface="Quicksand"/>
                <a:sym typeface="Quicksand"/>
              </a:rPr>
              <a:t>Deaf Studies</a:t>
            </a:r>
            <a:endParaRPr b="0" i="0" sz="1400" u="none" cap="none" strike="noStrike">
              <a:solidFill>
                <a:srgbClr val="000000"/>
              </a:solidFill>
              <a:latin typeface="Arial"/>
              <a:ea typeface="Arial"/>
              <a:cs typeface="Arial"/>
              <a:sym typeface="Arial"/>
            </a:endParaRPr>
          </a:p>
        </p:txBody>
      </p:sp>
      <p:sp>
        <p:nvSpPr>
          <p:cNvPr id="90" name="Google Shape;90;p1"/>
          <p:cNvSpPr txBox="1"/>
          <p:nvPr/>
        </p:nvSpPr>
        <p:spPr>
          <a:xfrm>
            <a:off x="3457350" y="3966375"/>
            <a:ext cx="12541800" cy="2515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8000"/>
              <a:buFont typeface="Arial"/>
              <a:buNone/>
            </a:pPr>
            <a:r>
              <a:rPr b="0" i="0" lang="nl-NL" sz="7600" u="none" cap="none" strike="noStrike">
                <a:solidFill>
                  <a:srgbClr val="FFFFFF"/>
                </a:solidFill>
                <a:latin typeface="Anton"/>
                <a:ea typeface="Anton"/>
                <a:cs typeface="Anton"/>
                <a:sym typeface="Anton"/>
              </a:rPr>
              <a:t>Leggi e linee guida sui diritti delle persone sorde</a:t>
            </a:r>
            <a:endParaRPr b="0" i="0" sz="7600" u="none" cap="none" strike="noStrike">
              <a:solidFill>
                <a:srgbClr val="FFFFFF"/>
              </a:solidFill>
              <a:latin typeface="Quicksand"/>
              <a:ea typeface="Quicksand"/>
              <a:cs typeface="Quicksand"/>
              <a:sym typeface="Quicksand"/>
            </a:endParaRPr>
          </a:p>
        </p:txBody>
      </p:sp>
      <p:sp>
        <p:nvSpPr>
          <p:cNvPr id="91" name="Google Shape;91;p1"/>
          <p:cNvSpPr txBox="1"/>
          <p:nvPr/>
        </p:nvSpPr>
        <p:spPr>
          <a:xfrm>
            <a:off x="3457350" y="9339575"/>
            <a:ext cx="10519200" cy="797400"/>
          </a:xfrm>
          <a:prstGeom prst="rect">
            <a:avLst/>
          </a:prstGeom>
          <a:noFill/>
          <a:ln>
            <a:noFill/>
          </a:ln>
        </p:spPr>
        <p:txBody>
          <a:bodyPr anchorCtr="0" anchor="t" bIns="91425" lIns="91425" spcFirstLastPara="1" rIns="91425" wrap="square" tIns="91425">
            <a:spAutoFit/>
          </a:bodyPr>
          <a:lstStyle/>
          <a:p>
            <a:pPr indent="0" lvl="0" marL="0" rtl="0" algn="l">
              <a:lnSpc>
                <a:spcPct val="115833"/>
              </a:lnSpc>
              <a:spcBef>
                <a:spcPts val="0"/>
              </a:spcBef>
              <a:spcAft>
                <a:spcPts val="800"/>
              </a:spcAft>
              <a:buNone/>
            </a:pPr>
            <a:r>
              <a:rPr lang="nl-NL" sz="1200">
                <a:solidFill>
                  <a:srgbClr val="FFFFFF"/>
                </a:solidFill>
                <a:latin typeface="Quicksand Medium"/>
                <a:ea typeface="Quicksand Medium"/>
                <a:cs typeface="Quicksand Medium"/>
                <a:sym typeface="Quicksand Medium"/>
              </a:rPr>
              <a:t>Finanziato dall’Unione Europea. Tuttavia, le opinioni e i punti di vista espressi sono esclusivamente quelli dell’autore o degli autori e non riflettono necessariamente quelli dell’Unione Europea o dell’Agenzia esecutiva europea per l’istruzione e la cultura (EACEA). Né l’Unione Europea né l’EACEA possono essere ritenute responsabili per tali contenuti.</a:t>
            </a:r>
            <a:endParaRPr sz="1200">
              <a:solidFill>
                <a:srgbClr val="FFFFFF"/>
              </a:solidFill>
            </a:endParaRPr>
          </a:p>
        </p:txBody>
      </p:sp>
      <p:pic>
        <p:nvPicPr>
          <p:cNvPr id="92" name="Google Shape;92;p1"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6" name="Shape 96"/>
        <p:cNvGrpSpPr/>
        <p:nvPr/>
      </p:nvGrpSpPr>
      <p:grpSpPr>
        <a:xfrm>
          <a:off x="0" y="0"/>
          <a:ext cx="0" cy="0"/>
          <a:chOff x="0" y="0"/>
          <a:chExt cx="0" cy="0"/>
        </a:xfrm>
      </p:grpSpPr>
      <p:grpSp>
        <p:nvGrpSpPr>
          <p:cNvPr id="97" name="Google Shape;97;p2"/>
          <p:cNvGrpSpPr/>
          <p:nvPr/>
        </p:nvGrpSpPr>
        <p:grpSpPr>
          <a:xfrm>
            <a:off x="0" y="-216991"/>
            <a:ext cx="2922084" cy="10503991"/>
            <a:chOff x="0" y="-57150"/>
            <a:chExt cx="769602" cy="2766483"/>
          </a:xfrm>
        </p:grpSpPr>
        <p:sp>
          <p:nvSpPr>
            <p:cNvPr id="98" name="Google Shape;98;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0" name="Google Shape;100;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275523" y="3429000"/>
            <a:ext cx="12966900" cy="2589900"/>
          </a:xfrm>
          <a:prstGeom prst="rect">
            <a:avLst/>
          </a:prstGeom>
          <a:noFill/>
          <a:ln>
            <a:noFill/>
          </a:ln>
        </p:spPr>
        <p:txBody>
          <a:bodyPr anchorCtr="0" anchor="t" bIns="0" lIns="0" spcFirstLastPara="1" rIns="0" wrap="square" tIns="0">
            <a:spAutoFit/>
          </a:bodyPr>
          <a:lstStyle/>
          <a:p>
            <a:pPr indent="-327025" lvl="1" marL="603885" marR="0" rtl="0" algn="l">
              <a:lnSpc>
                <a:spcPct val="122468"/>
              </a:lnSpc>
              <a:spcBef>
                <a:spcPts val="0"/>
              </a:spcBef>
              <a:spcAft>
                <a:spcPts val="0"/>
              </a:spcAft>
              <a:buClr>
                <a:srgbClr val="FFFFFF"/>
              </a:buClr>
              <a:buSzPts val="3600"/>
              <a:buFont typeface="Quicksand Medium"/>
              <a:buChar char="•"/>
            </a:pPr>
            <a:r>
              <a:rPr b="0" i="0" lang="nl-NL" sz="3600" u="none" cap="none" strike="noStrike">
                <a:solidFill>
                  <a:srgbClr val="FFFFFF"/>
                </a:solidFill>
                <a:latin typeface="Quicksand Medium"/>
                <a:ea typeface="Quicksand Medium"/>
                <a:cs typeface="Quicksand Medium"/>
                <a:sym typeface="Quicksand Medium"/>
              </a:rPr>
              <a:t>Introduzione</a:t>
            </a:r>
            <a:endParaRPr b="0" i="0" sz="3600" u="none" cap="none" strike="noStrike">
              <a:solidFill>
                <a:srgbClr val="000000"/>
              </a:solidFill>
              <a:latin typeface="Quicksand Medium"/>
              <a:ea typeface="Quicksand Medium"/>
              <a:cs typeface="Quicksand Medium"/>
              <a:sym typeface="Quicksand Medium"/>
            </a:endParaRPr>
          </a:p>
          <a:p>
            <a:pPr indent="-327025" lvl="1" marL="603885" marR="0" rtl="0" algn="l">
              <a:lnSpc>
                <a:spcPct val="122468"/>
              </a:lnSpc>
              <a:spcBef>
                <a:spcPts val="0"/>
              </a:spcBef>
              <a:spcAft>
                <a:spcPts val="0"/>
              </a:spcAft>
              <a:buClr>
                <a:srgbClr val="FFFFFF"/>
              </a:buClr>
              <a:buSzPts val="3600"/>
              <a:buFont typeface="Quicksand Medium"/>
              <a:buChar char="•"/>
            </a:pPr>
            <a:r>
              <a:rPr b="0" i="0" lang="nl-NL" sz="3600" u="none" cap="none" strike="noStrike">
                <a:solidFill>
                  <a:srgbClr val="FFFFFF"/>
                </a:solidFill>
                <a:latin typeface="Quicksand Medium"/>
                <a:ea typeface="Quicksand Medium"/>
                <a:cs typeface="Quicksand Medium"/>
                <a:sym typeface="Quicksand Medium"/>
              </a:rPr>
              <a:t>Teoria: </a:t>
            </a:r>
            <a:r>
              <a:rPr b="0" i="0" lang="nl-NL" sz="3600" u="none" cap="none" strike="noStrike">
                <a:solidFill>
                  <a:schemeClr val="lt1"/>
                </a:solidFill>
                <a:latin typeface="Quicksand Medium"/>
                <a:ea typeface="Quicksand Medium"/>
                <a:cs typeface="Quicksand Medium"/>
                <a:sym typeface="Quicksand Medium"/>
              </a:rPr>
              <a:t>Partecipazione politica + advocacy pratica</a:t>
            </a:r>
            <a:endParaRPr b="0" i="0" sz="3600" u="none" cap="none" strike="noStrike">
              <a:solidFill>
                <a:srgbClr val="000000"/>
              </a:solidFill>
              <a:latin typeface="Quicksand Medium"/>
              <a:ea typeface="Quicksand Medium"/>
              <a:cs typeface="Quicksand Medium"/>
              <a:sym typeface="Quicksand Medium"/>
            </a:endParaRPr>
          </a:p>
          <a:p>
            <a:pPr indent="-457200" lvl="1" marL="630000" marR="0" rtl="0" algn="l">
              <a:lnSpc>
                <a:spcPct val="122468"/>
              </a:lnSpc>
              <a:spcBef>
                <a:spcPts val="0"/>
              </a:spcBef>
              <a:spcAft>
                <a:spcPts val="0"/>
              </a:spcAft>
              <a:buClr>
                <a:srgbClr val="FFFFFF"/>
              </a:buClr>
              <a:buSzPts val="3600"/>
              <a:buFont typeface="Quicksand Medium"/>
              <a:buChar char="•"/>
            </a:pPr>
            <a:r>
              <a:rPr b="0" i="0" lang="nl-NL" sz="3600" u="none" cap="none" strike="noStrike">
                <a:solidFill>
                  <a:schemeClr val="lt1"/>
                </a:solidFill>
                <a:latin typeface="Quicksand Medium"/>
                <a:ea typeface="Quicksand Medium"/>
                <a:cs typeface="Quicksand Medium"/>
                <a:sym typeface="Quicksand Medium"/>
              </a:rPr>
              <a:t>Attività: Progettazione della campagna</a:t>
            </a:r>
            <a:endParaRPr b="0" i="0" sz="3600" u="none" cap="none" strike="noStrike">
              <a:solidFill>
                <a:srgbClr val="FFFFFF"/>
              </a:solidFill>
              <a:latin typeface="Quicksand Medium"/>
              <a:ea typeface="Quicksand Medium"/>
              <a:cs typeface="Quicksand Medium"/>
              <a:sym typeface="Quicksand Medium"/>
            </a:endParaRPr>
          </a:p>
          <a:p>
            <a:pPr indent="-457200" lvl="1" marL="630000" marR="0" rtl="0" algn="l">
              <a:lnSpc>
                <a:spcPct val="122468"/>
              </a:lnSpc>
              <a:spcBef>
                <a:spcPts val="0"/>
              </a:spcBef>
              <a:spcAft>
                <a:spcPts val="0"/>
              </a:spcAft>
              <a:buClr>
                <a:srgbClr val="FFFFFF"/>
              </a:buClr>
              <a:buSzPts val="3600"/>
              <a:buFont typeface="Quicksand Medium"/>
              <a:buChar char="•"/>
            </a:pPr>
            <a:r>
              <a:rPr b="0" i="0" lang="nl-NL" sz="3600" u="none" cap="none" strike="noStrike">
                <a:solidFill>
                  <a:schemeClr val="lt1"/>
                </a:solidFill>
                <a:latin typeface="Quicksand Medium"/>
                <a:ea typeface="Quicksand Medium"/>
                <a:cs typeface="Quicksand Medium"/>
                <a:sym typeface="Quicksand Medium"/>
              </a:rPr>
              <a:t>Riflessioni</a:t>
            </a:r>
            <a:endParaRPr b="0" i="0" sz="3600" u="none" cap="none" strike="noStrike">
              <a:solidFill>
                <a:srgbClr val="000000"/>
              </a:solidFill>
              <a:latin typeface="Quicksand Medium"/>
              <a:ea typeface="Quicksand Medium"/>
              <a:cs typeface="Quicksand Medium"/>
              <a:sym typeface="Quicksand Medium"/>
            </a:endParaRPr>
          </a:p>
        </p:txBody>
      </p:sp>
      <p:sp>
        <p:nvSpPr>
          <p:cNvPr id="102" name="Google Shape;102;p2"/>
          <p:cNvSpPr txBox="1"/>
          <p:nvPr/>
        </p:nvSpPr>
        <p:spPr>
          <a:xfrm>
            <a:off x="4064282" y="15345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Indice</a:t>
            </a:r>
            <a:endParaRPr b="0" i="0" sz="1400" u="none" cap="none" strike="noStrike">
              <a:solidFill>
                <a:srgbClr val="000000"/>
              </a:solidFill>
              <a:latin typeface="Arial"/>
              <a:ea typeface="Arial"/>
              <a:cs typeface="Arial"/>
              <a:sym typeface="Arial"/>
            </a:endParaRPr>
          </a:p>
        </p:txBody>
      </p:sp>
      <p:pic>
        <p:nvPicPr>
          <p:cNvPr id="103" name="Google Shape;103;p2"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7" name="Shape 107"/>
        <p:cNvGrpSpPr/>
        <p:nvPr/>
      </p:nvGrpSpPr>
      <p:grpSpPr>
        <a:xfrm>
          <a:off x="0" y="0"/>
          <a:ext cx="0" cy="0"/>
          <a:chOff x="0" y="0"/>
          <a:chExt cx="0" cy="0"/>
        </a:xfrm>
      </p:grpSpPr>
      <p:grpSp>
        <p:nvGrpSpPr>
          <p:cNvPr id="108" name="Google Shape;108;p3"/>
          <p:cNvGrpSpPr/>
          <p:nvPr/>
        </p:nvGrpSpPr>
        <p:grpSpPr>
          <a:xfrm>
            <a:off x="0" y="-216991"/>
            <a:ext cx="2922084" cy="10503991"/>
            <a:chOff x="0" y="-57150"/>
            <a:chExt cx="769602" cy="2766483"/>
          </a:xfrm>
        </p:grpSpPr>
        <p:sp>
          <p:nvSpPr>
            <p:cNvPr id="109" name="Google Shape;109;p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0" name="Google Shape;110;p3"/>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1" name="Google Shape;111;p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p3"/>
          <p:cNvSpPr txBox="1"/>
          <p:nvPr>
            <p:ph type="title"/>
          </p:nvPr>
        </p:nvSpPr>
        <p:spPr>
          <a:xfrm>
            <a:off x="4037479" y="1301585"/>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Introduzione</a:t>
            </a:r>
            <a:endParaRPr sz="8000"/>
          </a:p>
        </p:txBody>
      </p:sp>
      <p:sp>
        <p:nvSpPr>
          <p:cNvPr id="113" name="Google Shape;113;p3"/>
          <p:cNvSpPr txBox="1"/>
          <p:nvPr/>
        </p:nvSpPr>
        <p:spPr>
          <a:xfrm>
            <a:off x="4191225" y="3050250"/>
            <a:ext cx="13535400" cy="5261700"/>
          </a:xfrm>
          <a:prstGeom prst="rect">
            <a:avLst/>
          </a:prstGeom>
          <a:noFill/>
          <a:ln>
            <a:noFill/>
          </a:ln>
        </p:spPr>
        <p:txBody>
          <a:bodyPr anchorCtr="0" anchor="t" bIns="45700" lIns="91425" spcFirstLastPara="1" rIns="91425" wrap="square" tIns="45700">
            <a:noAutofit/>
          </a:bodyPr>
          <a:lstStyle/>
          <a:p>
            <a:pPr indent="-254000" lvl="0" marL="457200" marR="0" rtl="0" algn="ctr">
              <a:lnSpc>
                <a:spcPct val="80000"/>
              </a:lnSpc>
              <a:spcBef>
                <a:spcPts val="0"/>
              </a:spcBef>
              <a:spcAft>
                <a:spcPts val="0"/>
              </a:spcAft>
              <a:buClr>
                <a:srgbClr val="000000"/>
              </a:buClr>
              <a:buSzPts val="3200"/>
              <a:buFont typeface="Arial"/>
              <a:buNone/>
            </a:pPr>
            <a:r>
              <a:t/>
            </a:r>
            <a:endParaRPr b="0" i="0" sz="4300" u="none" cap="none" strike="noStrike">
              <a:solidFill>
                <a:srgbClr val="FFFFFF"/>
              </a:solidFill>
              <a:latin typeface="Quicksand Medium"/>
              <a:ea typeface="Quicksand Medium"/>
              <a:cs typeface="Quicksand Medium"/>
              <a:sym typeface="Quicksand Medium"/>
            </a:endParaRPr>
          </a:p>
          <a:p>
            <a:pPr indent="-457200" lvl="0" marL="457200" marR="0" rtl="0" algn="l">
              <a:lnSpc>
                <a:spcPct val="80000"/>
              </a:lnSpc>
              <a:spcBef>
                <a:spcPts val="20"/>
              </a:spcBef>
              <a:spcAft>
                <a:spcPts val="0"/>
              </a:spcAft>
              <a:buClr>
                <a:srgbClr val="FFFFFF"/>
              </a:buClr>
              <a:buSzPts val="4300"/>
              <a:buFont typeface="Quicksand Medium"/>
              <a:buChar char="•"/>
            </a:pPr>
            <a:r>
              <a:rPr b="0" i="0" lang="nl-NL" sz="4300" u="none" cap="none" strike="noStrike">
                <a:solidFill>
                  <a:srgbClr val="FFFFFF"/>
                </a:solidFill>
                <a:latin typeface="Quicksand Medium"/>
                <a:ea typeface="Quicksand Medium"/>
                <a:cs typeface="Quicksand Medium"/>
                <a:sym typeface="Quicksand Medium"/>
              </a:rPr>
              <a:t>Chi sei?</a:t>
            </a:r>
            <a:endParaRPr b="0" i="0" sz="2500" u="none" cap="none" strike="noStrike">
              <a:solidFill>
                <a:srgbClr val="000000"/>
              </a:solidFill>
              <a:latin typeface="Quicksand Medium"/>
              <a:ea typeface="Quicksand Medium"/>
              <a:cs typeface="Quicksand Medium"/>
              <a:sym typeface="Quicksand Medium"/>
            </a:endParaRPr>
          </a:p>
          <a:p>
            <a:pPr indent="-254000" lvl="0" marL="457200" marR="0" rtl="0" algn="l">
              <a:lnSpc>
                <a:spcPct val="80000"/>
              </a:lnSpc>
              <a:spcBef>
                <a:spcPts val="20"/>
              </a:spcBef>
              <a:spcAft>
                <a:spcPts val="0"/>
              </a:spcAft>
              <a:buClr>
                <a:srgbClr val="000000"/>
              </a:buClr>
              <a:buSzPts val="3200"/>
              <a:buFont typeface="Arial"/>
              <a:buNone/>
            </a:pPr>
            <a:r>
              <a:t/>
            </a:r>
            <a:endParaRPr b="0" i="0" sz="4300" u="none" cap="none" strike="noStrike">
              <a:solidFill>
                <a:srgbClr val="FFFFFF"/>
              </a:solidFill>
              <a:latin typeface="Quicksand Medium"/>
              <a:ea typeface="Quicksand Medium"/>
              <a:cs typeface="Quicksand Medium"/>
              <a:sym typeface="Quicksand Medium"/>
            </a:endParaRPr>
          </a:p>
          <a:p>
            <a:pPr indent="-457200" lvl="0" marL="457200" marR="0" rtl="0" algn="l">
              <a:lnSpc>
                <a:spcPct val="80000"/>
              </a:lnSpc>
              <a:spcBef>
                <a:spcPts val="20"/>
              </a:spcBef>
              <a:spcAft>
                <a:spcPts val="0"/>
              </a:spcAft>
              <a:buClr>
                <a:srgbClr val="FFFFFF"/>
              </a:buClr>
              <a:buSzPts val="4300"/>
              <a:buFont typeface="Quicksand Medium"/>
              <a:buChar char="•"/>
            </a:pPr>
            <a:r>
              <a:rPr b="0" i="0" lang="nl-NL" sz="4300" u="none" cap="none" strike="noStrike">
                <a:solidFill>
                  <a:srgbClr val="FFFFFF"/>
                </a:solidFill>
                <a:latin typeface="Quicksand Medium"/>
                <a:ea typeface="Quicksand Medium"/>
                <a:cs typeface="Quicksand Medium"/>
                <a:sym typeface="Quicksand Medium"/>
              </a:rPr>
              <a:t>Domanda rompighiaccio:</a:t>
            </a:r>
            <a:endParaRPr b="0" i="0" sz="4300" u="none" cap="none" strike="noStrike">
              <a:solidFill>
                <a:srgbClr val="FFFFFF"/>
              </a:solidFill>
              <a:latin typeface="Quicksand Medium"/>
              <a:ea typeface="Quicksand Medium"/>
              <a:cs typeface="Quicksand Medium"/>
              <a:sym typeface="Quicksand Medium"/>
            </a:endParaRPr>
          </a:p>
          <a:p>
            <a:pPr indent="0" lvl="0" marL="0" marR="0" rtl="0" algn="l">
              <a:lnSpc>
                <a:spcPct val="80000"/>
              </a:lnSpc>
              <a:spcBef>
                <a:spcPts val="20"/>
              </a:spcBef>
              <a:spcAft>
                <a:spcPts val="0"/>
              </a:spcAft>
              <a:buClr>
                <a:srgbClr val="000000"/>
              </a:buClr>
              <a:buSzPts val="3200"/>
              <a:buFont typeface="Arial"/>
              <a:buNone/>
            </a:pPr>
            <a:r>
              <a:t/>
            </a:r>
            <a:endParaRPr b="0" i="0" sz="4300" u="none" cap="none" strike="noStrike">
              <a:solidFill>
                <a:srgbClr val="FFFFFF"/>
              </a:solidFill>
              <a:latin typeface="Quicksand Medium"/>
              <a:ea typeface="Quicksand Medium"/>
              <a:cs typeface="Quicksand Medium"/>
              <a:sym typeface="Quicksand Medium"/>
            </a:endParaRPr>
          </a:p>
          <a:p>
            <a:pPr indent="0" lvl="0" marL="0" marR="0" rtl="0" algn="l">
              <a:lnSpc>
                <a:spcPct val="80000"/>
              </a:lnSpc>
              <a:spcBef>
                <a:spcPts val="20"/>
              </a:spcBef>
              <a:spcAft>
                <a:spcPts val="0"/>
              </a:spcAft>
              <a:buClr>
                <a:srgbClr val="000000"/>
              </a:buClr>
              <a:buSzPts val="3200"/>
              <a:buFont typeface="Arial"/>
              <a:buNone/>
            </a:pPr>
            <a:r>
              <a:t/>
            </a:r>
            <a:endParaRPr b="0" i="0" sz="4300" u="none" cap="none" strike="noStrike">
              <a:solidFill>
                <a:srgbClr val="FFFFFF"/>
              </a:solidFill>
              <a:latin typeface="Quicksand Medium"/>
              <a:ea typeface="Quicksand Medium"/>
              <a:cs typeface="Quicksand Medium"/>
              <a:sym typeface="Quicksand Medium"/>
            </a:endParaRPr>
          </a:p>
          <a:p>
            <a:pPr indent="0" lvl="0" marL="0" marR="0" rtl="0" algn="l">
              <a:lnSpc>
                <a:spcPct val="80000"/>
              </a:lnSpc>
              <a:spcBef>
                <a:spcPts val="20"/>
              </a:spcBef>
              <a:spcAft>
                <a:spcPts val="0"/>
              </a:spcAft>
              <a:buClr>
                <a:srgbClr val="000000"/>
              </a:buClr>
              <a:buSzPts val="3200"/>
              <a:buFont typeface="Arial"/>
              <a:buNone/>
            </a:pPr>
            <a:r>
              <a:t/>
            </a:r>
            <a:endParaRPr b="0" i="0" sz="4300" u="none" cap="none" strike="noStrike">
              <a:solidFill>
                <a:srgbClr val="FFFFFF"/>
              </a:solidFill>
              <a:latin typeface="Quicksand Medium"/>
              <a:ea typeface="Quicksand Medium"/>
              <a:cs typeface="Quicksand Medium"/>
              <a:sym typeface="Quicksand Medium"/>
            </a:endParaRPr>
          </a:p>
          <a:p>
            <a:pPr indent="0" lvl="0" marL="0" marR="0" rtl="0" algn="ctr">
              <a:lnSpc>
                <a:spcPct val="90000"/>
              </a:lnSpc>
              <a:spcBef>
                <a:spcPts val="0"/>
              </a:spcBef>
              <a:spcAft>
                <a:spcPts val="0"/>
              </a:spcAft>
              <a:buClr>
                <a:schemeClr val="lt1"/>
              </a:buClr>
              <a:buSzPts val="3200"/>
              <a:buFont typeface="Arial"/>
              <a:buNone/>
            </a:pPr>
            <a:r>
              <a:rPr b="0" i="0" lang="nl-NL" sz="4300" u="none" cap="none" strike="noStrike">
                <a:solidFill>
                  <a:schemeClr val="lt1"/>
                </a:solidFill>
                <a:latin typeface="Quicksand Medium"/>
                <a:ea typeface="Quicksand Medium"/>
                <a:cs typeface="Quicksand Medium"/>
                <a:sym typeface="Quicksand Medium"/>
              </a:rPr>
              <a:t>Cosa ti viene in mente quando leggi</a:t>
            </a:r>
            <a:endParaRPr b="0" i="0" sz="4300" u="none" cap="none" strike="noStrike">
              <a:solidFill>
                <a:schemeClr val="lt1"/>
              </a:solidFill>
              <a:latin typeface="Quicksand Medium"/>
              <a:ea typeface="Quicksand Medium"/>
              <a:cs typeface="Quicksand Medium"/>
              <a:sym typeface="Quicksand Medium"/>
            </a:endParaRPr>
          </a:p>
          <a:p>
            <a:pPr indent="0" lvl="0" marL="0" marR="0" rtl="0" algn="ctr">
              <a:lnSpc>
                <a:spcPct val="90000"/>
              </a:lnSpc>
              <a:spcBef>
                <a:spcPts val="640"/>
              </a:spcBef>
              <a:spcAft>
                <a:spcPts val="0"/>
              </a:spcAft>
              <a:buClr>
                <a:schemeClr val="lt1"/>
              </a:buClr>
              <a:buSzPts val="3200"/>
              <a:buFont typeface="Arial"/>
              <a:buNone/>
            </a:pPr>
            <a:r>
              <a:rPr b="0" i="1" lang="nl-NL" sz="4300" u="none" cap="none" strike="noStrike">
                <a:solidFill>
                  <a:schemeClr val="lt1"/>
                </a:solidFill>
                <a:latin typeface="Quicksand Medium"/>
                <a:ea typeface="Quicksand Medium"/>
                <a:cs typeface="Quicksand Medium"/>
                <a:sym typeface="Quicksand Medium"/>
              </a:rPr>
              <a:t>"Attivismo nella comunità Sorda”</a:t>
            </a:r>
            <a:r>
              <a:rPr b="0" i="0" lang="nl-NL" sz="4300" u="none" cap="none" strike="noStrike">
                <a:solidFill>
                  <a:schemeClr val="lt1"/>
                </a:solidFill>
                <a:latin typeface="Quicksand Medium"/>
                <a:ea typeface="Quicksand Medium"/>
                <a:cs typeface="Quicksand Medium"/>
                <a:sym typeface="Quicksand Medium"/>
              </a:rPr>
              <a:t>?</a:t>
            </a:r>
            <a:endParaRPr b="0" i="0" sz="4300" u="none" cap="none" strike="noStrike">
              <a:solidFill>
                <a:srgbClr val="FFFFFF"/>
              </a:solidFill>
              <a:latin typeface="Quicksand Medium"/>
              <a:ea typeface="Quicksand Medium"/>
              <a:cs typeface="Quicksand Medium"/>
              <a:sym typeface="Quicksand Medium"/>
            </a:endParaRPr>
          </a:p>
        </p:txBody>
      </p:sp>
      <p:pic>
        <p:nvPicPr>
          <p:cNvPr id="114" name="Google Shape;114;p3"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8" name="Shape 118"/>
        <p:cNvGrpSpPr/>
        <p:nvPr/>
      </p:nvGrpSpPr>
      <p:grpSpPr>
        <a:xfrm>
          <a:off x="0" y="0"/>
          <a:ext cx="0" cy="0"/>
          <a:chOff x="0" y="0"/>
          <a:chExt cx="0" cy="0"/>
        </a:xfrm>
      </p:grpSpPr>
      <p:grpSp>
        <p:nvGrpSpPr>
          <p:cNvPr id="119" name="Google Shape;119;p4"/>
          <p:cNvGrpSpPr/>
          <p:nvPr/>
        </p:nvGrpSpPr>
        <p:grpSpPr>
          <a:xfrm>
            <a:off x="0" y="-216991"/>
            <a:ext cx="2922084" cy="10503991"/>
            <a:chOff x="0" y="-57150"/>
            <a:chExt cx="769602" cy="2766483"/>
          </a:xfrm>
        </p:grpSpPr>
        <p:sp>
          <p:nvSpPr>
            <p:cNvPr id="120" name="Google Shape;120;p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1" name="Google Shape;121;p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2" name="Google Shape;122;p4"/>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3" name="Google Shape;123;p4"/>
          <p:cNvSpPr txBox="1"/>
          <p:nvPr>
            <p:ph idx="4294967295" type="title"/>
          </p:nvPr>
        </p:nvSpPr>
        <p:spPr>
          <a:xfrm>
            <a:off x="4037473" y="1301575"/>
            <a:ext cx="130143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Introduzione: obiettivo</a:t>
            </a:r>
            <a:endParaRPr sz="8000"/>
          </a:p>
        </p:txBody>
      </p:sp>
      <p:sp>
        <p:nvSpPr>
          <p:cNvPr id="124" name="Google Shape;124;p4"/>
          <p:cNvSpPr txBox="1"/>
          <p:nvPr/>
        </p:nvSpPr>
        <p:spPr>
          <a:xfrm>
            <a:off x="4037475" y="4222375"/>
            <a:ext cx="13423500" cy="2471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960"/>
              <a:buFont typeface="Arial"/>
              <a:buNone/>
            </a:pPr>
            <a:r>
              <a:rPr b="0" i="0" lang="nl-NL" sz="4015" u="none" cap="none" strike="noStrike">
                <a:solidFill>
                  <a:schemeClr val="lt1"/>
                </a:solidFill>
                <a:latin typeface="Quicksand Medium"/>
                <a:ea typeface="Quicksand Medium"/>
                <a:cs typeface="Quicksand Medium"/>
                <a:sym typeface="Quicksand Medium"/>
              </a:rPr>
              <a:t>Fornire ai partecipanti conoscenze, competenze e strumenti per pianificare e presentare una campagna di advocacy efficace.</a:t>
            </a:r>
            <a:endParaRPr b="0" i="0" sz="4015" u="none" cap="none" strike="noStrike">
              <a:solidFill>
                <a:schemeClr val="lt1"/>
              </a:solidFill>
              <a:latin typeface="Quicksand Medium"/>
              <a:ea typeface="Quicksand Medium"/>
              <a:cs typeface="Quicksand Medium"/>
              <a:sym typeface="Quicksand Medium"/>
            </a:endParaRPr>
          </a:p>
        </p:txBody>
      </p:sp>
      <p:pic>
        <p:nvPicPr>
          <p:cNvPr id="125" name="Google Shape;125;p4"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29" name="Shape 129"/>
        <p:cNvGrpSpPr/>
        <p:nvPr/>
      </p:nvGrpSpPr>
      <p:grpSpPr>
        <a:xfrm>
          <a:off x="0" y="0"/>
          <a:ext cx="0" cy="0"/>
          <a:chOff x="0" y="0"/>
          <a:chExt cx="0" cy="0"/>
        </a:xfrm>
      </p:grpSpPr>
      <p:grpSp>
        <p:nvGrpSpPr>
          <p:cNvPr id="130" name="Google Shape;130;p6"/>
          <p:cNvGrpSpPr/>
          <p:nvPr/>
        </p:nvGrpSpPr>
        <p:grpSpPr>
          <a:xfrm>
            <a:off x="0" y="-216991"/>
            <a:ext cx="2922084" cy="10503991"/>
            <a:chOff x="0" y="-57150"/>
            <a:chExt cx="769602" cy="2766483"/>
          </a:xfrm>
        </p:grpSpPr>
        <p:sp>
          <p:nvSpPr>
            <p:cNvPr id="131" name="Google Shape;131;p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2" name="Google Shape;132;p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3" name="Google Shape;133;p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4" name="Google Shape;134;p6"/>
          <p:cNvSpPr txBox="1"/>
          <p:nvPr>
            <p:ph idx="1" type="body"/>
          </p:nvPr>
        </p:nvSpPr>
        <p:spPr>
          <a:xfrm>
            <a:off x="3779725" y="3812425"/>
            <a:ext cx="12097500" cy="36372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nl-NL" sz="3900">
                <a:solidFill>
                  <a:schemeClr val="lt1"/>
                </a:solidFill>
                <a:latin typeface="Quicksand Medium"/>
                <a:ea typeface="Quicksand Medium"/>
                <a:cs typeface="Quicksand Medium"/>
                <a:sym typeface="Quicksand Medium"/>
              </a:rPr>
              <a:t>Domanda di discussione: </a:t>
            </a:r>
            <a:endParaRPr sz="3900">
              <a:solidFill>
                <a:schemeClr val="lt1"/>
              </a:solidFill>
              <a:latin typeface="Quicksand Medium"/>
              <a:ea typeface="Quicksand Medium"/>
              <a:cs typeface="Quicksand Medium"/>
              <a:sym typeface="Quicksand Medium"/>
            </a:endParaRPr>
          </a:p>
          <a:p>
            <a:pPr indent="0" lvl="0" marL="0" rtl="0" algn="l">
              <a:lnSpc>
                <a:spcPct val="100000"/>
              </a:lnSpc>
              <a:spcBef>
                <a:spcPts val="0"/>
              </a:spcBef>
              <a:spcAft>
                <a:spcPts val="0"/>
              </a:spcAft>
              <a:buSzPts val="1800"/>
              <a:buNone/>
            </a:pPr>
            <a:r>
              <a:t/>
            </a:r>
            <a:endParaRPr sz="3900">
              <a:solidFill>
                <a:schemeClr val="lt1"/>
              </a:solidFill>
              <a:latin typeface="Quicksand Medium"/>
              <a:ea typeface="Quicksand Medium"/>
              <a:cs typeface="Quicksand Medium"/>
              <a:sym typeface="Quicksand Medium"/>
            </a:endParaRPr>
          </a:p>
          <a:p>
            <a:pPr indent="0" lvl="0" marL="0" rtl="0" algn="ctr">
              <a:lnSpc>
                <a:spcPct val="100000"/>
              </a:lnSpc>
              <a:spcBef>
                <a:spcPts val="0"/>
              </a:spcBef>
              <a:spcAft>
                <a:spcPts val="0"/>
              </a:spcAft>
              <a:buClr>
                <a:schemeClr val="dk1"/>
              </a:buClr>
              <a:buSzPts val="1800"/>
              <a:buFont typeface="Arial"/>
              <a:buNone/>
            </a:pPr>
            <a:r>
              <a:rPr lang="nl-NL" sz="4800">
                <a:solidFill>
                  <a:schemeClr val="lt1"/>
                </a:solidFill>
                <a:latin typeface="Quicksand Medium"/>
                <a:ea typeface="Quicksand Medium"/>
                <a:cs typeface="Quicksand Medium"/>
                <a:sym typeface="Quicksand Medium"/>
              </a:rPr>
              <a:t>Qual è la differenza?</a:t>
            </a:r>
            <a:endParaRPr sz="4800">
              <a:latin typeface="Quicksand Medium"/>
              <a:ea typeface="Quicksand Medium"/>
              <a:cs typeface="Quicksand Medium"/>
              <a:sym typeface="Quicksand Medium"/>
            </a:endParaRPr>
          </a:p>
          <a:p>
            <a:pPr indent="0" lvl="0" marL="0" rtl="0" algn="l">
              <a:lnSpc>
                <a:spcPct val="100000"/>
              </a:lnSpc>
              <a:spcBef>
                <a:spcPts val="592"/>
              </a:spcBef>
              <a:spcAft>
                <a:spcPts val="0"/>
              </a:spcAft>
              <a:buClr>
                <a:schemeClr val="dk1"/>
              </a:buClr>
              <a:buSzPts val="3200"/>
              <a:buNone/>
            </a:pPr>
            <a:r>
              <a:t/>
            </a:r>
            <a:endParaRPr sz="3900">
              <a:solidFill>
                <a:schemeClr val="lt1"/>
              </a:solidFill>
              <a:latin typeface="Quicksand Medium"/>
              <a:ea typeface="Quicksand Medium"/>
              <a:cs typeface="Quicksand Medium"/>
              <a:sym typeface="Quicksand Medium"/>
            </a:endParaRPr>
          </a:p>
          <a:p>
            <a:pPr indent="-154940" lvl="0" marL="342900" rtl="0" algn="l">
              <a:lnSpc>
                <a:spcPct val="100000"/>
              </a:lnSpc>
              <a:spcBef>
                <a:spcPts val="592"/>
              </a:spcBef>
              <a:spcAft>
                <a:spcPts val="0"/>
              </a:spcAft>
              <a:buClr>
                <a:schemeClr val="dk1"/>
              </a:buClr>
              <a:buSzPts val="3200"/>
              <a:buNone/>
            </a:pPr>
            <a:r>
              <a:t/>
            </a:r>
            <a:endParaRPr sz="3900">
              <a:solidFill>
                <a:schemeClr val="lt1"/>
              </a:solidFill>
              <a:latin typeface="Quicksand Medium"/>
              <a:ea typeface="Quicksand Medium"/>
              <a:cs typeface="Quicksand Medium"/>
              <a:sym typeface="Quicksand Medium"/>
            </a:endParaRPr>
          </a:p>
        </p:txBody>
      </p:sp>
      <p:sp>
        <p:nvSpPr>
          <p:cNvPr id="135" name="Google Shape;135;p6"/>
          <p:cNvSpPr txBox="1"/>
          <p:nvPr>
            <p:ph type="title"/>
          </p:nvPr>
        </p:nvSpPr>
        <p:spPr>
          <a:xfrm>
            <a:off x="3779725" y="625450"/>
            <a:ext cx="10194000" cy="26994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Attivismo e advocacy: cosa sono?</a:t>
            </a:r>
            <a:endParaRPr sz="7800"/>
          </a:p>
        </p:txBody>
      </p:sp>
      <p:pic>
        <p:nvPicPr>
          <p:cNvPr id="136" name="Google Shape;136;p6"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40" name="Shape 140"/>
        <p:cNvGrpSpPr/>
        <p:nvPr/>
      </p:nvGrpSpPr>
      <p:grpSpPr>
        <a:xfrm>
          <a:off x="0" y="0"/>
          <a:ext cx="0" cy="0"/>
          <a:chOff x="0" y="0"/>
          <a:chExt cx="0" cy="0"/>
        </a:xfrm>
      </p:grpSpPr>
      <p:grpSp>
        <p:nvGrpSpPr>
          <p:cNvPr id="141" name="Google Shape;141;g364490444fc_0_10"/>
          <p:cNvGrpSpPr/>
          <p:nvPr/>
        </p:nvGrpSpPr>
        <p:grpSpPr>
          <a:xfrm>
            <a:off x="0" y="-216992"/>
            <a:ext cx="2922102" cy="10504504"/>
            <a:chOff x="0" y="-57150"/>
            <a:chExt cx="769602" cy="2766600"/>
          </a:xfrm>
        </p:grpSpPr>
        <p:sp>
          <p:nvSpPr>
            <p:cNvPr id="142" name="Google Shape;142;g364490444fc_0_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3" name="Google Shape;143;g364490444fc_0_1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4" name="Google Shape;144;g364490444fc_0_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5" name="Google Shape;145;g364490444fc_0_10"/>
          <p:cNvSpPr txBox="1"/>
          <p:nvPr/>
        </p:nvSpPr>
        <p:spPr>
          <a:xfrm>
            <a:off x="14568200" y="7177275"/>
            <a:ext cx="3491400" cy="2059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100"/>
              <a:buFont typeface="Arial"/>
              <a:buNone/>
            </a:pPr>
            <a:r>
              <a:rPr b="0" i="0" lang="nl-NL" sz="1200" u="none" cap="none" strike="noStrike">
                <a:solidFill>
                  <a:schemeClr val="lt1"/>
                </a:solidFill>
                <a:latin typeface="Quicksand Medium"/>
                <a:ea typeface="Quicksand Medium"/>
                <a:cs typeface="Quicksand Medium"/>
                <a:sym typeface="Quicksand Medium"/>
              </a:rPr>
              <a:t>Figura 1</a:t>
            </a:r>
            <a:endParaRPr b="0" i="0" sz="12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100"/>
              <a:buFont typeface="Arial"/>
              <a:buNone/>
            </a:pPr>
            <a:r>
              <a:rPr b="0" i="1" lang="nl-NL" sz="1200" u="none" cap="none" strike="noStrike">
                <a:solidFill>
                  <a:schemeClr val="lt1"/>
                </a:solidFill>
                <a:latin typeface="Quicksand Medium"/>
                <a:ea typeface="Quicksand Medium"/>
                <a:cs typeface="Quicksand Medium"/>
                <a:sym typeface="Quicksand Medium"/>
              </a:rPr>
              <a:t>Advocacy vs. Activism</a:t>
            </a:r>
            <a:r>
              <a:rPr b="0" i="0" lang="nl-NL" sz="1200" u="none" cap="none" strike="noStrike">
                <a:solidFill>
                  <a:schemeClr val="lt1"/>
                </a:solidFill>
                <a:latin typeface="Quicksand Medium"/>
                <a:ea typeface="Quicksand Medium"/>
                <a:cs typeface="Quicksand Medium"/>
                <a:sym typeface="Quicksand Medium"/>
              </a:rPr>
              <a:t> [Diagram]. From </a:t>
            </a:r>
            <a:r>
              <a:rPr b="0" i="1" lang="nl-NL" sz="1200" u="none" cap="none" strike="noStrike">
                <a:solidFill>
                  <a:schemeClr val="lt1"/>
                </a:solidFill>
                <a:latin typeface="Quicksand Medium"/>
                <a:ea typeface="Quicksand Medium"/>
                <a:cs typeface="Quicksand Medium"/>
                <a:sym typeface="Quicksand Medium"/>
              </a:rPr>
              <a:t>Advocacy vs. Activism</a:t>
            </a:r>
            <a:r>
              <a:rPr b="0" i="0" lang="nl-NL" sz="1200" u="none" cap="none" strike="noStrike">
                <a:solidFill>
                  <a:schemeClr val="lt1"/>
                </a:solidFill>
                <a:latin typeface="Quicksand Medium"/>
                <a:ea typeface="Quicksand Medium"/>
                <a:cs typeface="Quicksand Medium"/>
                <a:sym typeface="Quicksand Medium"/>
              </a:rPr>
              <a:t>, by Grammar Stammer, 2025. Visitato il 13 Agosto 2025, da </a:t>
            </a:r>
            <a:r>
              <a:rPr b="0" i="0" lang="nl-NL" sz="1200" u="sng" cap="none" strike="noStrike">
                <a:solidFill>
                  <a:schemeClr val="hlink"/>
                </a:solidFill>
                <a:latin typeface="Quicksand Medium"/>
                <a:ea typeface="Quicksand Medium"/>
                <a:cs typeface="Quicksand Medium"/>
                <a:sym typeface="Quicksand Medium"/>
                <a:hlinkClick r:id="rId4"/>
              </a:rPr>
              <a:t>https://grammarstammer.weebly.com/words-to-the-wise/advocacy-vs-activism</a:t>
            </a:r>
            <a:endParaRPr b="0" i="0" sz="1500" u="none" cap="none" strike="noStrike">
              <a:solidFill>
                <a:srgbClr val="000000"/>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100"/>
              <a:buFont typeface="Arial"/>
              <a:buNone/>
            </a:pPr>
            <a:r>
              <a:rPr b="0" i="0" lang="nl-NL" sz="1200" u="none" cap="none" strike="noStrike">
                <a:solidFill>
                  <a:schemeClr val="lt1"/>
                </a:solidFill>
                <a:latin typeface="Quicksand Medium"/>
                <a:ea typeface="Quicksand Medium"/>
                <a:cs typeface="Quicksand Medium"/>
                <a:sym typeface="Quicksand Medium"/>
              </a:rPr>
              <a:t>Traduzione in italiano realizzata con supporto di </a:t>
            </a:r>
            <a:r>
              <a:rPr lang="nl-NL" sz="1200">
                <a:solidFill>
                  <a:schemeClr val="lt1"/>
                </a:solidFill>
                <a:latin typeface="Quicksand Medium"/>
                <a:ea typeface="Quicksand Medium"/>
                <a:cs typeface="Quicksand Medium"/>
                <a:sym typeface="Quicksand Medium"/>
              </a:rPr>
              <a:t>ChatGPT</a:t>
            </a:r>
            <a:r>
              <a:rPr b="0" i="0" lang="nl-NL" sz="1200" u="none" cap="none" strike="noStrike">
                <a:solidFill>
                  <a:schemeClr val="lt1"/>
                </a:solidFill>
                <a:latin typeface="Quicksand Medium"/>
                <a:ea typeface="Quicksand Medium"/>
                <a:cs typeface="Quicksand Medium"/>
                <a:sym typeface="Quicksand Medium"/>
              </a:rPr>
              <a:t>; revisione e adattamento finale eseguiti da Susanna Ricci Bitti, Istituto dei Sordi di Torino.</a:t>
            </a:r>
            <a:endParaRPr b="0" i="0" sz="1200" u="none" cap="none" strike="noStrike">
              <a:solidFill>
                <a:schemeClr val="lt1"/>
              </a:solidFill>
              <a:latin typeface="Quicksand Medium"/>
              <a:ea typeface="Quicksand Medium"/>
              <a:cs typeface="Quicksand Medium"/>
              <a:sym typeface="Quicksand Medium"/>
            </a:endParaRPr>
          </a:p>
        </p:txBody>
      </p:sp>
      <p:sp>
        <p:nvSpPr>
          <p:cNvPr id="146" name="Google Shape;146;g364490444fc_0_10"/>
          <p:cNvSpPr txBox="1"/>
          <p:nvPr>
            <p:ph type="title"/>
          </p:nvPr>
        </p:nvSpPr>
        <p:spPr>
          <a:xfrm>
            <a:off x="3779725" y="625450"/>
            <a:ext cx="10194000" cy="26994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Attivismo e advocacy: cosa sono?</a:t>
            </a:r>
            <a:endParaRPr sz="7800"/>
          </a:p>
        </p:txBody>
      </p:sp>
      <p:grpSp>
        <p:nvGrpSpPr>
          <p:cNvPr id="147" name="Google Shape;147;g364490444fc_0_10"/>
          <p:cNvGrpSpPr/>
          <p:nvPr/>
        </p:nvGrpSpPr>
        <p:grpSpPr>
          <a:xfrm>
            <a:off x="4216725" y="3423525"/>
            <a:ext cx="10194000" cy="6489245"/>
            <a:chOff x="4216725" y="3423525"/>
            <a:chExt cx="10194000" cy="6489245"/>
          </a:xfrm>
        </p:grpSpPr>
        <p:pic>
          <p:nvPicPr>
            <p:cNvPr id="148" name="Google Shape;148;g364490444fc_0_10"/>
            <p:cNvPicPr preferRelativeResize="0"/>
            <p:nvPr/>
          </p:nvPicPr>
          <p:blipFill rotWithShape="1">
            <a:blip r:embed="rId5">
              <a:alphaModFix/>
            </a:blip>
            <a:srcRect b="0" l="0" r="0" t="4553"/>
            <a:stretch/>
          </p:blipFill>
          <p:spPr>
            <a:xfrm>
              <a:off x="4216725" y="3429000"/>
              <a:ext cx="10194000" cy="6483770"/>
            </a:xfrm>
            <a:prstGeom prst="rect">
              <a:avLst/>
            </a:prstGeom>
            <a:noFill/>
            <a:ln>
              <a:noFill/>
            </a:ln>
          </p:spPr>
        </p:pic>
        <p:sp>
          <p:nvSpPr>
            <p:cNvPr id="149" name="Google Shape;149;g364490444fc_0_10"/>
            <p:cNvSpPr txBox="1"/>
            <p:nvPr/>
          </p:nvSpPr>
          <p:spPr>
            <a:xfrm>
              <a:off x="4663554" y="4280234"/>
              <a:ext cx="4645200" cy="2699400"/>
            </a:xfrm>
            <a:prstGeom prst="rect">
              <a:avLst/>
            </a:prstGeom>
            <a:solidFill>
              <a:srgbClr val="FCECE6"/>
            </a:solidFill>
            <a:ln>
              <a:noFill/>
            </a:ln>
          </p:spPr>
          <p:txBody>
            <a:bodyPr anchorCtr="0" anchor="t" bIns="91425" lIns="91425" spcFirstLastPara="1" rIns="91425" wrap="square" tIns="91425">
              <a:noAutofit/>
            </a:bodyPr>
            <a:lstStyle/>
            <a:p>
              <a:pPr indent="0" lvl="0" marL="0" marR="0" rtl="0" algn="l">
                <a:lnSpc>
                  <a:spcPct val="100000"/>
                </a:lnSpc>
                <a:spcBef>
                  <a:spcPts val="1200"/>
                </a:spcBef>
                <a:spcAft>
                  <a:spcPts val="0"/>
                </a:spcAft>
                <a:buClr>
                  <a:schemeClr val="dk1"/>
                </a:buClr>
                <a:buSzPts val="1100"/>
                <a:buFont typeface="Arial"/>
                <a:buNone/>
              </a:pPr>
              <a:r>
                <a:rPr b="0" i="0" lang="nl-NL" sz="2300" u="none" cap="none" strike="noStrike">
                  <a:solidFill>
                    <a:schemeClr val="dk1"/>
                  </a:solidFill>
                  <a:latin typeface="Quicksand Medium"/>
                  <a:ea typeface="Quicksand Medium"/>
                  <a:cs typeface="Quicksand Medium"/>
                  <a:sym typeface="Quicksand Medium"/>
                </a:rPr>
                <a:t>Lavorare all’interno del sistema per influenzare i decisori e promuovere il cambiamento</a:t>
              </a:r>
              <a:endParaRPr b="0" i="0" sz="2300" u="none" cap="none" strike="noStrike">
                <a:solidFill>
                  <a:schemeClr val="dk1"/>
                </a:solidFill>
                <a:latin typeface="Quicksand Medium"/>
                <a:ea typeface="Quicksand Medium"/>
                <a:cs typeface="Quicksand Medium"/>
                <a:sym typeface="Quicksand Medium"/>
              </a:endParaRPr>
            </a:p>
            <a:p>
              <a:pPr indent="-374650" lvl="0" marL="457200" marR="0" rtl="0" algn="l">
                <a:lnSpc>
                  <a:spcPct val="100000"/>
                </a:lnSpc>
                <a:spcBef>
                  <a:spcPts val="1200"/>
                </a:spcBef>
                <a:spcAft>
                  <a:spcPts val="0"/>
                </a:spcAft>
                <a:buClr>
                  <a:schemeClr val="dk1"/>
                </a:buClr>
                <a:buSzPts val="2300"/>
                <a:buFont typeface="Quicksand Medium"/>
                <a:buChar char="●"/>
              </a:pPr>
              <a:r>
                <a:rPr b="0" i="0" lang="nl-NL" sz="2300" u="none" cap="none" strike="noStrike">
                  <a:solidFill>
                    <a:schemeClr val="dk1"/>
                  </a:solidFill>
                  <a:latin typeface="Quicksand Medium"/>
                  <a:ea typeface="Quicksand Medium"/>
                  <a:cs typeface="Quicksand Medium"/>
                  <a:sym typeface="Quicksand Medium"/>
                </a:rPr>
                <a:t>scrivere lettere</a:t>
              </a:r>
              <a:endParaRPr b="0" i="0" sz="2300" u="none" cap="none" strike="noStrike">
                <a:solidFill>
                  <a:schemeClr val="dk1"/>
                </a:solidFill>
                <a:latin typeface="Quicksand Medium"/>
                <a:ea typeface="Quicksand Medium"/>
                <a:cs typeface="Quicksand Medium"/>
                <a:sym typeface="Quicksand Medium"/>
              </a:endParaRPr>
            </a:p>
            <a:p>
              <a:pPr indent="-374650" lvl="0" marL="457200" marR="0" rtl="0" algn="l">
                <a:lnSpc>
                  <a:spcPct val="100000"/>
                </a:lnSpc>
                <a:spcBef>
                  <a:spcPts val="0"/>
                </a:spcBef>
                <a:spcAft>
                  <a:spcPts val="0"/>
                </a:spcAft>
                <a:buClr>
                  <a:schemeClr val="dk1"/>
                </a:buClr>
                <a:buSzPts val="2300"/>
                <a:buFont typeface="Quicksand Medium"/>
                <a:buChar char="●"/>
              </a:pPr>
              <a:r>
                <a:rPr b="0" i="0" lang="nl-NL" sz="2300" u="none" cap="none" strike="noStrike">
                  <a:solidFill>
                    <a:schemeClr val="dk1"/>
                  </a:solidFill>
                  <a:latin typeface="Quicksand Medium"/>
                  <a:ea typeface="Quicksand Medium"/>
                  <a:cs typeface="Quicksand Medium"/>
                  <a:sym typeface="Quicksand Medium"/>
                </a:rPr>
                <a:t>incontrare i funzionari</a:t>
              </a:r>
              <a:endParaRPr b="0" i="0" sz="2300" u="none" cap="none" strike="noStrike">
                <a:solidFill>
                  <a:schemeClr val="dk1"/>
                </a:solidFill>
                <a:latin typeface="Quicksand Medium"/>
                <a:ea typeface="Quicksand Medium"/>
                <a:cs typeface="Quicksand Medium"/>
                <a:sym typeface="Quicksand Medium"/>
              </a:endParaRPr>
            </a:p>
            <a:p>
              <a:pPr indent="-374650" lvl="0" marL="457200" marR="0" rtl="0" algn="l">
                <a:lnSpc>
                  <a:spcPct val="100000"/>
                </a:lnSpc>
                <a:spcBef>
                  <a:spcPts val="0"/>
                </a:spcBef>
                <a:spcAft>
                  <a:spcPts val="0"/>
                </a:spcAft>
                <a:buClr>
                  <a:schemeClr val="dk1"/>
                </a:buClr>
                <a:buSzPts val="2300"/>
                <a:buFont typeface="Quicksand Medium"/>
                <a:buChar char="●"/>
              </a:pPr>
              <a:r>
                <a:rPr b="0" i="0" lang="nl-NL" sz="2300" u="none" cap="none" strike="noStrike">
                  <a:solidFill>
                    <a:schemeClr val="dk1"/>
                  </a:solidFill>
                  <a:latin typeface="Quicksand Medium"/>
                  <a:ea typeface="Quicksand Medium"/>
                  <a:cs typeface="Quicksand Medium"/>
                  <a:sym typeface="Quicksand Medium"/>
                </a:rPr>
                <a:t>documenti di sintesi sulle politiche (policy brief)</a:t>
              </a:r>
              <a:endParaRPr b="0" i="0" sz="2300" u="none" cap="none" strike="noStrike">
                <a:solidFill>
                  <a:schemeClr val="dk1"/>
                </a:solidFill>
                <a:latin typeface="Quicksand Medium"/>
                <a:ea typeface="Quicksand Medium"/>
                <a:cs typeface="Quicksand Medium"/>
                <a:sym typeface="Quicksand Medium"/>
              </a:endParaRPr>
            </a:p>
          </p:txBody>
        </p:sp>
        <p:sp>
          <p:nvSpPr>
            <p:cNvPr id="150" name="Google Shape;150;g364490444fc_0_10"/>
            <p:cNvSpPr txBox="1"/>
            <p:nvPr/>
          </p:nvSpPr>
          <p:spPr>
            <a:xfrm>
              <a:off x="9748100" y="4280225"/>
              <a:ext cx="4394700" cy="3011400"/>
            </a:xfrm>
            <a:prstGeom prst="rect">
              <a:avLst/>
            </a:prstGeom>
            <a:solidFill>
              <a:srgbClr val="FCECE6"/>
            </a:solidFill>
            <a:ln>
              <a:noFill/>
            </a:ln>
          </p:spPr>
          <p:txBody>
            <a:bodyPr anchorCtr="0" anchor="t" bIns="91425" lIns="91425" spcFirstLastPara="1" rIns="91425" wrap="square" tIns="91425">
              <a:noAutofit/>
            </a:bodyPr>
            <a:lstStyle/>
            <a:p>
              <a:pPr indent="0" lvl="0" marL="0" marR="0" rtl="0" algn="l">
                <a:lnSpc>
                  <a:spcPct val="100000"/>
                </a:lnSpc>
                <a:spcBef>
                  <a:spcPts val="1200"/>
                </a:spcBef>
                <a:spcAft>
                  <a:spcPts val="0"/>
                </a:spcAft>
                <a:buClr>
                  <a:srgbClr val="000000"/>
                </a:buClr>
                <a:buSzPts val="2300"/>
                <a:buFont typeface="Arial"/>
                <a:buNone/>
              </a:pPr>
              <a:r>
                <a:rPr b="0" i="0" lang="nl-NL" sz="2300" u="none" cap="none" strike="noStrike">
                  <a:solidFill>
                    <a:schemeClr val="dk1"/>
                  </a:solidFill>
                  <a:latin typeface="Quicksand Medium"/>
                  <a:ea typeface="Quicksand Medium"/>
                  <a:cs typeface="Quicksand Medium"/>
                  <a:sym typeface="Quicksand Medium"/>
                </a:rPr>
                <a:t>Agire pubblicamente </a:t>
              </a:r>
              <a:br>
                <a:rPr b="0" i="0" lang="nl-NL" sz="2300" u="none" cap="none" strike="noStrike">
                  <a:solidFill>
                    <a:schemeClr val="dk1"/>
                  </a:solidFill>
                  <a:latin typeface="Quicksand Medium"/>
                  <a:ea typeface="Quicksand Medium"/>
                  <a:cs typeface="Quicksand Medium"/>
                  <a:sym typeface="Quicksand Medium"/>
                </a:rPr>
              </a:br>
              <a:r>
                <a:rPr b="0" i="0" lang="nl-NL" sz="2300" u="none" cap="none" strike="noStrike">
                  <a:solidFill>
                    <a:schemeClr val="dk1"/>
                  </a:solidFill>
                  <a:latin typeface="Quicksand Medium"/>
                  <a:ea typeface="Quicksand Medium"/>
                  <a:cs typeface="Quicksand Medium"/>
                  <a:sym typeface="Quicksand Medium"/>
                </a:rPr>
                <a:t>per sensibilizzare e spingere </a:t>
              </a:r>
              <a:br>
                <a:rPr b="0" i="0" lang="nl-NL" sz="2300" u="none" cap="none" strike="noStrike">
                  <a:solidFill>
                    <a:schemeClr val="dk1"/>
                  </a:solidFill>
                  <a:latin typeface="Quicksand Medium"/>
                  <a:ea typeface="Quicksand Medium"/>
                  <a:cs typeface="Quicksand Medium"/>
                  <a:sym typeface="Quicksand Medium"/>
                </a:rPr>
              </a:br>
              <a:r>
                <a:rPr b="0" i="0" lang="nl-NL" sz="2300" u="none" cap="none" strike="noStrike">
                  <a:solidFill>
                    <a:schemeClr val="dk1"/>
                  </a:solidFill>
                  <a:latin typeface="Quicksand Medium"/>
                  <a:ea typeface="Quicksand Medium"/>
                  <a:cs typeface="Quicksand Medium"/>
                  <a:sym typeface="Quicksand Medium"/>
                </a:rPr>
                <a:t>al cambiamento</a:t>
              </a:r>
              <a:endParaRPr b="0" i="0" sz="2300" u="none" cap="none" strike="noStrike">
                <a:solidFill>
                  <a:schemeClr val="dk1"/>
                </a:solidFill>
                <a:latin typeface="Quicksand Medium"/>
                <a:ea typeface="Quicksand Medium"/>
                <a:cs typeface="Quicksand Medium"/>
                <a:sym typeface="Quicksand Medium"/>
              </a:endParaRPr>
            </a:p>
            <a:p>
              <a:pPr indent="-374650" lvl="0" marL="457200" marR="0" rtl="0" algn="l">
                <a:lnSpc>
                  <a:spcPct val="100000"/>
                </a:lnSpc>
                <a:spcBef>
                  <a:spcPts val="1200"/>
                </a:spcBef>
                <a:spcAft>
                  <a:spcPts val="0"/>
                </a:spcAft>
                <a:buClr>
                  <a:schemeClr val="dk1"/>
                </a:buClr>
                <a:buSzPts val="2300"/>
                <a:buFont typeface="Quicksand Medium"/>
                <a:buChar char="●"/>
              </a:pPr>
              <a:r>
                <a:rPr b="0" i="0" lang="nl-NL" sz="2300" u="none" cap="none" strike="noStrike">
                  <a:solidFill>
                    <a:schemeClr val="dk1"/>
                  </a:solidFill>
                  <a:latin typeface="Quicksand Medium"/>
                  <a:ea typeface="Quicksand Medium"/>
                  <a:cs typeface="Quicksand Medium"/>
                  <a:sym typeface="Quicksand Medium"/>
                </a:rPr>
                <a:t>manifestazioni</a:t>
              </a:r>
              <a:endParaRPr b="0" i="0" sz="2300" u="none" cap="none" strike="noStrike">
                <a:solidFill>
                  <a:schemeClr val="dk1"/>
                </a:solidFill>
                <a:latin typeface="Quicksand Medium"/>
                <a:ea typeface="Quicksand Medium"/>
                <a:cs typeface="Quicksand Medium"/>
                <a:sym typeface="Quicksand Medium"/>
              </a:endParaRPr>
            </a:p>
            <a:p>
              <a:pPr indent="-374650" lvl="0" marL="457200" marR="0" rtl="0" algn="l">
                <a:lnSpc>
                  <a:spcPct val="100000"/>
                </a:lnSpc>
                <a:spcBef>
                  <a:spcPts val="0"/>
                </a:spcBef>
                <a:spcAft>
                  <a:spcPts val="0"/>
                </a:spcAft>
                <a:buClr>
                  <a:schemeClr val="dk1"/>
                </a:buClr>
                <a:buSzPts val="2300"/>
                <a:buFont typeface="Quicksand Medium"/>
                <a:buChar char="●"/>
              </a:pPr>
              <a:r>
                <a:rPr b="0" i="0" lang="nl-NL" sz="2300" u="none" cap="none" strike="noStrike">
                  <a:solidFill>
                    <a:schemeClr val="dk1"/>
                  </a:solidFill>
                  <a:latin typeface="Quicksand Medium"/>
                  <a:ea typeface="Quicksand Medium"/>
                  <a:cs typeface="Quicksand Medium"/>
                  <a:sym typeface="Quicksand Medium"/>
                </a:rPr>
                <a:t>petizioni</a:t>
              </a:r>
              <a:endParaRPr b="0" i="0" sz="2300" u="none" cap="none" strike="noStrike">
                <a:solidFill>
                  <a:schemeClr val="dk1"/>
                </a:solidFill>
                <a:latin typeface="Quicksand Medium"/>
                <a:ea typeface="Quicksand Medium"/>
                <a:cs typeface="Quicksand Medium"/>
                <a:sym typeface="Quicksand Medium"/>
              </a:endParaRPr>
            </a:p>
            <a:p>
              <a:pPr indent="-374650" lvl="0" marL="457200" marR="0" rtl="0" algn="l">
                <a:lnSpc>
                  <a:spcPct val="100000"/>
                </a:lnSpc>
                <a:spcBef>
                  <a:spcPts val="0"/>
                </a:spcBef>
                <a:spcAft>
                  <a:spcPts val="0"/>
                </a:spcAft>
                <a:buClr>
                  <a:schemeClr val="dk1"/>
                </a:buClr>
                <a:buSzPts val="2300"/>
                <a:buFont typeface="Quicksand Medium"/>
                <a:buChar char="●"/>
              </a:pPr>
              <a:r>
                <a:rPr b="0" i="0" lang="nl-NL" sz="2300" u="none" cap="none" strike="noStrike">
                  <a:solidFill>
                    <a:schemeClr val="dk1"/>
                  </a:solidFill>
                  <a:latin typeface="Quicksand Medium"/>
                  <a:ea typeface="Quicksand Medium"/>
                  <a:cs typeface="Quicksand Medium"/>
                  <a:sym typeface="Quicksand Medium"/>
                </a:rPr>
                <a:t>proteste/cortei di protesta</a:t>
              </a:r>
              <a:endParaRPr b="0" i="0" sz="2300" u="none" cap="none" strike="noStrike">
                <a:solidFill>
                  <a:schemeClr val="dk1"/>
                </a:solidFill>
                <a:latin typeface="Quicksand Medium"/>
                <a:ea typeface="Quicksand Medium"/>
                <a:cs typeface="Quicksand Medium"/>
                <a:sym typeface="Quicksand Medium"/>
              </a:endParaRPr>
            </a:p>
            <a:p>
              <a:pPr indent="-374650" lvl="0" marL="457200" marR="0" rtl="0" algn="l">
                <a:lnSpc>
                  <a:spcPct val="100000"/>
                </a:lnSpc>
                <a:spcBef>
                  <a:spcPts val="0"/>
                </a:spcBef>
                <a:spcAft>
                  <a:spcPts val="0"/>
                </a:spcAft>
                <a:buClr>
                  <a:schemeClr val="dk1"/>
                </a:buClr>
                <a:buSzPts val="2300"/>
                <a:buFont typeface="Quicksand Medium"/>
                <a:buChar char="●"/>
              </a:pPr>
              <a:r>
                <a:rPr b="0" i="0" lang="nl-NL" sz="2300" u="none" cap="none" strike="noStrike">
                  <a:solidFill>
                    <a:schemeClr val="dk1"/>
                  </a:solidFill>
                  <a:latin typeface="Quicksand Medium"/>
                  <a:ea typeface="Quicksand Medium"/>
                  <a:cs typeface="Quicksand Medium"/>
                  <a:sym typeface="Quicksand Medium"/>
                </a:rPr>
                <a:t>campagne sui social media</a:t>
              </a:r>
              <a:endParaRPr b="0" i="0" sz="2300" u="none" cap="none" strike="noStrike">
                <a:solidFill>
                  <a:schemeClr val="dk1"/>
                </a:solidFill>
                <a:latin typeface="Quicksand Medium"/>
                <a:ea typeface="Quicksand Medium"/>
                <a:cs typeface="Quicksand Medium"/>
                <a:sym typeface="Quicksand Medium"/>
              </a:endParaRPr>
            </a:p>
          </p:txBody>
        </p:sp>
        <p:sp>
          <p:nvSpPr>
            <p:cNvPr id="151" name="Google Shape;151;g364490444fc_0_10"/>
            <p:cNvSpPr txBox="1"/>
            <p:nvPr/>
          </p:nvSpPr>
          <p:spPr>
            <a:xfrm>
              <a:off x="4476900" y="3423525"/>
              <a:ext cx="4855500" cy="925500"/>
            </a:xfrm>
            <a:prstGeom prst="rect">
              <a:avLst/>
            </a:prstGeom>
            <a:solidFill>
              <a:srgbClr val="FCECE6"/>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900"/>
                <a:buFont typeface="Arial"/>
                <a:buNone/>
              </a:pPr>
              <a:r>
                <a:rPr b="1" i="0" lang="nl-NL" sz="4900" u="none" cap="none" strike="noStrike">
                  <a:solidFill>
                    <a:schemeClr val="accent2"/>
                  </a:solidFill>
                  <a:latin typeface="Quicksand"/>
                  <a:ea typeface="Quicksand"/>
                  <a:cs typeface="Quicksand"/>
                  <a:sym typeface="Quicksand"/>
                </a:rPr>
                <a:t>Advocacy</a:t>
              </a:r>
              <a:endParaRPr b="1" i="0" sz="4900" u="none" cap="none" strike="noStrike">
                <a:solidFill>
                  <a:schemeClr val="accent2"/>
                </a:solidFill>
                <a:latin typeface="Quicksand"/>
                <a:ea typeface="Quicksand"/>
                <a:cs typeface="Quicksand"/>
                <a:sym typeface="Quicksand"/>
              </a:endParaRPr>
            </a:p>
          </p:txBody>
        </p:sp>
        <p:sp>
          <p:nvSpPr>
            <p:cNvPr id="152" name="Google Shape;152;g364490444fc_0_10"/>
            <p:cNvSpPr txBox="1"/>
            <p:nvPr/>
          </p:nvSpPr>
          <p:spPr>
            <a:xfrm>
              <a:off x="9517700" y="3423525"/>
              <a:ext cx="4855500" cy="833100"/>
            </a:xfrm>
            <a:prstGeom prst="rect">
              <a:avLst/>
            </a:prstGeom>
            <a:solidFill>
              <a:srgbClr val="FCECE6"/>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900"/>
                <a:buFont typeface="Arial"/>
                <a:buNone/>
              </a:pPr>
              <a:r>
                <a:rPr b="1" i="0" lang="nl-NL" sz="4900" u="none" cap="none" strike="noStrike">
                  <a:solidFill>
                    <a:schemeClr val="accent2"/>
                  </a:solidFill>
                  <a:latin typeface="Quicksand"/>
                  <a:ea typeface="Quicksand"/>
                  <a:cs typeface="Quicksand"/>
                  <a:sym typeface="Quicksand"/>
                </a:rPr>
                <a:t>Attivismo</a:t>
              </a:r>
              <a:endParaRPr b="1" i="0" sz="4900" u="none" cap="none" strike="noStrike">
                <a:solidFill>
                  <a:schemeClr val="accent2"/>
                </a:solidFill>
                <a:latin typeface="Quicksand"/>
                <a:ea typeface="Quicksand"/>
                <a:cs typeface="Quicksand"/>
                <a:sym typeface="Quicksand"/>
              </a:endParaRPr>
            </a:p>
          </p:txBody>
        </p:sp>
      </p:grpSp>
      <p:pic>
        <p:nvPicPr>
          <p:cNvPr id="153" name="Google Shape;153;g364490444fc_0_10" title="IT_Co-fundedbytheEU_RGB_WHITE Outline.png"/>
          <p:cNvPicPr preferRelativeResize="0"/>
          <p:nvPr/>
        </p:nvPicPr>
        <p:blipFill>
          <a:blip r:embed="rId6">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7" name="Shape 157"/>
        <p:cNvGrpSpPr/>
        <p:nvPr/>
      </p:nvGrpSpPr>
      <p:grpSpPr>
        <a:xfrm>
          <a:off x="0" y="0"/>
          <a:ext cx="0" cy="0"/>
          <a:chOff x="0" y="0"/>
          <a:chExt cx="0" cy="0"/>
        </a:xfrm>
      </p:grpSpPr>
      <p:grpSp>
        <p:nvGrpSpPr>
          <p:cNvPr id="158" name="Google Shape;158;g35fa9f5703a_0_3"/>
          <p:cNvGrpSpPr/>
          <p:nvPr/>
        </p:nvGrpSpPr>
        <p:grpSpPr>
          <a:xfrm>
            <a:off x="0" y="-216993"/>
            <a:ext cx="2922102" cy="10504504"/>
            <a:chOff x="0" y="-57150"/>
            <a:chExt cx="769602" cy="2766600"/>
          </a:xfrm>
        </p:grpSpPr>
        <p:sp>
          <p:nvSpPr>
            <p:cNvPr id="159" name="Google Shape;159;g35fa9f5703a_0_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0" name="Google Shape;160;g35fa9f5703a_0_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1" name="Google Shape;161;g35fa9f5703a_0_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2" name="Google Shape;162;g35fa9f5703a_0_3"/>
          <p:cNvSpPr txBox="1"/>
          <p:nvPr/>
        </p:nvSpPr>
        <p:spPr>
          <a:xfrm>
            <a:off x="221950" y="7838050"/>
            <a:ext cx="2582400" cy="2281200"/>
          </a:xfrm>
          <a:prstGeom prst="rect">
            <a:avLst/>
          </a:prstGeom>
          <a:noFill/>
          <a:ln>
            <a:noFill/>
          </a:ln>
        </p:spPr>
        <p:txBody>
          <a:bodyPr anchorCtr="0" anchor="t" bIns="91425" lIns="91425" spcFirstLastPara="1" rIns="91425" wrap="square" tIns="91425">
            <a:spAutoFit/>
          </a:bodyPr>
          <a:lstStyle/>
          <a:p>
            <a:pPr indent="0" lvl="0" marL="0" marR="0" rtl="0" algn="r">
              <a:lnSpc>
                <a:spcPct val="115000"/>
              </a:lnSpc>
              <a:spcBef>
                <a:spcPts val="1200"/>
              </a:spcBef>
              <a:spcAft>
                <a:spcPts val="1200"/>
              </a:spcAft>
              <a:buClr>
                <a:srgbClr val="000000"/>
              </a:buClr>
              <a:buSzPts val="1100"/>
              <a:buFont typeface="Arial"/>
              <a:buNone/>
            </a:pPr>
            <a:r>
              <a:rPr b="0" i="1" lang="nl-NL" sz="1200" u="none" cap="none" strike="noStrike">
                <a:solidFill>
                  <a:schemeClr val="lt1"/>
                </a:solidFill>
                <a:latin typeface="Quicksand Medium"/>
                <a:ea typeface="Quicksand Medium"/>
                <a:cs typeface="Quicksand Medium"/>
                <a:sym typeface="Quicksand Medium"/>
              </a:rPr>
              <a:t>Ladder of Participation</a:t>
            </a:r>
            <a:r>
              <a:rPr b="0" i="0" lang="nl-NL" sz="1200" u="none" cap="none" strike="noStrike">
                <a:solidFill>
                  <a:schemeClr val="lt1"/>
                </a:solidFill>
                <a:latin typeface="Quicksand Medium"/>
                <a:ea typeface="Quicksand Medium"/>
                <a:cs typeface="Quicksand Medium"/>
                <a:sym typeface="Quicksand Medium"/>
              </a:rPr>
              <a:t>. Da J. Young, 2021, </a:t>
            </a:r>
            <a:r>
              <a:rPr b="0" i="1" lang="nl-NL" sz="1200" u="none" cap="none" strike="noStrike">
                <a:solidFill>
                  <a:schemeClr val="lt1"/>
                </a:solidFill>
                <a:latin typeface="Quicksand Medium"/>
                <a:ea typeface="Quicksand Medium"/>
                <a:cs typeface="Quicksand Medium"/>
                <a:sym typeface="Quicksand Medium"/>
              </a:rPr>
              <a:t>X</a:t>
            </a:r>
            <a:r>
              <a:rPr b="0" i="0" lang="nl-NL" sz="1200" u="none" cap="none" strike="noStrike">
                <a:solidFill>
                  <a:schemeClr val="lt1"/>
                </a:solidFill>
                <a:latin typeface="Quicksand Medium"/>
                <a:ea typeface="Quicksand Medium"/>
                <a:cs typeface="Quicksand Medium"/>
                <a:sym typeface="Quicksand Medium"/>
              </a:rPr>
              <a:t> (formerly Twitter). Visitato il 13 Agosto 2025, in </a:t>
            </a:r>
            <a:r>
              <a:rPr b="0" i="0" lang="nl-NL" sz="1200" u="sng" cap="none" strike="noStrike">
                <a:solidFill>
                  <a:schemeClr val="hlink"/>
                </a:solidFill>
                <a:latin typeface="Quicksand Medium"/>
                <a:ea typeface="Quicksand Medium"/>
                <a:cs typeface="Quicksand Medium"/>
                <a:sym typeface="Quicksand Medium"/>
                <a:hlinkClick r:id="rId4"/>
              </a:rPr>
              <a:t>https://x.com/Juliet_Young1/status/1384604477697761281</a:t>
            </a:r>
            <a:br>
              <a:rPr b="0" i="0" lang="nl-NL" sz="1200" u="none" cap="none" strike="noStrike">
                <a:solidFill>
                  <a:schemeClr val="lt1"/>
                </a:solidFill>
                <a:latin typeface="Quicksand Medium"/>
                <a:ea typeface="Quicksand Medium"/>
                <a:cs typeface="Quicksand Medium"/>
                <a:sym typeface="Quicksand Medium"/>
              </a:rPr>
            </a:br>
            <a:r>
              <a:rPr b="0" i="0" lang="nl-NL" sz="1200" u="none" cap="none" strike="noStrike">
                <a:solidFill>
                  <a:schemeClr val="lt1"/>
                </a:solidFill>
                <a:latin typeface="Quicksand Medium"/>
                <a:ea typeface="Quicksand Medium"/>
                <a:cs typeface="Quicksand Medium"/>
                <a:sym typeface="Quicksand Medium"/>
              </a:rPr>
              <a:t>Traduzione in italiano realizzata con supporto d</a:t>
            </a:r>
            <a:r>
              <a:rPr lang="nl-NL" sz="1200">
                <a:solidFill>
                  <a:schemeClr val="lt1"/>
                </a:solidFill>
                <a:latin typeface="Quicksand Medium"/>
                <a:ea typeface="Quicksand Medium"/>
                <a:cs typeface="Quicksand Medium"/>
                <a:sym typeface="Quicksand Medium"/>
              </a:rPr>
              <a:t>i ChatGPT</a:t>
            </a:r>
            <a:r>
              <a:rPr b="0" i="0" lang="nl-NL" sz="1200" u="none" cap="none" strike="noStrike">
                <a:solidFill>
                  <a:schemeClr val="lt1"/>
                </a:solidFill>
                <a:latin typeface="Quicksand Medium"/>
                <a:ea typeface="Quicksand Medium"/>
                <a:cs typeface="Quicksand Medium"/>
                <a:sym typeface="Quicksand Medium"/>
              </a:rPr>
              <a:t>; revisione e adattamento finale eseguiti da Susanna Ricci Bitti, Istituto dei Sordi di Torino.</a:t>
            </a:r>
            <a:endParaRPr b="0" i="0" sz="1200" u="sng" cap="none" strike="noStrike">
              <a:solidFill>
                <a:schemeClr val="hlink"/>
              </a:solidFill>
              <a:latin typeface="Quicksand Medium"/>
              <a:ea typeface="Quicksand Medium"/>
              <a:cs typeface="Quicksand Medium"/>
              <a:sym typeface="Quicksand Medium"/>
            </a:endParaRPr>
          </a:p>
        </p:txBody>
      </p:sp>
      <p:sp>
        <p:nvSpPr>
          <p:cNvPr id="163" name="Google Shape;163;g35fa9f5703a_0_3"/>
          <p:cNvSpPr txBox="1"/>
          <p:nvPr>
            <p:ph type="title"/>
          </p:nvPr>
        </p:nvSpPr>
        <p:spPr>
          <a:xfrm>
            <a:off x="4046013" y="589000"/>
            <a:ext cx="115662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Scala di partecipazione</a:t>
            </a:r>
            <a:endParaRPr sz="8000"/>
          </a:p>
        </p:txBody>
      </p:sp>
      <p:sp>
        <p:nvSpPr>
          <p:cNvPr id="164" name="Google Shape;164;g35fa9f5703a_0_3"/>
          <p:cNvSpPr txBox="1"/>
          <p:nvPr/>
        </p:nvSpPr>
        <p:spPr>
          <a:xfrm>
            <a:off x="14486825" y="1003100"/>
            <a:ext cx="3354300" cy="600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0" i="0" lang="nl-NL" sz="3200" u="none" cap="none" strike="noStrike">
                <a:solidFill>
                  <a:schemeClr val="lt1"/>
                </a:solidFill>
                <a:latin typeface="Quicksand Medium"/>
                <a:ea typeface="Quicksand Medium"/>
                <a:cs typeface="Quicksand Medium"/>
                <a:sym typeface="Quicksand Medium"/>
              </a:rPr>
              <a:t>(Arnstein, 1969)</a:t>
            </a:r>
            <a:endParaRPr b="0" i="0" sz="3200" u="none" cap="none" strike="noStrike">
              <a:solidFill>
                <a:schemeClr val="lt1"/>
              </a:solidFill>
              <a:latin typeface="Quicksand Medium"/>
              <a:ea typeface="Quicksand Medium"/>
              <a:cs typeface="Quicksand Medium"/>
              <a:sym typeface="Quicksand Medium"/>
            </a:endParaRPr>
          </a:p>
        </p:txBody>
      </p:sp>
      <p:graphicFrame>
        <p:nvGraphicFramePr>
          <p:cNvPr id="165" name="Google Shape;165;g35fa9f5703a_0_3"/>
          <p:cNvGraphicFramePr/>
          <p:nvPr/>
        </p:nvGraphicFramePr>
        <p:xfrm>
          <a:off x="6601488" y="2196575"/>
          <a:ext cx="3000000" cy="3000000"/>
        </p:xfrm>
        <a:graphic>
          <a:graphicData uri="http://schemas.openxmlformats.org/drawingml/2006/table">
            <a:tbl>
              <a:tblPr>
                <a:noFill/>
                <a:tableStyleId>{DBD3E5FD-B46E-488D-8498-BF389A1574F4}</a:tableStyleId>
              </a:tblPr>
              <a:tblGrid>
                <a:gridCol w="5355350"/>
              </a:tblGrid>
              <a:tr h="964750">
                <a:tc>
                  <a:txBody>
                    <a:bodyPr/>
                    <a:lstStyle/>
                    <a:p>
                      <a:pPr indent="0" lvl="0" marL="0" marR="0" rtl="0" algn="ctr">
                        <a:lnSpc>
                          <a:spcPct val="100000"/>
                        </a:lnSpc>
                        <a:spcBef>
                          <a:spcPts val="0"/>
                        </a:spcBef>
                        <a:spcAft>
                          <a:spcPts val="0"/>
                        </a:spcAft>
                        <a:buClr>
                          <a:srgbClr val="000000"/>
                        </a:buClr>
                        <a:buSzPts val="2800"/>
                        <a:buFont typeface="Arial"/>
                        <a:buNone/>
                      </a:pPr>
                      <a:r>
                        <a:rPr b="1" lang="nl-NL" sz="2800" u="none" cap="none" strike="noStrike">
                          <a:solidFill>
                            <a:srgbClr val="161140"/>
                          </a:solidFill>
                          <a:latin typeface="Quicksand"/>
                          <a:ea typeface="Quicksand"/>
                          <a:cs typeface="Quicksand"/>
                          <a:sym typeface="Quicksand"/>
                        </a:rPr>
                        <a:t>Controllo dei cittadini</a:t>
                      </a:r>
                      <a:endParaRPr b="1" sz="2800" u="none" cap="none" strike="noStrike">
                        <a:solidFill>
                          <a:srgbClr val="161140"/>
                        </a:solidFill>
                        <a:latin typeface="Quicksand"/>
                        <a:ea typeface="Quicksand"/>
                        <a:cs typeface="Quicksand"/>
                        <a:sym typeface="Quicksand"/>
                      </a:endParaRPr>
                    </a:p>
                  </a:txBody>
                  <a:tcPr marT="91425" marB="91425" marR="91425" marL="91425" anchor="ctr">
                    <a:lnL cap="flat" cmpd="sng" w="9525">
                      <a:solidFill>
                        <a:srgbClr val="161140"/>
                      </a:solidFill>
                      <a:prstDash val="solid"/>
                      <a:round/>
                      <a:headEnd len="sm" w="sm" type="none"/>
                      <a:tailEnd len="sm" w="sm" type="none"/>
                    </a:lnL>
                    <a:lnR cap="flat" cmpd="sng" w="9525">
                      <a:solidFill>
                        <a:srgbClr val="161140"/>
                      </a:solidFill>
                      <a:prstDash val="solid"/>
                      <a:round/>
                      <a:headEnd len="sm" w="sm" type="none"/>
                      <a:tailEnd len="sm" w="sm" type="none"/>
                    </a:lnR>
                    <a:lnT cap="flat" cmpd="sng" w="9525">
                      <a:solidFill>
                        <a:srgbClr val="161140"/>
                      </a:solidFill>
                      <a:prstDash val="solid"/>
                      <a:round/>
                      <a:headEnd len="sm" w="sm" type="none"/>
                      <a:tailEnd len="sm" w="sm" type="none"/>
                    </a:lnT>
                    <a:lnB cap="flat" cmpd="sng" w="9525">
                      <a:solidFill>
                        <a:srgbClr val="161140"/>
                      </a:solidFill>
                      <a:prstDash val="solid"/>
                      <a:round/>
                      <a:headEnd len="sm" w="sm" type="none"/>
                      <a:tailEnd len="sm" w="sm" type="none"/>
                    </a:lnB>
                    <a:solidFill>
                      <a:srgbClr val="EAD1DC"/>
                    </a:solidFill>
                  </a:tcPr>
                </a:tc>
              </a:tr>
              <a:tr h="927725">
                <a:tc>
                  <a:txBody>
                    <a:bodyPr/>
                    <a:lstStyle/>
                    <a:p>
                      <a:pPr indent="0" lvl="0" marL="0" marR="0" rtl="0" algn="ctr">
                        <a:lnSpc>
                          <a:spcPct val="100000"/>
                        </a:lnSpc>
                        <a:spcBef>
                          <a:spcPts val="0"/>
                        </a:spcBef>
                        <a:spcAft>
                          <a:spcPts val="0"/>
                        </a:spcAft>
                        <a:buClr>
                          <a:srgbClr val="000000"/>
                        </a:buClr>
                        <a:buSzPts val="2800"/>
                        <a:buFont typeface="Arial"/>
                        <a:buNone/>
                      </a:pPr>
                      <a:r>
                        <a:rPr b="1" lang="nl-NL" sz="2800" u="none" cap="none" strike="noStrike">
                          <a:solidFill>
                            <a:srgbClr val="161140"/>
                          </a:solidFill>
                          <a:latin typeface="Quicksand"/>
                          <a:ea typeface="Quicksand"/>
                          <a:cs typeface="Quicksand"/>
                          <a:sym typeface="Quicksand"/>
                        </a:rPr>
                        <a:t>Delega di potere</a:t>
                      </a:r>
                      <a:endParaRPr b="1" sz="2800" u="none" cap="none" strike="noStrike">
                        <a:solidFill>
                          <a:srgbClr val="161140"/>
                        </a:solidFill>
                        <a:latin typeface="Quicksand"/>
                        <a:ea typeface="Quicksand"/>
                        <a:cs typeface="Quicksand"/>
                        <a:sym typeface="Quicksand"/>
                      </a:endParaRPr>
                    </a:p>
                  </a:txBody>
                  <a:tcPr marT="91425" marB="91425" marR="91425" marL="91425" anchor="ctr">
                    <a:lnL cap="flat" cmpd="sng" w="9525">
                      <a:solidFill>
                        <a:srgbClr val="161140"/>
                      </a:solidFill>
                      <a:prstDash val="solid"/>
                      <a:round/>
                      <a:headEnd len="sm" w="sm" type="none"/>
                      <a:tailEnd len="sm" w="sm" type="none"/>
                    </a:lnL>
                    <a:lnR cap="flat" cmpd="sng" w="9525">
                      <a:solidFill>
                        <a:srgbClr val="161140"/>
                      </a:solidFill>
                      <a:prstDash val="solid"/>
                      <a:round/>
                      <a:headEnd len="sm" w="sm" type="none"/>
                      <a:tailEnd len="sm" w="sm" type="none"/>
                    </a:lnR>
                    <a:lnT cap="flat" cmpd="sng" w="9525">
                      <a:solidFill>
                        <a:srgbClr val="161140"/>
                      </a:solidFill>
                      <a:prstDash val="solid"/>
                      <a:round/>
                      <a:headEnd len="sm" w="sm" type="none"/>
                      <a:tailEnd len="sm" w="sm" type="none"/>
                    </a:lnT>
                    <a:lnB cap="flat" cmpd="sng" w="9525">
                      <a:solidFill>
                        <a:srgbClr val="161140"/>
                      </a:solidFill>
                      <a:prstDash val="solid"/>
                      <a:round/>
                      <a:headEnd len="sm" w="sm" type="none"/>
                      <a:tailEnd len="sm" w="sm" type="none"/>
                    </a:lnB>
                    <a:solidFill>
                      <a:srgbClr val="C8B2E9"/>
                    </a:solidFill>
                  </a:tcPr>
                </a:tc>
              </a:tr>
              <a:tr h="927725">
                <a:tc>
                  <a:txBody>
                    <a:bodyPr/>
                    <a:lstStyle/>
                    <a:p>
                      <a:pPr indent="0" lvl="0" marL="0" marR="0" rtl="0" algn="ctr">
                        <a:lnSpc>
                          <a:spcPct val="100000"/>
                        </a:lnSpc>
                        <a:spcBef>
                          <a:spcPts val="0"/>
                        </a:spcBef>
                        <a:spcAft>
                          <a:spcPts val="0"/>
                        </a:spcAft>
                        <a:buClr>
                          <a:srgbClr val="000000"/>
                        </a:buClr>
                        <a:buSzPts val="2800"/>
                        <a:buFont typeface="Arial"/>
                        <a:buNone/>
                      </a:pPr>
                      <a:r>
                        <a:rPr b="1" lang="nl-NL" sz="2800" u="none" cap="none" strike="noStrike">
                          <a:solidFill>
                            <a:srgbClr val="161140"/>
                          </a:solidFill>
                          <a:latin typeface="Quicksand"/>
                          <a:ea typeface="Quicksand"/>
                          <a:cs typeface="Quicksand"/>
                          <a:sym typeface="Quicksand"/>
                        </a:rPr>
                        <a:t>Partneriato</a:t>
                      </a:r>
                      <a:endParaRPr b="1" sz="2800" u="none" cap="none" strike="noStrike">
                        <a:solidFill>
                          <a:srgbClr val="161140"/>
                        </a:solidFill>
                        <a:latin typeface="Quicksand"/>
                        <a:ea typeface="Quicksand"/>
                        <a:cs typeface="Quicksand"/>
                        <a:sym typeface="Quicksand"/>
                      </a:endParaRPr>
                    </a:p>
                  </a:txBody>
                  <a:tcPr marT="91425" marB="91425" marR="91425" marL="91425" anchor="ctr">
                    <a:lnL cap="flat" cmpd="sng" w="9525">
                      <a:solidFill>
                        <a:srgbClr val="161140"/>
                      </a:solidFill>
                      <a:prstDash val="solid"/>
                      <a:round/>
                      <a:headEnd len="sm" w="sm" type="none"/>
                      <a:tailEnd len="sm" w="sm" type="none"/>
                    </a:lnL>
                    <a:lnR cap="flat" cmpd="sng" w="9525">
                      <a:solidFill>
                        <a:srgbClr val="161140"/>
                      </a:solidFill>
                      <a:prstDash val="solid"/>
                      <a:round/>
                      <a:headEnd len="sm" w="sm" type="none"/>
                      <a:tailEnd len="sm" w="sm" type="none"/>
                    </a:lnR>
                    <a:lnT cap="flat" cmpd="sng" w="9525">
                      <a:solidFill>
                        <a:srgbClr val="161140"/>
                      </a:solidFill>
                      <a:prstDash val="solid"/>
                      <a:round/>
                      <a:headEnd len="sm" w="sm" type="none"/>
                      <a:tailEnd len="sm" w="sm" type="none"/>
                    </a:lnT>
                    <a:lnB cap="flat" cmpd="sng" w="9525">
                      <a:solidFill>
                        <a:srgbClr val="161140"/>
                      </a:solidFill>
                      <a:prstDash val="solid"/>
                      <a:round/>
                      <a:headEnd len="sm" w="sm" type="none"/>
                      <a:tailEnd len="sm" w="sm" type="none"/>
                    </a:lnB>
                    <a:solidFill>
                      <a:srgbClr val="9FC5E8"/>
                    </a:solidFill>
                  </a:tcPr>
                </a:tc>
              </a:tr>
              <a:tr h="927725">
                <a:tc>
                  <a:txBody>
                    <a:bodyPr/>
                    <a:lstStyle/>
                    <a:p>
                      <a:pPr indent="0" lvl="0" marL="0" marR="0" rtl="0" algn="ctr">
                        <a:lnSpc>
                          <a:spcPct val="100000"/>
                        </a:lnSpc>
                        <a:spcBef>
                          <a:spcPts val="0"/>
                        </a:spcBef>
                        <a:spcAft>
                          <a:spcPts val="0"/>
                        </a:spcAft>
                        <a:buClr>
                          <a:srgbClr val="000000"/>
                        </a:buClr>
                        <a:buSzPts val="2400"/>
                        <a:buFont typeface="Arial"/>
                        <a:buNone/>
                      </a:pPr>
                      <a:r>
                        <a:rPr b="1" lang="nl-NL" sz="2400" u="none" cap="none" strike="noStrike">
                          <a:solidFill>
                            <a:srgbClr val="161140"/>
                          </a:solidFill>
                          <a:latin typeface="Quicksand"/>
                          <a:ea typeface="Quicksand"/>
                          <a:cs typeface="Quicksand"/>
                          <a:sym typeface="Quicksand"/>
                        </a:rPr>
                        <a:t>Rassicurazione/Conciliazione (Placation)</a:t>
                      </a:r>
                      <a:endParaRPr b="1" sz="2400" u="none" cap="none" strike="noStrike">
                        <a:solidFill>
                          <a:srgbClr val="161140"/>
                        </a:solidFill>
                        <a:latin typeface="Quicksand"/>
                        <a:ea typeface="Quicksand"/>
                        <a:cs typeface="Quicksand"/>
                        <a:sym typeface="Quicksand"/>
                      </a:endParaRPr>
                    </a:p>
                  </a:txBody>
                  <a:tcPr marT="91425" marB="91425" marR="91425" marL="91425" anchor="ctr">
                    <a:lnL cap="flat" cmpd="sng" w="9525">
                      <a:solidFill>
                        <a:srgbClr val="161140"/>
                      </a:solidFill>
                      <a:prstDash val="solid"/>
                      <a:round/>
                      <a:headEnd len="sm" w="sm" type="none"/>
                      <a:tailEnd len="sm" w="sm" type="none"/>
                    </a:lnL>
                    <a:lnR cap="flat" cmpd="sng" w="9525">
                      <a:solidFill>
                        <a:srgbClr val="161140"/>
                      </a:solidFill>
                      <a:prstDash val="solid"/>
                      <a:round/>
                      <a:headEnd len="sm" w="sm" type="none"/>
                      <a:tailEnd len="sm" w="sm" type="none"/>
                    </a:lnR>
                    <a:lnT cap="flat" cmpd="sng" w="9525">
                      <a:solidFill>
                        <a:srgbClr val="161140"/>
                      </a:solidFill>
                      <a:prstDash val="solid"/>
                      <a:round/>
                      <a:headEnd len="sm" w="sm" type="none"/>
                      <a:tailEnd len="sm" w="sm" type="none"/>
                    </a:lnT>
                    <a:lnB cap="flat" cmpd="sng" w="9525">
                      <a:solidFill>
                        <a:srgbClr val="161140"/>
                      </a:solidFill>
                      <a:prstDash val="solid"/>
                      <a:round/>
                      <a:headEnd len="sm" w="sm" type="none"/>
                      <a:tailEnd len="sm" w="sm" type="none"/>
                    </a:lnB>
                    <a:solidFill>
                      <a:srgbClr val="A2C4C9"/>
                    </a:solidFill>
                  </a:tcPr>
                </a:tc>
              </a:tr>
              <a:tr h="927725">
                <a:tc>
                  <a:txBody>
                    <a:bodyPr/>
                    <a:lstStyle/>
                    <a:p>
                      <a:pPr indent="0" lvl="0" marL="0" marR="0" rtl="0" algn="ctr">
                        <a:lnSpc>
                          <a:spcPct val="100000"/>
                        </a:lnSpc>
                        <a:spcBef>
                          <a:spcPts val="0"/>
                        </a:spcBef>
                        <a:spcAft>
                          <a:spcPts val="0"/>
                        </a:spcAft>
                        <a:buClr>
                          <a:srgbClr val="000000"/>
                        </a:buClr>
                        <a:buSzPts val="2800"/>
                        <a:buFont typeface="Arial"/>
                        <a:buNone/>
                      </a:pPr>
                      <a:r>
                        <a:rPr b="1" lang="nl-NL" sz="2800" u="none" cap="none" strike="noStrike">
                          <a:solidFill>
                            <a:srgbClr val="161140"/>
                          </a:solidFill>
                          <a:latin typeface="Quicksand"/>
                          <a:ea typeface="Quicksand"/>
                          <a:cs typeface="Quicksand"/>
                          <a:sym typeface="Quicksand"/>
                        </a:rPr>
                        <a:t>Consultazione</a:t>
                      </a:r>
                      <a:endParaRPr b="1" sz="2800" u="none" cap="none" strike="noStrike">
                        <a:solidFill>
                          <a:srgbClr val="161140"/>
                        </a:solidFill>
                        <a:latin typeface="Quicksand"/>
                        <a:ea typeface="Quicksand"/>
                        <a:cs typeface="Quicksand"/>
                        <a:sym typeface="Quicksand"/>
                      </a:endParaRPr>
                    </a:p>
                  </a:txBody>
                  <a:tcPr marT="91425" marB="91425" marR="91425" marL="91425" anchor="ctr">
                    <a:lnL cap="flat" cmpd="sng" w="9525">
                      <a:solidFill>
                        <a:srgbClr val="161140"/>
                      </a:solidFill>
                      <a:prstDash val="solid"/>
                      <a:round/>
                      <a:headEnd len="sm" w="sm" type="none"/>
                      <a:tailEnd len="sm" w="sm" type="none"/>
                    </a:lnL>
                    <a:lnR cap="flat" cmpd="sng" w="9525">
                      <a:solidFill>
                        <a:srgbClr val="161140"/>
                      </a:solidFill>
                      <a:prstDash val="solid"/>
                      <a:round/>
                      <a:headEnd len="sm" w="sm" type="none"/>
                      <a:tailEnd len="sm" w="sm" type="none"/>
                    </a:lnR>
                    <a:lnT cap="flat" cmpd="sng" w="9525">
                      <a:solidFill>
                        <a:srgbClr val="161140"/>
                      </a:solidFill>
                      <a:prstDash val="solid"/>
                      <a:round/>
                      <a:headEnd len="sm" w="sm" type="none"/>
                      <a:tailEnd len="sm" w="sm" type="none"/>
                    </a:lnT>
                    <a:lnB cap="flat" cmpd="sng" w="9525">
                      <a:solidFill>
                        <a:srgbClr val="161140"/>
                      </a:solidFill>
                      <a:prstDash val="solid"/>
                      <a:round/>
                      <a:headEnd len="sm" w="sm" type="none"/>
                      <a:tailEnd len="sm" w="sm" type="none"/>
                    </a:lnB>
                    <a:solidFill>
                      <a:srgbClr val="D9EAD3"/>
                    </a:solidFill>
                  </a:tcPr>
                </a:tc>
              </a:tr>
              <a:tr h="927725">
                <a:tc>
                  <a:txBody>
                    <a:bodyPr/>
                    <a:lstStyle/>
                    <a:p>
                      <a:pPr indent="0" lvl="0" marL="0" marR="0" rtl="0" algn="ctr">
                        <a:lnSpc>
                          <a:spcPct val="100000"/>
                        </a:lnSpc>
                        <a:spcBef>
                          <a:spcPts val="0"/>
                        </a:spcBef>
                        <a:spcAft>
                          <a:spcPts val="0"/>
                        </a:spcAft>
                        <a:buClr>
                          <a:srgbClr val="000000"/>
                        </a:buClr>
                        <a:buSzPts val="2800"/>
                        <a:buFont typeface="Arial"/>
                        <a:buNone/>
                      </a:pPr>
                      <a:r>
                        <a:rPr b="1" lang="nl-NL" sz="2800" u="none" cap="none" strike="noStrike">
                          <a:solidFill>
                            <a:srgbClr val="161140"/>
                          </a:solidFill>
                          <a:latin typeface="Quicksand"/>
                          <a:ea typeface="Quicksand"/>
                          <a:cs typeface="Quicksand"/>
                          <a:sym typeface="Quicksand"/>
                        </a:rPr>
                        <a:t>Informazione</a:t>
                      </a:r>
                      <a:endParaRPr b="1" sz="2800" u="none" cap="none" strike="noStrike">
                        <a:solidFill>
                          <a:srgbClr val="161140"/>
                        </a:solidFill>
                        <a:latin typeface="Quicksand"/>
                        <a:ea typeface="Quicksand"/>
                        <a:cs typeface="Quicksand"/>
                        <a:sym typeface="Quicksand"/>
                      </a:endParaRPr>
                    </a:p>
                  </a:txBody>
                  <a:tcPr marT="91425" marB="91425" marR="91425" marL="91425" anchor="ctr">
                    <a:lnL cap="flat" cmpd="sng" w="9525">
                      <a:solidFill>
                        <a:srgbClr val="161140"/>
                      </a:solidFill>
                      <a:prstDash val="solid"/>
                      <a:round/>
                      <a:headEnd len="sm" w="sm" type="none"/>
                      <a:tailEnd len="sm" w="sm" type="none"/>
                    </a:lnL>
                    <a:lnR cap="flat" cmpd="sng" w="9525">
                      <a:solidFill>
                        <a:srgbClr val="161140"/>
                      </a:solidFill>
                      <a:prstDash val="solid"/>
                      <a:round/>
                      <a:headEnd len="sm" w="sm" type="none"/>
                      <a:tailEnd len="sm" w="sm" type="none"/>
                    </a:lnR>
                    <a:lnT cap="flat" cmpd="sng" w="9525">
                      <a:solidFill>
                        <a:srgbClr val="161140"/>
                      </a:solidFill>
                      <a:prstDash val="solid"/>
                      <a:round/>
                      <a:headEnd len="sm" w="sm" type="none"/>
                      <a:tailEnd len="sm" w="sm" type="none"/>
                    </a:lnT>
                    <a:lnB cap="flat" cmpd="sng" w="9525">
                      <a:solidFill>
                        <a:srgbClr val="161140"/>
                      </a:solidFill>
                      <a:prstDash val="solid"/>
                      <a:round/>
                      <a:headEnd len="sm" w="sm" type="none"/>
                      <a:tailEnd len="sm" w="sm" type="none"/>
                    </a:lnB>
                    <a:solidFill>
                      <a:srgbClr val="FFE599"/>
                    </a:solidFill>
                  </a:tcPr>
                </a:tc>
              </a:tr>
              <a:tr h="927725">
                <a:tc>
                  <a:txBody>
                    <a:bodyPr/>
                    <a:lstStyle/>
                    <a:p>
                      <a:pPr indent="0" lvl="0" marL="0" marR="0" rtl="0" algn="ctr">
                        <a:lnSpc>
                          <a:spcPct val="100000"/>
                        </a:lnSpc>
                        <a:spcBef>
                          <a:spcPts val="0"/>
                        </a:spcBef>
                        <a:spcAft>
                          <a:spcPts val="0"/>
                        </a:spcAft>
                        <a:buClr>
                          <a:srgbClr val="000000"/>
                        </a:buClr>
                        <a:buSzPts val="2800"/>
                        <a:buFont typeface="Arial"/>
                        <a:buNone/>
                      </a:pPr>
                      <a:r>
                        <a:rPr b="1" lang="nl-NL" sz="2800" u="none" cap="none" strike="noStrike">
                          <a:solidFill>
                            <a:srgbClr val="161140"/>
                          </a:solidFill>
                          <a:latin typeface="Quicksand"/>
                          <a:ea typeface="Quicksand"/>
                          <a:cs typeface="Quicksand"/>
                          <a:sym typeface="Quicksand"/>
                        </a:rPr>
                        <a:t>Terapia</a:t>
                      </a:r>
                      <a:endParaRPr b="1" sz="2800" u="none" cap="none" strike="noStrike">
                        <a:solidFill>
                          <a:srgbClr val="161140"/>
                        </a:solidFill>
                        <a:latin typeface="Quicksand"/>
                        <a:ea typeface="Quicksand"/>
                        <a:cs typeface="Quicksand"/>
                        <a:sym typeface="Quicksand"/>
                      </a:endParaRPr>
                    </a:p>
                  </a:txBody>
                  <a:tcPr marT="91425" marB="91425" marR="91425" marL="91425" anchor="ctr">
                    <a:lnL cap="flat" cmpd="sng" w="9525">
                      <a:solidFill>
                        <a:srgbClr val="161140"/>
                      </a:solidFill>
                      <a:prstDash val="solid"/>
                      <a:round/>
                      <a:headEnd len="sm" w="sm" type="none"/>
                      <a:tailEnd len="sm" w="sm" type="none"/>
                    </a:lnL>
                    <a:lnR cap="flat" cmpd="sng" w="9525">
                      <a:solidFill>
                        <a:srgbClr val="161140"/>
                      </a:solidFill>
                      <a:prstDash val="solid"/>
                      <a:round/>
                      <a:headEnd len="sm" w="sm" type="none"/>
                      <a:tailEnd len="sm" w="sm" type="none"/>
                    </a:lnR>
                    <a:lnT cap="flat" cmpd="sng" w="9525">
                      <a:solidFill>
                        <a:srgbClr val="161140"/>
                      </a:solidFill>
                      <a:prstDash val="solid"/>
                      <a:round/>
                      <a:headEnd len="sm" w="sm" type="none"/>
                      <a:tailEnd len="sm" w="sm" type="none"/>
                    </a:lnT>
                    <a:lnB cap="flat" cmpd="sng" w="9525">
                      <a:solidFill>
                        <a:srgbClr val="161140"/>
                      </a:solidFill>
                      <a:prstDash val="solid"/>
                      <a:round/>
                      <a:headEnd len="sm" w="sm" type="none"/>
                      <a:tailEnd len="sm" w="sm" type="none"/>
                    </a:lnB>
                    <a:solidFill>
                      <a:srgbClr val="F9CB9C"/>
                    </a:solidFill>
                  </a:tcPr>
                </a:tc>
              </a:tr>
              <a:tr h="927725">
                <a:tc>
                  <a:txBody>
                    <a:bodyPr/>
                    <a:lstStyle/>
                    <a:p>
                      <a:pPr indent="0" lvl="0" marL="0" marR="0" rtl="0" algn="ctr">
                        <a:lnSpc>
                          <a:spcPct val="100000"/>
                        </a:lnSpc>
                        <a:spcBef>
                          <a:spcPts val="0"/>
                        </a:spcBef>
                        <a:spcAft>
                          <a:spcPts val="0"/>
                        </a:spcAft>
                        <a:buClr>
                          <a:srgbClr val="000000"/>
                        </a:buClr>
                        <a:buSzPts val="2800"/>
                        <a:buFont typeface="Arial"/>
                        <a:buNone/>
                      </a:pPr>
                      <a:r>
                        <a:rPr b="1" lang="nl-NL" sz="2800" u="none" cap="none" strike="noStrike">
                          <a:solidFill>
                            <a:srgbClr val="161140"/>
                          </a:solidFill>
                          <a:latin typeface="Quicksand"/>
                          <a:ea typeface="Quicksand"/>
                          <a:cs typeface="Quicksand"/>
                          <a:sym typeface="Quicksand"/>
                        </a:rPr>
                        <a:t>Manipolazione</a:t>
                      </a:r>
                      <a:endParaRPr b="1" sz="2800" u="none" cap="none" strike="noStrike">
                        <a:solidFill>
                          <a:srgbClr val="161140"/>
                        </a:solidFill>
                        <a:latin typeface="Quicksand"/>
                        <a:ea typeface="Quicksand"/>
                        <a:cs typeface="Quicksand"/>
                        <a:sym typeface="Quicksand"/>
                      </a:endParaRPr>
                    </a:p>
                  </a:txBody>
                  <a:tcPr marT="91425" marB="91425" marR="91425" marL="91425" anchor="ctr">
                    <a:lnL cap="flat" cmpd="sng" w="9525">
                      <a:solidFill>
                        <a:srgbClr val="161140"/>
                      </a:solidFill>
                      <a:prstDash val="solid"/>
                      <a:round/>
                      <a:headEnd len="sm" w="sm" type="none"/>
                      <a:tailEnd len="sm" w="sm" type="none"/>
                    </a:lnL>
                    <a:lnR cap="flat" cmpd="sng" w="9525">
                      <a:solidFill>
                        <a:srgbClr val="161140"/>
                      </a:solidFill>
                      <a:prstDash val="solid"/>
                      <a:round/>
                      <a:headEnd len="sm" w="sm" type="none"/>
                      <a:tailEnd len="sm" w="sm" type="none"/>
                    </a:lnR>
                    <a:lnT cap="flat" cmpd="sng" w="9525">
                      <a:solidFill>
                        <a:srgbClr val="161140"/>
                      </a:solidFill>
                      <a:prstDash val="solid"/>
                      <a:round/>
                      <a:headEnd len="sm" w="sm" type="none"/>
                      <a:tailEnd len="sm" w="sm" type="none"/>
                    </a:lnT>
                    <a:lnB cap="flat" cmpd="sng" w="9525">
                      <a:solidFill>
                        <a:srgbClr val="161140"/>
                      </a:solidFill>
                      <a:prstDash val="solid"/>
                      <a:round/>
                      <a:headEnd len="sm" w="sm" type="none"/>
                      <a:tailEnd len="sm" w="sm" type="none"/>
                    </a:lnB>
                    <a:solidFill>
                      <a:srgbClr val="EA9999"/>
                    </a:solidFill>
                  </a:tcPr>
                </a:tc>
              </a:tr>
            </a:tbl>
          </a:graphicData>
        </a:graphic>
      </p:graphicFrame>
      <p:sp>
        <p:nvSpPr>
          <p:cNvPr id="166" name="Google Shape;166;g35fa9f5703a_0_3"/>
          <p:cNvSpPr txBox="1"/>
          <p:nvPr/>
        </p:nvSpPr>
        <p:spPr>
          <a:xfrm rot="-5400000">
            <a:off x="4477850" y="3373950"/>
            <a:ext cx="2815200" cy="507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100"/>
              <a:buFont typeface="Arial"/>
              <a:buNone/>
            </a:pPr>
            <a:r>
              <a:rPr b="1" i="0" lang="nl-NL" sz="2100" u="none" cap="none" strike="noStrike">
                <a:solidFill>
                  <a:schemeClr val="lt1"/>
                </a:solidFill>
                <a:latin typeface="Quicksand"/>
                <a:ea typeface="Quicksand"/>
                <a:cs typeface="Quicksand"/>
                <a:sym typeface="Quicksand"/>
              </a:rPr>
              <a:t>Potere dei cittadini</a:t>
            </a:r>
            <a:endParaRPr b="1" i="0" sz="2100" u="none" cap="none" strike="noStrike">
              <a:solidFill>
                <a:schemeClr val="lt1"/>
              </a:solidFill>
              <a:latin typeface="Quicksand"/>
              <a:ea typeface="Quicksand"/>
              <a:cs typeface="Quicksand"/>
              <a:sym typeface="Quicksand"/>
            </a:endParaRPr>
          </a:p>
        </p:txBody>
      </p:sp>
      <p:sp>
        <p:nvSpPr>
          <p:cNvPr id="167" name="Google Shape;167;g35fa9f5703a_0_3"/>
          <p:cNvSpPr txBox="1"/>
          <p:nvPr/>
        </p:nvSpPr>
        <p:spPr>
          <a:xfrm rot="-5400000">
            <a:off x="4519175" y="6132325"/>
            <a:ext cx="2567400" cy="507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100"/>
              <a:buFont typeface="Arial"/>
              <a:buNone/>
            </a:pPr>
            <a:r>
              <a:rPr b="1" i="0" lang="nl-NL" sz="2100" u="none" cap="none" strike="noStrike">
                <a:solidFill>
                  <a:schemeClr val="lt1"/>
                </a:solidFill>
                <a:latin typeface="Quicksand"/>
                <a:ea typeface="Quicksand"/>
                <a:cs typeface="Quicksand"/>
                <a:sym typeface="Quicksand"/>
              </a:rPr>
              <a:t>Tokenismo</a:t>
            </a:r>
            <a:endParaRPr b="1" i="0" sz="2100" u="none" cap="none" strike="noStrike">
              <a:solidFill>
                <a:schemeClr val="lt1"/>
              </a:solidFill>
              <a:latin typeface="Quicksand"/>
              <a:ea typeface="Quicksand"/>
              <a:cs typeface="Quicksand"/>
              <a:sym typeface="Quicksand"/>
            </a:endParaRPr>
          </a:p>
        </p:txBody>
      </p:sp>
      <p:sp>
        <p:nvSpPr>
          <p:cNvPr id="168" name="Google Shape;168;g35fa9f5703a_0_3"/>
          <p:cNvSpPr txBox="1"/>
          <p:nvPr/>
        </p:nvSpPr>
        <p:spPr>
          <a:xfrm rot="-5400000">
            <a:off x="4558175" y="8327843"/>
            <a:ext cx="2197200" cy="831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100"/>
              <a:buFont typeface="Arial"/>
              <a:buNone/>
            </a:pPr>
            <a:r>
              <a:rPr b="1" i="0" lang="nl-NL" sz="2100" u="none" cap="none" strike="noStrike">
                <a:solidFill>
                  <a:schemeClr val="lt1"/>
                </a:solidFill>
                <a:latin typeface="Quicksand"/>
                <a:ea typeface="Quicksand"/>
                <a:cs typeface="Quicksand"/>
                <a:sym typeface="Quicksand"/>
              </a:rPr>
              <a:t>Non partecipazione</a:t>
            </a:r>
            <a:endParaRPr b="1" i="0" sz="2100" u="none" cap="none" strike="noStrike">
              <a:solidFill>
                <a:schemeClr val="lt1"/>
              </a:solidFill>
              <a:latin typeface="Quicksand"/>
              <a:ea typeface="Quicksand"/>
              <a:cs typeface="Quicksand"/>
              <a:sym typeface="Quicksand"/>
            </a:endParaRPr>
          </a:p>
        </p:txBody>
      </p:sp>
      <p:sp>
        <p:nvSpPr>
          <p:cNvPr id="169" name="Google Shape;169;g35fa9f5703a_0_3"/>
          <p:cNvSpPr txBox="1"/>
          <p:nvPr/>
        </p:nvSpPr>
        <p:spPr>
          <a:xfrm>
            <a:off x="12140075" y="2239625"/>
            <a:ext cx="47682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rPr b="1" i="0" lang="nl-NL" sz="2100" u="none" cap="none" strike="noStrike">
                <a:solidFill>
                  <a:schemeClr val="lt1"/>
                </a:solidFill>
                <a:latin typeface="Quicksand"/>
                <a:ea typeface="Quicksand"/>
                <a:cs typeface="Quicksand"/>
                <a:sym typeface="Quicksand"/>
              </a:rPr>
              <a:t>Gli stakeholder hanno l’idea e </a:t>
            </a:r>
            <a:r>
              <a:rPr b="1" i="0" lang="nl-NL" sz="2100" u="none" cap="none" strike="noStrike">
                <a:solidFill>
                  <a:srgbClr val="D5A6BD"/>
                </a:solidFill>
                <a:latin typeface="Quicksand"/>
                <a:ea typeface="Quicksand"/>
                <a:cs typeface="Quicksand"/>
                <a:sym typeface="Quicksand"/>
              </a:rPr>
              <a:t>avviano il progetto</a:t>
            </a:r>
            <a:endParaRPr b="1" i="0" sz="2100" u="none" cap="none" strike="noStrike">
              <a:solidFill>
                <a:srgbClr val="D5A6BD"/>
              </a:solidFill>
              <a:latin typeface="Quicksand"/>
              <a:ea typeface="Quicksand"/>
              <a:cs typeface="Quicksand"/>
              <a:sym typeface="Quicksand"/>
            </a:endParaRPr>
          </a:p>
        </p:txBody>
      </p:sp>
      <p:sp>
        <p:nvSpPr>
          <p:cNvPr id="170" name="Google Shape;170;g35fa9f5703a_0_3"/>
          <p:cNvSpPr txBox="1"/>
          <p:nvPr/>
        </p:nvSpPr>
        <p:spPr>
          <a:xfrm>
            <a:off x="12212225" y="3191150"/>
            <a:ext cx="59157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rPr b="1" i="0" lang="nl-NL" sz="2100" u="none" cap="none" strike="noStrike">
                <a:solidFill>
                  <a:schemeClr val="lt1"/>
                </a:solidFill>
                <a:latin typeface="Quicksand"/>
                <a:ea typeface="Quicksand"/>
                <a:cs typeface="Quicksand"/>
                <a:sym typeface="Quicksand"/>
              </a:rPr>
              <a:t>Obiettivo creato da un facilitatore, ma </a:t>
            </a:r>
            <a:r>
              <a:rPr b="1" i="0" lang="nl-NL" sz="2100" u="none" cap="none" strike="noStrike">
                <a:solidFill>
                  <a:srgbClr val="C8B2E9"/>
                </a:solidFill>
                <a:latin typeface="Quicksand"/>
                <a:ea typeface="Quicksand"/>
                <a:cs typeface="Quicksand"/>
                <a:sym typeface="Quicksand"/>
              </a:rPr>
              <a:t>risorse e responsabilità affidate ai cittadini</a:t>
            </a:r>
            <a:r>
              <a:rPr b="1" i="0" lang="nl-NL" sz="2100" u="none" cap="none" strike="noStrike">
                <a:solidFill>
                  <a:schemeClr val="lt1"/>
                </a:solidFill>
                <a:latin typeface="Quicksand"/>
                <a:ea typeface="Quicksand"/>
                <a:cs typeface="Quicksand"/>
                <a:sym typeface="Quicksand"/>
              </a:rPr>
              <a:t>.</a:t>
            </a:r>
            <a:endParaRPr b="1" i="0" sz="2100" u="none" cap="none" strike="noStrike">
              <a:solidFill>
                <a:schemeClr val="lt1"/>
              </a:solidFill>
              <a:latin typeface="Quicksand"/>
              <a:ea typeface="Quicksand"/>
              <a:cs typeface="Quicksand"/>
              <a:sym typeface="Quicksand"/>
            </a:endParaRPr>
          </a:p>
        </p:txBody>
      </p:sp>
      <p:sp>
        <p:nvSpPr>
          <p:cNvPr id="171" name="Google Shape;171;g35fa9f5703a_0_3"/>
          <p:cNvSpPr txBox="1"/>
          <p:nvPr/>
        </p:nvSpPr>
        <p:spPr>
          <a:xfrm>
            <a:off x="12140075" y="4142663"/>
            <a:ext cx="53553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rPr b="1" i="0" lang="nl-NL" sz="2100" u="none" cap="none" strike="noStrike">
                <a:solidFill>
                  <a:schemeClr val="lt1"/>
                </a:solidFill>
                <a:latin typeface="Quicksand"/>
                <a:ea typeface="Quicksand"/>
                <a:cs typeface="Quicksand"/>
                <a:sym typeface="Quicksand"/>
              </a:rPr>
              <a:t>Gli stakeholder </a:t>
            </a:r>
            <a:r>
              <a:rPr b="1" i="0" lang="nl-NL" sz="2100" u="none" cap="none" strike="noStrike">
                <a:solidFill>
                  <a:srgbClr val="9FC5E8"/>
                </a:solidFill>
                <a:latin typeface="Quicksand"/>
                <a:ea typeface="Quicksand"/>
                <a:cs typeface="Quicksand"/>
                <a:sym typeface="Quicksand"/>
              </a:rPr>
              <a:t>partecipano direttamente</a:t>
            </a:r>
            <a:r>
              <a:rPr b="1" i="0" lang="nl-NL" sz="2100" u="none" cap="none" strike="noStrike">
                <a:solidFill>
                  <a:schemeClr val="lt1"/>
                </a:solidFill>
                <a:latin typeface="Quicksand"/>
                <a:ea typeface="Quicksand"/>
                <a:cs typeface="Quicksand"/>
                <a:sym typeface="Quicksand"/>
              </a:rPr>
              <a:t> al processo decisionale.</a:t>
            </a:r>
            <a:endParaRPr b="1" i="0" sz="2100" u="none" cap="none" strike="noStrike">
              <a:solidFill>
                <a:schemeClr val="lt1"/>
              </a:solidFill>
              <a:latin typeface="Quicksand"/>
              <a:ea typeface="Quicksand"/>
              <a:cs typeface="Quicksand"/>
              <a:sym typeface="Quicksand"/>
            </a:endParaRPr>
          </a:p>
        </p:txBody>
      </p:sp>
      <p:sp>
        <p:nvSpPr>
          <p:cNvPr id="172" name="Google Shape;172;g35fa9f5703a_0_3"/>
          <p:cNvSpPr txBox="1"/>
          <p:nvPr/>
        </p:nvSpPr>
        <p:spPr>
          <a:xfrm>
            <a:off x="12140075" y="5085263"/>
            <a:ext cx="57732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rPr b="1" i="0" lang="nl-NL" sz="2100" u="none" cap="none" strike="noStrike">
                <a:solidFill>
                  <a:schemeClr val="lt1"/>
                </a:solidFill>
                <a:latin typeface="Quicksand"/>
                <a:ea typeface="Quicksand"/>
                <a:cs typeface="Quicksand"/>
                <a:sym typeface="Quicksand"/>
              </a:rPr>
              <a:t>Gli stakeholder </a:t>
            </a:r>
            <a:r>
              <a:rPr b="1" i="0" lang="nl-NL" sz="2100" u="none" cap="none" strike="noStrike">
                <a:solidFill>
                  <a:srgbClr val="A2C4C9"/>
                </a:solidFill>
                <a:latin typeface="Quicksand"/>
                <a:ea typeface="Quicksand"/>
                <a:cs typeface="Quicksand"/>
                <a:sym typeface="Quicksand"/>
              </a:rPr>
              <a:t>formulano le idee</a:t>
            </a:r>
            <a:r>
              <a:rPr b="1" i="0" lang="nl-NL" sz="2100" u="none" cap="none" strike="noStrike">
                <a:solidFill>
                  <a:schemeClr val="lt1"/>
                </a:solidFill>
                <a:latin typeface="Quicksand"/>
                <a:ea typeface="Quicksand"/>
                <a:cs typeface="Quicksand"/>
                <a:sym typeface="Quicksand"/>
              </a:rPr>
              <a:t>, ma </a:t>
            </a:r>
            <a:br>
              <a:rPr b="1" i="0" lang="nl-NL" sz="2100" u="none" cap="none" strike="noStrike">
                <a:solidFill>
                  <a:schemeClr val="lt1"/>
                </a:solidFill>
                <a:latin typeface="Quicksand"/>
                <a:ea typeface="Quicksand"/>
                <a:cs typeface="Quicksand"/>
                <a:sym typeface="Quicksand"/>
              </a:rPr>
            </a:br>
            <a:r>
              <a:rPr b="1" i="0" lang="nl-NL" sz="2100" u="none" cap="none" strike="noStrike">
                <a:solidFill>
                  <a:schemeClr val="lt1"/>
                </a:solidFill>
                <a:latin typeface="Quicksand"/>
                <a:ea typeface="Quicksand"/>
                <a:cs typeface="Quicksand"/>
                <a:sym typeface="Quicksand"/>
              </a:rPr>
              <a:t>la decisione finale spetta ai facilitatori.</a:t>
            </a:r>
            <a:endParaRPr b="1" i="0" sz="2100" u="none" cap="none" strike="noStrike">
              <a:solidFill>
                <a:schemeClr val="lt1"/>
              </a:solidFill>
              <a:latin typeface="Quicksand"/>
              <a:ea typeface="Quicksand"/>
              <a:cs typeface="Quicksand"/>
              <a:sym typeface="Quicksand"/>
            </a:endParaRPr>
          </a:p>
        </p:txBody>
      </p:sp>
      <p:sp>
        <p:nvSpPr>
          <p:cNvPr id="173" name="Google Shape;173;g35fa9f5703a_0_3"/>
          <p:cNvSpPr txBox="1"/>
          <p:nvPr/>
        </p:nvSpPr>
        <p:spPr>
          <a:xfrm>
            <a:off x="12140075" y="6027850"/>
            <a:ext cx="59157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rPr b="1" i="0" lang="nl-NL" sz="2100" u="none" cap="none" strike="noStrike">
                <a:solidFill>
                  <a:srgbClr val="D9EAD3"/>
                </a:solidFill>
                <a:latin typeface="Quicksand"/>
                <a:ea typeface="Quicksand"/>
                <a:cs typeface="Quicksand"/>
                <a:sym typeface="Quicksand"/>
              </a:rPr>
              <a:t>Si raccolgono le opinioni </a:t>
            </a:r>
            <a:r>
              <a:rPr b="1" i="0" lang="nl-NL" sz="2100" u="none" cap="none" strike="noStrike">
                <a:solidFill>
                  <a:schemeClr val="lt1"/>
                </a:solidFill>
                <a:latin typeface="Quicksand"/>
                <a:ea typeface="Quicksand"/>
                <a:cs typeface="Quicksand"/>
                <a:sym typeface="Quicksand"/>
              </a:rPr>
              <a:t>degli stakeholder, ma le decisioni sono prese dai facilitatori.</a:t>
            </a:r>
            <a:endParaRPr b="1" i="0" sz="2100" u="none" cap="none" strike="noStrike">
              <a:solidFill>
                <a:schemeClr val="lt1"/>
              </a:solidFill>
              <a:latin typeface="Quicksand"/>
              <a:ea typeface="Quicksand"/>
              <a:cs typeface="Quicksand"/>
              <a:sym typeface="Quicksand"/>
            </a:endParaRPr>
          </a:p>
        </p:txBody>
      </p:sp>
      <p:sp>
        <p:nvSpPr>
          <p:cNvPr id="174" name="Google Shape;174;g35fa9f5703a_0_3"/>
          <p:cNvSpPr txBox="1"/>
          <p:nvPr/>
        </p:nvSpPr>
        <p:spPr>
          <a:xfrm>
            <a:off x="12140075" y="6959725"/>
            <a:ext cx="61479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rPr b="1" i="0" lang="nl-NL" sz="2100" u="none" cap="none" strike="noStrike">
                <a:solidFill>
                  <a:schemeClr val="lt1"/>
                </a:solidFill>
                <a:latin typeface="Quicksand"/>
                <a:ea typeface="Quicksand"/>
                <a:cs typeface="Quicksand"/>
                <a:sym typeface="Quicksand"/>
              </a:rPr>
              <a:t>Gli stakeholder sono </a:t>
            </a:r>
            <a:r>
              <a:rPr b="1" i="0" lang="nl-NL" sz="2100" u="none" cap="none" strike="noStrike">
                <a:solidFill>
                  <a:srgbClr val="FFE599"/>
                </a:solidFill>
                <a:latin typeface="Quicksand"/>
                <a:ea typeface="Quicksand"/>
                <a:cs typeface="Quicksand"/>
                <a:sym typeface="Quicksand"/>
              </a:rPr>
              <a:t>informati sulle decisioni</a:t>
            </a:r>
            <a:r>
              <a:rPr b="1" i="0" lang="nl-NL" sz="2100" u="none" cap="none" strike="noStrike">
                <a:solidFill>
                  <a:schemeClr val="lt1"/>
                </a:solidFill>
                <a:latin typeface="Quicksand"/>
                <a:ea typeface="Quicksand"/>
                <a:cs typeface="Quicksand"/>
                <a:sym typeface="Quicksand"/>
              </a:rPr>
              <a:t>, ma non hanno possibilità di contribuire.</a:t>
            </a:r>
            <a:endParaRPr b="1" i="0" sz="2100" u="none" cap="none" strike="noStrike">
              <a:solidFill>
                <a:schemeClr val="lt1"/>
              </a:solidFill>
              <a:latin typeface="Quicksand"/>
              <a:ea typeface="Quicksand"/>
              <a:cs typeface="Quicksand"/>
              <a:sym typeface="Quicksand"/>
            </a:endParaRPr>
          </a:p>
        </p:txBody>
      </p:sp>
      <p:sp>
        <p:nvSpPr>
          <p:cNvPr id="175" name="Google Shape;175;g35fa9f5703a_0_3"/>
          <p:cNvSpPr txBox="1"/>
          <p:nvPr/>
        </p:nvSpPr>
        <p:spPr>
          <a:xfrm>
            <a:off x="12140075" y="7887113"/>
            <a:ext cx="51987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rPr b="1" i="0" lang="nl-NL" sz="2100" u="none" cap="none" strike="noStrike">
                <a:solidFill>
                  <a:srgbClr val="F9CB9C"/>
                </a:solidFill>
                <a:latin typeface="Quicksand"/>
                <a:ea typeface="Quicksand"/>
                <a:cs typeface="Quicksand"/>
                <a:sym typeface="Quicksand"/>
              </a:rPr>
              <a:t>Stakeholder considerati destinatari passivi</a:t>
            </a:r>
            <a:r>
              <a:rPr b="1" i="0" lang="nl-NL" sz="2100" u="none" cap="none" strike="noStrike">
                <a:solidFill>
                  <a:schemeClr val="lt1"/>
                </a:solidFill>
                <a:latin typeface="Quicksand"/>
                <a:ea typeface="Quicksand"/>
                <a:cs typeface="Quicksand"/>
                <a:sym typeface="Quicksand"/>
              </a:rPr>
              <a:t>.</a:t>
            </a:r>
            <a:endParaRPr b="1" i="0" sz="2100" u="none" cap="none" strike="noStrike">
              <a:solidFill>
                <a:schemeClr val="lt1"/>
              </a:solidFill>
              <a:latin typeface="Quicksand"/>
              <a:ea typeface="Quicksand"/>
              <a:cs typeface="Quicksand"/>
              <a:sym typeface="Quicksand"/>
            </a:endParaRPr>
          </a:p>
        </p:txBody>
      </p:sp>
      <p:sp>
        <p:nvSpPr>
          <p:cNvPr id="176" name="Google Shape;176;g35fa9f5703a_0_3"/>
          <p:cNvSpPr txBox="1"/>
          <p:nvPr/>
        </p:nvSpPr>
        <p:spPr>
          <a:xfrm>
            <a:off x="12140075" y="8814525"/>
            <a:ext cx="57732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rPr b="1" i="0" lang="nl-NL" sz="2100" u="none" cap="none" strike="noStrike">
                <a:solidFill>
                  <a:schemeClr val="lt1"/>
                </a:solidFill>
                <a:latin typeface="Quicksand"/>
                <a:ea typeface="Quicksand"/>
                <a:cs typeface="Quicksand"/>
                <a:sym typeface="Quicksand"/>
              </a:rPr>
              <a:t>L’illusione di partecipazione quando in realtà </a:t>
            </a:r>
            <a:r>
              <a:rPr b="1" i="0" lang="nl-NL" sz="2100" u="none" cap="none" strike="noStrike">
                <a:solidFill>
                  <a:srgbClr val="EA9999"/>
                </a:solidFill>
                <a:latin typeface="Quicksand"/>
                <a:ea typeface="Quicksand"/>
                <a:cs typeface="Quicksand"/>
                <a:sym typeface="Quicksand"/>
              </a:rPr>
              <a:t>il potere viene negato</a:t>
            </a:r>
            <a:r>
              <a:rPr b="1" i="0" lang="nl-NL" sz="2100" u="none" cap="none" strike="noStrike">
                <a:solidFill>
                  <a:schemeClr val="lt1"/>
                </a:solidFill>
                <a:latin typeface="Quicksand"/>
                <a:ea typeface="Quicksand"/>
                <a:cs typeface="Quicksand"/>
                <a:sym typeface="Quicksand"/>
              </a:rPr>
              <a:t>.</a:t>
            </a:r>
            <a:endParaRPr b="1" i="0" sz="2100" u="none" cap="none" strike="noStrike">
              <a:solidFill>
                <a:schemeClr val="lt1"/>
              </a:solidFill>
              <a:latin typeface="Quicksand"/>
              <a:ea typeface="Quicksand"/>
              <a:cs typeface="Quicksand"/>
              <a:sym typeface="Quicksand"/>
            </a:endParaRPr>
          </a:p>
        </p:txBody>
      </p:sp>
      <p:sp>
        <p:nvSpPr>
          <p:cNvPr id="177" name="Google Shape;177;g35fa9f5703a_0_3"/>
          <p:cNvSpPr/>
          <p:nvPr/>
        </p:nvSpPr>
        <p:spPr>
          <a:xfrm>
            <a:off x="6107675" y="2196575"/>
            <a:ext cx="492600" cy="2820300"/>
          </a:xfrm>
          <a:prstGeom prst="leftBrace">
            <a:avLst>
              <a:gd fmla="val 50000" name="adj1"/>
              <a:gd fmla="val 50057" name="adj2"/>
            </a:avLst>
          </a:prstGeom>
          <a:no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78" name="Google Shape;178;g35fa9f5703a_0_3"/>
          <p:cNvSpPr/>
          <p:nvPr/>
        </p:nvSpPr>
        <p:spPr>
          <a:xfrm>
            <a:off x="6107663" y="5035153"/>
            <a:ext cx="492600" cy="2746500"/>
          </a:xfrm>
          <a:prstGeom prst="leftBrace">
            <a:avLst>
              <a:gd fmla="val 50000" name="adj1"/>
              <a:gd fmla="val 50057" name="adj2"/>
            </a:avLst>
          </a:prstGeom>
          <a:no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79" name="Google Shape;179;g35fa9f5703a_0_3"/>
          <p:cNvSpPr/>
          <p:nvPr/>
        </p:nvSpPr>
        <p:spPr>
          <a:xfrm>
            <a:off x="6107675" y="7807625"/>
            <a:ext cx="492600" cy="1815000"/>
          </a:xfrm>
          <a:prstGeom prst="leftBrace">
            <a:avLst>
              <a:gd fmla="val 50000" name="adj1"/>
              <a:gd fmla="val 50057" name="adj2"/>
            </a:avLst>
          </a:prstGeom>
          <a:no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180" name="Google Shape;180;g35fa9f5703a_0_3" title="IT_Co-fundedbytheEU_RGB_WHITE Outline.png"/>
          <p:cNvPicPr preferRelativeResize="0"/>
          <p:nvPr/>
        </p:nvPicPr>
        <p:blipFill>
          <a:blip r:embed="rId5">
            <a:alphaModFix/>
          </a:blip>
          <a:stretch>
            <a:fillRect/>
          </a:stretch>
        </p:blipFill>
        <p:spPr>
          <a:xfrm>
            <a:off x="14497907" y="146688"/>
            <a:ext cx="3332127" cy="73866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4" name="Shape 184"/>
        <p:cNvGrpSpPr/>
        <p:nvPr/>
      </p:nvGrpSpPr>
      <p:grpSpPr>
        <a:xfrm>
          <a:off x="0" y="0"/>
          <a:ext cx="0" cy="0"/>
          <a:chOff x="0" y="0"/>
          <a:chExt cx="0" cy="0"/>
        </a:xfrm>
      </p:grpSpPr>
      <p:sp>
        <p:nvSpPr>
          <p:cNvPr id="185" name="Google Shape;185;g35fa9f5703a_0_33"/>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6" name="Google Shape;186;g35fa9f5703a_0_33"/>
          <p:cNvSpPr txBox="1"/>
          <p:nvPr/>
        </p:nvSpPr>
        <p:spPr>
          <a:xfrm>
            <a:off x="3438302" y="542900"/>
            <a:ext cx="148497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Livelli di partecipazione politica</a:t>
            </a:r>
            <a:endParaRPr b="0" i="0" sz="8000" u="none" cap="none" strike="noStrike">
              <a:solidFill>
                <a:schemeClr val="lt1"/>
              </a:solidFill>
              <a:latin typeface="Anton"/>
              <a:ea typeface="Anton"/>
              <a:cs typeface="Anton"/>
              <a:sym typeface="Anton"/>
            </a:endParaRPr>
          </a:p>
        </p:txBody>
      </p:sp>
      <p:sp>
        <p:nvSpPr>
          <p:cNvPr id="187" name="Google Shape;187;g35fa9f5703a_0_33"/>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88" name="Google Shape;188;g35fa9f5703a_0_33"/>
          <p:cNvGrpSpPr/>
          <p:nvPr/>
        </p:nvGrpSpPr>
        <p:grpSpPr>
          <a:xfrm>
            <a:off x="2667681" y="2019425"/>
            <a:ext cx="11932863" cy="7818300"/>
            <a:chOff x="2073850" y="2019425"/>
            <a:chExt cx="11570700" cy="7818300"/>
          </a:xfrm>
        </p:grpSpPr>
        <p:sp>
          <p:nvSpPr>
            <p:cNvPr id="189" name="Google Shape;189;g35fa9f5703a_0_33"/>
            <p:cNvSpPr/>
            <p:nvPr/>
          </p:nvSpPr>
          <p:spPr>
            <a:xfrm>
              <a:off x="2073850" y="2019425"/>
              <a:ext cx="11570700" cy="7818300"/>
            </a:xfrm>
            <a:prstGeom prst="triangle">
              <a:avLst>
                <a:gd fmla="val 50003" name="adj"/>
              </a:avLst>
            </a:prstGeom>
            <a:gradFill>
              <a:gsLst>
                <a:gs pos="0">
                  <a:srgbClr val="843F98"/>
                </a:gs>
                <a:gs pos="100000">
                  <a:srgbClr val="039796"/>
                </a:gs>
              </a:gsLst>
              <a:lin ang="5400012" scaled="0"/>
            </a:gradFill>
            <a:ln cap="flat" cmpd="sng" w="28575">
              <a:solidFill>
                <a:schemeClr val="lt1"/>
              </a:solidFill>
              <a:prstDash val="solid"/>
              <a:round/>
              <a:headEnd len="sm" w="sm" type="none"/>
              <a:tailEnd len="sm" w="sm" type="none"/>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br>
                <a:rPr b="1" lang="nl-NL" sz="2400">
                  <a:solidFill>
                    <a:schemeClr val="lt1"/>
                  </a:solidFill>
                  <a:latin typeface="Quicksand"/>
                  <a:ea typeface="Quicksand"/>
                  <a:cs typeface="Quicksand"/>
                  <a:sym typeface="Quicksand"/>
                </a:rPr>
              </a:br>
              <a:br>
                <a:rPr b="1" lang="nl-NL" sz="2400">
                  <a:solidFill>
                    <a:schemeClr val="lt1"/>
                  </a:solidFill>
                  <a:latin typeface="Quicksand"/>
                  <a:ea typeface="Quicksand"/>
                  <a:cs typeface="Quicksand"/>
                  <a:sym typeface="Quicksand"/>
                </a:rPr>
              </a:br>
              <a:br>
                <a:rPr b="1" lang="nl-NL" sz="2400">
                  <a:solidFill>
                    <a:schemeClr val="lt1"/>
                  </a:solidFill>
                  <a:latin typeface="Quicksand"/>
                  <a:ea typeface="Quicksand"/>
                  <a:cs typeface="Quicksand"/>
                  <a:sym typeface="Quicksand"/>
                </a:rPr>
              </a:br>
              <a:br>
                <a:rPr b="1" lang="nl-NL" sz="2400">
                  <a:solidFill>
                    <a:schemeClr val="lt1"/>
                  </a:solidFill>
                  <a:latin typeface="Quicksand"/>
                  <a:ea typeface="Quicksand"/>
                  <a:cs typeface="Quicksand"/>
                  <a:sym typeface="Quicksand"/>
                </a:rPr>
              </a:br>
              <a:endParaRPr b="1" sz="2400">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2400"/>
                <a:buFont typeface="Arial"/>
                <a:buNone/>
              </a:pPr>
              <a:r>
                <a:t/>
              </a:r>
              <a:endParaRPr b="1" sz="2400">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2400"/>
                <a:buFont typeface="Arial"/>
                <a:buNone/>
              </a:pPr>
              <a:r>
                <a:t/>
              </a:r>
              <a:endParaRPr b="1" sz="2400">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2400"/>
                <a:buFont typeface="Arial"/>
                <a:buNone/>
              </a:pPr>
              <a:r>
                <a:t/>
              </a:r>
              <a:endParaRPr b="1" sz="2400">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2400"/>
                <a:buFont typeface="Arial"/>
                <a:buNone/>
              </a:pPr>
              <a:r>
                <a:t/>
              </a:r>
              <a:endParaRPr b="1" sz="2400">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Ricoprire </a:t>
              </a:r>
              <a:br>
                <a:rPr b="1" i="0" lang="nl-NL" sz="2400" u="none" cap="none" strike="noStrike">
                  <a:solidFill>
                    <a:schemeClr val="lt1"/>
                  </a:solidFill>
                  <a:latin typeface="Quicksand"/>
                  <a:ea typeface="Quicksand"/>
                  <a:cs typeface="Quicksand"/>
                  <a:sym typeface="Quicksand"/>
                </a:rPr>
              </a:br>
              <a:r>
                <a:rPr b="1" i="0" lang="nl-NL" sz="2400" u="none" cap="none" strike="noStrike">
                  <a:solidFill>
                    <a:schemeClr val="lt1"/>
                  </a:solidFill>
                  <a:latin typeface="Quicksand"/>
                  <a:ea typeface="Quicksand"/>
                  <a:cs typeface="Quicksand"/>
                  <a:sym typeface="Quicksand"/>
                </a:rPr>
                <a:t>una carica </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pubblica</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1000"/>
                </a:spcBef>
                <a:spcAft>
                  <a:spcPts val="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Candidarsi </a:t>
              </a:r>
              <a:br>
                <a:rPr b="1" i="0" lang="nl-NL" sz="2400" u="none" cap="none" strike="noStrike">
                  <a:solidFill>
                    <a:schemeClr val="lt1"/>
                  </a:solidFill>
                  <a:latin typeface="Quicksand"/>
                  <a:ea typeface="Quicksand"/>
                  <a:cs typeface="Quicksand"/>
                  <a:sym typeface="Quicksand"/>
                </a:rPr>
              </a:br>
              <a:r>
                <a:rPr b="1" i="0" lang="nl-NL" sz="2400" u="none" cap="none" strike="noStrike">
                  <a:solidFill>
                    <a:schemeClr val="lt1"/>
                  </a:solidFill>
                  <a:latin typeface="Quicksand"/>
                  <a:ea typeface="Quicksand"/>
                  <a:cs typeface="Quicksand"/>
                  <a:sym typeface="Quicksand"/>
                </a:rPr>
                <a:t>a una carica pubblica</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1000"/>
                </a:spcBef>
                <a:spcAft>
                  <a:spcPts val="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Militanza attiva in un partito</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1000"/>
                </a:spcBef>
                <a:spcAft>
                  <a:spcPts val="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Dedicare tempo a una campagna</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1000"/>
                </a:spcBef>
                <a:spcAft>
                  <a:spcPts val="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Partecipare a un comizio politico</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1000"/>
                </a:spcBef>
                <a:spcAft>
                  <a:spcPts val="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Fare una donazione a un partito</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1000"/>
                </a:spcBef>
                <a:spcAft>
                  <a:spcPts val="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Contattare un rappresentante politico</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1000"/>
                </a:spcBef>
                <a:spcAft>
                  <a:spcPts val="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Indossare un distintivo politico</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1000"/>
                </a:spcBef>
                <a:spcAft>
                  <a:spcPts val="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Cercare di convincere qualcuno a votare in un certo modo</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1000"/>
                </a:spcBef>
                <a:spcAft>
                  <a:spcPts val="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Partecipare a una discussione politica</a:t>
              </a:r>
              <a:endParaRPr b="1" i="0" sz="2400" u="none" cap="none" strike="noStrike">
                <a:solidFill>
                  <a:schemeClr val="lt1"/>
                </a:solidFill>
                <a:latin typeface="Quicksand"/>
                <a:ea typeface="Quicksand"/>
                <a:cs typeface="Quicksand"/>
                <a:sym typeface="Quicksand"/>
              </a:endParaRPr>
            </a:p>
            <a:p>
              <a:pPr indent="0" lvl="0" marL="0" marR="0" rtl="0" algn="ctr">
                <a:lnSpc>
                  <a:spcPct val="100000"/>
                </a:lnSpc>
                <a:spcBef>
                  <a:spcPts val="1000"/>
                </a:spcBef>
                <a:spcAft>
                  <a:spcPts val="1000"/>
                </a:spcAft>
                <a:buClr>
                  <a:srgbClr val="000000"/>
                </a:buClr>
                <a:buSzPts val="2400"/>
                <a:buFont typeface="Arial"/>
                <a:buNone/>
              </a:pPr>
              <a:r>
                <a:rPr b="1" i="0" lang="nl-NL" sz="2400" u="none" cap="none" strike="noStrike">
                  <a:solidFill>
                    <a:schemeClr val="lt1"/>
                  </a:solidFill>
                  <a:latin typeface="Quicksand"/>
                  <a:ea typeface="Quicksand"/>
                  <a:cs typeface="Quicksand"/>
                  <a:sym typeface="Quicksand"/>
                </a:rPr>
                <a:t>Votare</a:t>
              </a:r>
              <a:endParaRPr b="1" i="0" sz="2400" u="none" cap="none" strike="noStrike">
                <a:solidFill>
                  <a:schemeClr val="lt1"/>
                </a:solidFill>
                <a:latin typeface="Quicksand"/>
                <a:ea typeface="Quicksand"/>
                <a:cs typeface="Quicksand"/>
                <a:sym typeface="Quicksand"/>
              </a:endParaRPr>
            </a:p>
          </p:txBody>
        </p:sp>
        <p:cxnSp>
          <p:nvCxnSpPr>
            <p:cNvPr id="190" name="Google Shape;190;g35fa9f5703a_0_33"/>
            <p:cNvCxnSpPr/>
            <p:nvPr/>
          </p:nvCxnSpPr>
          <p:spPr>
            <a:xfrm flipH="1" rot="10800000">
              <a:off x="6263778" y="4161550"/>
              <a:ext cx="3179700" cy="16500"/>
            </a:xfrm>
            <a:prstGeom prst="straightConnector1">
              <a:avLst/>
            </a:prstGeom>
            <a:noFill/>
            <a:ln cap="flat" cmpd="sng" w="28575">
              <a:solidFill>
                <a:schemeClr val="lt1"/>
              </a:solidFill>
              <a:prstDash val="solid"/>
              <a:round/>
              <a:headEnd len="sm" w="sm" type="none"/>
              <a:tailEnd len="sm" w="sm" type="none"/>
            </a:ln>
          </p:spPr>
        </p:cxnSp>
        <p:cxnSp>
          <p:nvCxnSpPr>
            <p:cNvPr id="191" name="Google Shape;191;g35fa9f5703a_0_33"/>
            <p:cNvCxnSpPr/>
            <p:nvPr/>
          </p:nvCxnSpPr>
          <p:spPr>
            <a:xfrm flipH="1" rot="10800000">
              <a:off x="5619781" y="5010000"/>
              <a:ext cx="4442400" cy="19200"/>
            </a:xfrm>
            <a:prstGeom prst="straightConnector1">
              <a:avLst/>
            </a:prstGeom>
            <a:noFill/>
            <a:ln cap="flat" cmpd="sng" w="28575">
              <a:solidFill>
                <a:schemeClr val="lt1"/>
              </a:solidFill>
              <a:prstDash val="solid"/>
              <a:round/>
              <a:headEnd len="sm" w="sm" type="none"/>
              <a:tailEnd len="sm" w="sm" type="none"/>
            </a:ln>
          </p:spPr>
        </p:cxnSp>
        <p:cxnSp>
          <p:nvCxnSpPr>
            <p:cNvPr id="192" name="Google Shape;192;g35fa9f5703a_0_33"/>
            <p:cNvCxnSpPr/>
            <p:nvPr/>
          </p:nvCxnSpPr>
          <p:spPr>
            <a:xfrm flipH="1" rot="10800000">
              <a:off x="5250344" y="5533950"/>
              <a:ext cx="5209200" cy="9600"/>
            </a:xfrm>
            <a:prstGeom prst="straightConnector1">
              <a:avLst/>
            </a:prstGeom>
            <a:noFill/>
            <a:ln cap="flat" cmpd="sng" w="28575">
              <a:solidFill>
                <a:schemeClr val="lt1"/>
              </a:solidFill>
              <a:prstDash val="solid"/>
              <a:round/>
              <a:headEnd len="sm" w="sm" type="none"/>
              <a:tailEnd len="sm" w="sm" type="none"/>
            </a:ln>
          </p:spPr>
        </p:cxnSp>
        <p:cxnSp>
          <p:nvCxnSpPr>
            <p:cNvPr id="193" name="Google Shape;193;g35fa9f5703a_0_33"/>
            <p:cNvCxnSpPr/>
            <p:nvPr/>
          </p:nvCxnSpPr>
          <p:spPr>
            <a:xfrm>
              <a:off x="4908615" y="6000750"/>
              <a:ext cx="5910900" cy="38100"/>
            </a:xfrm>
            <a:prstGeom prst="straightConnector1">
              <a:avLst/>
            </a:prstGeom>
            <a:noFill/>
            <a:ln cap="flat" cmpd="sng" w="28575">
              <a:solidFill>
                <a:schemeClr val="lt1"/>
              </a:solidFill>
              <a:prstDash val="solid"/>
              <a:round/>
              <a:headEnd len="sm" w="sm" type="none"/>
              <a:tailEnd len="sm" w="sm" type="none"/>
            </a:ln>
          </p:spPr>
        </p:cxnSp>
        <p:cxnSp>
          <p:nvCxnSpPr>
            <p:cNvPr id="194" name="Google Shape;194;g35fa9f5703a_0_33"/>
            <p:cNvCxnSpPr/>
            <p:nvPr/>
          </p:nvCxnSpPr>
          <p:spPr>
            <a:xfrm>
              <a:off x="4548415" y="6505575"/>
              <a:ext cx="6649800" cy="38100"/>
            </a:xfrm>
            <a:prstGeom prst="straightConnector1">
              <a:avLst/>
            </a:prstGeom>
            <a:noFill/>
            <a:ln cap="flat" cmpd="sng" w="28575">
              <a:solidFill>
                <a:schemeClr val="lt1"/>
              </a:solidFill>
              <a:prstDash val="solid"/>
              <a:round/>
              <a:headEnd len="sm" w="sm" type="none"/>
              <a:tailEnd len="sm" w="sm" type="none"/>
            </a:ln>
          </p:spPr>
        </p:cxnSp>
        <p:cxnSp>
          <p:nvCxnSpPr>
            <p:cNvPr id="195" name="Google Shape;195;g35fa9f5703a_0_33"/>
            <p:cNvCxnSpPr/>
            <p:nvPr/>
          </p:nvCxnSpPr>
          <p:spPr>
            <a:xfrm>
              <a:off x="4188214" y="6991350"/>
              <a:ext cx="7370100" cy="19200"/>
            </a:xfrm>
            <a:prstGeom prst="straightConnector1">
              <a:avLst/>
            </a:prstGeom>
            <a:noFill/>
            <a:ln cap="flat" cmpd="sng" w="28575">
              <a:solidFill>
                <a:schemeClr val="lt1"/>
              </a:solidFill>
              <a:prstDash val="solid"/>
              <a:round/>
              <a:headEnd len="sm" w="sm" type="none"/>
              <a:tailEnd len="sm" w="sm" type="none"/>
            </a:ln>
          </p:spPr>
        </p:cxnSp>
        <p:cxnSp>
          <p:nvCxnSpPr>
            <p:cNvPr id="196" name="Google Shape;196;g35fa9f5703a_0_33"/>
            <p:cNvCxnSpPr/>
            <p:nvPr/>
          </p:nvCxnSpPr>
          <p:spPr>
            <a:xfrm>
              <a:off x="3818777" y="7496175"/>
              <a:ext cx="8118300" cy="28500"/>
            </a:xfrm>
            <a:prstGeom prst="straightConnector1">
              <a:avLst/>
            </a:prstGeom>
            <a:noFill/>
            <a:ln cap="flat" cmpd="sng" w="28575">
              <a:solidFill>
                <a:schemeClr val="lt1"/>
              </a:solidFill>
              <a:prstDash val="solid"/>
              <a:round/>
              <a:headEnd len="sm" w="sm" type="none"/>
              <a:tailEnd len="sm" w="sm" type="none"/>
            </a:ln>
          </p:spPr>
        </p:cxnSp>
        <p:cxnSp>
          <p:nvCxnSpPr>
            <p:cNvPr id="197" name="Google Shape;197;g35fa9f5703a_0_33"/>
            <p:cNvCxnSpPr/>
            <p:nvPr/>
          </p:nvCxnSpPr>
          <p:spPr>
            <a:xfrm>
              <a:off x="3495520" y="7934325"/>
              <a:ext cx="8792700" cy="76200"/>
            </a:xfrm>
            <a:prstGeom prst="straightConnector1">
              <a:avLst/>
            </a:prstGeom>
            <a:noFill/>
            <a:ln cap="flat" cmpd="sng" w="28575">
              <a:solidFill>
                <a:schemeClr val="lt1"/>
              </a:solidFill>
              <a:prstDash val="solid"/>
              <a:round/>
              <a:headEnd len="sm" w="sm" type="none"/>
              <a:tailEnd len="sm" w="sm" type="none"/>
            </a:ln>
          </p:spPr>
        </p:cxnSp>
        <p:cxnSp>
          <p:nvCxnSpPr>
            <p:cNvPr id="198" name="Google Shape;198;g35fa9f5703a_0_33"/>
            <p:cNvCxnSpPr/>
            <p:nvPr/>
          </p:nvCxnSpPr>
          <p:spPr>
            <a:xfrm>
              <a:off x="2848546" y="8807215"/>
              <a:ext cx="10067700" cy="60600"/>
            </a:xfrm>
            <a:prstGeom prst="straightConnector1">
              <a:avLst/>
            </a:prstGeom>
            <a:noFill/>
            <a:ln cap="flat" cmpd="sng" w="28575">
              <a:solidFill>
                <a:schemeClr val="lt1"/>
              </a:solidFill>
              <a:prstDash val="solid"/>
              <a:round/>
              <a:headEnd len="sm" w="sm" type="none"/>
              <a:tailEnd len="sm" w="sm" type="none"/>
            </a:ln>
          </p:spPr>
        </p:cxnSp>
        <p:cxnSp>
          <p:nvCxnSpPr>
            <p:cNvPr id="199" name="Google Shape;199;g35fa9f5703a_0_33"/>
            <p:cNvCxnSpPr/>
            <p:nvPr/>
          </p:nvCxnSpPr>
          <p:spPr>
            <a:xfrm>
              <a:off x="2453783" y="9327594"/>
              <a:ext cx="10831800" cy="35400"/>
            </a:xfrm>
            <a:prstGeom prst="straightConnector1">
              <a:avLst/>
            </a:prstGeom>
            <a:noFill/>
            <a:ln cap="flat" cmpd="sng" w="28575">
              <a:solidFill>
                <a:schemeClr val="lt1"/>
              </a:solidFill>
              <a:prstDash val="solid"/>
              <a:round/>
              <a:headEnd len="sm" w="sm" type="none"/>
              <a:tailEnd len="sm" w="sm" type="none"/>
            </a:ln>
          </p:spPr>
        </p:cxnSp>
      </p:grpSp>
      <p:sp>
        <p:nvSpPr>
          <p:cNvPr id="200" name="Google Shape;200;g35fa9f5703a_0_33"/>
          <p:cNvSpPr txBox="1"/>
          <p:nvPr/>
        </p:nvSpPr>
        <p:spPr>
          <a:xfrm>
            <a:off x="3101828" y="3319100"/>
            <a:ext cx="2616000" cy="1246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1" i="0" lang="nl-NL" sz="3200" u="none" cap="none" strike="noStrike">
                <a:solidFill>
                  <a:schemeClr val="lt1"/>
                </a:solidFill>
                <a:latin typeface="Quicksand"/>
                <a:ea typeface="Quicksand"/>
                <a:cs typeface="Quicksand"/>
                <a:sym typeface="Quicksand"/>
              </a:rPr>
              <a:t>Attività da gladiatore</a:t>
            </a:r>
            <a:endParaRPr b="1" i="0" sz="3200" u="none" cap="none" strike="noStrike">
              <a:solidFill>
                <a:schemeClr val="lt1"/>
              </a:solidFill>
              <a:latin typeface="Quicksand"/>
              <a:ea typeface="Quicksand"/>
              <a:cs typeface="Quicksand"/>
              <a:sym typeface="Quicksand"/>
            </a:endParaRPr>
          </a:p>
        </p:txBody>
      </p:sp>
      <p:sp>
        <p:nvSpPr>
          <p:cNvPr id="201" name="Google Shape;201;g35fa9f5703a_0_33"/>
          <p:cNvSpPr txBox="1"/>
          <p:nvPr/>
        </p:nvSpPr>
        <p:spPr>
          <a:xfrm>
            <a:off x="1230200" y="5830638"/>
            <a:ext cx="2616000" cy="12465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3200"/>
              <a:buFont typeface="Arial"/>
              <a:buNone/>
            </a:pPr>
            <a:r>
              <a:rPr b="1" i="0" lang="nl-NL" sz="3200" u="none" cap="none" strike="noStrike">
                <a:solidFill>
                  <a:schemeClr val="lt1"/>
                </a:solidFill>
                <a:latin typeface="Quicksand"/>
                <a:ea typeface="Quicksand"/>
                <a:cs typeface="Quicksand"/>
                <a:sym typeface="Quicksand"/>
              </a:rPr>
              <a:t>Attività di transizione</a:t>
            </a:r>
            <a:endParaRPr b="1" i="0" sz="3200" u="none" cap="none" strike="noStrike">
              <a:solidFill>
                <a:schemeClr val="lt1"/>
              </a:solidFill>
              <a:latin typeface="Quicksand"/>
              <a:ea typeface="Quicksand"/>
              <a:cs typeface="Quicksand"/>
              <a:sym typeface="Quicksand"/>
            </a:endParaRPr>
          </a:p>
        </p:txBody>
      </p:sp>
      <p:sp>
        <p:nvSpPr>
          <p:cNvPr id="202" name="Google Shape;202;g35fa9f5703a_0_33"/>
          <p:cNvSpPr txBox="1"/>
          <p:nvPr/>
        </p:nvSpPr>
        <p:spPr>
          <a:xfrm>
            <a:off x="209125" y="7527450"/>
            <a:ext cx="2348700" cy="12465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3200"/>
              <a:buFont typeface="Arial"/>
              <a:buNone/>
            </a:pPr>
            <a:r>
              <a:rPr b="1" i="0" lang="nl-NL" sz="3200" u="none" cap="none" strike="noStrike">
                <a:solidFill>
                  <a:schemeClr val="lt1"/>
                </a:solidFill>
                <a:latin typeface="Quicksand"/>
                <a:ea typeface="Quicksand"/>
                <a:cs typeface="Quicksand"/>
                <a:sym typeface="Quicksand"/>
              </a:rPr>
              <a:t>Attività da spettatore</a:t>
            </a:r>
            <a:endParaRPr b="1" i="0" sz="3200" u="none" cap="none" strike="noStrike">
              <a:solidFill>
                <a:schemeClr val="lt1"/>
              </a:solidFill>
              <a:latin typeface="Quicksand"/>
              <a:ea typeface="Quicksand"/>
              <a:cs typeface="Quicksand"/>
              <a:sym typeface="Quicksand"/>
            </a:endParaRPr>
          </a:p>
        </p:txBody>
      </p:sp>
      <p:sp>
        <p:nvSpPr>
          <p:cNvPr id="203" name="Google Shape;203;g35fa9f5703a_0_33"/>
          <p:cNvSpPr/>
          <p:nvPr/>
        </p:nvSpPr>
        <p:spPr>
          <a:xfrm rot="2108852">
            <a:off x="4241235" y="5690615"/>
            <a:ext cx="624822" cy="1591921"/>
          </a:xfrm>
          <a:prstGeom prst="leftBracket">
            <a:avLst>
              <a:gd fmla="val 8333" name="adj"/>
            </a:avLst>
          </a:prstGeom>
          <a:no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4" name="Google Shape;204;g35fa9f5703a_0_33"/>
          <p:cNvSpPr/>
          <p:nvPr/>
        </p:nvSpPr>
        <p:spPr>
          <a:xfrm rot="2172921">
            <a:off x="6163457" y="1746835"/>
            <a:ext cx="672284" cy="4338781"/>
          </a:xfrm>
          <a:prstGeom prst="leftBracket">
            <a:avLst>
              <a:gd fmla="val 8333" name="adj"/>
            </a:avLst>
          </a:prstGeom>
          <a:no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5" name="Google Shape;205;g35fa9f5703a_0_33"/>
          <p:cNvSpPr/>
          <p:nvPr/>
        </p:nvSpPr>
        <p:spPr>
          <a:xfrm rot="2167953">
            <a:off x="2791091" y="7089832"/>
            <a:ext cx="624772" cy="2724687"/>
          </a:xfrm>
          <a:prstGeom prst="leftBracket">
            <a:avLst>
              <a:gd fmla="val 8333" name="adj"/>
            </a:avLst>
          </a:prstGeom>
          <a:no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206" name="Google Shape;206;g35fa9f5703a_0_33" title="IT_Co-fundedbytheEU_RGB_WHITE Outline.png"/>
          <p:cNvPicPr preferRelativeResize="0"/>
          <p:nvPr/>
        </p:nvPicPr>
        <p:blipFill>
          <a:blip r:embed="rId5">
            <a:alphaModFix/>
          </a:blip>
          <a:stretch>
            <a:fillRect/>
          </a:stretch>
        </p:blipFill>
        <p:spPr>
          <a:xfrm>
            <a:off x="14741566" y="9368938"/>
            <a:ext cx="3332127" cy="73866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0" name="Shape 210"/>
        <p:cNvGrpSpPr/>
        <p:nvPr/>
      </p:nvGrpSpPr>
      <p:grpSpPr>
        <a:xfrm>
          <a:off x="0" y="0"/>
          <a:ext cx="0" cy="0"/>
          <a:chOff x="0" y="0"/>
          <a:chExt cx="0" cy="0"/>
        </a:xfrm>
      </p:grpSpPr>
      <p:grpSp>
        <p:nvGrpSpPr>
          <p:cNvPr id="211" name="Google Shape;211;g35fa9f5703a_0_13"/>
          <p:cNvGrpSpPr/>
          <p:nvPr/>
        </p:nvGrpSpPr>
        <p:grpSpPr>
          <a:xfrm>
            <a:off x="0" y="-216993"/>
            <a:ext cx="2922102" cy="10504504"/>
            <a:chOff x="0" y="-57150"/>
            <a:chExt cx="769602" cy="2766600"/>
          </a:xfrm>
        </p:grpSpPr>
        <p:sp>
          <p:nvSpPr>
            <p:cNvPr id="212" name="Google Shape;212;g35fa9f5703a_0_1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3" name="Google Shape;213;g35fa9f5703a_0_1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4" name="Google Shape;214;g35fa9f5703a_0_1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The biggest revolution you didn’t know about. Deaf President Now! is now streaming on Apple TV https://apple.co/_DeafPresidentNow&#10;&#10;From Academy Award-nominated producer, co-director and Deaf activist Nyle DiMarco, and Academy Award-winning producer and co-director Davis Guggenheim, “Deaf President Now!” recounts the eight days of historic protests held at Gallaudet University in 1988 after the school’s board of trustees appointed a hearing president over several very qualified Deaf candidates. After a week of rallies, boycotts and protests, the students of Gallaudet University triumph as the hearing president resigns and beloved dean Dr. I. King Jordan becomes the university’s first Deaf president. The protests marked a pivotal moment in civil rights history, with an impact that extended well beyond the Gallaudet campus, and paved the way for the Americans with Disabilities Act (ADA). “Deaf President Now!” features exclusive interviews with the five key figures of the movement, including the DPN4 — Jerry Covell, Bridgetta Bourne-Firl, Tim Rarus and Greg Hlibok — alongside I. King Jordan, as well as archival and scripted elements. The film also incorporates an experimental narrative approach called Deaf Point of View, using impressionistic visual photography and intricate sound design to thrust the audience into the Deaf experience.&#10;&#10;Subscribe to Apple TV’s YouTube channel: https://apple.co/AppleTVYouTube&#10;&#10;Follow Apple TV:&#10;Instagram: https://instagram.com/AppleTV&#10;TikTok: https://tiktok.com/@AppleTV&#10;Facebook: https://facebook.com/AppleTV&#10;X: https://X.com/AppleTV&#10;Giphy: https://giphy.com/AppleTV&#10;&#10;More from Apple TV: https://apple.co/32qgOEJ&#10;&#10;Apple TV is a streaming service with original stories from the most creative minds in TV and film. Watch now on the Apple TV app: https://apple.co/_AppleTVapp Subscription required for Apple TV&#10;&#10;#DeafPresidentNow #Trailer #AppleTV" id="215" name="Google Shape;215;g35fa9f5703a_0_13" title="Deaf President Now! — Official Trailer | Apple TV">
            <a:hlinkClick r:id="rId4"/>
          </p:cNvPr>
          <p:cNvPicPr preferRelativeResize="0"/>
          <p:nvPr/>
        </p:nvPicPr>
        <p:blipFill rotWithShape="1">
          <a:blip r:embed="rId5">
            <a:alphaModFix/>
          </a:blip>
          <a:srcRect b="0" l="0" r="0" t="0"/>
          <a:stretch/>
        </p:blipFill>
        <p:spPr>
          <a:xfrm>
            <a:off x="4298085" y="2482975"/>
            <a:ext cx="10551600" cy="5935275"/>
          </a:xfrm>
          <a:prstGeom prst="rect">
            <a:avLst/>
          </a:prstGeom>
          <a:noFill/>
          <a:ln>
            <a:noFill/>
          </a:ln>
        </p:spPr>
      </p:pic>
      <p:sp>
        <p:nvSpPr>
          <p:cNvPr id="216" name="Google Shape;216;g35fa9f5703a_0_13"/>
          <p:cNvSpPr txBox="1"/>
          <p:nvPr/>
        </p:nvSpPr>
        <p:spPr>
          <a:xfrm>
            <a:off x="15059725" y="7480150"/>
            <a:ext cx="3000000" cy="938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100"/>
              <a:buFont typeface="Arial"/>
              <a:buNone/>
            </a:pPr>
            <a:r>
              <a:rPr b="0" i="0" lang="nl-NL" sz="1100" u="none" cap="none" strike="noStrike">
                <a:solidFill>
                  <a:srgbClr val="FFFFFF"/>
                </a:solidFill>
                <a:latin typeface="Quicksand Medium"/>
                <a:ea typeface="Quicksand Medium"/>
                <a:cs typeface="Quicksand Medium"/>
                <a:sym typeface="Quicksand Medium"/>
              </a:rPr>
              <a:t>Video 1: </a:t>
            </a:r>
            <a:br>
              <a:rPr b="0" i="0" lang="nl-NL" sz="1100" u="none" cap="none" strike="noStrike">
                <a:solidFill>
                  <a:srgbClr val="FFFFFF"/>
                </a:solidFill>
                <a:latin typeface="Quicksand Medium"/>
                <a:ea typeface="Quicksand Medium"/>
                <a:cs typeface="Quicksand Medium"/>
                <a:sym typeface="Quicksand Medium"/>
              </a:rPr>
            </a:br>
            <a:r>
              <a:rPr b="0" i="0" lang="nl-NL" sz="1100" u="none" cap="none" strike="noStrike">
                <a:solidFill>
                  <a:srgbClr val="FFFFFF"/>
                </a:solidFill>
                <a:latin typeface="Quicksand Medium"/>
                <a:ea typeface="Quicksand Medium"/>
                <a:cs typeface="Quicksand Medium"/>
                <a:sym typeface="Quicksand Medium"/>
              </a:rPr>
              <a:t>Apple TV+. (z.d.). </a:t>
            </a:r>
            <a:r>
              <a:rPr b="0" i="1" lang="nl-NL" sz="1100" u="none" cap="none" strike="noStrike">
                <a:solidFill>
                  <a:srgbClr val="FFFFFF"/>
                </a:solidFill>
                <a:latin typeface="Quicksand Medium"/>
                <a:ea typeface="Quicksand Medium"/>
                <a:cs typeface="Quicksand Medium"/>
                <a:sym typeface="Quicksand Medium"/>
              </a:rPr>
              <a:t>Deaf President Now!  Official Trailer. </a:t>
            </a:r>
            <a:r>
              <a:rPr b="0" i="0" lang="nl-NL" sz="1100" u="none" cap="none" strike="noStrike">
                <a:solidFill>
                  <a:srgbClr val="FFFFFF"/>
                </a:solidFill>
                <a:latin typeface="Quicksand Medium"/>
                <a:ea typeface="Quicksand Medium"/>
                <a:cs typeface="Quicksand Medium"/>
                <a:sym typeface="Quicksand Medium"/>
              </a:rPr>
              <a:t>YouTube. </a:t>
            </a:r>
            <a:r>
              <a:rPr b="0" i="0" lang="nl-NL" sz="1100" u="sng" cap="none" strike="noStrike">
                <a:solidFill>
                  <a:schemeClr val="lt1"/>
                </a:solidFill>
                <a:latin typeface="Quicksand Medium"/>
                <a:ea typeface="Quicksand Medium"/>
                <a:cs typeface="Quicksand Medium"/>
                <a:sym typeface="Quicksand Medium"/>
                <a:hlinkClick r:id="rId6">
                  <a:extLst>
                    <a:ext uri="{A12FA001-AC4F-418D-AE19-62706E023703}">
                      <ahyp:hlinkClr val="tx"/>
                    </a:ext>
                  </a:extLst>
                </a:hlinkClick>
              </a:rPr>
              <a:t>https://youtu.be/m-gIp9CDFtM</a:t>
            </a:r>
            <a:r>
              <a:rPr b="0" i="0" lang="nl-NL" sz="1100" u="none" cap="none" strike="noStrike">
                <a:solidFill>
                  <a:schemeClr val="lt1"/>
                </a:solidFill>
                <a:latin typeface="Quicksand Medium"/>
                <a:ea typeface="Quicksand Medium"/>
                <a:cs typeface="Quicksand Medium"/>
                <a:sym typeface="Quicksand Medium"/>
              </a:rPr>
              <a:t> </a:t>
            </a:r>
            <a:endParaRPr b="0" i="0" sz="1100" u="sng" cap="none" strike="noStrike">
              <a:solidFill>
                <a:schemeClr val="lt1"/>
              </a:solidFill>
              <a:latin typeface="Quicksand Medium"/>
              <a:ea typeface="Quicksand Medium"/>
              <a:cs typeface="Quicksand Medium"/>
              <a:sym typeface="Quicksand Medium"/>
            </a:endParaRPr>
          </a:p>
        </p:txBody>
      </p:sp>
      <p:sp>
        <p:nvSpPr>
          <p:cNvPr id="217" name="Google Shape;217;g35fa9f5703a_0_13"/>
          <p:cNvSpPr txBox="1"/>
          <p:nvPr/>
        </p:nvSpPr>
        <p:spPr>
          <a:xfrm>
            <a:off x="3313400" y="969675"/>
            <a:ext cx="130119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4400"/>
              <a:buFont typeface="Anton"/>
              <a:buNone/>
            </a:pPr>
            <a:r>
              <a:rPr b="0" i="0" lang="nl-NL" sz="8000" u="none" cap="none" strike="noStrike">
                <a:solidFill>
                  <a:srgbClr val="FFFFFF"/>
                </a:solidFill>
                <a:latin typeface="Anton"/>
                <a:ea typeface="Anton"/>
                <a:cs typeface="Anton"/>
                <a:sym typeface="Anton"/>
              </a:rPr>
              <a:t>Esempio di attivismo Sordo:</a:t>
            </a:r>
            <a:endParaRPr b="0" i="0" sz="8000" u="none" cap="none" strike="noStrike">
              <a:solidFill>
                <a:srgbClr val="FFFFFF"/>
              </a:solidFill>
              <a:latin typeface="Calibri"/>
              <a:ea typeface="Calibri"/>
              <a:cs typeface="Calibri"/>
              <a:sym typeface="Calibri"/>
            </a:endParaRPr>
          </a:p>
        </p:txBody>
      </p:sp>
      <p:pic>
        <p:nvPicPr>
          <p:cNvPr id="218" name="Google Shape;218;g35fa9f5703a_0_13" title="IT_Co-fundedbytheEU_RGB_WHITE Outline.png"/>
          <p:cNvPicPr preferRelativeResize="0"/>
          <p:nvPr/>
        </p:nvPicPr>
        <p:blipFill>
          <a:blip r:embed="rId7">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22" name="Shape 222"/>
        <p:cNvGrpSpPr/>
        <p:nvPr/>
      </p:nvGrpSpPr>
      <p:grpSpPr>
        <a:xfrm>
          <a:off x="0" y="0"/>
          <a:ext cx="0" cy="0"/>
          <a:chOff x="0" y="0"/>
          <a:chExt cx="0" cy="0"/>
        </a:xfrm>
      </p:grpSpPr>
      <p:grpSp>
        <p:nvGrpSpPr>
          <p:cNvPr id="223" name="Google Shape;223;g3d803425f9d_0_4"/>
          <p:cNvGrpSpPr/>
          <p:nvPr/>
        </p:nvGrpSpPr>
        <p:grpSpPr>
          <a:xfrm>
            <a:off x="0" y="-216992"/>
            <a:ext cx="2922102" cy="10504504"/>
            <a:chOff x="0" y="-57150"/>
            <a:chExt cx="769602" cy="2766600"/>
          </a:xfrm>
        </p:grpSpPr>
        <p:sp>
          <p:nvSpPr>
            <p:cNvPr id="224" name="Google Shape;224;g3d803425f9d_0_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5" name="Google Shape;225;g3d803425f9d_0_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6" name="Google Shape;226;g3d803425f9d_0_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7" name="Google Shape;227;g3d803425f9d_0_4"/>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nl-NL">
                <a:solidFill>
                  <a:schemeClr val="lt1"/>
                </a:solidFill>
                <a:latin typeface="Quicksand Medium"/>
                <a:ea typeface="Quicksand Medium"/>
                <a:cs typeface="Quicksand Medium"/>
                <a:sym typeface="Quicksand Medium"/>
              </a:rPr>
              <a:t>Campagna: </a:t>
            </a:r>
            <a:endParaRPr>
              <a:solidFill>
                <a:schemeClr val="lt1"/>
              </a:solidFill>
              <a:latin typeface="Quicksand Medium"/>
              <a:ea typeface="Quicksand Medium"/>
              <a:cs typeface="Quicksand Medium"/>
              <a:sym typeface="Quicksand Medium"/>
            </a:endParaRPr>
          </a:p>
          <a:p>
            <a:pPr indent="0" lvl="0" marL="0" rtl="0" algn="l">
              <a:lnSpc>
                <a:spcPct val="100000"/>
              </a:lnSpc>
              <a:spcBef>
                <a:spcPts val="0"/>
              </a:spcBef>
              <a:spcAft>
                <a:spcPts val="0"/>
              </a:spcAft>
              <a:buSzPts val="1800"/>
              <a:buNone/>
            </a:pPr>
            <a:r>
              <a:t/>
            </a:r>
            <a:endParaRPr>
              <a:solidFill>
                <a:schemeClr val="lt1"/>
              </a:solidFill>
              <a:latin typeface="Quicksand Medium"/>
              <a:ea typeface="Quicksand Medium"/>
              <a:cs typeface="Quicksand Medium"/>
              <a:sym typeface="Quicksand Medium"/>
            </a:endParaRPr>
          </a:p>
          <a:p>
            <a:pPr indent="0" lvl="0" marL="0" rtl="0" algn="ctr">
              <a:lnSpc>
                <a:spcPct val="100000"/>
              </a:lnSpc>
              <a:spcBef>
                <a:spcPts val="0"/>
              </a:spcBef>
              <a:spcAft>
                <a:spcPts val="0"/>
              </a:spcAft>
              <a:buSzPts val="1800"/>
              <a:buNone/>
            </a:pPr>
            <a:r>
              <a:rPr i="1" lang="nl-NL" sz="4100">
                <a:solidFill>
                  <a:schemeClr val="lt1"/>
                </a:solidFill>
                <a:latin typeface="Quicksand Medium"/>
                <a:ea typeface="Quicksand Medium"/>
                <a:cs typeface="Quicksand Medium"/>
                <a:sym typeface="Quicksand Medium"/>
              </a:rPr>
              <a:t>“insieme di azioni pianificate per raggiungere </a:t>
            </a:r>
            <a:br>
              <a:rPr i="1" lang="nl-NL" sz="4100">
                <a:solidFill>
                  <a:schemeClr val="lt1"/>
                </a:solidFill>
                <a:latin typeface="Quicksand Medium"/>
                <a:ea typeface="Quicksand Medium"/>
                <a:cs typeface="Quicksand Medium"/>
                <a:sym typeface="Quicksand Medium"/>
              </a:rPr>
            </a:br>
            <a:r>
              <a:rPr i="1" lang="nl-NL" sz="4100">
                <a:solidFill>
                  <a:schemeClr val="lt1"/>
                </a:solidFill>
                <a:latin typeface="Quicksand Medium"/>
                <a:ea typeface="Quicksand Medium"/>
                <a:cs typeface="Quicksand Medium"/>
                <a:sym typeface="Quicksand Medium"/>
              </a:rPr>
              <a:t>un obiettivo sociale, economico o politico.”</a:t>
            </a:r>
            <a:endParaRPr i="1" sz="4100">
              <a:latin typeface="Quicksand Medium"/>
              <a:ea typeface="Quicksand Medium"/>
              <a:cs typeface="Quicksand Medium"/>
              <a:sym typeface="Quicksand Medium"/>
            </a:endParaRPr>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sp>
        <p:nvSpPr>
          <p:cNvPr id="228" name="Google Shape;228;g3d803425f9d_0_4"/>
          <p:cNvSpPr txBox="1"/>
          <p:nvPr>
            <p:ph type="title"/>
          </p:nvPr>
        </p:nvSpPr>
        <p:spPr>
          <a:xfrm>
            <a:off x="3779725" y="2015175"/>
            <a:ext cx="131769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Definizione di “Campagna”</a:t>
            </a:r>
            <a:endParaRPr sz="7800"/>
          </a:p>
        </p:txBody>
      </p:sp>
      <p:pic>
        <p:nvPicPr>
          <p:cNvPr id="229" name="Google Shape;229;g3d803425f9d_0_4"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3" name="Shape 233"/>
        <p:cNvGrpSpPr/>
        <p:nvPr/>
      </p:nvGrpSpPr>
      <p:grpSpPr>
        <a:xfrm>
          <a:off x="0" y="0"/>
          <a:ext cx="0" cy="0"/>
          <a:chOff x="0" y="0"/>
          <a:chExt cx="0" cy="0"/>
        </a:xfrm>
      </p:grpSpPr>
      <p:grpSp>
        <p:nvGrpSpPr>
          <p:cNvPr id="234" name="Google Shape;234;g3d803425f9d_0_14"/>
          <p:cNvGrpSpPr/>
          <p:nvPr/>
        </p:nvGrpSpPr>
        <p:grpSpPr>
          <a:xfrm>
            <a:off x="0" y="-216992"/>
            <a:ext cx="2922102" cy="10504504"/>
            <a:chOff x="0" y="-57150"/>
            <a:chExt cx="769602" cy="2766600"/>
          </a:xfrm>
        </p:grpSpPr>
        <p:sp>
          <p:nvSpPr>
            <p:cNvPr id="235" name="Google Shape;235;g3d803425f9d_0_1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6" name="Google Shape;236;g3d803425f9d_0_1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7" name="Google Shape;237;g3d803425f9d_0_1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38" name="Google Shape;238;g3d803425f9d_0_14" title="Ontwerp zonder titel (13).png"/>
          <p:cNvPicPr preferRelativeResize="0"/>
          <p:nvPr/>
        </p:nvPicPr>
        <p:blipFill rotWithShape="1">
          <a:blip r:embed="rId4">
            <a:alphaModFix/>
          </a:blip>
          <a:srcRect b="0" l="0" r="0" t="0"/>
          <a:stretch/>
        </p:blipFill>
        <p:spPr>
          <a:xfrm>
            <a:off x="2461400" y="1579100"/>
            <a:ext cx="14470248" cy="8139501"/>
          </a:xfrm>
          <a:prstGeom prst="rect">
            <a:avLst/>
          </a:prstGeom>
          <a:noFill/>
          <a:ln>
            <a:noFill/>
          </a:ln>
        </p:spPr>
      </p:pic>
      <p:sp>
        <p:nvSpPr>
          <p:cNvPr id="239" name="Google Shape;239;g3d803425f9d_0_14"/>
          <p:cNvSpPr txBox="1"/>
          <p:nvPr>
            <p:ph type="title"/>
          </p:nvPr>
        </p:nvSpPr>
        <p:spPr>
          <a:xfrm>
            <a:off x="4023175" y="436088"/>
            <a:ext cx="131769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800">
                <a:solidFill>
                  <a:schemeClr val="lt1"/>
                </a:solidFill>
                <a:latin typeface="Anton"/>
                <a:ea typeface="Anton"/>
                <a:cs typeface="Anton"/>
                <a:sym typeface="Anton"/>
              </a:rPr>
              <a:t>Strategia di campagna</a:t>
            </a:r>
            <a:endParaRPr sz="7800"/>
          </a:p>
        </p:txBody>
      </p:sp>
      <p:sp>
        <p:nvSpPr>
          <p:cNvPr id="240" name="Google Shape;240;g3d803425f9d_0_14"/>
          <p:cNvSpPr txBox="1"/>
          <p:nvPr/>
        </p:nvSpPr>
        <p:spPr>
          <a:xfrm>
            <a:off x="8929250" y="2373600"/>
            <a:ext cx="1695300" cy="1537200"/>
          </a:xfrm>
          <a:prstGeom prst="rect">
            <a:avLst/>
          </a:prstGeom>
          <a:solidFill>
            <a:srgbClr val="A7A9AC"/>
          </a:solidFill>
          <a:ln>
            <a:noFill/>
          </a:ln>
        </p:spPr>
        <p:txBody>
          <a:bodyPr anchorCtr="0" anchor="t" bIns="91425" lIns="91425" spcFirstLastPara="1" rIns="91425" wrap="square" tIns="91425">
            <a:noAutofit/>
          </a:bodyPr>
          <a:lstStyle/>
          <a:p>
            <a:pPr indent="0" lvl="0" marL="0" marR="0" rtl="0" algn="ctr">
              <a:lnSpc>
                <a:spcPct val="115000"/>
              </a:lnSpc>
              <a:spcBef>
                <a:spcPts val="1200"/>
              </a:spcBef>
              <a:spcAft>
                <a:spcPts val="1200"/>
              </a:spcAft>
              <a:buClr>
                <a:srgbClr val="000000"/>
              </a:buClr>
              <a:buSzPts val="2000"/>
              <a:buFont typeface="Arial"/>
              <a:buNone/>
            </a:pPr>
            <a:r>
              <a:rPr b="1" i="0" lang="nl-NL" sz="2000" u="none" cap="none" strike="noStrike">
                <a:solidFill>
                  <a:schemeClr val="lt1"/>
                </a:solidFill>
                <a:latin typeface="Quicksand"/>
                <a:ea typeface="Quicksand"/>
                <a:cs typeface="Quicksand"/>
                <a:sym typeface="Quicksand"/>
              </a:rPr>
              <a:t>FASE 1</a:t>
            </a:r>
            <a:br>
              <a:rPr b="0" i="0" lang="nl-NL" sz="2000" u="none" cap="none" strike="noStrike">
                <a:solidFill>
                  <a:schemeClr val="lt1"/>
                </a:solidFill>
                <a:latin typeface="Quicksand Medium"/>
                <a:ea typeface="Quicksand Medium"/>
                <a:cs typeface="Quicksand Medium"/>
                <a:sym typeface="Quicksand Medium"/>
              </a:rPr>
            </a:br>
            <a:r>
              <a:rPr b="0" i="0" lang="nl-NL" sz="2000" u="none" cap="none" strike="noStrike">
                <a:solidFill>
                  <a:schemeClr val="lt1"/>
                </a:solidFill>
                <a:latin typeface="Quicksand Medium"/>
                <a:ea typeface="Quicksand Medium"/>
                <a:cs typeface="Quicksand Medium"/>
                <a:sym typeface="Quicksand Medium"/>
              </a:rPr>
              <a:t>Identificare e analizzare il problema</a:t>
            </a:r>
            <a:endParaRPr b="0" i="0" sz="2000" u="none" cap="none" strike="noStrike">
              <a:solidFill>
                <a:schemeClr val="lt1"/>
              </a:solidFill>
              <a:latin typeface="Quicksand Medium"/>
              <a:ea typeface="Quicksand Medium"/>
              <a:cs typeface="Quicksand Medium"/>
              <a:sym typeface="Quicksand Medium"/>
            </a:endParaRPr>
          </a:p>
        </p:txBody>
      </p:sp>
      <p:sp>
        <p:nvSpPr>
          <p:cNvPr id="241" name="Google Shape;241;g3d803425f9d_0_14"/>
          <p:cNvSpPr txBox="1"/>
          <p:nvPr/>
        </p:nvSpPr>
        <p:spPr>
          <a:xfrm>
            <a:off x="11138775" y="3588450"/>
            <a:ext cx="2396400" cy="1143000"/>
          </a:xfrm>
          <a:prstGeom prst="rect">
            <a:avLst/>
          </a:prstGeom>
          <a:solidFill>
            <a:srgbClr val="939598"/>
          </a:solidFill>
          <a:ln>
            <a:noFill/>
          </a:ln>
        </p:spPr>
        <p:txBody>
          <a:bodyPr anchorCtr="0" anchor="t" bIns="91425" lIns="91425" spcFirstLastPara="1" rIns="91425" wrap="square" tIns="91425">
            <a:noAutofit/>
          </a:bodyPr>
          <a:lstStyle/>
          <a:p>
            <a:pPr indent="0" lvl="0" marL="0" marR="0" rtl="0" algn="ctr">
              <a:lnSpc>
                <a:spcPct val="115000"/>
              </a:lnSpc>
              <a:spcBef>
                <a:spcPts val="1200"/>
              </a:spcBef>
              <a:spcAft>
                <a:spcPts val="1200"/>
              </a:spcAft>
              <a:buClr>
                <a:srgbClr val="000000"/>
              </a:buClr>
              <a:buSzPts val="2000"/>
              <a:buFont typeface="Arial"/>
              <a:buNone/>
            </a:pPr>
            <a:r>
              <a:rPr b="1" i="0" lang="nl-NL" sz="2000" u="none" cap="none" strike="noStrike">
                <a:solidFill>
                  <a:schemeClr val="lt1"/>
                </a:solidFill>
                <a:latin typeface="Quicksand"/>
                <a:ea typeface="Quicksand"/>
                <a:cs typeface="Quicksand"/>
                <a:sym typeface="Quicksand"/>
              </a:rPr>
              <a:t>FASE 2</a:t>
            </a:r>
            <a:br>
              <a:rPr b="0" i="0" lang="nl-NL" sz="2000" u="none" cap="none" strike="noStrike">
                <a:solidFill>
                  <a:schemeClr val="lt1"/>
                </a:solidFill>
                <a:latin typeface="Quicksand Medium"/>
                <a:ea typeface="Quicksand Medium"/>
                <a:cs typeface="Quicksand Medium"/>
                <a:sym typeface="Quicksand Medium"/>
              </a:rPr>
            </a:br>
            <a:r>
              <a:rPr b="0" i="0" lang="nl-NL" sz="2000" u="none" cap="none" strike="noStrike">
                <a:solidFill>
                  <a:schemeClr val="lt1"/>
                </a:solidFill>
                <a:latin typeface="Quicksand Medium"/>
                <a:ea typeface="Quicksand Medium"/>
                <a:cs typeface="Quicksand Medium"/>
                <a:sym typeface="Quicksand Medium"/>
              </a:rPr>
              <a:t>Definire l’obiettivo e i risultati attesi</a:t>
            </a:r>
            <a:endParaRPr b="0" i="0" sz="2000" u="none" cap="none" strike="noStrike">
              <a:solidFill>
                <a:schemeClr val="lt1"/>
              </a:solidFill>
              <a:latin typeface="Quicksand Medium"/>
              <a:ea typeface="Quicksand Medium"/>
              <a:cs typeface="Quicksand Medium"/>
              <a:sym typeface="Quicksand Medium"/>
            </a:endParaRPr>
          </a:p>
        </p:txBody>
      </p:sp>
      <p:sp>
        <p:nvSpPr>
          <p:cNvPr id="242" name="Google Shape;242;g3d803425f9d_0_14"/>
          <p:cNvSpPr txBox="1"/>
          <p:nvPr/>
        </p:nvSpPr>
        <p:spPr>
          <a:xfrm>
            <a:off x="11415864" y="5345850"/>
            <a:ext cx="2119200" cy="1051500"/>
          </a:xfrm>
          <a:prstGeom prst="rect">
            <a:avLst/>
          </a:prstGeom>
          <a:solidFill>
            <a:srgbClr val="818285"/>
          </a:solidFill>
          <a:ln>
            <a:noFill/>
          </a:ln>
        </p:spPr>
        <p:txBody>
          <a:bodyPr anchorCtr="0" anchor="t" bIns="91425" lIns="91425" spcFirstLastPara="1" rIns="91425" wrap="square" tIns="91425">
            <a:noAutofit/>
          </a:bodyPr>
          <a:lstStyle/>
          <a:p>
            <a:pPr indent="0" lvl="0" marL="0" marR="0" rtl="0" algn="ctr">
              <a:lnSpc>
                <a:spcPct val="115000"/>
              </a:lnSpc>
              <a:spcBef>
                <a:spcPts val="1200"/>
              </a:spcBef>
              <a:spcAft>
                <a:spcPts val="1200"/>
              </a:spcAft>
              <a:buClr>
                <a:srgbClr val="000000"/>
              </a:buClr>
              <a:buSzPts val="2000"/>
              <a:buFont typeface="Arial"/>
              <a:buNone/>
            </a:pPr>
            <a:r>
              <a:rPr b="1" i="0" lang="nl-NL" sz="2000" u="none" cap="none" strike="noStrike">
                <a:solidFill>
                  <a:schemeClr val="lt1"/>
                </a:solidFill>
                <a:latin typeface="Quicksand"/>
                <a:ea typeface="Quicksand"/>
                <a:cs typeface="Quicksand"/>
                <a:sym typeface="Quicksand"/>
              </a:rPr>
              <a:t>FASE 3</a:t>
            </a:r>
            <a:br>
              <a:rPr b="0" i="0" lang="nl-NL" sz="2000" u="none" cap="none" strike="noStrike">
                <a:solidFill>
                  <a:schemeClr val="lt1"/>
                </a:solidFill>
                <a:latin typeface="Quicksand Medium"/>
                <a:ea typeface="Quicksand Medium"/>
                <a:cs typeface="Quicksand Medium"/>
                <a:sym typeface="Quicksand Medium"/>
              </a:rPr>
            </a:br>
            <a:r>
              <a:rPr b="0" i="0" lang="nl-NL" sz="2000" u="none" cap="none" strike="noStrike">
                <a:solidFill>
                  <a:schemeClr val="lt1"/>
                </a:solidFill>
                <a:latin typeface="Quicksand Medium"/>
                <a:ea typeface="Quicksand Medium"/>
                <a:cs typeface="Quicksand Medium"/>
                <a:sym typeface="Quicksand Medium"/>
              </a:rPr>
              <a:t>Identificare </a:t>
            </a:r>
            <a:br>
              <a:rPr b="0" i="0" lang="nl-NL" sz="2000" u="none" cap="none" strike="noStrike">
                <a:solidFill>
                  <a:schemeClr val="lt1"/>
                </a:solidFill>
                <a:latin typeface="Quicksand Medium"/>
                <a:ea typeface="Quicksand Medium"/>
                <a:cs typeface="Quicksand Medium"/>
                <a:sym typeface="Quicksand Medium"/>
              </a:rPr>
            </a:br>
            <a:r>
              <a:rPr b="0" i="0" lang="nl-NL" sz="2000" u="none" cap="none" strike="noStrike">
                <a:solidFill>
                  <a:schemeClr val="lt1"/>
                </a:solidFill>
                <a:latin typeface="Quicksand Medium"/>
                <a:ea typeface="Quicksand Medium"/>
                <a:cs typeface="Quicksand Medium"/>
                <a:sym typeface="Quicksand Medium"/>
              </a:rPr>
              <a:t>i decisori</a:t>
            </a:r>
            <a:endParaRPr b="0" i="0" sz="2000" u="none" cap="none" strike="noStrike">
              <a:solidFill>
                <a:schemeClr val="lt1"/>
              </a:solidFill>
              <a:latin typeface="Quicksand Medium"/>
              <a:ea typeface="Quicksand Medium"/>
              <a:cs typeface="Quicksand Medium"/>
              <a:sym typeface="Quicksand Medium"/>
            </a:endParaRPr>
          </a:p>
        </p:txBody>
      </p:sp>
      <p:sp>
        <p:nvSpPr>
          <p:cNvPr id="243" name="Google Shape;243;g3d803425f9d_0_14"/>
          <p:cNvSpPr txBox="1"/>
          <p:nvPr/>
        </p:nvSpPr>
        <p:spPr>
          <a:xfrm>
            <a:off x="9697850" y="6583325"/>
            <a:ext cx="1718100" cy="1537200"/>
          </a:xfrm>
          <a:prstGeom prst="rect">
            <a:avLst/>
          </a:prstGeom>
          <a:solidFill>
            <a:srgbClr val="6D6E71"/>
          </a:solidFill>
          <a:ln>
            <a:noFill/>
          </a:ln>
        </p:spPr>
        <p:txBody>
          <a:bodyPr anchorCtr="0" anchor="t" bIns="91425" lIns="91425" spcFirstLastPara="1" rIns="91425" wrap="square" tIns="91425">
            <a:noAutofit/>
          </a:bodyPr>
          <a:lstStyle/>
          <a:p>
            <a:pPr indent="0" lvl="0" marL="0" marR="0" rtl="0" algn="ctr">
              <a:lnSpc>
                <a:spcPct val="115000"/>
              </a:lnSpc>
              <a:spcBef>
                <a:spcPts val="1200"/>
              </a:spcBef>
              <a:spcAft>
                <a:spcPts val="1200"/>
              </a:spcAft>
              <a:buClr>
                <a:srgbClr val="000000"/>
              </a:buClr>
              <a:buSzPts val="2000"/>
              <a:buFont typeface="Arial"/>
              <a:buNone/>
            </a:pPr>
            <a:r>
              <a:rPr b="1" i="0" lang="nl-NL" sz="2000" u="none" cap="none" strike="noStrike">
                <a:solidFill>
                  <a:schemeClr val="lt1"/>
                </a:solidFill>
                <a:latin typeface="Quicksand"/>
                <a:ea typeface="Quicksand"/>
                <a:cs typeface="Quicksand"/>
                <a:sym typeface="Quicksand"/>
              </a:rPr>
              <a:t>FASE 4</a:t>
            </a:r>
            <a:br>
              <a:rPr b="0" i="0" lang="nl-NL" sz="2000" u="none" cap="none" strike="noStrike">
                <a:solidFill>
                  <a:schemeClr val="lt1"/>
                </a:solidFill>
                <a:latin typeface="Quicksand Medium"/>
                <a:ea typeface="Quicksand Medium"/>
                <a:cs typeface="Quicksand Medium"/>
                <a:sym typeface="Quicksand Medium"/>
              </a:rPr>
            </a:br>
            <a:r>
              <a:rPr b="0" i="0" lang="nl-NL" sz="2000" u="none" cap="none" strike="noStrike">
                <a:solidFill>
                  <a:schemeClr val="lt1"/>
                </a:solidFill>
                <a:latin typeface="Quicksand Medium"/>
                <a:ea typeface="Quicksand Medium"/>
                <a:cs typeface="Quicksand Medium"/>
                <a:sym typeface="Quicksand Medium"/>
              </a:rPr>
              <a:t>Definire il messaggio e la richiesta</a:t>
            </a:r>
            <a:endParaRPr b="0" i="0" sz="2000" u="none" cap="none" strike="noStrike">
              <a:solidFill>
                <a:schemeClr val="lt1"/>
              </a:solidFill>
              <a:latin typeface="Quicksand Medium"/>
              <a:ea typeface="Quicksand Medium"/>
              <a:cs typeface="Quicksand Medium"/>
              <a:sym typeface="Quicksand Medium"/>
            </a:endParaRPr>
          </a:p>
        </p:txBody>
      </p:sp>
      <p:sp>
        <p:nvSpPr>
          <p:cNvPr id="244" name="Google Shape;244;g3d803425f9d_0_14"/>
          <p:cNvSpPr txBox="1"/>
          <p:nvPr/>
        </p:nvSpPr>
        <p:spPr>
          <a:xfrm>
            <a:off x="7521864" y="6583325"/>
            <a:ext cx="1718100" cy="1237500"/>
          </a:xfrm>
          <a:prstGeom prst="rect">
            <a:avLst/>
          </a:prstGeom>
          <a:solidFill>
            <a:srgbClr val="58585A"/>
          </a:solidFill>
          <a:ln>
            <a:noFill/>
          </a:ln>
        </p:spPr>
        <p:txBody>
          <a:bodyPr anchorCtr="0" anchor="t" bIns="91425" lIns="91425" spcFirstLastPara="1" rIns="91425" wrap="square" tIns="91425">
            <a:noAutofit/>
          </a:bodyPr>
          <a:lstStyle/>
          <a:p>
            <a:pPr indent="0" lvl="0" marL="0" marR="0" rtl="0" algn="ctr">
              <a:lnSpc>
                <a:spcPct val="115000"/>
              </a:lnSpc>
              <a:spcBef>
                <a:spcPts val="1200"/>
              </a:spcBef>
              <a:spcAft>
                <a:spcPts val="1200"/>
              </a:spcAft>
              <a:buClr>
                <a:srgbClr val="000000"/>
              </a:buClr>
              <a:buSzPts val="2000"/>
              <a:buFont typeface="Arial"/>
              <a:buNone/>
            </a:pPr>
            <a:r>
              <a:rPr b="1" i="0" lang="nl-NL" sz="2000" u="none" cap="none" strike="noStrike">
                <a:solidFill>
                  <a:schemeClr val="lt1"/>
                </a:solidFill>
                <a:latin typeface="Quicksand"/>
                <a:ea typeface="Quicksand"/>
                <a:cs typeface="Quicksand"/>
                <a:sym typeface="Quicksand"/>
              </a:rPr>
              <a:t>FASE 5</a:t>
            </a:r>
            <a:br>
              <a:rPr b="0" i="0" lang="nl-NL" sz="2000" u="none" cap="none" strike="noStrike">
                <a:solidFill>
                  <a:schemeClr val="lt1"/>
                </a:solidFill>
                <a:latin typeface="Quicksand Medium"/>
                <a:ea typeface="Quicksand Medium"/>
                <a:cs typeface="Quicksand Medium"/>
                <a:sym typeface="Quicksand Medium"/>
              </a:rPr>
            </a:br>
            <a:r>
              <a:rPr b="0" i="0" lang="nl-NL" sz="2000" u="none" cap="none" strike="noStrike">
                <a:solidFill>
                  <a:schemeClr val="lt1"/>
                </a:solidFill>
                <a:latin typeface="Quicksand Medium"/>
                <a:ea typeface="Quicksand Medium"/>
                <a:cs typeface="Quicksand Medium"/>
                <a:sym typeface="Quicksand Medium"/>
              </a:rPr>
              <a:t>Stabilire </a:t>
            </a:r>
            <a:br>
              <a:rPr b="0" i="0" lang="nl-NL" sz="2000" u="none" cap="none" strike="noStrike">
                <a:solidFill>
                  <a:schemeClr val="lt1"/>
                </a:solidFill>
                <a:latin typeface="Quicksand Medium"/>
                <a:ea typeface="Quicksand Medium"/>
                <a:cs typeface="Quicksand Medium"/>
                <a:sym typeface="Quicksand Medium"/>
              </a:rPr>
            </a:br>
            <a:r>
              <a:rPr b="0" i="0" lang="nl-NL" sz="2000" u="none" cap="none" strike="noStrike">
                <a:solidFill>
                  <a:schemeClr val="lt1"/>
                </a:solidFill>
                <a:latin typeface="Quicksand Medium"/>
                <a:ea typeface="Quicksand Medium"/>
                <a:cs typeface="Quicksand Medium"/>
                <a:sym typeface="Quicksand Medium"/>
              </a:rPr>
              <a:t>la tempistica</a:t>
            </a:r>
            <a:endParaRPr b="0" i="0" sz="2000" u="none" cap="none" strike="noStrike">
              <a:solidFill>
                <a:schemeClr val="lt1"/>
              </a:solidFill>
              <a:latin typeface="Quicksand Medium"/>
              <a:ea typeface="Quicksand Medium"/>
              <a:cs typeface="Quicksand Medium"/>
              <a:sym typeface="Quicksand Medium"/>
            </a:endParaRPr>
          </a:p>
        </p:txBody>
      </p:sp>
      <p:sp>
        <p:nvSpPr>
          <p:cNvPr id="245" name="Google Shape;245;g3d803425f9d_0_14"/>
          <p:cNvSpPr txBox="1"/>
          <p:nvPr/>
        </p:nvSpPr>
        <p:spPr>
          <a:xfrm>
            <a:off x="5413694" y="5069444"/>
            <a:ext cx="2701800" cy="1237500"/>
          </a:xfrm>
          <a:prstGeom prst="rect">
            <a:avLst/>
          </a:prstGeom>
          <a:solidFill>
            <a:srgbClr val="404041"/>
          </a:solidFill>
          <a:ln>
            <a:noFill/>
          </a:ln>
        </p:spPr>
        <p:txBody>
          <a:bodyPr anchorCtr="0" anchor="t" bIns="91425" lIns="91425" spcFirstLastPara="1" rIns="91425" wrap="square" tIns="91425">
            <a:noAutofit/>
          </a:bodyPr>
          <a:lstStyle/>
          <a:p>
            <a:pPr indent="0" lvl="0" marL="0" marR="0" rtl="0" algn="ctr">
              <a:lnSpc>
                <a:spcPct val="115000"/>
              </a:lnSpc>
              <a:spcBef>
                <a:spcPts val="1200"/>
              </a:spcBef>
              <a:spcAft>
                <a:spcPts val="1200"/>
              </a:spcAft>
              <a:buClr>
                <a:srgbClr val="000000"/>
              </a:buClr>
              <a:buSzPts val="2000"/>
              <a:buFont typeface="Arial"/>
              <a:buNone/>
            </a:pPr>
            <a:r>
              <a:rPr b="1" i="0" lang="nl-NL" sz="2000" u="none" cap="none" strike="noStrike">
                <a:solidFill>
                  <a:schemeClr val="lt1"/>
                </a:solidFill>
                <a:latin typeface="Quicksand"/>
                <a:ea typeface="Quicksand"/>
                <a:cs typeface="Quicksand"/>
                <a:sym typeface="Quicksand"/>
              </a:rPr>
              <a:t>FASE 6</a:t>
            </a:r>
            <a:br>
              <a:rPr b="0" i="0" lang="nl-NL" sz="2000" u="none" cap="none" strike="noStrike">
                <a:solidFill>
                  <a:schemeClr val="lt1"/>
                </a:solidFill>
                <a:latin typeface="Quicksand Medium"/>
                <a:ea typeface="Quicksand Medium"/>
                <a:cs typeface="Quicksand Medium"/>
                <a:sym typeface="Quicksand Medium"/>
              </a:rPr>
            </a:br>
            <a:r>
              <a:rPr b="0" i="0" lang="nl-NL" sz="2000" u="none" cap="none" strike="noStrike">
                <a:solidFill>
                  <a:schemeClr val="lt1"/>
                </a:solidFill>
                <a:latin typeface="Quicksand Medium"/>
                <a:ea typeface="Quicksand Medium"/>
                <a:cs typeface="Quicksand Medium"/>
                <a:sym typeface="Quicksand Medium"/>
              </a:rPr>
              <a:t>Valutare le risorse, scegliere le strategie e agire</a:t>
            </a:r>
            <a:endParaRPr b="0" i="0" sz="2000" u="none" cap="none" strike="noStrike">
              <a:solidFill>
                <a:schemeClr val="lt1"/>
              </a:solidFill>
              <a:latin typeface="Quicksand Medium"/>
              <a:ea typeface="Quicksand Medium"/>
              <a:cs typeface="Quicksand Medium"/>
              <a:sym typeface="Quicksand Medium"/>
            </a:endParaRPr>
          </a:p>
        </p:txBody>
      </p:sp>
      <p:sp>
        <p:nvSpPr>
          <p:cNvPr id="246" name="Google Shape;246;g3d803425f9d_0_14"/>
          <p:cNvSpPr txBox="1"/>
          <p:nvPr/>
        </p:nvSpPr>
        <p:spPr>
          <a:xfrm>
            <a:off x="6352200" y="3175825"/>
            <a:ext cx="1944000" cy="1143000"/>
          </a:xfrm>
          <a:prstGeom prst="rect">
            <a:avLst/>
          </a:prstGeom>
          <a:solidFill>
            <a:srgbClr val="23201F"/>
          </a:solidFill>
          <a:ln>
            <a:noFill/>
          </a:ln>
        </p:spPr>
        <p:txBody>
          <a:bodyPr anchorCtr="0" anchor="t" bIns="91425" lIns="91425" spcFirstLastPara="1" rIns="91425" wrap="square" tIns="91425">
            <a:noAutofit/>
          </a:bodyPr>
          <a:lstStyle/>
          <a:p>
            <a:pPr indent="0" lvl="0" marL="0" marR="0" rtl="0" algn="ctr">
              <a:lnSpc>
                <a:spcPct val="115000"/>
              </a:lnSpc>
              <a:spcBef>
                <a:spcPts val="1200"/>
              </a:spcBef>
              <a:spcAft>
                <a:spcPts val="1200"/>
              </a:spcAft>
              <a:buClr>
                <a:srgbClr val="000000"/>
              </a:buClr>
              <a:buSzPts val="2000"/>
              <a:buFont typeface="Arial"/>
              <a:buNone/>
            </a:pPr>
            <a:r>
              <a:rPr b="1" i="0" lang="nl-NL" sz="2000" u="none" cap="none" strike="noStrike">
                <a:solidFill>
                  <a:schemeClr val="lt1"/>
                </a:solidFill>
                <a:latin typeface="Quicksand"/>
                <a:ea typeface="Quicksand"/>
                <a:cs typeface="Quicksand"/>
                <a:sym typeface="Quicksand"/>
              </a:rPr>
              <a:t>FASE 7</a:t>
            </a:r>
            <a:br>
              <a:rPr b="0" i="0" lang="nl-NL" sz="2000" u="none" cap="none" strike="noStrike">
                <a:solidFill>
                  <a:schemeClr val="lt1"/>
                </a:solidFill>
                <a:latin typeface="Quicksand Medium"/>
                <a:ea typeface="Quicksand Medium"/>
                <a:cs typeface="Quicksand Medium"/>
                <a:sym typeface="Quicksand Medium"/>
              </a:rPr>
            </a:br>
            <a:r>
              <a:rPr b="0" i="0" lang="nl-NL" sz="2000" u="none" cap="none" strike="noStrike">
                <a:solidFill>
                  <a:schemeClr val="lt1"/>
                </a:solidFill>
                <a:latin typeface="Quicksand Medium"/>
                <a:ea typeface="Quicksand Medium"/>
                <a:cs typeface="Quicksand Medium"/>
                <a:sym typeface="Quicksand Medium"/>
              </a:rPr>
              <a:t>Monitorare, valutare e condividere</a:t>
            </a:r>
            <a:endParaRPr b="0" i="0" sz="2000" u="none" cap="none" strike="noStrike">
              <a:solidFill>
                <a:schemeClr val="lt1"/>
              </a:solidFill>
              <a:latin typeface="Quicksand Medium"/>
              <a:ea typeface="Quicksand Medium"/>
              <a:cs typeface="Quicksand Medium"/>
              <a:sym typeface="Quicksand Medium"/>
            </a:endParaRPr>
          </a:p>
        </p:txBody>
      </p:sp>
      <p:sp>
        <p:nvSpPr>
          <p:cNvPr id="247" name="Google Shape;247;g3d803425f9d_0_14"/>
          <p:cNvSpPr/>
          <p:nvPr/>
        </p:nvSpPr>
        <p:spPr>
          <a:xfrm>
            <a:off x="8590219" y="4430725"/>
            <a:ext cx="2305800" cy="1537200"/>
          </a:xfrm>
          <a:prstGeom prst="ellipse">
            <a:avLst/>
          </a:prstGeom>
          <a:solidFill>
            <a:srgbClr val="16114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nl-NL" sz="2000" u="none" cap="none" strike="noStrike">
                <a:solidFill>
                  <a:schemeClr val="lt1"/>
                </a:solidFill>
                <a:latin typeface="Quicksand"/>
                <a:ea typeface="Quicksand"/>
                <a:cs typeface="Quicksand"/>
                <a:sym typeface="Quicksand"/>
              </a:rPr>
              <a:t>IL CICLO DELL’ADVOCACY</a:t>
            </a:r>
            <a:endParaRPr b="1" i="0" sz="2000" u="none" cap="none" strike="noStrike">
              <a:solidFill>
                <a:schemeClr val="lt1"/>
              </a:solidFill>
              <a:latin typeface="Quicksand"/>
              <a:ea typeface="Quicksand"/>
              <a:cs typeface="Quicksand"/>
              <a:sym typeface="Quicksand"/>
            </a:endParaRPr>
          </a:p>
        </p:txBody>
      </p:sp>
      <p:pic>
        <p:nvPicPr>
          <p:cNvPr id="248" name="Google Shape;248;g3d803425f9d_0_14"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2" name="Shape 252"/>
        <p:cNvGrpSpPr/>
        <p:nvPr/>
      </p:nvGrpSpPr>
      <p:grpSpPr>
        <a:xfrm>
          <a:off x="0" y="0"/>
          <a:ext cx="0" cy="0"/>
          <a:chOff x="0" y="0"/>
          <a:chExt cx="0" cy="0"/>
        </a:xfrm>
      </p:grpSpPr>
      <p:grpSp>
        <p:nvGrpSpPr>
          <p:cNvPr id="253" name="Google Shape;253;g3d803425f9d_0_24"/>
          <p:cNvGrpSpPr/>
          <p:nvPr/>
        </p:nvGrpSpPr>
        <p:grpSpPr>
          <a:xfrm>
            <a:off x="0" y="-216993"/>
            <a:ext cx="2922102" cy="10504504"/>
            <a:chOff x="0" y="-57150"/>
            <a:chExt cx="769602" cy="2766600"/>
          </a:xfrm>
        </p:grpSpPr>
        <p:sp>
          <p:nvSpPr>
            <p:cNvPr id="254" name="Google Shape;254;g3d803425f9d_0_2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5" name="Google Shape;255;g3d803425f9d_0_2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6" name="Google Shape;256;g3d803425f9d_0_2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7" name="Google Shape;257;g3d803425f9d_0_24"/>
          <p:cNvSpPr txBox="1"/>
          <p:nvPr>
            <p:ph type="title"/>
          </p:nvPr>
        </p:nvSpPr>
        <p:spPr>
          <a:xfrm>
            <a:off x="4037475" y="881625"/>
            <a:ext cx="12339300" cy="2155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Attività: </a:t>
            </a:r>
            <a:br>
              <a:rPr lang="nl-NL" sz="8000">
                <a:solidFill>
                  <a:schemeClr val="lt1"/>
                </a:solidFill>
                <a:latin typeface="Anton"/>
                <a:ea typeface="Anton"/>
                <a:cs typeface="Anton"/>
                <a:sym typeface="Anton"/>
              </a:rPr>
            </a:br>
            <a:r>
              <a:rPr lang="nl-NL" sz="8000">
                <a:solidFill>
                  <a:schemeClr val="lt1"/>
                </a:solidFill>
                <a:latin typeface="Anton"/>
                <a:ea typeface="Anton"/>
                <a:cs typeface="Anton"/>
                <a:sym typeface="Anton"/>
              </a:rPr>
              <a:t>Progettare una campagna</a:t>
            </a:r>
            <a:endParaRPr sz="8000"/>
          </a:p>
        </p:txBody>
      </p:sp>
      <p:sp>
        <p:nvSpPr>
          <p:cNvPr id="258" name="Google Shape;258;g3d803425f9d_0_24"/>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592"/>
              </a:spcBef>
              <a:spcAft>
                <a:spcPts val="0"/>
              </a:spcAft>
              <a:buSzPts val="1800"/>
              <a:buNone/>
            </a:pPr>
            <a:r>
              <a:t/>
            </a:r>
            <a:endParaRPr sz="4000">
              <a:solidFill>
                <a:schemeClr val="lt1"/>
              </a:solidFill>
              <a:latin typeface="Quicksand Medium"/>
              <a:ea typeface="Quicksand Medium"/>
              <a:cs typeface="Quicksand Medium"/>
              <a:sym typeface="Quicksand Medium"/>
            </a:endParaRPr>
          </a:p>
          <a:p>
            <a:pPr indent="0" lvl="0" marL="0" rtl="0" algn="ctr">
              <a:lnSpc>
                <a:spcPct val="115000"/>
              </a:lnSpc>
              <a:spcBef>
                <a:spcPts val="592"/>
              </a:spcBef>
              <a:spcAft>
                <a:spcPts val="0"/>
              </a:spcAft>
              <a:buSzPts val="1800"/>
              <a:buNone/>
            </a:pPr>
            <a:r>
              <a:rPr lang="nl-NL" sz="4000">
                <a:solidFill>
                  <a:schemeClr val="lt1"/>
                </a:solidFill>
                <a:latin typeface="Quicksand Medium"/>
                <a:ea typeface="Quicksand Medium"/>
                <a:cs typeface="Quicksand Medium"/>
                <a:sym typeface="Quicksand Medium"/>
              </a:rPr>
              <a:t>Lavorate in gruppo per progettare </a:t>
            </a:r>
            <a:br>
              <a:rPr lang="nl-NL" sz="4000">
                <a:solidFill>
                  <a:schemeClr val="lt1"/>
                </a:solidFill>
                <a:latin typeface="Quicksand Medium"/>
                <a:ea typeface="Quicksand Medium"/>
                <a:cs typeface="Quicksand Medium"/>
                <a:sym typeface="Quicksand Medium"/>
              </a:rPr>
            </a:br>
            <a:r>
              <a:rPr lang="nl-NL" sz="4000">
                <a:solidFill>
                  <a:schemeClr val="lt1"/>
                </a:solidFill>
                <a:latin typeface="Quicksand Medium"/>
                <a:ea typeface="Quicksand Medium"/>
                <a:cs typeface="Quicksand Medium"/>
                <a:sym typeface="Quicksand Medium"/>
              </a:rPr>
              <a:t>una campagna di advocacy</a:t>
            </a:r>
            <a:endParaRPr sz="4000">
              <a:solidFill>
                <a:schemeClr val="lt1"/>
              </a:solidFill>
              <a:latin typeface="Quicksand Medium"/>
              <a:ea typeface="Quicksand Medium"/>
              <a:cs typeface="Quicksand Medium"/>
              <a:sym typeface="Quicksand Medium"/>
            </a:endParaRPr>
          </a:p>
          <a:p>
            <a:pPr indent="0" lvl="0" marL="0" rtl="0" algn="ctr">
              <a:lnSpc>
                <a:spcPct val="115000"/>
              </a:lnSpc>
              <a:spcBef>
                <a:spcPts val="592"/>
              </a:spcBef>
              <a:spcAft>
                <a:spcPts val="0"/>
              </a:spcAft>
              <a:buSzPts val="1800"/>
              <a:buNone/>
            </a:pPr>
            <a:r>
              <a:t/>
            </a:r>
            <a:endParaRPr sz="4000">
              <a:solidFill>
                <a:schemeClr val="lt1"/>
              </a:solidFill>
              <a:latin typeface="Quicksand Medium"/>
              <a:ea typeface="Quicksand Medium"/>
              <a:cs typeface="Quicksand Medium"/>
              <a:sym typeface="Quicksand Medium"/>
            </a:endParaRPr>
          </a:p>
          <a:p>
            <a:pPr indent="0" lvl="0" marL="0" rtl="0" algn="ctr">
              <a:lnSpc>
                <a:spcPct val="115000"/>
              </a:lnSpc>
              <a:spcBef>
                <a:spcPts val="592"/>
              </a:spcBef>
              <a:spcAft>
                <a:spcPts val="0"/>
              </a:spcAft>
              <a:buSzPts val="1800"/>
              <a:buNone/>
            </a:pPr>
            <a:r>
              <a:rPr lang="nl-NL" sz="4000">
                <a:solidFill>
                  <a:schemeClr val="lt1"/>
                </a:solidFill>
                <a:latin typeface="Quicksand Medium"/>
                <a:ea typeface="Quicksand Medium"/>
                <a:cs typeface="Quicksand Medium"/>
                <a:sym typeface="Quicksand Medium"/>
              </a:rPr>
              <a:t>Generate impatto!</a:t>
            </a:r>
            <a:endParaRPr sz="4000">
              <a:solidFill>
                <a:schemeClr val="lt1"/>
              </a:solidFill>
              <a:latin typeface="Quicksand Medium"/>
              <a:ea typeface="Quicksand Medium"/>
              <a:cs typeface="Quicksand Medium"/>
              <a:sym typeface="Quicksand Medium"/>
            </a:endParaRPr>
          </a:p>
          <a:p>
            <a:pPr indent="0" lvl="0" marL="342900" rtl="0" algn="l">
              <a:lnSpc>
                <a:spcPct val="115000"/>
              </a:lnSpc>
              <a:spcBef>
                <a:spcPts val="592"/>
              </a:spcBef>
              <a:spcAft>
                <a:spcPts val="0"/>
              </a:spcAft>
              <a:buSzPts val="1800"/>
              <a:buNone/>
            </a:pPr>
            <a:r>
              <a:t/>
            </a:r>
            <a:endParaRPr sz="4000">
              <a:latin typeface="Quicksand Medium"/>
              <a:ea typeface="Quicksand Medium"/>
              <a:cs typeface="Quicksand Medium"/>
              <a:sym typeface="Quicksand Medium"/>
            </a:endParaRPr>
          </a:p>
          <a:p>
            <a:pPr indent="-154940" lvl="0" marL="342900" rtl="0" algn="l">
              <a:lnSpc>
                <a:spcPct val="115000"/>
              </a:lnSpc>
              <a:spcBef>
                <a:spcPts val="592"/>
              </a:spcBef>
              <a:spcAft>
                <a:spcPts val="0"/>
              </a:spcAft>
              <a:buClr>
                <a:schemeClr val="dk1"/>
              </a:buClr>
              <a:buSzPts val="3200"/>
              <a:buNone/>
            </a:pPr>
            <a:r>
              <a:t/>
            </a:r>
            <a:endParaRPr sz="4000">
              <a:solidFill>
                <a:schemeClr val="lt1"/>
              </a:solidFill>
              <a:latin typeface="Quicksand Medium"/>
              <a:ea typeface="Quicksand Medium"/>
              <a:cs typeface="Quicksand Medium"/>
              <a:sym typeface="Quicksand Medium"/>
            </a:endParaRPr>
          </a:p>
        </p:txBody>
      </p:sp>
      <p:pic>
        <p:nvPicPr>
          <p:cNvPr id="259" name="Google Shape;259;g3d803425f9d_0_24"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3" name="Shape 263"/>
        <p:cNvGrpSpPr/>
        <p:nvPr/>
      </p:nvGrpSpPr>
      <p:grpSpPr>
        <a:xfrm>
          <a:off x="0" y="0"/>
          <a:ext cx="0" cy="0"/>
          <a:chOff x="0" y="0"/>
          <a:chExt cx="0" cy="0"/>
        </a:xfrm>
      </p:grpSpPr>
      <p:grpSp>
        <p:nvGrpSpPr>
          <p:cNvPr id="264" name="Google Shape;264;g3d803425f9d_0_34"/>
          <p:cNvGrpSpPr/>
          <p:nvPr/>
        </p:nvGrpSpPr>
        <p:grpSpPr>
          <a:xfrm>
            <a:off x="0" y="-216992"/>
            <a:ext cx="2922102" cy="10504504"/>
            <a:chOff x="0" y="-57150"/>
            <a:chExt cx="769602" cy="2766600"/>
          </a:xfrm>
        </p:grpSpPr>
        <p:sp>
          <p:nvSpPr>
            <p:cNvPr id="265" name="Google Shape;265;g3d803425f9d_0_3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6" name="Google Shape;266;g3d803425f9d_0_3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7" name="Google Shape;267;g3d803425f9d_0_3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8" name="Google Shape;268;g3d803425f9d_0_34"/>
          <p:cNvSpPr txBox="1"/>
          <p:nvPr>
            <p:ph type="title"/>
          </p:nvPr>
        </p:nvSpPr>
        <p:spPr>
          <a:xfrm>
            <a:off x="3733800" y="1790700"/>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Rflessioni</a:t>
            </a:r>
            <a:endParaRPr sz="8000">
              <a:solidFill>
                <a:schemeClr val="lt1"/>
              </a:solidFill>
            </a:endParaRPr>
          </a:p>
        </p:txBody>
      </p:sp>
      <p:pic>
        <p:nvPicPr>
          <p:cNvPr id="269" name="Google Shape;269;g3d803425f9d_0_34"/>
          <p:cNvPicPr preferRelativeResize="0"/>
          <p:nvPr/>
        </p:nvPicPr>
        <p:blipFill rotWithShape="1">
          <a:blip r:embed="rId4">
            <a:alphaModFix/>
          </a:blip>
          <a:srcRect b="46141" l="40526" r="0" t="0"/>
          <a:stretch/>
        </p:blipFill>
        <p:spPr>
          <a:xfrm>
            <a:off x="9931850" y="853125"/>
            <a:ext cx="8356152" cy="4256700"/>
          </a:xfrm>
          <a:prstGeom prst="rect">
            <a:avLst/>
          </a:prstGeom>
          <a:noFill/>
          <a:ln>
            <a:noFill/>
          </a:ln>
        </p:spPr>
      </p:pic>
      <p:sp>
        <p:nvSpPr>
          <p:cNvPr id="270" name="Google Shape;270;g3d803425f9d_0_34"/>
          <p:cNvSpPr txBox="1"/>
          <p:nvPr>
            <p:ph idx="1" type="body"/>
          </p:nvPr>
        </p:nvSpPr>
        <p:spPr>
          <a:xfrm>
            <a:off x="3945150" y="4412864"/>
            <a:ext cx="12421800" cy="2113500"/>
          </a:xfrm>
          <a:prstGeom prst="rect">
            <a:avLst/>
          </a:prstGeom>
          <a:noFill/>
          <a:ln>
            <a:noFill/>
          </a:ln>
        </p:spPr>
        <p:txBody>
          <a:bodyPr anchorCtr="0" anchor="t" bIns="45700" lIns="91425" spcFirstLastPara="1" rIns="91425" wrap="square" tIns="45700">
            <a:noAutofit/>
          </a:bodyPr>
          <a:lstStyle/>
          <a:p>
            <a:pPr indent="-457200" lvl="0" marL="457200" rtl="0" algn="l">
              <a:lnSpc>
                <a:spcPct val="115000"/>
              </a:lnSpc>
              <a:spcBef>
                <a:spcPts val="0"/>
              </a:spcBef>
              <a:spcAft>
                <a:spcPts val="0"/>
              </a:spcAft>
              <a:buClr>
                <a:schemeClr val="lt1"/>
              </a:buClr>
              <a:buSzPts val="4800"/>
              <a:buFont typeface="Quicksand Medium"/>
              <a:buChar char="•"/>
            </a:pPr>
            <a:r>
              <a:rPr lang="nl-NL" sz="4800">
                <a:solidFill>
                  <a:schemeClr val="lt1"/>
                </a:solidFill>
                <a:latin typeface="Quicksand Medium"/>
                <a:ea typeface="Quicksand Medium"/>
                <a:cs typeface="Quicksand Medium"/>
                <a:sym typeface="Quicksand Medium"/>
              </a:rPr>
              <a:t>Cosa hai imparato?</a:t>
            </a:r>
            <a:endParaRPr sz="4800">
              <a:solidFill>
                <a:schemeClr val="lt1"/>
              </a:solidFill>
              <a:latin typeface="Quicksand Medium"/>
              <a:ea typeface="Quicksand Medium"/>
              <a:cs typeface="Quicksand Medium"/>
              <a:sym typeface="Quicksand Medium"/>
            </a:endParaRPr>
          </a:p>
          <a:p>
            <a:pPr indent="-457200" lvl="0" marL="457200" rtl="0" algn="l">
              <a:lnSpc>
                <a:spcPct val="115000"/>
              </a:lnSpc>
              <a:spcBef>
                <a:spcPts val="1000"/>
              </a:spcBef>
              <a:spcAft>
                <a:spcPts val="0"/>
              </a:spcAft>
              <a:buClr>
                <a:schemeClr val="lt1"/>
              </a:buClr>
              <a:buSzPts val="4800"/>
              <a:buFont typeface="Quicksand Medium"/>
              <a:buChar char="•"/>
            </a:pPr>
            <a:r>
              <a:rPr lang="nl-NL" sz="4800">
                <a:solidFill>
                  <a:schemeClr val="lt1"/>
                </a:solidFill>
                <a:latin typeface="Quicksand Medium"/>
                <a:ea typeface="Quicksand Medium"/>
                <a:cs typeface="Quicksand Medium"/>
                <a:sym typeface="Quicksand Medium"/>
              </a:rPr>
              <a:t>Cosa ti ha sorpreso o sfidato?</a:t>
            </a:r>
            <a:endParaRPr sz="8000">
              <a:solidFill>
                <a:schemeClr val="lt1"/>
              </a:solidFill>
              <a:latin typeface="Quicksand Medium"/>
              <a:ea typeface="Quicksand Medium"/>
              <a:cs typeface="Quicksand Medium"/>
              <a:sym typeface="Quicksand Medium"/>
            </a:endParaRPr>
          </a:p>
          <a:p>
            <a:pPr indent="-139700" lvl="0" marL="342900" rtl="0" algn="l">
              <a:lnSpc>
                <a:spcPct val="115000"/>
              </a:lnSpc>
              <a:spcBef>
                <a:spcPts val="1000"/>
              </a:spcBef>
              <a:spcAft>
                <a:spcPts val="1000"/>
              </a:spcAft>
              <a:buClr>
                <a:schemeClr val="dk1"/>
              </a:buClr>
              <a:buSzPts val="3200"/>
              <a:buNone/>
            </a:pPr>
            <a:r>
              <a:t/>
            </a:r>
            <a:endParaRPr>
              <a:solidFill>
                <a:schemeClr val="lt1"/>
              </a:solidFill>
              <a:latin typeface="Quicksand Medium"/>
              <a:ea typeface="Quicksand Medium"/>
              <a:cs typeface="Quicksand Medium"/>
              <a:sym typeface="Quicksand Medium"/>
            </a:endParaRPr>
          </a:p>
        </p:txBody>
      </p:sp>
      <p:pic>
        <p:nvPicPr>
          <p:cNvPr id="271" name="Google Shape;271;g3d803425f9d_0_34"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75" name="Shape 275"/>
        <p:cNvGrpSpPr/>
        <p:nvPr/>
      </p:nvGrpSpPr>
      <p:grpSpPr>
        <a:xfrm>
          <a:off x="0" y="0"/>
          <a:ext cx="0" cy="0"/>
          <a:chOff x="0" y="0"/>
          <a:chExt cx="0" cy="0"/>
        </a:xfrm>
      </p:grpSpPr>
      <p:sp>
        <p:nvSpPr>
          <p:cNvPr id="276" name="Google Shape;276;p1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7" name="Google Shape;277;p12"/>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8" name="Google Shape;278;p12"/>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9" name="Google Shape;279;p12"/>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80" name="Google Shape;280;p12"/>
          <p:cNvGrpSpPr/>
          <p:nvPr/>
        </p:nvGrpSpPr>
        <p:grpSpPr>
          <a:xfrm>
            <a:off x="0" y="6944199"/>
            <a:ext cx="18712392" cy="3342828"/>
            <a:chOff x="0" y="-57150"/>
            <a:chExt cx="4988508" cy="1166944"/>
          </a:xfrm>
        </p:grpSpPr>
        <p:sp>
          <p:nvSpPr>
            <p:cNvPr id="281" name="Google Shape;281;p12"/>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2" name="Google Shape;282;p12"/>
            <p:cNvSpPr txBox="1"/>
            <p:nvPr/>
          </p:nvSpPr>
          <p:spPr>
            <a:xfrm>
              <a:off x="0" y="-57150"/>
              <a:ext cx="4988400" cy="880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3" name="Google Shape;283;p12"/>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4" name="Google Shape;284;p12"/>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5" name="Google Shape;285;p12"/>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6" name="Google Shape;286;p12"/>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7" name="Google Shape;287;p12"/>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8" name="Google Shape;288;p12"/>
          <p:cNvSpPr txBox="1"/>
          <p:nvPr/>
        </p:nvSpPr>
        <p:spPr>
          <a:xfrm>
            <a:off x="2157043" y="1867848"/>
            <a:ext cx="35901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Contatti</a:t>
            </a:r>
            <a:endParaRPr b="0" i="0" sz="1400" u="none" cap="none" strike="noStrike">
              <a:solidFill>
                <a:srgbClr val="000000"/>
              </a:solidFill>
              <a:latin typeface="Arial"/>
              <a:ea typeface="Arial"/>
              <a:cs typeface="Arial"/>
              <a:sym typeface="Arial"/>
            </a:endParaRPr>
          </a:p>
        </p:txBody>
      </p:sp>
      <p:sp>
        <p:nvSpPr>
          <p:cNvPr id="289" name="Google Shape;289;p12"/>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sng" cap="none" strike="noStrike">
                <a:solidFill>
                  <a:srgbClr val="FFFFFF"/>
                </a:solidFill>
                <a:latin typeface="Quicksand Medium"/>
                <a:ea typeface="Quicksand Medium"/>
                <a:cs typeface="Quicksand Medium"/>
                <a:sym typeface="Quicksand Medium"/>
                <a:hlinkClick r:id="rId12">
                  <a:extLst>
                    <a:ext uri="{A12FA001-AC4F-418D-AE19-62706E023703}">
                      <ahyp:hlinkClr val="tx"/>
                    </a:ext>
                  </a:extLst>
                </a:hlinkClick>
              </a:rPr>
              <a:t>https://deafstudies.eu/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290" name="Google Shape;290;p12"/>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none" cap="none" strike="noStrike">
                <a:solidFill>
                  <a:srgbClr val="FFFFFF"/>
                </a:solidFill>
                <a:latin typeface="Quicksand Medium"/>
                <a:ea typeface="Quicksand Medium"/>
                <a:cs typeface="Quicksand Medium"/>
                <a:sym typeface="Quicksand Medium"/>
              </a:rPr>
              <a:t>Deaf Culture, Heritage and Diversity</a:t>
            </a:r>
            <a:endParaRPr b="0" i="0" sz="1400" u="none" cap="none" strike="noStrike">
              <a:solidFill>
                <a:srgbClr val="000000"/>
              </a:solidFill>
              <a:latin typeface="Quicksand Medium"/>
              <a:ea typeface="Quicksand Medium"/>
              <a:cs typeface="Quicksand Medium"/>
              <a:sym typeface="Quicksand Medium"/>
            </a:endParaRPr>
          </a:p>
        </p:txBody>
      </p:sp>
      <p:sp>
        <p:nvSpPr>
          <p:cNvPr id="291" name="Google Shape;291;p12"/>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none" cap="none" strike="noStrike">
                <a:solidFill>
                  <a:srgbClr val="FFFFFF"/>
                </a:solidFill>
                <a:latin typeface="Quicksand Medium"/>
                <a:ea typeface="Quicksand Medium"/>
                <a:cs typeface="Quicksand Medium"/>
                <a:sym typeface="Quicksand Medium"/>
              </a:rPr>
              <a:t>@deafstudies.eu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292" name="Google Shape;292;p12"/>
          <p:cNvSpPr txBox="1"/>
          <p:nvPr/>
        </p:nvSpPr>
        <p:spPr>
          <a:xfrm>
            <a:off x="273193" y="9789842"/>
            <a:ext cx="134379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nl-NL" sz="1200" u="none" cap="none" strike="noStrike">
                <a:solidFill>
                  <a:srgbClr val="161140"/>
                </a:solidFill>
                <a:latin typeface="Quicksand Medium"/>
                <a:ea typeface="Quicksand Medium"/>
                <a:cs typeface="Quicksand Medium"/>
                <a:sym typeface="Quicksand Medium"/>
              </a:rPr>
              <a:t>Traduzione in italiano realizzata con supporto di AI; revisione e adattamento finale eseguiti da Susanna Ricci Bitti, Istituto dei Sordi di Torino.</a:t>
            </a:r>
            <a:endParaRPr b="0" i="0" sz="1200" u="none" cap="none" strike="noStrike">
              <a:solidFill>
                <a:srgbClr val="161140"/>
              </a:solidFill>
              <a:latin typeface="Quicksand Medium"/>
              <a:ea typeface="Quicksand Medium"/>
              <a:cs typeface="Quicksand Medium"/>
              <a:sym typeface="Quicksand Medium"/>
            </a:endParaRPr>
          </a:p>
        </p:txBody>
      </p:sp>
      <p:pic>
        <p:nvPicPr>
          <p:cNvPr id="293" name="Google Shape;293;p12" title="IT_Co-fundedbytheEU_RGB_WHITE Outline.png"/>
          <p:cNvPicPr preferRelativeResize="0"/>
          <p:nvPr/>
        </p:nvPicPr>
        <p:blipFill>
          <a:blip r:embed="rId13">
            <a:alphaModFix/>
          </a:blip>
          <a:stretch>
            <a:fillRect/>
          </a:stretch>
        </p:blipFill>
        <p:spPr>
          <a:xfrm>
            <a:off x="14422295" y="288013"/>
            <a:ext cx="3332127" cy="73866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