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10287000" cx="18288000"/>
  <p:notesSz cx="6858000" cy="9144000"/>
  <p:embeddedFontLst>
    <p:embeddedFont>
      <p:font typeface="Anton"/>
      <p:regular r:id="rId30"/>
    </p:embeddedFont>
    <p:embeddedFont>
      <p:font typeface="Quicksand"/>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3" roundtripDataSignature="AMtx7mgmjhGclDbfqeUmnRQMpP74o0KU2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2E048F-A1F3-49E7-B7E4-EBB809173207}">
  <a:tblStyle styleId="{812E048F-A1F3-49E7-B7E4-EBB809173207}" styleName="Table_0">
    <a:wholeTbl>
      <a:tcTxStyle b="off" i="off">
        <a:font>
          <a:latin typeface="Calibri"/>
          <a:ea typeface="Calibri"/>
          <a:cs typeface="Calibri"/>
        </a:font>
        <a:schemeClr val="dk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chemeClr val="accent4"/>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4">
              <a:alpha val="40000"/>
            </a:schemeClr>
          </a:solidFill>
        </a:fill>
      </a:tcStyle>
    </a:band1H>
    <a:band2H>
      <a:tcTxStyle b="off" i="off"/>
    </a:band2H>
    <a:band1V>
      <a:tcTxStyle b="off" i="off"/>
      <a:tcStyle>
        <a:tcBdr>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tcBdr>
        <a:fill>
          <a:solidFill>
            <a:schemeClr val="accent4">
              <a:alpha val="40000"/>
            </a:schemeClr>
          </a:solidFill>
        </a:fill>
      </a:tcStyle>
    </a:band1V>
    <a:band2V>
      <a:tcTxStyle b="off" i="off"/>
    </a:band2V>
    <a:la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n" i="off">
        <a:font>
          <a:latin typeface="Calibri"/>
          <a:ea typeface="Calibri"/>
          <a:cs typeface="Calibri"/>
        </a:font>
        <a:schemeClr val="lt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4"/>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Quicksand-regular.fntdata"/><Relationship Id="rId30" Type="http://schemas.openxmlformats.org/officeDocument/2006/relationships/font" Target="fonts/Anton-regular.fntdata"/><Relationship Id="rId11" Type="http://schemas.openxmlformats.org/officeDocument/2006/relationships/slide" Target="slides/slide5.xml"/><Relationship Id="rId33" Type="http://customschemas.google.com/relationships/presentationmetadata" Target="metadata"/><Relationship Id="rId10" Type="http://schemas.openxmlformats.org/officeDocument/2006/relationships/slide" Target="slides/slide4.xml"/><Relationship Id="rId32" Type="http://schemas.openxmlformats.org/officeDocument/2006/relationships/font" Target="fonts/Quicksand-bold.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fa9f5703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g35fa9f5703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5fa9f5703a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35fa9f5703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5fa9f5703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35fa9f5703a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5fa9f5703a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g35fa9f5703a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5fa9f5703a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g35fa9f5703a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fa9f5703a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g35fa9f5703a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5fa9f5703a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g35fa9f5703a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dc3f415dc8_1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g3dc3f415dc8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dc3f415dc8_1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g3dc3f415dc8_1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dc3f415dc8_1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g3dc3f415dc8_1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dc3f415dc8_1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g3dc3f415dc8_1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dc3f415dc8_1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5" name="Google Shape;305;g3dc3f415dc8_1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5fa9f5703a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35fa9f5703a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7" name="Google Shape;32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9" name="Google Shape;33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p:nvPr>
            <p:ph idx="2" type="pic"/>
          </p:nvPr>
        </p:nvSpPr>
        <p:spPr>
          <a:xfrm>
            <a:off x="1792288" y="612775"/>
            <a:ext cx="5486400" cy="4114800"/>
          </a:xfrm>
          <a:prstGeom prst="rect">
            <a:avLst/>
          </a:prstGeom>
          <a:noFill/>
          <a:ln>
            <a:noFill/>
          </a:ln>
        </p:spPr>
      </p:sp>
      <p:sp>
        <p:nvSpPr>
          <p:cNvPr id="64" name="Google Shape;64;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hyperlink" Target="http://www.youtube.com/watch?v=MBgKNle7Q7A" TargetMode="External"/><Relationship Id="rId6" Type="http://schemas.openxmlformats.org/officeDocument/2006/relationships/image" Target="../media/image8.jpg"/><Relationship Id="rId7"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3.png"/></Relationships>
</file>

<file path=ppt/slides/_rels/slide23.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5.png"/><Relationship Id="rId13" Type="http://schemas.openxmlformats.org/officeDocument/2006/relationships/image" Target="../media/image3.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2.png"/><Relationship Id="rId8"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2"/>
            <a:ext cx="2922102" cy="10504504"/>
            <a:chOff x="0" y="-57150"/>
            <a:chExt cx="769602" cy="2766600"/>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0" y="4025625"/>
            <a:ext cx="14225700" cy="969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6300" u="none" cap="none" strike="noStrike">
                <a:solidFill>
                  <a:srgbClr val="FFFFFF"/>
                </a:solidFill>
                <a:latin typeface="Anton"/>
                <a:ea typeface="Anton"/>
                <a:cs typeface="Anton"/>
                <a:sym typeface="Anton"/>
              </a:rPr>
              <a:t>Recht</a:t>
            </a:r>
            <a:r>
              <a:rPr lang="nl-NL" sz="6300">
                <a:solidFill>
                  <a:srgbClr val="FFFFFF"/>
                </a:solidFill>
                <a:latin typeface="Anton"/>
                <a:ea typeface="Anton"/>
                <a:cs typeface="Anton"/>
                <a:sym typeface="Anton"/>
              </a:rPr>
              <a:t>en</a:t>
            </a:r>
            <a:r>
              <a:rPr b="0" i="0" lang="nl-NL" sz="6300" u="none" cap="none" strike="noStrike">
                <a:solidFill>
                  <a:srgbClr val="FFFFFF"/>
                </a:solidFill>
                <a:latin typeface="Anton"/>
                <a:ea typeface="Anton"/>
                <a:cs typeface="Anton"/>
                <a:sym typeface="Anton"/>
              </a:rPr>
              <a:t> en belangenbehartiging van doven </a:t>
            </a:r>
            <a:endParaRPr b="0" i="0" sz="1500" u="none" cap="none" strike="noStrike">
              <a:solidFill>
                <a:srgbClr val="FFFFFF"/>
              </a:solidFill>
              <a:latin typeface="Anton"/>
              <a:ea typeface="Anton"/>
              <a:cs typeface="Anton"/>
              <a:sym typeface="Anton"/>
            </a:endParaRPr>
          </a:p>
        </p:txBody>
      </p:sp>
      <p:sp>
        <p:nvSpPr>
          <p:cNvPr id="89" name="Google Shape;89;p1"/>
          <p:cNvSpPr txBox="1"/>
          <p:nvPr/>
        </p:nvSpPr>
        <p:spPr>
          <a:xfrm>
            <a:off x="3443254" y="51125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nl-NL" sz="3200" u="none" cap="none" strike="noStrike">
                <a:solidFill>
                  <a:srgbClr val="FFFFFF"/>
                </a:solidFill>
                <a:latin typeface="Quicksand"/>
                <a:ea typeface="Quicksand"/>
                <a:cs typeface="Quicksand"/>
                <a:sym typeface="Quicksand"/>
              </a:rPr>
              <a:t>Wetten en richtlijnen inzake rechten van doven</a:t>
            </a:r>
            <a:endParaRPr b="0" i="0" sz="1800" u="none" cap="none" strike="noStrike">
              <a:solidFill>
                <a:srgbClr val="FFFFFF"/>
              </a:solidFill>
              <a:latin typeface="Quicksand"/>
              <a:ea typeface="Quicksand"/>
              <a:cs typeface="Quicksand"/>
              <a:sym typeface="Quicksand"/>
            </a:endParaRPr>
          </a:p>
        </p:txBody>
      </p:sp>
      <p:sp>
        <p:nvSpPr>
          <p:cNvPr id="90" name="Google Shape;90;p1"/>
          <p:cNvSpPr txBox="1"/>
          <p:nvPr/>
        </p:nvSpPr>
        <p:spPr>
          <a:xfrm>
            <a:off x="3457354" y="34289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nl-NL" sz="2250" u="none" cap="none" strike="noStrike">
                <a:solidFill>
                  <a:srgbClr val="FFFFFF"/>
                </a:solidFill>
                <a:latin typeface="Quicksand"/>
                <a:ea typeface="Quicksand"/>
                <a:cs typeface="Quicksand"/>
                <a:sym typeface="Quicksand"/>
              </a:rPr>
              <a:t>Workshop </a:t>
            </a:r>
            <a:r>
              <a:rPr lang="nl-NL" sz="2250">
                <a:solidFill>
                  <a:srgbClr val="FFFFFF"/>
                </a:solidFill>
                <a:latin typeface="Quicksand"/>
                <a:ea typeface="Quicksand"/>
                <a:cs typeface="Quicksand"/>
                <a:sym typeface="Quicksand"/>
              </a:rPr>
              <a:t>Deaf Studies</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159999" y="8892425"/>
            <a:ext cx="10516200" cy="7896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lang="nl-NL" sz="1350">
                <a:solidFill>
                  <a:srgbClr val="FFFFFF"/>
                </a:solidFill>
                <a:latin typeface="Quicksand"/>
                <a:ea typeface="Quicksand"/>
                <a:cs typeface="Quicksand"/>
                <a:sym typeface="Quicksand"/>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endParaRPr i="0" sz="1400" u="none" cap="none" strike="noStrike">
              <a:solidFill>
                <a:srgbClr val="FFFFFF"/>
              </a:solidFill>
              <a:latin typeface="Quicksand"/>
              <a:ea typeface="Quicksand"/>
              <a:cs typeface="Quicksand"/>
              <a:sym typeface="Quicksand"/>
            </a:endParaRPr>
          </a:p>
        </p:txBody>
      </p:sp>
      <p:pic>
        <p:nvPicPr>
          <p:cNvPr id="92" name="Google Shape;92;p1"/>
          <p:cNvPicPr preferRelativeResize="0"/>
          <p:nvPr/>
        </p:nvPicPr>
        <p:blipFill>
          <a:blip r:embed="rId4">
            <a:alphaModFix/>
          </a:blip>
          <a:stretch>
            <a:fillRect/>
          </a:stretch>
        </p:blipFill>
        <p:spPr>
          <a:xfrm>
            <a:off x="3187188" y="8913375"/>
            <a:ext cx="3707725" cy="7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458648" y="3429000"/>
            <a:ext cx="12966900" cy="5318400"/>
          </a:xfrm>
          <a:prstGeom prst="rect">
            <a:avLst/>
          </a:prstGeom>
          <a:noFill/>
          <a:ln>
            <a:noFill/>
          </a:ln>
        </p:spPr>
        <p:txBody>
          <a:bodyPr anchorCtr="0" anchor="t" bIns="0" lIns="0" spcFirstLastPara="1" rIns="0" wrap="square" tIns="0">
            <a:spAutoFit/>
          </a:bodyPr>
          <a:lstStyle/>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Inleiding</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Barrièrekaart</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Wat zijn wetten en richtlijnen?</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welke rechten en richtlijnen ken je?</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niveaus van wetgeving</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Internationale verdragen</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Theorie: Nationale wetten</a:t>
            </a:r>
            <a:endParaRPr b="0" i="0" sz="3200" u="none" cap="none" strike="noStrike">
              <a:solidFill>
                <a:srgbClr val="FFFFFF"/>
              </a:solidFill>
              <a:latin typeface="Quicksand"/>
              <a:ea typeface="Quicksand"/>
              <a:cs typeface="Quicksand"/>
              <a:sym typeface="Quicksand"/>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Activiteit: Recht versus realiteit</a:t>
            </a:r>
            <a:endParaRPr b="0" i="0" sz="1400" u="none" cap="none" strike="noStrike">
              <a:solidFill>
                <a:srgbClr val="000000"/>
              </a:solidFill>
              <a:latin typeface="Arial"/>
              <a:ea typeface="Arial"/>
              <a:cs typeface="Arial"/>
              <a:sym typeface="Arial"/>
            </a:endParaRPr>
          </a:p>
          <a:p>
            <a:pPr indent="-301625" lvl="1" marL="603885" marR="0" rtl="0" algn="l">
              <a:lnSpc>
                <a:spcPct val="122468"/>
              </a:lnSpc>
              <a:spcBef>
                <a:spcPts val="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Reflectie</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In</a:t>
            </a:r>
            <a:r>
              <a:rPr lang="nl-NL"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pic>
        <p:nvPicPr>
          <p:cNvPr id="103" name="Google Shape;103;p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p3"/>
          <p:cNvGrpSpPr/>
          <p:nvPr/>
        </p:nvGrpSpPr>
        <p:grpSpPr>
          <a:xfrm>
            <a:off x="0" y="-216991"/>
            <a:ext cx="2922084" cy="10503991"/>
            <a:chOff x="0" y="-57150"/>
            <a:chExt cx="769602" cy="2766483"/>
          </a:xfrm>
        </p:grpSpPr>
        <p:sp>
          <p:nvSpPr>
            <p:cNvPr id="109" name="Google Shape;109;p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3"/>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p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3"/>
          <p:cNvSpPr txBox="1"/>
          <p:nvPr>
            <p:ph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a:t>
            </a:r>
            <a:endParaRPr sz="8000"/>
          </a:p>
        </p:txBody>
      </p:sp>
      <p:sp>
        <p:nvSpPr>
          <p:cNvPr id="113" name="Google Shape;113;p3"/>
          <p:cNvSpPr txBox="1"/>
          <p:nvPr/>
        </p:nvSpPr>
        <p:spPr>
          <a:xfrm>
            <a:off x="4191225" y="3050250"/>
            <a:ext cx="9433800" cy="4257600"/>
          </a:xfrm>
          <a:prstGeom prst="rect">
            <a:avLst/>
          </a:prstGeom>
          <a:noFill/>
          <a:ln>
            <a:noFill/>
          </a:ln>
        </p:spPr>
        <p:txBody>
          <a:bodyPr anchorCtr="0" anchor="t" bIns="45700" lIns="91425" spcFirstLastPara="1" rIns="91425" wrap="square" tIns="45700">
            <a:normAutofit lnSpcReduction="10000"/>
          </a:bodyPr>
          <a:lstStyle/>
          <a:p>
            <a:pPr indent="-254000" lvl="0" marL="457200" marR="0" rtl="0" algn="ctr">
              <a:lnSpc>
                <a:spcPct val="90000"/>
              </a:lnSpc>
              <a:spcBef>
                <a:spcPts val="0"/>
              </a:spcBef>
              <a:spcAft>
                <a:spcPts val="0"/>
              </a:spcAft>
              <a:buClr>
                <a:srgbClr val="000000"/>
              </a:buClr>
              <a:buSzPts val="3200"/>
              <a:buFont typeface="Arial"/>
              <a:buNone/>
            </a:pPr>
            <a:r>
              <a:t/>
            </a:r>
            <a:endParaRPr b="1"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Wie ben je?</a:t>
            </a:r>
            <a:endParaRPr b="0" i="0" sz="1400" u="none" cap="none" strike="noStrike">
              <a:solidFill>
                <a:srgbClr val="000000"/>
              </a:solidFill>
              <a:latin typeface="Arial"/>
              <a:ea typeface="Arial"/>
              <a:cs typeface="Arial"/>
              <a:sym typeface="Arial"/>
            </a:endParaRPr>
          </a:p>
          <a:p>
            <a:pPr indent="-25400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457200" lvl="0" marL="457200" marR="0" rtl="0" algn="l">
              <a:lnSpc>
                <a:spcPct val="90000"/>
              </a:lnSpc>
              <a:spcBef>
                <a:spcPts val="20"/>
              </a:spcBef>
              <a:spcAft>
                <a:spcPts val="0"/>
              </a:spcAft>
              <a:buClr>
                <a:srgbClr val="FFFFFF"/>
              </a:buClr>
              <a:buSzPts val="3200"/>
              <a:buFont typeface="Arial"/>
              <a:buChar char="•"/>
            </a:pPr>
            <a:r>
              <a:rPr b="0" i="0" lang="nl-NL" sz="3200" u="none" cap="none" strike="noStrike">
                <a:solidFill>
                  <a:srgbClr val="FFFFFF"/>
                </a:solidFill>
                <a:latin typeface="Quicksand"/>
                <a:ea typeface="Quicksand"/>
                <a:cs typeface="Quicksand"/>
                <a:sym typeface="Quicksand"/>
              </a:rPr>
              <a:t>IJsbreker:</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a:p>
            <a:pPr indent="0" lvl="0" marL="0" marR="0" rtl="0" algn="ctr">
              <a:lnSpc>
                <a:spcPct val="100000"/>
              </a:lnSpc>
              <a:spcBef>
                <a:spcPts val="0"/>
              </a:spcBef>
              <a:spcAft>
                <a:spcPts val="0"/>
              </a:spcAft>
              <a:buClr>
                <a:schemeClr val="lt1"/>
              </a:buClr>
              <a:buSzPts val="3200"/>
              <a:buFont typeface="Arial"/>
              <a:buNone/>
            </a:pPr>
            <a:r>
              <a:rPr b="0" i="0" lang="nl-NL" sz="3200" u="none" cap="none" strike="noStrike">
                <a:solidFill>
                  <a:schemeClr val="lt1"/>
                </a:solidFill>
                <a:latin typeface="Quicksand"/>
                <a:ea typeface="Quicksand"/>
                <a:cs typeface="Quicksand"/>
                <a:sym typeface="Quicksand"/>
              </a:rPr>
              <a:t>Waar denk je aan als je </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640"/>
              </a:spcBef>
              <a:spcAft>
                <a:spcPts val="0"/>
              </a:spcAft>
              <a:buClr>
                <a:schemeClr val="lt1"/>
              </a:buClr>
              <a:buSzPts val="3200"/>
              <a:buFont typeface="Arial"/>
              <a:buNone/>
            </a:pPr>
            <a:r>
              <a:rPr b="0" i="1" lang="nl-NL" sz="3200" u="none" cap="none" strike="noStrike">
                <a:solidFill>
                  <a:schemeClr val="lt1"/>
                </a:solidFill>
                <a:latin typeface="Quicksand"/>
                <a:ea typeface="Quicksand"/>
                <a:cs typeface="Quicksand"/>
                <a:sym typeface="Quicksand"/>
              </a:rPr>
              <a:t>"Recht"</a:t>
            </a:r>
            <a:r>
              <a:rPr b="0" i="0" lang="nl-NL" sz="3200" u="none" cap="none" strike="noStrike">
                <a:solidFill>
                  <a:schemeClr val="lt1"/>
                </a:solidFill>
                <a:latin typeface="Quicksand"/>
                <a:ea typeface="Quicksand"/>
                <a:cs typeface="Quicksand"/>
                <a:sym typeface="Quicksand"/>
              </a:rPr>
              <a:t>?</a:t>
            </a:r>
            <a:endParaRPr b="0" i="0" sz="3200" u="none" cap="none" strike="noStrike">
              <a:solidFill>
                <a:srgbClr val="FFFFFF"/>
              </a:solidFill>
              <a:latin typeface="Quicksand"/>
              <a:ea typeface="Quicksand"/>
              <a:cs typeface="Quicksand"/>
              <a:sym typeface="Quicksand"/>
            </a:endParaRPr>
          </a:p>
          <a:p>
            <a:pPr indent="0" lvl="0" marL="457200" marR="0" rtl="0" algn="l">
              <a:lnSpc>
                <a:spcPct val="90000"/>
              </a:lnSpc>
              <a:spcBef>
                <a:spcPts val="20"/>
              </a:spcBef>
              <a:spcAft>
                <a:spcPts val="0"/>
              </a:spcAft>
              <a:buClr>
                <a:srgbClr val="000000"/>
              </a:buClr>
              <a:buSzPts val="3200"/>
              <a:buFont typeface="Arial"/>
              <a:buNone/>
            </a:pPr>
            <a:r>
              <a:t/>
            </a:r>
            <a:endParaRPr b="0" i="0" sz="3200" u="none" cap="none" strike="noStrike">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4">
            <a:alphaModFix/>
          </a:blip>
          <a:srcRect b="0" l="0" r="50592" t="49889"/>
          <a:stretch/>
        </p:blipFill>
        <p:spPr>
          <a:xfrm>
            <a:off x="7819425" y="887900"/>
            <a:ext cx="10106952" cy="5766100"/>
          </a:xfrm>
          <a:prstGeom prst="rect">
            <a:avLst/>
          </a:prstGeom>
          <a:noFill/>
          <a:ln>
            <a:noFill/>
          </a:ln>
        </p:spPr>
      </p:pic>
      <p:pic>
        <p:nvPicPr>
          <p:cNvPr id="115" name="Google Shape;115;p3"/>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9" name="Shape 119"/>
        <p:cNvGrpSpPr/>
        <p:nvPr/>
      </p:nvGrpSpPr>
      <p:grpSpPr>
        <a:xfrm>
          <a:off x="0" y="0"/>
          <a:ext cx="0" cy="0"/>
          <a:chOff x="0" y="0"/>
          <a:chExt cx="0" cy="0"/>
        </a:xfrm>
      </p:grpSpPr>
      <p:grpSp>
        <p:nvGrpSpPr>
          <p:cNvPr id="120" name="Google Shape;120;p4"/>
          <p:cNvGrpSpPr/>
          <p:nvPr/>
        </p:nvGrpSpPr>
        <p:grpSpPr>
          <a:xfrm>
            <a:off x="0" y="-216991"/>
            <a:ext cx="2922084" cy="10503991"/>
            <a:chOff x="0" y="-57150"/>
            <a:chExt cx="769602" cy="2766483"/>
          </a:xfrm>
        </p:grpSpPr>
        <p:sp>
          <p:nvSpPr>
            <p:cNvPr id="121" name="Google Shape;121;p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4"/>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p4"/>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4"/>
          <p:cNvSpPr txBox="1"/>
          <p:nvPr/>
        </p:nvSpPr>
        <p:spPr>
          <a:xfrm>
            <a:off x="4037479" y="4222376"/>
            <a:ext cx="13423526" cy="1853361"/>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3200"/>
              <a:buFont typeface="Arial"/>
              <a:buNone/>
            </a:pPr>
            <a:r>
              <a:rPr b="0" i="0" lang="nl-NL" sz="3800" u="none" cap="none" strike="noStrike">
                <a:solidFill>
                  <a:schemeClr val="lt1"/>
                </a:solidFill>
                <a:latin typeface="Quicksand"/>
                <a:ea typeface="Quicksand"/>
                <a:cs typeface="Quicksand"/>
                <a:sym typeface="Quicksand"/>
              </a:rPr>
              <a:t>Het doel van deze workshop is om deelnemers te leren hoe ze wetten en richtlijnen kunnen gebruiken om de rechten van dove mensen te beschermen en discriminatie in hun gemeenschap tegen te gaan.</a:t>
            </a:r>
            <a:endParaRPr b="0" i="0" sz="3800" u="none" cap="none" strike="noStrike">
              <a:solidFill>
                <a:schemeClr val="lt1"/>
              </a:solidFill>
              <a:latin typeface="Calibri"/>
              <a:ea typeface="Calibri"/>
              <a:cs typeface="Calibri"/>
              <a:sym typeface="Calibri"/>
            </a:endParaRPr>
          </a:p>
        </p:txBody>
      </p:sp>
      <p:sp>
        <p:nvSpPr>
          <p:cNvPr id="125" name="Google Shape;125;p4"/>
          <p:cNvSpPr txBox="1"/>
          <p:nvPr>
            <p:ph idx="4294967295" type="title"/>
          </p:nvPr>
        </p:nvSpPr>
        <p:spPr>
          <a:xfrm>
            <a:off x="4037479" y="1301585"/>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Inleiding: doel</a:t>
            </a:r>
            <a:endParaRPr sz="8000"/>
          </a:p>
        </p:txBody>
      </p:sp>
      <p:pic>
        <p:nvPicPr>
          <p:cNvPr id="126" name="Google Shape;126;p4"/>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0" name="Shape 130"/>
        <p:cNvGrpSpPr/>
        <p:nvPr/>
      </p:nvGrpSpPr>
      <p:grpSpPr>
        <a:xfrm>
          <a:off x="0" y="0"/>
          <a:ext cx="0" cy="0"/>
          <a:chOff x="0" y="0"/>
          <a:chExt cx="0" cy="0"/>
        </a:xfrm>
      </p:grpSpPr>
      <p:grpSp>
        <p:nvGrpSpPr>
          <p:cNvPr id="131" name="Google Shape;131;p6"/>
          <p:cNvGrpSpPr/>
          <p:nvPr/>
        </p:nvGrpSpPr>
        <p:grpSpPr>
          <a:xfrm>
            <a:off x="0" y="-216991"/>
            <a:ext cx="2922084" cy="10503991"/>
            <a:chOff x="0" y="-57150"/>
            <a:chExt cx="769602" cy="2766483"/>
          </a:xfrm>
        </p:grpSpPr>
        <p:sp>
          <p:nvSpPr>
            <p:cNvPr id="132" name="Google Shape;132;p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6"/>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4" name="Google Shape;134;p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6"/>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Barrières</a:t>
            </a:r>
            <a:r>
              <a:rPr lang="nl-NL" sz="8000">
                <a:solidFill>
                  <a:schemeClr val="lt1"/>
                </a:solidFill>
                <a:latin typeface="Anton"/>
                <a:ea typeface="Anton"/>
                <a:cs typeface="Anton"/>
                <a:sym typeface="Anton"/>
              </a:rPr>
              <a:t> in kaart brengen</a:t>
            </a:r>
            <a:endParaRPr sz="8000"/>
          </a:p>
        </p:txBody>
      </p:sp>
      <p:sp>
        <p:nvSpPr>
          <p:cNvPr id="136" name="Google Shape;136;p6"/>
          <p:cNvSpPr txBox="1"/>
          <p:nvPr>
            <p:ph idx="1" type="body"/>
          </p:nvPr>
        </p:nvSpPr>
        <p:spPr>
          <a:xfrm>
            <a:off x="4037479" y="3630378"/>
            <a:ext cx="11839807" cy="4525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800"/>
              <a:buNone/>
            </a:pPr>
            <a:r>
              <a:rPr lang="nl-NL">
                <a:solidFill>
                  <a:schemeClr val="lt1"/>
                </a:solidFill>
                <a:latin typeface="Quicksand"/>
                <a:ea typeface="Quicksand"/>
                <a:cs typeface="Quicksand"/>
                <a:sym typeface="Quicksand"/>
              </a:rPr>
              <a:t>Discussie: </a:t>
            </a:r>
            <a:endParaRPr>
              <a:solidFill>
                <a:schemeClr val="lt1"/>
              </a:solidFill>
              <a:latin typeface="Quicksand"/>
              <a:ea typeface="Quicksand"/>
              <a:cs typeface="Quicksand"/>
              <a:sym typeface="Quicksand"/>
            </a:endParaRPr>
          </a:p>
          <a:p>
            <a:pPr indent="0" lvl="0" marL="0" rtl="0" algn="l">
              <a:lnSpc>
                <a:spcPct val="100000"/>
              </a:lnSpc>
              <a:spcBef>
                <a:spcPts val="0"/>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0"/>
              </a:spcBef>
              <a:spcAft>
                <a:spcPts val="0"/>
              </a:spcAft>
              <a:buSzPts val="1800"/>
              <a:buNone/>
            </a:pPr>
            <a:r>
              <a:rPr lang="nl-NL" sz="4100">
                <a:solidFill>
                  <a:schemeClr val="lt1"/>
                </a:solidFill>
                <a:latin typeface="Quicksand"/>
                <a:ea typeface="Quicksand"/>
                <a:cs typeface="Quicksand"/>
                <a:sym typeface="Quicksand"/>
              </a:rPr>
              <a:t>Wat betekent 'barrière'? </a:t>
            </a:r>
            <a:endParaRPr sz="4100"/>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37" name="Google Shape;137;p6"/>
          <p:cNvPicPr preferRelativeResize="0"/>
          <p:nvPr/>
        </p:nvPicPr>
        <p:blipFill rotWithShape="1">
          <a:blip r:embed="rId4">
            <a:alphaModFix/>
          </a:blip>
          <a:srcRect b="0" l="38088" r="41321" t="47756"/>
          <a:stretch/>
        </p:blipFill>
        <p:spPr>
          <a:xfrm>
            <a:off x="14044225" y="3163700"/>
            <a:ext cx="3354202" cy="4787143"/>
          </a:xfrm>
          <a:prstGeom prst="rect">
            <a:avLst/>
          </a:prstGeom>
          <a:noFill/>
          <a:ln>
            <a:noFill/>
          </a:ln>
        </p:spPr>
      </p:pic>
      <p:pic>
        <p:nvPicPr>
          <p:cNvPr id="138" name="Google Shape;138;p6"/>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42" name="Shape 142"/>
        <p:cNvGrpSpPr/>
        <p:nvPr/>
      </p:nvGrpSpPr>
      <p:grpSpPr>
        <a:xfrm>
          <a:off x="0" y="0"/>
          <a:ext cx="0" cy="0"/>
          <a:chOff x="0" y="0"/>
          <a:chExt cx="0" cy="0"/>
        </a:xfrm>
      </p:grpSpPr>
      <p:grpSp>
        <p:nvGrpSpPr>
          <p:cNvPr id="143" name="Google Shape;143;g35fa9f5703a_0_3"/>
          <p:cNvGrpSpPr/>
          <p:nvPr/>
        </p:nvGrpSpPr>
        <p:grpSpPr>
          <a:xfrm>
            <a:off x="0" y="-216993"/>
            <a:ext cx="2922102" cy="10504504"/>
            <a:chOff x="0" y="-57150"/>
            <a:chExt cx="769602" cy="2766600"/>
          </a:xfrm>
        </p:grpSpPr>
        <p:sp>
          <p:nvSpPr>
            <p:cNvPr id="144" name="Google Shape;144;g35fa9f5703a_0_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g35fa9f5703a_0_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6" name="Google Shape;146;g35fa9f5703a_0_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5fa9f5703a_0_3"/>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Barrières in kaart brengen</a:t>
            </a:r>
            <a:endParaRPr sz="8000"/>
          </a:p>
        </p:txBody>
      </p:sp>
      <p:sp>
        <p:nvSpPr>
          <p:cNvPr id="148" name="Google Shape;148;g35fa9f5703a_0_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0"/>
              </a:spcBef>
              <a:spcAft>
                <a:spcPts val="0"/>
              </a:spcAft>
              <a:buSzPts val="1800"/>
              <a:buNone/>
            </a:pPr>
            <a:r>
              <a:t/>
            </a:r>
            <a:endParaRPr/>
          </a:p>
          <a:p>
            <a:pPr indent="0" lvl="0" marL="0" rtl="0" algn="l">
              <a:lnSpc>
                <a:spcPct val="100000"/>
              </a:lnSpc>
              <a:spcBef>
                <a:spcPts val="592"/>
              </a:spcBef>
              <a:spcAft>
                <a:spcPts val="0"/>
              </a:spcAft>
              <a:buSzPts val="1800"/>
              <a:buNone/>
            </a:pPr>
            <a:r>
              <a:rPr b="1" lang="nl-NL">
                <a:solidFill>
                  <a:schemeClr val="lt1"/>
                </a:solidFill>
                <a:latin typeface="Quicksand"/>
                <a:ea typeface="Quicksand"/>
                <a:cs typeface="Quicksand"/>
                <a:sym typeface="Quicksand"/>
              </a:rPr>
              <a:t>Definitie van een b</a:t>
            </a:r>
            <a:r>
              <a:rPr b="1" lang="nl-NL">
                <a:solidFill>
                  <a:schemeClr val="lt1"/>
                </a:solidFill>
                <a:latin typeface="Quicksand"/>
                <a:ea typeface="Quicksand"/>
                <a:cs typeface="Quicksand"/>
                <a:sym typeface="Quicksand"/>
              </a:rPr>
              <a:t>arrière</a:t>
            </a:r>
            <a:r>
              <a:rPr b="1" lang="nl-NL">
                <a:solidFill>
                  <a:schemeClr val="lt1"/>
                </a:solidFill>
                <a:latin typeface="Quicksand"/>
                <a:ea typeface="Quicksand"/>
                <a:cs typeface="Quicksand"/>
                <a:sym typeface="Quicksand"/>
              </a:rPr>
              <a:t>:</a:t>
            </a:r>
            <a:r>
              <a:rPr lang="nl-NL">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Een barrière is alles wat een persoon belemmert om volledig en gelijkwaardig deel te nemen aan de samenleving.</a:t>
            </a:r>
            <a:endParaRPr sz="3600">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49" name="Google Shape;149;g35fa9f5703a_0_3"/>
          <p:cNvPicPr preferRelativeResize="0"/>
          <p:nvPr/>
        </p:nvPicPr>
        <p:blipFill rotWithShape="1">
          <a:blip r:embed="rId4">
            <a:alphaModFix/>
          </a:blip>
          <a:srcRect b="0" l="0" r="67263" t="46569"/>
          <a:stretch/>
        </p:blipFill>
        <p:spPr>
          <a:xfrm>
            <a:off x="13268147" y="1390302"/>
            <a:ext cx="3585173" cy="3291373"/>
          </a:xfrm>
          <a:prstGeom prst="rect">
            <a:avLst/>
          </a:prstGeom>
          <a:noFill/>
          <a:ln>
            <a:noFill/>
          </a:ln>
        </p:spPr>
      </p:pic>
      <p:pic>
        <p:nvPicPr>
          <p:cNvPr id="150" name="Google Shape;150;g35fa9f5703a_0_3"/>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4" name="Shape 154"/>
        <p:cNvGrpSpPr/>
        <p:nvPr/>
      </p:nvGrpSpPr>
      <p:grpSpPr>
        <a:xfrm>
          <a:off x="0" y="0"/>
          <a:ext cx="0" cy="0"/>
          <a:chOff x="0" y="0"/>
          <a:chExt cx="0" cy="0"/>
        </a:xfrm>
      </p:grpSpPr>
      <p:grpSp>
        <p:nvGrpSpPr>
          <p:cNvPr id="155" name="Google Shape;155;g35fa9f5703a_0_13"/>
          <p:cNvGrpSpPr/>
          <p:nvPr/>
        </p:nvGrpSpPr>
        <p:grpSpPr>
          <a:xfrm>
            <a:off x="0" y="-216993"/>
            <a:ext cx="2922102" cy="10504504"/>
            <a:chOff x="0" y="-57150"/>
            <a:chExt cx="769602" cy="2766600"/>
          </a:xfrm>
        </p:grpSpPr>
        <p:sp>
          <p:nvSpPr>
            <p:cNvPr id="156" name="Google Shape;156;g35fa9f5703a_0_1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7" name="Google Shape;157;g35fa9f5703a_0_1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8" name="Google Shape;158;g35fa9f5703a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g35fa9f5703a_0_13"/>
          <p:cNvSpPr txBox="1"/>
          <p:nvPr>
            <p:ph type="title"/>
          </p:nvPr>
        </p:nvSpPr>
        <p:spPr>
          <a:xfrm>
            <a:off x="4037479" y="2020706"/>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Barrières in kaart brengen</a:t>
            </a:r>
            <a:endParaRPr sz="8000"/>
          </a:p>
        </p:txBody>
      </p:sp>
      <p:sp>
        <p:nvSpPr>
          <p:cNvPr id="160" name="Google Shape;160;g35fa9f5703a_0_13"/>
          <p:cNvSpPr txBox="1"/>
          <p:nvPr>
            <p:ph idx="1" type="body"/>
          </p:nvPr>
        </p:nvSpPr>
        <p:spPr>
          <a:xfrm>
            <a:off x="4037479" y="3630378"/>
            <a:ext cx="118398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l">
              <a:lnSpc>
                <a:spcPct val="100000"/>
              </a:lnSpc>
              <a:spcBef>
                <a:spcPts val="592"/>
              </a:spcBef>
              <a:spcAft>
                <a:spcPts val="0"/>
              </a:spcAft>
              <a:buSzPts val="1800"/>
              <a:buNone/>
            </a:pPr>
            <a:r>
              <a:t/>
            </a:r>
            <a:endParaRPr>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r>
              <a:rPr lang="nl-NL" sz="3600">
                <a:solidFill>
                  <a:schemeClr val="lt1"/>
                </a:solidFill>
                <a:latin typeface="Quicksand"/>
                <a:ea typeface="Quicksand"/>
                <a:cs typeface="Quicksand"/>
                <a:sym typeface="Quicksand"/>
              </a:rPr>
              <a:t>Wat zijn jouw persoonlijke ervaringen met b</a:t>
            </a:r>
            <a:r>
              <a:rPr lang="nl-NL" sz="3600">
                <a:solidFill>
                  <a:schemeClr val="lt1"/>
                </a:solidFill>
                <a:latin typeface="Quicksand"/>
                <a:ea typeface="Quicksand"/>
                <a:cs typeface="Quicksand"/>
                <a:sym typeface="Quicksand"/>
              </a:rPr>
              <a:t>arrières.</a:t>
            </a:r>
            <a:r>
              <a:rPr lang="nl-NL" sz="3600">
                <a:solidFill>
                  <a:schemeClr val="lt1"/>
                </a:solidFill>
                <a:latin typeface="Quicksand"/>
                <a:ea typeface="Quicksand"/>
                <a:cs typeface="Quicksand"/>
                <a:sym typeface="Quicksand"/>
              </a:rPr>
              <a:t> </a:t>
            </a:r>
            <a:endParaRPr sz="3600">
              <a:solidFill>
                <a:schemeClr val="lt1"/>
              </a:solidFill>
              <a:latin typeface="Quicksand"/>
              <a:ea typeface="Quicksand"/>
              <a:cs typeface="Quicksand"/>
              <a:sym typeface="Quicksand"/>
            </a:endParaRPr>
          </a:p>
          <a:p>
            <a:pPr indent="0" lvl="0" marL="0" rtl="0" algn="ctr">
              <a:lnSpc>
                <a:spcPct val="100000"/>
              </a:lnSpc>
              <a:spcBef>
                <a:spcPts val="592"/>
              </a:spcBef>
              <a:spcAft>
                <a:spcPts val="0"/>
              </a:spcAft>
              <a:buSzPts val="1800"/>
              <a:buNone/>
            </a:pPr>
            <a:br>
              <a:rPr i="1" lang="nl-NL" sz="2900">
                <a:solidFill>
                  <a:schemeClr val="lt1"/>
                </a:solidFill>
                <a:latin typeface="Quicksand"/>
                <a:ea typeface="Quicksand"/>
                <a:cs typeface="Quicksand"/>
                <a:sym typeface="Quicksand"/>
              </a:rPr>
            </a:br>
            <a:r>
              <a:rPr i="1" lang="nl-NL" sz="2900">
                <a:solidFill>
                  <a:schemeClr val="lt1"/>
                </a:solidFill>
                <a:latin typeface="Quicksand"/>
                <a:ea typeface="Quicksand"/>
                <a:cs typeface="Quicksand"/>
                <a:sym typeface="Quicksand"/>
              </a:rPr>
              <a:t>Schrijf ze op een briefje en plak ze op de flip-over</a:t>
            </a:r>
            <a:endParaRPr i="1" sz="2900">
              <a:solidFill>
                <a:schemeClr val="lt1"/>
              </a:solidFill>
              <a:latin typeface="Quicksand"/>
              <a:ea typeface="Quicksand"/>
              <a:cs typeface="Quicksand"/>
              <a:sym typeface="Quicksand"/>
            </a:endParaRPr>
          </a:p>
          <a:p>
            <a:pPr indent="0" lvl="0" marL="342900" rtl="0" algn="l">
              <a:lnSpc>
                <a:spcPct val="100000"/>
              </a:lnSpc>
              <a:spcBef>
                <a:spcPts val="592"/>
              </a:spcBef>
              <a:spcAft>
                <a:spcPts val="0"/>
              </a:spcAft>
              <a:buSzPts val="1800"/>
              <a:buNone/>
            </a:pPr>
            <a:r>
              <a:t/>
            </a:r>
            <a:endParaRPr/>
          </a:p>
          <a:p>
            <a:pPr indent="-154940" lvl="0" marL="342900" rtl="0" algn="l">
              <a:lnSpc>
                <a:spcPct val="100000"/>
              </a:lnSpc>
              <a:spcBef>
                <a:spcPts val="592"/>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161" name="Google Shape;161;g35fa9f5703a_0_13"/>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5" name="Shape 165"/>
        <p:cNvGrpSpPr/>
        <p:nvPr/>
      </p:nvGrpSpPr>
      <p:grpSpPr>
        <a:xfrm>
          <a:off x="0" y="0"/>
          <a:ext cx="0" cy="0"/>
          <a:chOff x="0" y="0"/>
          <a:chExt cx="0" cy="0"/>
        </a:xfrm>
      </p:grpSpPr>
      <p:sp>
        <p:nvSpPr>
          <p:cNvPr id="166" name="Google Shape;166;g35fa9f5703a_0_33"/>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5fa9f5703a_0_33"/>
          <p:cNvSpPr txBox="1"/>
          <p:nvPr/>
        </p:nvSpPr>
        <p:spPr>
          <a:xfrm>
            <a:off x="2778150" y="2419350"/>
            <a:ext cx="12731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Wat zijn wetten en richtlijnen?</a:t>
            </a:r>
            <a:endParaRPr b="0" i="0" sz="8000" u="none" cap="none" strike="noStrike">
              <a:solidFill>
                <a:schemeClr val="lt1"/>
              </a:solidFill>
              <a:latin typeface="Calibri"/>
              <a:ea typeface="Calibri"/>
              <a:cs typeface="Calibri"/>
              <a:sym typeface="Calibri"/>
            </a:endParaRPr>
          </a:p>
        </p:txBody>
      </p:sp>
      <p:sp>
        <p:nvSpPr>
          <p:cNvPr id="168" name="Google Shape;168;g35fa9f5703a_0_33"/>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69" name="Google Shape;169;g35fa9f5703a_0_33" title="Ontwerp zonder titel.png"/>
          <p:cNvPicPr preferRelativeResize="0"/>
          <p:nvPr/>
        </p:nvPicPr>
        <p:blipFill>
          <a:blip r:embed="rId5">
            <a:alphaModFix/>
          </a:blip>
          <a:stretch>
            <a:fillRect/>
          </a:stretch>
        </p:blipFill>
        <p:spPr>
          <a:xfrm>
            <a:off x="3009900" y="2944575"/>
            <a:ext cx="11413066" cy="6419849"/>
          </a:xfrm>
          <a:prstGeom prst="rect">
            <a:avLst/>
          </a:prstGeom>
          <a:noFill/>
          <a:ln>
            <a:noFill/>
          </a:ln>
        </p:spPr>
      </p:pic>
      <p:pic>
        <p:nvPicPr>
          <p:cNvPr id="170" name="Google Shape;170;g35fa9f5703a_0_33"/>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74" name="Shape 174"/>
        <p:cNvGrpSpPr/>
        <p:nvPr/>
      </p:nvGrpSpPr>
      <p:grpSpPr>
        <a:xfrm>
          <a:off x="0" y="0"/>
          <a:ext cx="0" cy="0"/>
          <a:chOff x="0" y="0"/>
          <a:chExt cx="0" cy="0"/>
        </a:xfrm>
      </p:grpSpPr>
      <p:sp>
        <p:nvSpPr>
          <p:cNvPr id="175" name="Google Shape;175;p7"/>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p7"/>
          <p:cNvSpPr txBox="1"/>
          <p:nvPr/>
        </p:nvSpPr>
        <p:spPr>
          <a:xfrm>
            <a:off x="2639800" y="1774500"/>
            <a:ext cx="140697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Wat zijn wetten en richtlijnen?</a:t>
            </a:r>
            <a:endParaRPr b="0" i="0" sz="8000" u="none" cap="none" strike="noStrike">
              <a:solidFill>
                <a:schemeClr val="lt1"/>
              </a:solidFill>
              <a:latin typeface="Calibri"/>
              <a:ea typeface="Calibri"/>
              <a:cs typeface="Calibri"/>
              <a:sym typeface="Calibri"/>
            </a:endParaRPr>
          </a:p>
        </p:txBody>
      </p:sp>
      <p:graphicFrame>
        <p:nvGraphicFramePr>
          <p:cNvPr id="177" name="Google Shape;177;p7"/>
          <p:cNvGraphicFramePr/>
          <p:nvPr/>
        </p:nvGraphicFramePr>
        <p:xfrm>
          <a:off x="1485900" y="3775346"/>
          <a:ext cx="3000000" cy="3000000"/>
        </p:xfrm>
        <a:graphic>
          <a:graphicData uri="http://schemas.openxmlformats.org/drawingml/2006/table">
            <a:tbl>
              <a:tblPr bandRow="1" firstRow="1">
                <a:gradFill>
                  <a:gsLst>
                    <a:gs pos="0">
                      <a:srgbClr val="C8B2E9"/>
                    </a:gs>
                    <a:gs pos="35000">
                      <a:srgbClr val="D6CAED"/>
                    </a:gs>
                    <a:gs pos="100000">
                      <a:srgbClr val="EFE8FA"/>
                    </a:gs>
                  </a:gsLst>
                  <a:lin ang="16200000" scaled="0"/>
                </a:gradFill>
                <a:tableStyleId>{812E048F-A1F3-49E7-B7E4-EBB809173207}</a:tableStyleId>
              </a:tblPr>
              <a:tblGrid>
                <a:gridCol w="2161275"/>
                <a:gridCol w="5938275"/>
                <a:gridCol w="7825825"/>
              </a:tblGrid>
              <a:tr h="72207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Wet</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Richtlijn</a:t>
                      </a:r>
                      <a:endParaRPr sz="1400" u="none" cap="none" strike="noStrike"/>
                    </a:p>
                  </a:txBody>
                  <a:tcPr marT="45725" marB="45725" marR="91450" marL="91450"/>
                </a:tc>
              </a:tr>
              <a:tr h="722075">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Definitie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Door de overheid vastgestelde officiële regels</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Quicksand"/>
                        <a:buNone/>
                      </a:pPr>
                      <a:r>
                        <a:rPr b="0" i="0" lang="nl-NL" sz="2800" u="none" cap="none" strike="noStrike">
                          <a:solidFill>
                            <a:srgbClr val="000000"/>
                          </a:solidFill>
                          <a:latin typeface="Quicksand"/>
                          <a:ea typeface="Quicksand"/>
                          <a:cs typeface="Quicksand"/>
                          <a:sym typeface="Quicksand"/>
                        </a:rPr>
                        <a:t>Advies</a:t>
                      </a:r>
                      <a:r>
                        <a:rPr lang="nl-NL" sz="2800">
                          <a:solidFill>
                            <a:srgbClr val="000000"/>
                          </a:solidFill>
                          <a:latin typeface="Quicksand"/>
                          <a:ea typeface="Quicksand"/>
                          <a:cs typeface="Quicksand"/>
                          <a:sym typeface="Quicksand"/>
                        </a:rPr>
                        <a:t>, regels of plan </a:t>
                      </a:r>
                      <a:r>
                        <a:rPr b="0" i="0" lang="nl-NL" sz="2800" u="none" cap="none" strike="noStrike">
                          <a:solidFill>
                            <a:srgbClr val="000000"/>
                          </a:solidFill>
                          <a:latin typeface="Quicksand"/>
                          <a:ea typeface="Quicksand"/>
                          <a:cs typeface="Quicksand"/>
                          <a:sym typeface="Quicksand"/>
                        </a:rPr>
                        <a:t>voor beste </a:t>
                      </a:r>
                      <a:r>
                        <a:rPr lang="nl-NL" sz="2800">
                          <a:solidFill>
                            <a:srgbClr val="000000"/>
                          </a:solidFill>
                          <a:latin typeface="Quicksand"/>
                          <a:ea typeface="Quicksand"/>
                          <a:cs typeface="Quicksand"/>
                          <a:sym typeface="Quicksand"/>
                        </a:rPr>
                        <a:t>aanpak</a:t>
                      </a:r>
                      <a:endParaRPr sz="2800" u="none" cap="none" strike="noStrike">
                        <a:latin typeface="Quicksand"/>
                        <a:ea typeface="Quicksand"/>
                        <a:cs typeface="Quicksand"/>
                        <a:sym typeface="Quicksand"/>
                      </a:endParaRPr>
                    </a:p>
                  </a:txBody>
                  <a:tcPr marT="45725" marB="45725" marR="91450" marL="91450"/>
                </a:tc>
              </a:tr>
              <a:tr h="722075">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Verplichting</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Ja, zo niet -&gt; straf</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Nee, zo niet -&gt; geen straf</a:t>
                      </a:r>
                      <a:endParaRPr sz="2800" u="none" cap="none" strike="noStrike">
                        <a:latin typeface="Quicksand"/>
                        <a:ea typeface="Quicksand"/>
                        <a:cs typeface="Quicksand"/>
                        <a:sym typeface="Quicksand"/>
                      </a:endParaRPr>
                    </a:p>
                  </a:txBody>
                  <a:tcPr marT="45725" marB="45725" marR="91450" marL="91450"/>
                </a:tc>
              </a:tr>
              <a:tr h="722075">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Doel</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Orde, veiligheid of bescherming</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Arial"/>
                        <a:buNone/>
                      </a:pPr>
                      <a:r>
                        <a:rPr lang="nl-NL" sz="2800" u="none" cap="none" strike="noStrike">
                          <a:latin typeface="Quicksand"/>
                          <a:ea typeface="Quicksand"/>
                          <a:cs typeface="Quicksand"/>
                          <a:sym typeface="Quicksand"/>
                        </a:rPr>
                        <a:t>Kwaliteit, efficiëntie of ondersteuning verbeteren</a:t>
                      </a:r>
                      <a:endParaRPr sz="1400" u="none" cap="none" strike="noStrike"/>
                    </a:p>
                  </a:txBody>
                  <a:tcPr marT="45725" marB="45725" marR="91450" marL="91450"/>
                </a:tc>
              </a:tr>
              <a:tr h="722075">
                <a:tc>
                  <a:txBody>
                    <a:bodyPr/>
                    <a:lstStyle/>
                    <a:p>
                      <a:pPr indent="0" lvl="0" marL="0" marR="0" rtl="0" algn="l">
                        <a:lnSpc>
                          <a:spcPct val="100000"/>
                        </a:lnSpc>
                        <a:spcBef>
                          <a:spcPts val="0"/>
                        </a:spcBef>
                        <a:spcAft>
                          <a:spcPts val="0"/>
                        </a:spcAft>
                        <a:buClr>
                          <a:schemeClr val="dk1"/>
                        </a:buClr>
                        <a:buSzPts val="2800"/>
                        <a:buFont typeface="Quicksand"/>
                        <a:buNone/>
                      </a:pPr>
                      <a:r>
                        <a:rPr lang="nl-NL" sz="2800" u="none" cap="none" strike="noStrike">
                          <a:latin typeface="Quicksand"/>
                          <a:ea typeface="Quicksand"/>
                          <a:cs typeface="Quicksand"/>
                          <a:sym typeface="Quicksand"/>
                        </a:rPr>
                        <a:t>Voorbeeld</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2800"/>
                        <a:buFont typeface="Quicksand"/>
                        <a:buNone/>
                      </a:pPr>
                      <a:r>
                        <a:rPr lang="nl-NL" sz="2800" u="none" cap="none" strike="noStrike">
                          <a:latin typeface="Quicksand"/>
                          <a:ea typeface="Quicksand"/>
                          <a:cs typeface="Quicksand"/>
                          <a:sym typeface="Quicksand"/>
                        </a:rPr>
                        <a:t>Belastingwetgeving, strafrecht</a:t>
                      </a:r>
                      <a:endParaRPr sz="2800" u="none" cap="none" strike="noStrike">
                        <a:latin typeface="Quicksand"/>
                        <a:ea typeface="Quicksand"/>
                        <a:cs typeface="Quicksand"/>
                        <a:sym typeface="Quicksand"/>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2800"/>
                        <a:buFont typeface="Quicksand"/>
                        <a:buNone/>
                      </a:pPr>
                      <a:r>
                        <a:rPr b="0" i="0" lang="nl-NL" sz="2800" u="none" cap="none" strike="noStrike">
                          <a:solidFill>
                            <a:srgbClr val="000000"/>
                          </a:solidFill>
                          <a:latin typeface="Quicksand"/>
                          <a:ea typeface="Quicksand"/>
                          <a:cs typeface="Quicksand"/>
                          <a:sym typeface="Quicksand"/>
                        </a:rPr>
                        <a:t>Richtlijnen voor gegevensbescherming, </a:t>
                      </a:r>
                      <a:r>
                        <a:rPr lang="nl-NL" sz="2800">
                          <a:solidFill>
                            <a:srgbClr val="000000"/>
                          </a:solidFill>
                          <a:latin typeface="Quicksand"/>
                          <a:ea typeface="Quicksand"/>
                          <a:cs typeface="Quicksand"/>
                          <a:sym typeface="Quicksand"/>
                        </a:rPr>
                        <a:t>R</a:t>
                      </a:r>
                      <a:r>
                        <a:rPr b="0" i="0" lang="nl-NL" sz="2800" u="none" cap="none" strike="noStrike">
                          <a:solidFill>
                            <a:srgbClr val="000000"/>
                          </a:solidFill>
                          <a:latin typeface="Quicksand"/>
                          <a:ea typeface="Quicksand"/>
                          <a:cs typeface="Quicksand"/>
                          <a:sym typeface="Quicksand"/>
                        </a:rPr>
                        <a:t>ichtlijnen voor inclusief onderwijs</a:t>
                      </a:r>
                      <a:endParaRPr sz="1600" u="none" cap="none" strike="noStrike">
                        <a:latin typeface="Quicksand"/>
                        <a:ea typeface="Quicksand"/>
                        <a:cs typeface="Quicksand"/>
                        <a:sym typeface="Quicksand"/>
                      </a:endParaRPr>
                    </a:p>
                  </a:txBody>
                  <a:tcPr marT="45725" marB="45725" marR="91450" marL="91450"/>
                </a:tc>
              </a:tr>
            </a:tbl>
          </a:graphicData>
        </a:graphic>
      </p:graphicFrame>
      <p:sp>
        <p:nvSpPr>
          <p:cNvPr id="178" name="Google Shape;178;p7"/>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79" name="Google Shape;179;p7"/>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3" name="Shape 183"/>
        <p:cNvGrpSpPr/>
        <p:nvPr/>
      </p:nvGrpSpPr>
      <p:grpSpPr>
        <a:xfrm>
          <a:off x="0" y="0"/>
          <a:ext cx="0" cy="0"/>
          <a:chOff x="0" y="0"/>
          <a:chExt cx="0" cy="0"/>
        </a:xfrm>
      </p:grpSpPr>
      <p:sp>
        <p:nvSpPr>
          <p:cNvPr id="184" name="Google Shape;184;g35fa9f5703a_0_42"/>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5fa9f5703a_0_42"/>
          <p:cNvSpPr txBox="1"/>
          <p:nvPr/>
        </p:nvSpPr>
        <p:spPr>
          <a:xfrm>
            <a:off x="2109150" y="3619500"/>
            <a:ext cx="140697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Welke rechten en </a:t>
            </a:r>
            <a:br>
              <a:rPr b="0" i="0" lang="nl-NL" sz="8000" u="none" cap="none" strike="noStrike">
                <a:solidFill>
                  <a:schemeClr val="lt1"/>
                </a:solidFill>
                <a:latin typeface="Anton"/>
                <a:ea typeface="Anton"/>
                <a:cs typeface="Anton"/>
                <a:sym typeface="Anton"/>
              </a:rPr>
            </a:br>
            <a:r>
              <a:rPr b="0" i="0" lang="nl-NL" sz="8000" u="none" cap="none" strike="noStrike">
                <a:solidFill>
                  <a:schemeClr val="lt1"/>
                </a:solidFill>
                <a:latin typeface="Anton"/>
                <a:ea typeface="Anton"/>
                <a:cs typeface="Anton"/>
                <a:sym typeface="Anton"/>
              </a:rPr>
              <a:t>richtlijnen ken je?</a:t>
            </a:r>
            <a:endParaRPr b="0" i="0" sz="8000" u="none" cap="none" strike="noStrike">
              <a:solidFill>
                <a:schemeClr val="lt1"/>
              </a:solidFill>
              <a:latin typeface="Calibri"/>
              <a:ea typeface="Calibri"/>
              <a:cs typeface="Calibri"/>
              <a:sym typeface="Calibri"/>
            </a:endParaRPr>
          </a:p>
        </p:txBody>
      </p:sp>
      <p:sp>
        <p:nvSpPr>
          <p:cNvPr id="186" name="Google Shape;186;g35fa9f5703a_0_42"/>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g35fa9f5703a_0_42"/>
          <p:cNvSpPr txBox="1"/>
          <p:nvPr/>
        </p:nvSpPr>
        <p:spPr>
          <a:xfrm>
            <a:off x="7073500" y="7238725"/>
            <a:ext cx="4441800" cy="747600"/>
          </a:xfrm>
          <a:prstGeom prst="rect">
            <a:avLst/>
          </a:prstGeom>
          <a:noFill/>
          <a:ln>
            <a:noFill/>
          </a:ln>
        </p:spPr>
        <p:txBody>
          <a:bodyPr anchorCtr="0" anchor="t" bIns="45700" lIns="91425" spcFirstLastPara="1" rIns="91425" wrap="square" tIns="45700">
            <a:normAutofit fontScale="92500"/>
          </a:bodyPr>
          <a:lstStyle/>
          <a:p>
            <a:pPr indent="-139700" lvl="0" marL="342900" marR="0" rtl="0" algn="l">
              <a:lnSpc>
                <a:spcPct val="100000"/>
              </a:lnSpc>
              <a:spcBef>
                <a:spcPts val="640"/>
              </a:spcBef>
              <a:spcAft>
                <a:spcPts val="0"/>
              </a:spcAft>
              <a:buClr>
                <a:schemeClr val="dk1"/>
              </a:buClr>
              <a:buSzPct val="100000"/>
              <a:buFont typeface="Arial"/>
              <a:buNone/>
            </a:pPr>
            <a:r>
              <a:rPr b="0" i="1" lang="nl-NL" sz="3200" u="none" cap="none" strike="noStrike">
                <a:solidFill>
                  <a:schemeClr val="lt1"/>
                </a:solidFill>
                <a:latin typeface="Quicksand"/>
                <a:ea typeface="Quicksand"/>
                <a:cs typeface="Quicksand"/>
                <a:sym typeface="Quicksand"/>
              </a:rPr>
              <a:t>Plak ze op de flip-over!</a:t>
            </a:r>
            <a:endParaRPr b="0" i="1" sz="3200" u="none" cap="none" strike="noStrike">
              <a:solidFill>
                <a:schemeClr val="lt1"/>
              </a:solidFill>
              <a:latin typeface="Quicksand"/>
              <a:ea typeface="Quicksand"/>
              <a:cs typeface="Quicksand"/>
              <a:sym typeface="Quicksand"/>
            </a:endParaRPr>
          </a:p>
        </p:txBody>
      </p:sp>
      <p:pic>
        <p:nvPicPr>
          <p:cNvPr id="188" name="Google Shape;188;g35fa9f5703a_0_42"/>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2" name="Shape 192"/>
        <p:cNvGrpSpPr/>
        <p:nvPr/>
      </p:nvGrpSpPr>
      <p:grpSpPr>
        <a:xfrm>
          <a:off x="0" y="0"/>
          <a:ext cx="0" cy="0"/>
          <a:chOff x="0" y="0"/>
          <a:chExt cx="0" cy="0"/>
        </a:xfrm>
      </p:grpSpPr>
      <p:sp>
        <p:nvSpPr>
          <p:cNvPr id="193" name="Google Shape;193;p8"/>
          <p:cNvSpPr/>
          <p:nvPr/>
        </p:nvSpPr>
        <p:spPr>
          <a:xfrm>
            <a:off x="-363195" y="3327"/>
            <a:ext cx="3648473" cy="2050746"/>
          </a:xfrm>
          <a:custGeom>
            <a:rect b="b" l="l" r="r" t="t"/>
            <a:pathLst>
              <a:path extrusionOk="0" h="2050746" w="3648473">
                <a:moveTo>
                  <a:pt x="0" y="0"/>
                </a:moveTo>
                <a:lnTo>
                  <a:pt x="3648473" y="0"/>
                </a:lnTo>
                <a:lnTo>
                  <a:pt x="3648473" y="2050746"/>
                </a:lnTo>
                <a:lnTo>
                  <a:pt x="0" y="205074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p8"/>
          <p:cNvSpPr txBox="1"/>
          <p:nvPr/>
        </p:nvSpPr>
        <p:spPr>
          <a:xfrm>
            <a:off x="5066550" y="1126400"/>
            <a:ext cx="86925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400"/>
              <a:buFont typeface="Anton"/>
              <a:buNone/>
            </a:pPr>
            <a:r>
              <a:rPr b="0" i="0" lang="nl-NL" sz="8000" u="none" cap="none" strike="noStrike">
                <a:solidFill>
                  <a:schemeClr val="lt1"/>
                </a:solidFill>
                <a:latin typeface="Anton"/>
                <a:ea typeface="Anton"/>
                <a:cs typeface="Anton"/>
                <a:sym typeface="Anton"/>
              </a:rPr>
              <a:t>Rechtsniveaus</a:t>
            </a:r>
            <a:endParaRPr b="0" i="0" sz="8000" u="none" cap="none" strike="noStrike">
              <a:solidFill>
                <a:srgbClr val="000000"/>
              </a:solidFill>
              <a:latin typeface="Arial"/>
              <a:ea typeface="Arial"/>
              <a:cs typeface="Arial"/>
              <a:sym typeface="Arial"/>
            </a:endParaRPr>
          </a:p>
        </p:txBody>
      </p:sp>
      <p:sp>
        <p:nvSpPr>
          <p:cNvPr id="195" name="Google Shape;195;p8"/>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8"/>
          <p:cNvSpPr/>
          <p:nvPr/>
        </p:nvSpPr>
        <p:spPr>
          <a:xfrm>
            <a:off x="0" y="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p8"/>
          <p:cNvSpPr/>
          <p:nvPr/>
        </p:nvSpPr>
        <p:spPr>
          <a:xfrm>
            <a:off x="152400" y="1524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p8"/>
          <p:cNvSpPr/>
          <p:nvPr/>
        </p:nvSpPr>
        <p:spPr>
          <a:xfrm>
            <a:off x="304800" y="3048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8"/>
          <p:cNvSpPr/>
          <p:nvPr/>
        </p:nvSpPr>
        <p:spPr>
          <a:xfrm>
            <a:off x="457200" y="457200"/>
            <a:ext cx="18288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fbeelding met tekenfilm, clipart&#10;&#10;Automatisch gegenereerde beschrijving" id="200" name="Google Shape;200;p8"/>
          <p:cNvPicPr preferRelativeResize="0"/>
          <p:nvPr/>
        </p:nvPicPr>
        <p:blipFill rotWithShape="1">
          <a:blip r:embed="rId5">
            <a:alphaModFix/>
          </a:blip>
          <a:srcRect b="0" l="0" r="0" t="0"/>
          <a:stretch/>
        </p:blipFill>
        <p:spPr>
          <a:xfrm>
            <a:off x="3472188" y="3090963"/>
            <a:ext cx="5562944" cy="4396866"/>
          </a:xfrm>
          <a:prstGeom prst="rect">
            <a:avLst/>
          </a:prstGeom>
          <a:noFill/>
          <a:ln>
            <a:noFill/>
          </a:ln>
        </p:spPr>
      </p:pic>
      <p:sp>
        <p:nvSpPr>
          <p:cNvPr id="201" name="Google Shape;201;p8"/>
          <p:cNvSpPr txBox="1"/>
          <p:nvPr/>
        </p:nvSpPr>
        <p:spPr>
          <a:xfrm>
            <a:off x="1109702" y="3262025"/>
            <a:ext cx="2362500" cy="667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Mondiaal</a:t>
            </a:r>
            <a:endParaRPr b="1" i="0" sz="3200" u="none" cap="none" strike="noStrike">
              <a:solidFill>
                <a:schemeClr val="lt1"/>
              </a:solidFill>
              <a:latin typeface="Quicksand"/>
              <a:ea typeface="Quicksand"/>
              <a:cs typeface="Quicksand"/>
              <a:sym typeface="Quicksand"/>
            </a:endParaRPr>
          </a:p>
        </p:txBody>
      </p:sp>
      <p:sp>
        <p:nvSpPr>
          <p:cNvPr id="202" name="Google Shape;202;p8"/>
          <p:cNvSpPr txBox="1"/>
          <p:nvPr/>
        </p:nvSpPr>
        <p:spPr>
          <a:xfrm>
            <a:off x="1109700" y="4165725"/>
            <a:ext cx="29694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Continentaal</a:t>
            </a:r>
            <a:endParaRPr b="1" i="0" sz="3200" u="none" cap="none" strike="noStrike">
              <a:solidFill>
                <a:schemeClr val="lt1"/>
              </a:solidFill>
              <a:latin typeface="Quicksand"/>
              <a:ea typeface="Quicksand"/>
              <a:cs typeface="Quicksand"/>
              <a:sym typeface="Quicksand"/>
            </a:endParaRPr>
          </a:p>
        </p:txBody>
      </p:sp>
      <p:sp>
        <p:nvSpPr>
          <p:cNvPr id="203" name="Google Shape;203;p8"/>
          <p:cNvSpPr txBox="1"/>
          <p:nvPr/>
        </p:nvSpPr>
        <p:spPr>
          <a:xfrm>
            <a:off x="1109693" y="5074564"/>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Nationaal</a:t>
            </a:r>
            <a:endParaRPr b="0" i="0" sz="1400" u="none" cap="none" strike="noStrike">
              <a:solidFill>
                <a:srgbClr val="000000"/>
              </a:solidFill>
              <a:latin typeface="Arial"/>
              <a:ea typeface="Arial"/>
              <a:cs typeface="Arial"/>
              <a:sym typeface="Arial"/>
            </a:endParaRPr>
          </a:p>
        </p:txBody>
      </p:sp>
      <p:sp>
        <p:nvSpPr>
          <p:cNvPr id="204" name="Google Shape;204;p8"/>
          <p:cNvSpPr txBox="1"/>
          <p:nvPr/>
        </p:nvSpPr>
        <p:spPr>
          <a:xfrm>
            <a:off x="1133775" y="5983396"/>
            <a:ext cx="24900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Regionaal</a:t>
            </a:r>
            <a:endParaRPr b="1" i="0" sz="3200" u="none" cap="none" strike="noStrike">
              <a:solidFill>
                <a:schemeClr val="lt1"/>
              </a:solidFill>
              <a:latin typeface="Quicksand"/>
              <a:ea typeface="Quicksand"/>
              <a:cs typeface="Quicksand"/>
              <a:sym typeface="Quicksand"/>
            </a:endParaRPr>
          </a:p>
        </p:txBody>
      </p:sp>
      <p:sp>
        <p:nvSpPr>
          <p:cNvPr id="205" name="Google Shape;205;p8"/>
          <p:cNvSpPr txBox="1"/>
          <p:nvPr/>
        </p:nvSpPr>
        <p:spPr>
          <a:xfrm>
            <a:off x="1133775" y="6845500"/>
            <a:ext cx="3438300" cy="74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1" i="0" lang="nl-NL" sz="3200" u="none" cap="none" strike="noStrike">
                <a:solidFill>
                  <a:schemeClr val="lt1"/>
                </a:solidFill>
                <a:latin typeface="Quicksand"/>
                <a:ea typeface="Quicksand"/>
                <a:cs typeface="Quicksand"/>
                <a:sym typeface="Quicksand"/>
              </a:rPr>
              <a:t>Organisatorisch</a:t>
            </a:r>
            <a:endParaRPr b="1" i="0" sz="3200" u="none" cap="none" strike="noStrike">
              <a:solidFill>
                <a:schemeClr val="lt1"/>
              </a:solidFill>
              <a:latin typeface="Quicksand"/>
              <a:ea typeface="Quicksand"/>
              <a:cs typeface="Quicksand"/>
              <a:sym typeface="Quicksand"/>
            </a:endParaRPr>
          </a:p>
        </p:txBody>
      </p:sp>
      <p:sp>
        <p:nvSpPr>
          <p:cNvPr id="206" name="Google Shape;206;p8"/>
          <p:cNvSpPr txBox="1"/>
          <p:nvPr/>
        </p:nvSpPr>
        <p:spPr>
          <a:xfrm>
            <a:off x="9185700" y="3206300"/>
            <a:ext cx="86925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00000"/>
              </a:lnSpc>
              <a:spcBef>
                <a:spcPts val="0"/>
              </a:spcBef>
              <a:spcAft>
                <a:spcPts val="0"/>
              </a:spcAft>
              <a:buClr>
                <a:schemeClr val="lt1"/>
              </a:buClr>
              <a:buSzPct val="100000"/>
              <a:buFont typeface="Arial"/>
              <a:buNone/>
            </a:pPr>
            <a:r>
              <a:rPr b="1" i="0" lang="nl-NL" sz="3200" u="none" cap="none" strike="noStrike">
                <a:solidFill>
                  <a:schemeClr val="lt1"/>
                </a:solidFill>
                <a:latin typeface="Quicksand"/>
                <a:ea typeface="Quicksand"/>
                <a:cs typeface="Quicksand"/>
                <a:sym typeface="Quicksand"/>
              </a:rPr>
              <a:t>Verdrag van de Verenigde Naties inzake de rechten van personen met een handicap (UNCRPD)</a:t>
            </a:r>
            <a:endParaRPr b="0" i="0" sz="1400" u="none" cap="none" strike="noStrike">
              <a:solidFill>
                <a:srgbClr val="000000"/>
              </a:solidFill>
              <a:latin typeface="Arial"/>
              <a:ea typeface="Arial"/>
              <a:cs typeface="Arial"/>
              <a:sym typeface="Arial"/>
            </a:endParaRPr>
          </a:p>
        </p:txBody>
      </p:sp>
      <p:sp>
        <p:nvSpPr>
          <p:cNvPr id="207" name="Google Shape;207;p8"/>
          <p:cNvSpPr txBox="1"/>
          <p:nvPr/>
        </p:nvSpPr>
        <p:spPr>
          <a:xfrm>
            <a:off x="8314500" y="4169550"/>
            <a:ext cx="95637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200"/>
              <a:buFont typeface="Arial"/>
              <a:buNone/>
            </a:pPr>
            <a:r>
              <a:rPr b="1" i="0" lang="nl-NL" sz="2200" u="none" cap="none" strike="noStrike">
                <a:solidFill>
                  <a:schemeClr val="lt1"/>
                </a:solidFill>
                <a:latin typeface="Quicksand"/>
                <a:ea typeface="Quicksand"/>
                <a:cs typeface="Quicksand"/>
                <a:sym typeface="Quicksand"/>
              </a:rPr>
              <a:t>Europese toegankelijkheidswet +</a:t>
            </a:r>
            <a:br>
              <a:rPr b="1" i="0" lang="nl-NL" sz="2200" u="none" cap="none" strike="noStrike">
                <a:solidFill>
                  <a:schemeClr val="lt1"/>
                </a:solidFill>
                <a:latin typeface="Quicksand"/>
                <a:ea typeface="Quicksand"/>
                <a:cs typeface="Quicksand"/>
                <a:sym typeface="Quicksand"/>
              </a:rPr>
            </a:br>
            <a:r>
              <a:rPr b="1" i="0" lang="nl-NL" sz="2200" u="none" cap="none" strike="noStrike">
                <a:solidFill>
                  <a:schemeClr val="lt1"/>
                </a:solidFill>
                <a:latin typeface="Quicksand"/>
                <a:ea typeface="Quicksand"/>
                <a:cs typeface="Quicksand"/>
                <a:sym typeface="Quicksand"/>
              </a:rPr>
              <a:t>EU-strategie voor de rechten van personen met een handicap</a:t>
            </a:r>
            <a:endParaRPr b="1" i="0" sz="2200" u="none" cap="none" strike="noStrike">
              <a:solidFill>
                <a:schemeClr val="lt1"/>
              </a:solidFill>
              <a:latin typeface="Quicksand"/>
              <a:ea typeface="Quicksand"/>
              <a:cs typeface="Quicksand"/>
              <a:sym typeface="Quicksand"/>
            </a:endParaRPr>
          </a:p>
        </p:txBody>
      </p:sp>
      <p:sp>
        <p:nvSpPr>
          <p:cNvPr id="208" name="Google Shape;208;p8"/>
          <p:cNvSpPr txBox="1"/>
          <p:nvPr/>
        </p:nvSpPr>
        <p:spPr>
          <a:xfrm>
            <a:off x="7631375" y="5127975"/>
            <a:ext cx="102468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520"/>
              <a:buFont typeface="Arial"/>
              <a:buNone/>
            </a:pPr>
            <a:r>
              <a:rPr b="1" i="0" lang="nl-NL" sz="1920" u="none" cap="none" strike="noStrike">
                <a:solidFill>
                  <a:schemeClr val="lt1"/>
                </a:solidFill>
                <a:latin typeface="Quicksand"/>
                <a:ea typeface="Quicksand"/>
                <a:cs typeface="Quicksand"/>
                <a:sym typeface="Quicksand"/>
              </a:rPr>
              <a:t>Nationale wetgeving inzake handicaps / wetten inzake ondertiteling en tolkdiensten </a:t>
            </a:r>
            <a:br>
              <a:rPr b="1" i="0" lang="nl-NL" sz="1920" u="none" cap="none" strike="noStrike">
                <a:solidFill>
                  <a:schemeClr val="lt1"/>
                </a:solidFill>
                <a:latin typeface="Quicksand"/>
                <a:ea typeface="Quicksand"/>
                <a:cs typeface="Quicksand"/>
                <a:sym typeface="Quicksand"/>
              </a:rPr>
            </a:br>
            <a:r>
              <a:rPr b="1" i="0" lang="nl-NL" sz="1920" u="none" cap="none" strike="noStrike">
                <a:solidFill>
                  <a:schemeClr val="lt1"/>
                </a:solidFill>
                <a:latin typeface="Quicksand"/>
                <a:ea typeface="Quicksand"/>
                <a:cs typeface="Quicksand"/>
                <a:sym typeface="Quicksand"/>
              </a:rPr>
              <a:t>Erkenning van de nationale gebarentaal</a:t>
            </a:r>
            <a:endParaRPr b="1" i="0" sz="1920" u="none" cap="none" strike="noStrike">
              <a:solidFill>
                <a:schemeClr val="lt1"/>
              </a:solidFill>
              <a:latin typeface="Quicksand"/>
              <a:ea typeface="Quicksand"/>
              <a:cs typeface="Quicksand"/>
              <a:sym typeface="Quicksand"/>
            </a:endParaRPr>
          </a:p>
        </p:txBody>
      </p:sp>
      <p:sp>
        <p:nvSpPr>
          <p:cNvPr id="209" name="Google Shape;209;p8"/>
          <p:cNvSpPr txBox="1"/>
          <p:nvPr/>
        </p:nvSpPr>
        <p:spPr>
          <a:xfrm>
            <a:off x="7422629" y="6027675"/>
            <a:ext cx="89331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00000"/>
              </a:lnSpc>
              <a:spcBef>
                <a:spcPts val="0"/>
              </a:spcBef>
              <a:spcAft>
                <a:spcPts val="0"/>
              </a:spcAft>
              <a:buClr>
                <a:schemeClr val="lt1"/>
              </a:buClr>
              <a:buSzPct val="100000"/>
              <a:buFont typeface="Arial"/>
              <a:buNone/>
            </a:pPr>
            <a:r>
              <a:rPr b="1" i="0" lang="nl-NL" sz="3200" u="none" cap="none" strike="noStrike">
                <a:solidFill>
                  <a:schemeClr val="lt1"/>
                </a:solidFill>
                <a:latin typeface="Quicksand"/>
                <a:ea typeface="Quicksand"/>
                <a:cs typeface="Quicksand"/>
                <a:sym typeface="Quicksand"/>
              </a:rPr>
              <a:t>Regionale/provinciale wetgeving inzake gehandicapten/toegankelijkheid </a:t>
            </a:r>
            <a:endParaRPr b="0" i="0" sz="1400" u="none" cap="none" strike="noStrike">
              <a:solidFill>
                <a:srgbClr val="000000"/>
              </a:solidFill>
              <a:latin typeface="Arial"/>
              <a:ea typeface="Arial"/>
              <a:cs typeface="Arial"/>
              <a:sym typeface="Arial"/>
            </a:endParaRPr>
          </a:p>
        </p:txBody>
      </p:sp>
      <p:sp>
        <p:nvSpPr>
          <p:cNvPr id="210" name="Google Shape;210;p8"/>
          <p:cNvSpPr txBox="1"/>
          <p:nvPr/>
        </p:nvSpPr>
        <p:spPr>
          <a:xfrm>
            <a:off x="6977401" y="6843686"/>
            <a:ext cx="6629100" cy="6672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00000"/>
              </a:lnSpc>
              <a:spcBef>
                <a:spcPts val="0"/>
              </a:spcBef>
              <a:spcAft>
                <a:spcPts val="0"/>
              </a:spcAft>
              <a:buClr>
                <a:schemeClr val="lt1"/>
              </a:buClr>
              <a:buSzPct val="100000"/>
              <a:buFont typeface="Arial"/>
              <a:buNone/>
            </a:pPr>
            <a:r>
              <a:rPr b="1" i="0" lang="nl-NL" sz="3200" u="none" cap="none" strike="noStrike">
                <a:solidFill>
                  <a:schemeClr val="lt1"/>
                </a:solidFill>
                <a:latin typeface="Quicksand"/>
                <a:ea typeface="Quicksand"/>
                <a:cs typeface="Quicksand"/>
                <a:sym typeface="Quicksand"/>
              </a:rPr>
              <a:t>Onderwijsbeleid</a:t>
            </a:r>
            <a:br>
              <a:rPr b="1" i="0" lang="nl-NL" sz="3200" u="none" cap="none" strike="noStrike">
                <a:solidFill>
                  <a:schemeClr val="lt1"/>
                </a:solidFill>
                <a:latin typeface="Quicksand"/>
                <a:ea typeface="Quicksand"/>
                <a:cs typeface="Quicksand"/>
                <a:sym typeface="Quicksand"/>
              </a:rPr>
            </a:br>
            <a:r>
              <a:rPr b="1" i="0" lang="nl-NL" sz="3200" u="none" cap="none" strike="noStrike">
                <a:solidFill>
                  <a:schemeClr val="lt1"/>
                </a:solidFill>
                <a:latin typeface="Quicksand"/>
                <a:ea typeface="Quicksand"/>
                <a:cs typeface="Quicksand"/>
                <a:sym typeface="Quicksand"/>
              </a:rPr>
              <a:t>Antidiscriminatiebeleid</a:t>
            </a:r>
            <a:endParaRPr b="0" i="0" sz="1400" u="none" cap="none" strike="noStrike">
              <a:solidFill>
                <a:srgbClr val="000000"/>
              </a:solidFill>
              <a:latin typeface="Arial"/>
              <a:ea typeface="Arial"/>
              <a:cs typeface="Arial"/>
              <a:sym typeface="Arial"/>
            </a:endParaRPr>
          </a:p>
        </p:txBody>
      </p:sp>
      <p:sp>
        <p:nvSpPr>
          <p:cNvPr id="211" name="Google Shape;211;p8"/>
          <p:cNvSpPr txBox="1"/>
          <p:nvPr/>
        </p:nvSpPr>
        <p:spPr>
          <a:xfrm>
            <a:off x="1190550" y="8129975"/>
            <a:ext cx="15906900" cy="1694400"/>
          </a:xfrm>
          <a:prstGeom prst="rect">
            <a:avLst/>
          </a:prstGeom>
          <a:noFill/>
          <a:ln>
            <a:noFill/>
          </a:ln>
        </p:spPr>
        <p:txBody>
          <a:bodyPr anchorCtr="0" anchor="t" bIns="45700" lIns="91425" spcFirstLastPara="1" rIns="91425" wrap="square" tIns="45700">
            <a:normAutofit/>
          </a:bodyPr>
          <a:lstStyle/>
          <a:p>
            <a:pPr indent="-139700" lvl="0" marL="342900" marR="0" rtl="0" algn="l">
              <a:lnSpc>
                <a:spcPct val="100000"/>
              </a:lnSpc>
              <a:spcBef>
                <a:spcPts val="640"/>
              </a:spcBef>
              <a:spcAft>
                <a:spcPts val="0"/>
              </a:spcAft>
              <a:buClr>
                <a:schemeClr val="dk1"/>
              </a:buClr>
              <a:buSzPts val="3200"/>
              <a:buFont typeface="Arial"/>
              <a:buNone/>
            </a:pPr>
            <a:r>
              <a:rPr b="0" i="1" lang="nl-NL" sz="2600" u="none" cap="none" strike="noStrike">
                <a:solidFill>
                  <a:schemeClr val="lt1"/>
                </a:solidFill>
                <a:latin typeface="Quicksand"/>
                <a:ea typeface="Quicksand"/>
                <a:cs typeface="Quicksand"/>
                <a:sym typeface="Quicksand"/>
              </a:rPr>
              <a:t>Neem de aantekeningen van de vorige opdracht en plak ze op de bovenstaande</a:t>
            </a:r>
            <a:r>
              <a:rPr i="1" lang="nl-NL" sz="2600">
                <a:solidFill>
                  <a:schemeClr val="lt1"/>
                </a:solidFill>
                <a:latin typeface="Quicksand"/>
                <a:ea typeface="Quicksand"/>
                <a:cs typeface="Quicksand"/>
                <a:sym typeface="Quicksand"/>
              </a:rPr>
              <a:t> </a:t>
            </a:r>
            <a:r>
              <a:rPr b="0" i="1" lang="nl-NL" sz="2600" u="none" cap="none" strike="noStrike">
                <a:solidFill>
                  <a:schemeClr val="lt1"/>
                </a:solidFill>
                <a:latin typeface="Quicksand"/>
                <a:ea typeface="Quicksand"/>
                <a:cs typeface="Quicksand"/>
                <a:sym typeface="Quicksand"/>
              </a:rPr>
              <a:t>tekening.</a:t>
            </a:r>
            <a:endParaRPr b="0" i="1" sz="2600" u="none" cap="none" strike="noStrike">
              <a:solidFill>
                <a:schemeClr val="lt1"/>
              </a:solidFill>
              <a:latin typeface="Quicksand"/>
              <a:ea typeface="Quicksand"/>
              <a:cs typeface="Quicksand"/>
              <a:sym typeface="Quicksand"/>
            </a:endParaRPr>
          </a:p>
        </p:txBody>
      </p:sp>
      <p:pic>
        <p:nvPicPr>
          <p:cNvPr id="212" name="Google Shape;212;p8"/>
          <p:cNvPicPr preferRelativeResize="0"/>
          <p:nvPr/>
        </p:nvPicPr>
        <p:blipFill>
          <a:blip r:embed="rId6">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5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500"/>
                                        <p:tgtEl>
                                          <p:spTgt spid="207"/>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6" name="Shape 216"/>
        <p:cNvGrpSpPr/>
        <p:nvPr/>
      </p:nvGrpSpPr>
      <p:grpSpPr>
        <a:xfrm>
          <a:off x="0" y="0"/>
          <a:ext cx="0" cy="0"/>
          <a:chOff x="0" y="0"/>
          <a:chExt cx="0" cy="0"/>
        </a:xfrm>
      </p:grpSpPr>
      <p:grpSp>
        <p:nvGrpSpPr>
          <p:cNvPr id="217" name="Google Shape;217;p9"/>
          <p:cNvGrpSpPr/>
          <p:nvPr/>
        </p:nvGrpSpPr>
        <p:grpSpPr>
          <a:xfrm>
            <a:off x="0" y="-216991"/>
            <a:ext cx="2922084" cy="10503991"/>
            <a:chOff x="0" y="-57150"/>
            <a:chExt cx="769602" cy="2766483"/>
          </a:xfrm>
        </p:grpSpPr>
        <p:sp>
          <p:nvSpPr>
            <p:cNvPr id="218" name="Google Shape;218;p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p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p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p9"/>
          <p:cNvSpPr txBox="1"/>
          <p:nvPr>
            <p:ph type="title"/>
          </p:nvPr>
        </p:nvSpPr>
        <p:spPr>
          <a:xfrm>
            <a:off x="3980323" y="14691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Internationale verdragen</a:t>
            </a:r>
            <a:endParaRPr sz="8000"/>
          </a:p>
        </p:txBody>
      </p:sp>
      <p:sp>
        <p:nvSpPr>
          <p:cNvPr id="222" name="Google Shape;222;p9"/>
          <p:cNvSpPr txBox="1"/>
          <p:nvPr>
            <p:ph idx="1" type="body"/>
          </p:nvPr>
        </p:nvSpPr>
        <p:spPr>
          <a:xfrm>
            <a:off x="3615575" y="4572000"/>
            <a:ext cx="9873300" cy="1143000"/>
          </a:xfrm>
          <a:prstGeom prst="rect">
            <a:avLst/>
          </a:prstGeom>
          <a:noFill/>
          <a:ln>
            <a:noFill/>
          </a:ln>
        </p:spPr>
        <p:txBody>
          <a:bodyPr anchorCtr="0" anchor="t" bIns="45700" lIns="91425" spcFirstLastPara="1" rIns="91425" wrap="square" tIns="45700">
            <a:normAutofit fontScale="25000" lnSpcReduction="20000"/>
          </a:bodyPr>
          <a:lstStyle/>
          <a:p>
            <a:pPr indent="0" lvl="0" marL="342900" rtl="0" algn="l">
              <a:lnSpc>
                <a:spcPct val="100000"/>
              </a:lnSpc>
              <a:spcBef>
                <a:spcPts val="640"/>
              </a:spcBef>
              <a:spcAft>
                <a:spcPts val="0"/>
              </a:spcAft>
              <a:buSzPct val="37500"/>
              <a:buNone/>
            </a:pPr>
            <a:r>
              <a:rPr lang="nl-NL" sz="19200">
                <a:solidFill>
                  <a:schemeClr val="lt1"/>
                </a:solidFill>
                <a:latin typeface="Quicksand"/>
                <a:ea typeface="Quicksand"/>
                <a:cs typeface="Quicksand"/>
                <a:sym typeface="Quicksand"/>
              </a:rPr>
              <a:t>Wat zijn internationale verdragen?</a:t>
            </a:r>
            <a:endParaRPr sz="19200">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ct val="225000"/>
              <a:buNone/>
            </a:pPr>
            <a:r>
              <a:t/>
            </a:r>
            <a:endParaRPr>
              <a:solidFill>
                <a:schemeClr val="lt1"/>
              </a:solidFill>
              <a:latin typeface="Quicksand"/>
              <a:ea typeface="Quicksand"/>
              <a:cs typeface="Quicksand"/>
              <a:sym typeface="Quicksand"/>
            </a:endParaRPr>
          </a:p>
        </p:txBody>
      </p:sp>
      <p:pic>
        <p:nvPicPr>
          <p:cNvPr id="223" name="Google Shape;223;p9"/>
          <p:cNvPicPr preferRelativeResize="0"/>
          <p:nvPr/>
        </p:nvPicPr>
        <p:blipFill rotWithShape="1">
          <a:blip r:embed="rId4">
            <a:alphaModFix/>
          </a:blip>
          <a:srcRect b="51011" l="33374" r="36223" t="0"/>
          <a:stretch/>
        </p:blipFill>
        <p:spPr>
          <a:xfrm>
            <a:off x="13271475" y="2823550"/>
            <a:ext cx="4464077" cy="4045950"/>
          </a:xfrm>
          <a:prstGeom prst="rect">
            <a:avLst/>
          </a:prstGeom>
          <a:noFill/>
          <a:ln>
            <a:noFill/>
          </a:ln>
        </p:spPr>
      </p:pic>
      <p:pic>
        <p:nvPicPr>
          <p:cNvPr id="224" name="Google Shape;224;p9"/>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8" name="Shape 228"/>
        <p:cNvGrpSpPr/>
        <p:nvPr/>
      </p:nvGrpSpPr>
      <p:grpSpPr>
        <a:xfrm>
          <a:off x="0" y="0"/>
          <a:ext cx="0" cy="0"/>
          <a:chOff x="0" y="0"/>
          <a:chExt cx="0" cy="0"/>
        </a:xfrm>
      </p:grpSpPr>
      <p:grpSp>
        <p:nvGrpSpPr>
          <p:cNvPr id="229" name="Google Shape;229;g35fa9f5703a_0_62"/>
          <p:cNvGrpSpPr/>
          <p:nvPr/>
        </p:nvGrpSpPr>
        <p:grpSpPr>
          <a:xfrm>
            <a:off x="0" y="-216993"/>
            <a:ext cx="2922102" cy="10504504"/>
            <a:chOff x="0" y="-57150"/>
            <a:chExt cx="769602" cy="2766600"/>
          </a:xfrm>
        </p:grpSpPr>
        <p:sp>
          <p:nvSpPr>
            <p:cNvPr id="230" name="Google Shape;230;g35fa9f5703a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5fa9f5703a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2" name="Google Shape;232;g35fa9f5703a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5fa9f5703a_0_62"/>
          <p:cNvSpPr txBox="1"/>
          <p:nvPr>
            <p:ph type="title"/>
          </p:nvPr>
        </p:nvSpPr>
        <p:spPr>
          <a:xfrm>
            <a:off x="3770773" y="112627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Internationale verdragen</a:t>
            </a:r>
            <a:endParaRPr sz="8000"/>
          </a:p>
        </p:txBody>
      </p:sp>
      <p:sp>
        <p:nvSpPr>
          <p:cNvPr id="234" name="Google Shape;234;g35fa9f5703a_0_62"/>
          <p:cNvSpPr txBox="1"/>
          <p:nvPr>
            <p:ph idx="1" type="body"/>
          </p:nvPr>
        </p:nvSpPr>
        <p:spPr>
          <a:xfrm>
            <a:off x="4037475" y="2877675"/>
            <a:ext cx="12178500" cy="50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1800"/>
              <a:buNone/>
            </a:pPr>
            <a:r>
              <a:rPr b="1" lang="nl-NL" sz="3400">
                <a:solidFill>
                  <a:schemeClr val="lt1"/>
                </a:solidFill>
                <a:latin typeface="Quicksand"/>
                <a:ea typeface="Quicksand"/>
                <a:cs typeface="Quicksand"/>
                <a:sym typeface="Quicksand"/>
              </a:rPr>
              <a:t>Het Europees Verdrag voor de Rechten van de Mens (EVRM)</a:t>
            </a:r>
            <a:endParaRPr b="1" sz="3400">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ts val="1800"/>
              <a:buNone/>
            </a:pPr>
            <a:r>
              <a:t/>
            </a:r>
            <a:endParaRPr>
              <a:solidFill>
                <a:schemeClr val="lt1"/>
              </a:solidFill>
              <a:latin typeface="Quicksand"/>
              <a:ea typeface="Quicksand"/>
              <a:cs typeface="Quicksand"/>
              <a:sym typeface="Quicksand"/>
            </a:endParaRPr>
          </a:p>
          <a:p>
            <a:pPr indent="-355600" lvl="0" marL="457200" rtl="0" algn="l">
              <a:lnSpc>
                <a:spcPct val="100000"/>
              </a:lnSpc>
              <a:spcBef>
                <a:spcPts val="64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Raad van Europa, 1950</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Algemene rechten: vrijheid, gelijkheid, geen discriminatie</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Beschermt mensen met een handicap</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Rechtsinstrument om schendingen aan te vechten</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Europees Hof voor de Rechten van de Mens (Straatsburg)</a:t>
            </a:r>
            <a:endParaRPr sz="3400">
              <a:solidFill>
                <a:schemeClr val="lt1"/>
              </a:solidFill>
              <a:latin typeface="Quicksand"/>
              <a:ea typeface="Quicksand"/>
              <a:cs typeface="Quicksand"/>
              <a:sym typeface="Quicksand"/>
            </a:endParaRPr>
          </a:p>
          <a:p>
            <a:pPr indent="0" lvl="0" marL="0" rtl="0" algn="l">
              <a:lnSpc>
                <a:spcPct val="100000"/>
              </a:lnSpc>
              <a:spcBef>
                <a:spcPts val="640"/>
              </a:spcBef>
              <a:spcAft>
                <a:spcPts val="0"/>
              </a:spcAft>
              <a:buSzPts val="1800"/>
              <a:buNone/>
            </a:pPr>
            <a:r>
              <a:t/>
            </a:r>
            <a:endParaRPr>
              <a:solidFill>
                <a:schemeClr val="lt1"/>
              </a:solidFill>
              <a:latin typeface="Quicksand"/>
              <a:ea typeface="Quicksand"/>
              <a:cs typeface="Quicksand"/>
              <a:sym typeface="Quicksand"/>
            </a:endParaRPr>
          </a:p>
        </p:txBody>
      </p:sp>
      <p:pic>
        <p:nvPicPr>
          <p:cNvPr id="235" name="Google Shape;235;g35fa9f5703a_0_6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9" name="Shape 239"/>
        <p:cNvGrpSpPr/>
        <p:nvPr/>
      </p:nvGrpSpPr>
      <p:grpSpPr>
        <a:xfrm>
          <a:off x="0" y="0"/>
          <a:ext cx="0" cy="0"/>
          <a:chOff x="0" y="0"/>
          <a:chExt cx="0" cy="0"/>
        </a:xfrm>
      </p:grpSpPr>
      <p:grpSp>
        <p:nvGrpSpPr>
          <p:cNvPr id="240" name="Google Shape;240;g35fa9f5703a_0_72"/>
          <p:cNvGrpSpPr/>
          <p:nvPr/>
        </p:nvGrpSpPr>
        <p:grpSpPr>
          <a:xfrm>
            <a:off x="0" y="-216993"/>
            <a:ext cx="2922102" cy="10504504"/>
            <a:chOff x="0" y="-57150"/>
            <a:chExt cx="769602" cy="2766600"/>
          </a:xfrm>
        </p:grpSpPr>
        <p:sp>
          <p:nvSpPr>
            <p:cNvPr id="241" name="Google Shape;241;g35fa9f5703a_0_7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g35fa9f5703a_0_7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3" name="Google Shape;243;g35fa9f5703a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5fa9f5703a_0_72"/>
          <p:cNvSpPr txBox="1"/>
          <p:nvPr>
            <p:ph type="title"/>
          </p:nvPr>
        </p:nvSpPr>
        <p:spPr>
          <a:xfrm>
            <a:off x="4037473" y="1221525"/>
            <a:ext cx="11820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Internationale verdragen</a:t>
            </a:r>
            <a:endParaRPr sz="8000"/>
          </a:p>
        </p:txBody>
      </p:sp>
      <p:sp>
        <p:nvSpPr>
          <p:cNvPr id="245" name="Google Shape;245;g35fa9f5703a_0_72"/>
          <p:cNvSpPr txBox="1"/>
          <p:nvPr>
            <p:ph idx="1" type="body"/>
          </p:nvPr>
        </p:nvSpPr>
        <p:spPr>
          <a:xfrm>
            <a:off x="4037474" y="2877675"/>
            <a:ext cx="120111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1800"/>
              <a:buNone/>
            </a:pPr>
            <a:r>
              <a:rPr b="1" lang="nl-NL" sz="3400">
                <a:solidFill>
                  <a:schemeClr val="lt1"/>
                </a:solidFill>
                <a:latin typeface="Quicksand"/>
                <a:ea typeface="Quicksand"/>
                <a:cs typeface="Quicksand"/>
                <a:sym typeface="Quicksand"/>
              </a:rPr>
              <a:t>Het VN-Verdrag inzake de rechten van personen met een handicap (UNCRPD)</a:t>
            </a:r>
            <a:endParaRPr>
              <a:solidFill>
                <a:schemeClr val="lt1"/>
              </a:solidFill>
              <a:latin typeface="Quicksand"/>
              <a:ea typeface="Quicksand"/>
              <a:cs typeface="Quicksand"/>
              <a:sym typeface="Quicksand"/>
            </a:endParaRPr>
          </a:p>
        </p:txBody>
      </p:sp>
      <p:pic>
        <p:nvPicPr>
          <p:cNvPr id="246" name="Google Shape;246;g35fa9f5703a_0_72"/>
          <p:cNvPicPr preferRelativeResize="0"/>
          <p:nvPr/>
        </p:nvPicPr>
        <p:blipFill rotWithShape="1">
          <a:blip r:embed="rId4">
            <a:alphaModFix/>
          </a:blip>
          <a:srcRect b="47319" l="65595" r="6456" t="5610"/>
          <a:stretch/>
        </p:blipFill>
        <p:spPr>
          <a:xfrm>
            <a:off x="3253624" y="3832114"/>
            <a:ext cx="5197498" cy="4923874"/>
          </a:xfrm>
          <a:prstGeom prst="rect">
            <a:avLst/>
          </a:prstGeom>
          <a:noFill/>
          <a:ln>
            <a:noFill/>
          </a:ln>
        </p:spPr>
      </p:pic>
      <p:pic>
        <p:nvPicPr>
          <p:cNvPr id="247" name="Google Shape;247;g35fa9f5703a_0_72" title="5.1 - Verdrag Inzake Rechten van Personen met een Beperking (UNCRPD)">
            <a:hlinkClick r:id="rId5"/>
          </p:cNvPr>
          <p:cNvPicPr preferRelativeResize="0"/>
          <p:nvPr/>
        </p:nvPicPr>
        <p:blipFill>
          <a:blip r:embed="rId6">
            <a:alphaModFix/>
          </a:blip>
          <a:stretch>
            <a:fillRect/>
          </a:stretch>
        </p:blipFill>
        <p:spPr>
          <a:xfrm>
            <a:off x="7322750" y="4136025"/>
            <a:ext cx="8213275" cy="4619975"/>
          </a:xfrm>
          <a:prstGeom prst="rect">
            <a:avLst/>
          </a:prstGeom>
          <a:noFill/>
          <a:ln>
            <a:noFill/>
          </a:ln>
        </p:spPr>
      </p:pic>
      <p:pic>
        <p:nvPicPr>
          <p:cNvPr id="248" name="Google Shape;248;g35fa9f5703a_0_72"/>
          <p:cNvPicPr preferRelativeResize="0"/>
          <p:nvPr/>
        </p:nvPicPr>
        <p:blipFill>
          <a:blip r:embed="rId7">
            <a:alphaModFix/>
          </a:blip>
          <a:stretch>
            <a:fillRect/>
          </a:stretch>
        </p:blipFill>
        <p:spPr>
          <a:xfrm>
            <a:off x="14196250" y="9364425"/>
            <a:ext cx="3707725" cy="74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2" name="Shape 252"/>
        <p:cNvGrpSpPr/>
        <p:nvPr/>
      </p:nvGrpSpPr>
      <p:grpSpPr>
        <a:xfrm>
          <a:off x="0" y="0"/>
          <a:ext cx="0" cy="0"/>
          <a:chOff x="0" y="0"/>
          <a:chExt cx="0" cy="0"/>
        </a:xfrm>
      </p:grpSpPr>
      <p:grpSp>
        <p:nvGrpSpPr>
          <p:cNvPr id="253" name="Google Shape;253;g35fa9f5703a_0_82"/>
          <p:cNvGrpSpPr/>
          <p:nvPr/>
        </p:nvGrpSpPr>
        <p:grpSpPr>
          <a:xfrm>
            <a:off x="0" y="-216993"/>
            <a:ext cx="2922102" cy="10504504"/>
            <a:chOff x="0" y="-57150"/>
            <a:chExt cx="769602" cy="2766600"/>
          </a:xfrm>
        </p:grpSpPr>
        <p:sp>
          <p:nvSpPr>
            <p:cNvPr id="254" name="Google Shape;254;g35fa9f5703a_0_8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35fa9f5703a_0_8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6" name="Google Shape;256;g35fa9f5703a_0_8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5fa9f5703a_0_82"/>
          <p:cNvSpPr txBox="1"/>
          <p:nvPr>
            <p:ph type="title"/>
          </p:nvPr>
        </p:nvSpPr>
        <p:spPr>
          <a:xfrm>
            <a:off x="3960850" y="40382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9700">
                <a:solidFill>
                  <a:schemeClr val="lt1"/>
                </a:solidFill>
                <a:latin typeface="Anton"/>
                <a:ea typeface="Anton"/>
                <a:cs typeface="Anton"/>
                <a:sym typeface="Anton"/>
              </a:rPr>
              <a:t>Nationale wetten </a:t>
            </a:r>
            <a:br>
              <a:rPr lang="nl-NL" sz="9700">
                <a:solidFill>
                  <a:schemeClr val="lt1"/>
                </a:solidFill>
                <a:latin typeface="Anton"/>
                <a:ea typeface="Anton"/>
                <a:cs typeface="Anton"/>
                <a:sym typeface="Anton"/>
              </a:rPr>
            </a:br>
            <a:r>
              <a:rPr lang="nl-NL" sz="9700">
                <a:solidFill>
                  <a:schemeClr val="lt1"/>
                </a:solidFill>
                <a:latin typeface="Anton"/>
                <a:ea typeface="Anton"/>
                <a:cs typeface="Anton"/>
                <a:sym typeface="Anton"/>
              </a:rPr>
              <a:t>(Nederland)</a:t>
            </a:r>
            <a:endParaRPr sz="9700"/>
          </a:p>
        </p:txBody>
      </p:sp>
      <p:pic>
        <p:nvPicPr>
          <p:cNvPr id="258" name="Google Shape;258;g35fa9f5703a_0_8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2" name="Shape 262"/>
        <p:cNvGrpSpPr/>
        <p:nvPr/>
      </p:nvGrpSpPr>
      <p:grpSpPr>
        <a:xfrm>
          <a:off x="0" y="0"/>
          <a:ext cx="0" cy="0"/>
          <a:chOff x="0" y="0"/>
          <a:chExt cx="0" cy="0"/>
        </a:xfrm>
      </p:grpSpPr>
      <p:grpSp>
        <p:nvGrpSpPr>
          <p:cNvPr id="263" name="Google Shape;263;g3dc3f415dc8_1_2"/>
          <p:cNvGrpSpPr/>
          <p:nvPr/>
        </p:nvGrpSpPr>
        <p:grpSpPr>
          <a:xfrm>
            <a:off x="0" y="-216993"/>
            <a:ext cx="2922102" cy="10504504"/>
            <a:chOff x="0" y="-57150"/>
            <a:chExt cx="769602" cy="2766600"/>
          </a:xfrm>
        </p:grpSpPr>
        <p:sp>
          <p:nvSpPr>
            <p:cNvPr id="264" name="Google Shape;264;g3dc3f415dc8_1_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g3dc3f415dc8_1_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6" name="Google Shape;266;g3dc3f415dc8_1_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g3dc3f415dc8_1_2"/>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6300">
                <a:solidFill>
                  <a:schemeClr val="lt1"/>
                </a:solidFill>
                <a:latin typeface="Anton"/>
                <a:ea typeface="Anton"/>
                <a:cs typeface="Anton"/>
                <a:sym typeface="Anton"/>
              </a:rPr>
              <a:t>Wet erkenning Nederlandse Gebarentaal </a:t>
            </a:r>
            <a:r>
              <a:rPr lang="nl-NL" sz="5000">
                <a:solidFill>
                  <a:schemeClr val="lt1"/>
                </a:solidFill>
                <a:latin typeface="Anton"/>
                <a:ea typeface="Anton"/>
                <a:cs typeface="Anton"/>
                <a:sym typeface="Anton"/>
              </a:rPr>
              <a:t>(2021)</a:t>
            </a:r>
            <a:endParaRPr sz="5000"/>
          </a:p>
        </p:txBody>
      </p:sp>
      <p:sp>
        <p:nvSpPr>
          <p:cNvPr id="268" name="Google Shape;268;g3dc3f415dc8_1_2"/>
          <p:cNvSpPr txBox="1"/>
          <p:nvPr>
            <p:ph idx="1" type="body"/>
          </p:nvPr>
        </p:nvSpPr>
        <p:spPr>
          <a:xfrm>
            <a:off x="4016375" y="3498000"/>
            <a:ext cx="12178500" cy="50208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NGT is officieel erkend als volwaardige taal</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Dovengemeenschap erkend als taalgemeenschap</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Meer aandacht voor cultuur en identiteit</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gevolgen:</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Gebruik van NGT in contact met overheid en rechtspraak</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Overheid moet gebruik van NGT bevorderen</a:t>
            </a:r>
            <a:endParaRPr sz="3400">
              <a:solidFill>
                <a:schemeClr val="lt1"/>
              </a:solidFill>
              <a:latin typeface="Quicksand"/>
              <a:ea typeface="Quicksand"/>
              <a:cs typeface="Quicksand"/>
              <a:sym typeface="Quicksand"/>
            </a:endParaRPr>
          </a:p>
          <a:p>
            <a:pPr indent="-355600" lvl="0" marL="457200" rtl="0" algn="l">
              <a:lnSpc>
                <a:spcPct val="100000"/>
              </a:lnSpc>
              <a:spcBef>
                <a:spcPts val="0"/>
              </a:spcBef>
              <a:spcAft>
                <a:spcPts val="0"/>
              </a:spcAft>
              <a:buClr>
                <a:schemeClr val="lt1"/>
              </a:buClr>
              <a:buSzPts val="2000"/>
              <a:buFont typeface="Quicksand"/>
              <a:buChar char="•"/>
            </a:pPr>
            <a:r>
              <a:rPr lang="nl-NL" sz="3400">
                <a:solidFill>
                  <a:schemeClr val="lt1"/>
                </a:solidFill>
                <a:latin typeface="Quicksand"/>
                <a:ea typeface="Quicksand"/>
                <a:cs typeface="Quicksand"/>
                <a:sym typeface="Quicksand"/>
              </a:rPr>
              <a:t>Overheidsinformatie moet toegankelijk zijn</a:t>
            </a:r>
            <a:endParaRPr>
              <a:solidFill>
                <a:schemeClr val="lt1"/>
              </a:solidFill>
              <a:latin typeface="Quicksand"/>
              <a:ea typeface="Quicksand"/>
              <a:cs typeface="Quicksand"/>
              <a:sym typeface="Quicksand"/>
            </a:endParaRPr>
          </a:p>
        </p:txBody>
      </p:sp>
      <p:pic>
        <p:nvPicPr>
          <p:cNvPr id="269" name="Google Shape;269;g3dc3f415dc8_1_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3" name="Shape 273"/>
        <p:cNvGrpSpPr/>
        <p:nvPr/>
      </p:nvGrpSpPr>
      <p:grpSpPr>
        <a:xfrm>
          <a:off x="0" y="0"/>
          <a:ext cx="0" cy="0"/>
          <a:chOff x="0" y="0"/>
          <a:chExt cx="0" cy="0"/>
        </a:xfrm>
      </p:grpSpPr>
      <p:grpSp>
        <p:nvGrpSpPr>
          <p:cNvPr id="274" name="Google Shape;274;g3dc3f415dc8_1_20"/>
          <p:cNvGrpSpPr/>
          <p:nvPr/>
        </p:nvGrpSpPr>
        <p:grpSpPr>
          <a:xfrm>
            <a:off x="0" y="-216993"/>
            <a:ext cx="2922102" cy="10504504"/>
            <a:chOff x="0" y="-57150"/>
            <a:chExt cx="769602" cy="2766600"/>
          </a:xfrm>
        </p:grpSpPr>
        <p:sp>
          <p:nvSpPr>
            <p:cNvPr id="275" name="Google Shape;275;g3dc3f415dc8_1_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6" name="Google Shape;276;g3dc3f415dc8_1_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7" name="Google Shape;277;g3dc3f415dc8_1_2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g3dc3f415dc8_1_20"/>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6300">
                <a:solidFill>
                  <a:schemeClr val="lt1"/>
                </a:solidFill>
                <a:latin typeface="Anton"/>
                <a:ea typeface="Anton"/>
                <a:cs typeface="Anton"/>
                <a:sym typeface="Anton"/>
              </a:rPr>
              <a:t>Artikel 1 van de Grondwet</a:t>
            </a:r>
            <a:endParaRPr sz="5000"/>
          </a:p>
        </p:txBody>
      </p:sp>
      <p:sp>
        <p:nvSpPr>
          <p:cNvPr id="279" name="Google Shape;279;g3dc3f415dc8_1_20"/>
          <p:cNvSpPr txBox="1"/>
          <p:nvPr>
            <p:ph idx="1" type="body"/>
          </p:nvPr>
        </p:nvSpPr>
        <p:spPr>
          <a:xfrm>
            <a:off x="4016375" y="3125425"/>
            <a:ext cx="13085100" cy="57867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None/>
            </a:pPr>
            <a:r>
              <a:rPr i="1" lang="nl-NL" sz="3400">
                <a:solidFill>
                  <a:schemeClr val="lt1"/>
                </a:solidFill>
                <a:latin typeface="Quicksand"/>
                <a:ea typeface="Quicksand"/>
                <a:cs typeface="Quicksand"/>
                <a:sym typeface="Quicksand"/>
              </a:rPr>
              <a:t>“Allen die zich in Nederland bevinden, worden in gelijke gevallen gelijk behandeld. Discriminatie wegens godsdienst, levensovertuiging, politieke gezindheid, ras, geslacht, handicap, seksuele gerichtheid of op welke grond dan ook, is niet toegestaan.”</a:t>
            </a:r>
            <a:endParaRPr i="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0" lvl="0" marL="45720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Verbod op discriminatie</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Geldt ook voor handicap / doof-zijn</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gevolgen:</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Basis om ongelijkheid aan te vechten</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Ondersteunt recht op toegankelijkheid en communicatie</a:t>
            </a:r>
            <a:endParaRPr sz="3400">
              <a:solidFill>
                <a:schemeClr val="lt1"/>
              </a:solidFill>
              <a:latin typeface="Quicksand"/>
              <a:ea typeface="Quicksand"/>
              <a:cs typeface="Quicksand"/>
              <a:sym typeface="Quicksand"/>
            </a:endParaRPr>
          </a:p>
        </p:txBody>
      </p:sp>
      <p:pic>
        <p:nvPicPr>
          <p:cNvPr id="280" name="Google Shape;280;g3dc3f415dc8_1_2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4" name="Shape 284"/>
        <p:cNvGrpSpPr/>
        <p:nvPr/>
      </p:nvGrpSpPr>
      <p:grpSpPr>
        <a:xfrm>
          <a:off x="0" y="0"/>
          <a:ext cx="0" cy="0"/>
          <a:chOff x="0" y="0"/>
          <a:chExt cx="0" cy="0"/>
        </a:xfrm>
      </p:grpSpPr>
      <p:grpSp>
        <p:nvGrpSpPr>
          <p:cNvPr id="285" name="Google Shape;285;g3dc3f415dc8_1_30"/>
          <p:cNvGrpSpPr/>
          <p:nvPr/>
        </p:nvGrpSpPr>
        <p:grpSpPr>
          <a:xfrm>
            <a:off x="0" y="-216993"/>
            <a:ext cx="2922102" cy="10504504"/>
            <a:chOff x="0" y="-57150"/>
            <a:chExt cx="769602" cy="2766600"/>
          </a:xfrm>
        </p:grpSpPr>
        <p:sp>
          <p:nvSpPr>
            <p:cNvPr id="286" name="Google Shape;286;g3dc3f415dc8_1_3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dc3f415dc8_1_3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8" name="Google Shape;288;g3dc3f415dc8_1_3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g3dc3f415dc8_1_30"/>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5800">
                <a:solidFill>
                  <a:schemeClr val="lt1"/>
                </a:solidFill>
                <a:latin typeface="Anton"/>
                <a:ea typeface="Anton"/>
                <a:cs typeface="Anton"/>
                <a:sym typeface="Anton"/>
              </a:rPr>
              <a:t>Wet gelijke behandeling op grond van handicap of chronische ziekte </a:t>
            </a:r>
            <a:r>
              <a:rPr lang="nl-NL" sz="3700">
                <a:solidFill>
                  <a:schemeClr val="lt1"/>
                </a:solidFill>
                <a:latin typeface="Anton"/>
                <a:ea typeface="Anton"/>
                <a:cs typeface="Anton"/>
                <a:sym typeface="Anton"/>
              </a:rPr>
              <a:t>(WGBH/CZ)</a:t>
            </a:r>
            <a:endParaRPr sz="2400"/>
          </a:p>
        </p:txBody>
      </p:sp>
      <p:sp>
        <p:nvSpPr>
          <p:cNvPr id="290" name="Google Shape;290;g3dc3f415dc8_1_30"/>
          <p:cNvSpPr txBox="1"/>
          <p:nvPr>
            <p:ph idx="1" type="body"/>
          </p:nvPr>
        </p:nvSpPr>
        <p:spPr>
          <a:xfrm>
            <a:off x="4016375" y="3125425"/>
            <a:ext cx="13085100" cy="6356400"/>
          </a:xfrm>
          <a:prstGeom prst="rect">
            <a:avLst/>
          </a:prstGeom>
          <a:noFill/>
          <a:ln>
            <a:noFill/>
          </a:ln>
        </p:spPr>
        <p:txBody>
          <a:bodyPr anchorCtr="0" anchor="t" bIns="45700" lIns="91425" spcFirstLastPara="1" rIns="91425" wrap="square" tIns="45700">
            <a:normAutofit fontScale="77500" lnSpcReduction="10000"/>
          </a:bodyPr>
          <a:lstStyle/>
          <a:p>
            <a:pPr indent="0" lvl="0" marL="0" rtl="0" algn="l">
              <a:lnSpc>
                <a:spcPct val="100000"/>
              </a:lnSpc>
              <a:spcBef>
                <a:spcPts val="0"/>
              </a:spcBef>
              <a:spcAft>
                <a:spcPts val="0"/>
              </a:spcAft>
              <a:buNone/>
            </a:pPr>
            <a:r>
              <a:rPr lang="nl-NL" sz="3400">
                <a:solidFill>
                  <a:schemeClr val="lt1"/>
                </a:solidFill>
                <a:latin typeface="Quicksand"/>
                <a:ea typeface="Quicksand"/>
                <a:cs typeface="Quicksand"/>
                <a:sym typeface="Quicksand"/>
              </a:rPr>
              <a:t>Verboden om onderscheid te maken op grond van handicap of chronische ziekte.</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Discriminatie op basis van handicap (zoals doofheid) is verboden, geldt voor werk, onderwijs en diensten en meer.</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Organisaties moeten zorgen voor gelijke toegang en behandeling</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Werk:</a:t>
            </a:r>
            <a:endParaRPr b="1" sz="3400">
              <a:solidFill>
                <a:schemeClr val="lt1"/>
              </a:solidFill>
              <a:latin typeface="Quicksand"/>
              <a:ea typeface="Quicksand"/>
              <a:cs typeface="Quicksand"/>
              <a:sym typeface="Quicksand"/>
            </a:endParaRPr>
          </a:p>
          <a:p>
            <a:pPr indent="-395923" lvl="0" marL="457200" rtl="0" algn="l">
              <a:lnSpc>
                <a:spcPct val="100000"/>
              </a:lnSpc>
              <a:spcBef>
                <a:spcPts val="0"/>
              </a:spcBef>
              <a:spcAft>
                <a:spcPts val="0"/>
              </a:spcAft>
              <a:buClr>
                <a:schemeClr val="lt1"/>
              </a:buClr>
              <a:buSzPct val="100000"/>
              <a:buFont typeface="Quicksand"/>
              <a:buChar char="•"/>
            </a:pPr>
            <a:r>
              <a:rPr lang="nl-NL" sz="3400">
                <a:solidFill>
                  <a:schemeClr val="lt1"/>
                </a:solidFill>
                <a:latin typeface="Quicksand"/>
                <a:ea typeface="Quicksand"/>
                <a:cs typeface="Quicksand"/>
                <a:sym typeface="Quicksand"/>
              </a:rPr>
              <a:t>Werkgevers mogen niet discrimineren bij de sollicitatie, aanname en op de werkvloer</a:t>
            </a:r>
            <a:endParaRPr sz="3400">
              <a:solidFill>
                <a:schemeClr val="lt1"/>
              </a:solidFill>
              <a:latin typeface="Quicksand"/>
              <a:ea typeface="Quicksand"/>
              <a:cs typeface="Quicksand"/>
              <a:sym typeface="Quicksand"/>
            </a:endParaRPr>
          </a:p>
          <a:p>
            <a:pPr indent="-395923" lvl="0" marL="457200" rtl="0" algn="l">
              <a:lnSpc>
                <a:spcPct val="100000"/>
              </a:lnSpc>
              <a:spcBef>
                <a:spcPts val="0"/>
              </a:spcBef>
              <a:spcAft>
                <a:spcPts val="0"/>
              </a:spcAft>
              <a:buClr>
                <a:schemeClr val="lt1"/>
              </a:buClr>
              <a:buSzPct val="100000"/>
              <a:buFont typeface="Quicksand"/>
              <a:buChar char="•"/>
            </a:pPr>
            <a:r>
              <a:rPr lang="nl-NL" sz="3400">
                <a:solidFill>
                  <a:schemeClr val="lt1"/>
                </a:solidFill>
                <a:latin typeface="Quicksand"/>
                <a:ea typeface="Quicksand"/>
                <a:cs typeface="Quicksand"/>
                <a:sym typeface="Quicksand"/>
              </a:rPr>
              <a:t>Werkgevers zijn verplicht redelijke aanpassingen te doen</a:t>
            </a:r>
            <a:endParaRPr sz="3400">
              <a:solidFill>
                <a:schemeClr val="lt1"/>
              </a:solidFill>
              <a:latin typeface="Quicksand"/>
              <a:ea typeface="Quicksand"/>
              <a:cs typeface="Quicksand"/>
              <a:sym typeface="Quicksand"/>
            </a:endParaRPr>
          </a:p>
          <a:p>
            <a:pPr indent="0" lvl="0" marL="45720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voorbeelden:</a:t>
            </a:r>
            <a:endParaRPr b="1"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Gebarentolk op de werkvloer</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Aanpassing van communicatie (vergaderingen, instructies)</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Technische hulpmiddelen</a:t>
            </a:r>
            <a:endParaRPr sz="3400">
              <a:solidFill>
                <a:schemeClr val="lt1"/>
              </a:solidFill>
              <a:latin typeface="Quicksand"/>
              <a:ea typeface="Quicksand"/>
              <a:cs typeface="Quicksand"/>
              <a:sym typeface="Quicksand"/>
            </a:endParaRPr>
          </a:p>
          <a:p>
            <a:pPr indent="-32702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Flexibele werkafspraken</a:t>
            </a:r>
            <a:endParaRPr sz="3400">
              <a:solidFill>
                <a:schemeClr val="lt1"/>
              </a:solidFill>
              <a:latin typeface="Quicksand"/>
              <a:ea typeface="Quicksand"/>
              <a:cs typeface="Quicksand"/>
              <a:sym typeface="Quicksand"/>
            </a:endParaRPr>
          </a:p>
        </p:txBody>
      </p:sp>
      <p:pic>
        <p:nvPicPr>
          <p:cNvPr id="291" name="Google Shape;291;g3dc3f415dc8_1_30"/>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5" name="Shape 295"/>
        <p:cNvGrpSpPr/>
        <p:nvPr/>
      </p:nvGrpSpPr>
      <p:grpSpPr>
        <a:xfrm>
          <a:off x="0" y="0"/>
          <a:ext cx="0" cy="0"/>
          <a:chOff x="0" y="0"/>
          <a:chExt cx="0" cy="0"/>
        </a:xfrm>
      </p:grpSpPr>
      <p:grpSp>
        <p:nvGrpSpPr>
          <p:cNvPr id="296" name="Google Shape;296;g3dc3f415dc8_1_42"/>
          <p:cNvGrpSpPr/>
          <p:nvPr/>
        </p:nvGrpSpPr>
        <p:grpSpPr>
          <a:xfrm>
            <a:off x="0" y="-216993"/>
            <a:ext cx="2922102" cy="10504504"/>
            <a:chOff x="0" y="-57150"/>
            <a:chExt cx="769602" cy="2766600"/>
          </a:xfrm>
        </p:grpSpPr>
        <p:sp>
          <p:nvSpPr>
            <p:cNvPr id="297" name="Google Shape;297;g3dc3f415dc8_1_4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dc3f415dc8_1_4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9" name="Google Shape;299;g3dc3f415dc8_1_4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0" name="Google Shape;300;g3dc3f415dc8_1_42"/>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200">
                <a:solidFill>
                  <a:schemeClr val="lt1"/>
                </a:solidFill>
                <a:latin typeface="Anton"/>
                <a:ea typeface="Anton"/>
                <a:cs typeface="Anton"/>
                <a:sym typeface="Anton"/>
              </a:rPr>
              <a:t>Wet Passend Onderwijs </a:t>
            </a:r>
            <a:r>
              <a:rPr lang="nl-NL" sz="4600">
                <a:solidFill>
                  <a:schemeClr val="lt1"/>
                </a:solidFill>
                <a:latin typeface="Anton"/>
                <a:ea typeface="Anton"/>
                <a:cs typeface="Anton"/>
                <a:sym typeface="Anton"/>
              </a:rPr>
              <a:t>(2014)</a:t>
            </a:r>
            <a:endParaRPr sz="1200"/>
          </a:p>
        </p:txBody>
      </p:sp>
      <p:sp>
        <p:nvSpPr>
          <p:cNvPr id="301" name="Google Shape;301;g3dc3f415dc8_1_42"/>
          <p:cNvSpPr txBox="1"/>
          <p:nvPr>
            <p:ph idx="1" type="body"/>
          </p:nvPr>
        </p:nvSpPr>
        <p:spPr>
          <a:xfrm>
            <a:off x="4016375" y="3125425"/>
            <a:ext cx="13085100" cy="63564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0000"/>
              </a:lnSpc>
              <a:spcBef>
                <a:spcPts val="0"/>
              </a:spcBef>
              <a:spcAft>
                <a:spcPts val="0"/>
              </a:spcAft>
              <a:buNone/>
            </a:pPr>
            <a:r>
              <a:rPr lang="nl-NL" sz="3400">
                <a:solidFill>
                  <a:schemeClr val="lt1"/>
                </a:solidFill>
                <a:latin typeface="Quicksand"/>
                <a:ea typeface="Quicksand"/>
                <a:cs typeface="Quicksand"/>
                <a:sym typeface="Quicksand"/>
              </a:rPr>
              <a:t>Scholen hebben een zorgplicht om een passende onderwijsplek te bieden.</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Wat betekent dit?</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Elke leerling heeft recht op onderwijs dat past bij zijn/haar behoeften</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Scholen moeten actief zoeken naar een geschikte plek</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Inclusie in regulier onderwijs waar mogelijk, speciaal onderwijs waar nodig</a:t>
            </a:r>
            <a:endParaRPr sz="3400">
              <a:solidFill>
                <a:schemeClr val="lt1"/>
              </a:solidFill>
              <a:latin typeface="Quicksand"/>
              <a:ea typeface="Quicksand"/>
              <a:cs typeface="Quicksand"/>
              <a:sym typeface="Quicksand"/>
            </a:endParaRPr>
          </a:p>
          <a:p>
            <a:pPr indent="0" lvl="0" marL="45720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Voorzieningen / voorbeelden:</a:t>
            </a:r>
            <a:endParaRPr b="1"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b="1"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Gebarentolk of schrijftolk</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Ambulante begeleiding</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Gespecialiseerde dovenscholen</a:t>
            </a:r>
            <a:endParaRPr sz="3400">
              <a:solidFill>
                <a:schemeClr val="lt1"/>
              </a:solidFill>
              <a:latin typeface="Quicksand"/>
              <a:ea typeface="Quicksand"/>
              <a:cs typeface="Quicksand"/>
              <a:sym typeface="Quicksand"/>
            </a:endParaRPr>
          </a:p>
          <a:p>
            <a:pPr indent="-336550"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Aanpassing van lesmateriaal en communicatie</a:t>
            </a:r>
            <a:endParaRPr sz="3400">
              <a:solidFill>
                <a:schemeClr val="lt1"/>
              </a:solidFill>
              <a:latin typeface="Quicksand"/>
              <a:ea typeface="Quicksand"/>
              <a:cs typeface="Quicksand"/>
              <a:sym typeface="Quicksand"/>
            </a:endParaRPr>
          </a:p>
        </p:txBody>
      </p:sp>
      <p:pic>
        <p:nvPicPr>
          <p:cNvPr id="302" name="Google Shape;302;g3dc3f415dc8_1_4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6" name="Shape 306"/>
        <p:cNvGrpSpPr/>
        <p:nvPr/>
      </p:nvGrpSpPr>
      <p:grpSpPr>
        <a:xfrm>
          <a:off x="0" y="0"/>
          <a:ext cx="0" cy="0"/>
          <a:chOff x="0" y="0"/>
          <a:chExt cx="0" cy="0"/>
        </a:xfrm>
      </p:grpSpPr>
      <p:grpSp>
        <p:nvGrpSpPr>
          <p:cNvPr id="307" name="Google Shape;307;g3dc3f415dc8_1_53"/>
          <p:cNvGrpSpPr/>
          <p:nvPr/>
        </p:nvGrpSpPr>
        <p:grpSpPr>
          <a:xfrm>
            <a:off x="0" y="-216993"/>
            <a:ext cx="2922102" cy="10504504"/>
            <a:chOff x="0" y="-57150"/>
            <a:chExt cx="769602" cy="2766600"/>
          </a:xfrm>
        </p:grpSpPr>
        <p:sp>
          <p:nvSpPr>
            <p:cNvPr id="308" name="Google Shape;308;g3dc3f415dc8_1_53"/>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3dc3f415dc8_1_53"/>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0" name="Google Shape;310;g3dc3f415dc8_1_5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1" name="Google Shape;311;g3dc3f415dc8_1_53"/>
          <p:cNvSpPr txBox="1"/>
          <p:nvPr>
            <p:ph type="title"/>
          </p:nvPr>
        </p:nvSpPr>
        <p:spPr>
          <a:xfrm>
            <a:off x="3926475" y="1509375"/>
            <a:ext cx="130851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7500">
                <a:solidFill>
                  <a:schemeClr val="lt1"/>
                </a:solidFill>
                <a:latin typeface="Anton"/>
                <a:ea typeface="Anton"/>
                <a:cs typeface="Anton"/>
                <a:sym typeface="Anton"/>
              </a:rPr>
              <a:t>Media </a:t>
            </a:r>
            <a:endParaRPr sz="100"/>
          </a:p>
        </p:txBody>
      </p:sp>
      <p:sp>
        <p:nvSpPr>
          <p:cNvPr id="312" name="Google Shape;312;g3dc3f415dc8_1_53"/>
          <p:cNvSpPr txBox="1"/>
          <p:nvPr>
            <p:ph idx="1" type="body"/>
          </p:nvPr>
        </p:nvSpPr>
        <p:spPr>
          <a:xfrm>
            <a:off x="3926475" y="2830200"/>
            <a:ext cx="13085100" cy="63564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Mediawet 2008</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Media-aanbod moet toegankelijk zijn voor mensen met een beperking.</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Voor doven en slechthorenden gaat dit vooral over ondertiteling.</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Beleid Commissariaat voor de Media: ondertiteling – quota</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Publieke omroep: minimaal 95% van het tv-aanbod op hoofdkanalen ondertiteld.</a:t>
            </a:r>
            <a:endParaRPr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Commerciële omroepen met groot bereik: minimaal 50% van oorspronkelijk Nederlandstalig aanbod ondertiteld.</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t/>
            </a:r>
            <a:endParaRPr sz="34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None/>
            </a:pPr>
            <a:r>
              <a:rPr b="1" lang="nl-NL" sz="3400">
                <a:solidFill>
                  <a:schemeClr val="lt1"/>
                </a:solidFill>
                <a:latin typeface="Quicksand"/>
                <a:ea typeface="Quicksand"/>
                <a:cs typeface="Quicksand"/>
                <a:sym typeface="Quicksand"/>
              </a:rPr>
              <a:t>Beleid NPO toegankelijkheid:</a:t>
            </a:r>
            <a:endParaRPr b="1" sz="3400">
              <a:solidFill>
                <a:schemeClr val="lt1"/>
              </a:solidFill>
              <a:latin typeface="Quicksand"/>
              <a:ea typeface="Quicksand"/>
              <a:cs typeface="Quicksand"/>
              <a:sym typeface="Quicksand"/>
            </a:endParaRPr>
          </a:p>
          <a:p>
            <a:pPr indent="-346075" lvl="0" marL="457200" rtl="0" algn="l">
              <a:lnSpc>
                <a:spcPct val="100000"/>
              </a:lnSpc>
              <a:spcBef>
                <a:spcPts val="0"/>
              </a:spcBef>
              <a:spcAft>
                <a:spcPts val="0"/>
              </a:spcAft>
              <a:buClr>
                <a:schemeClr val="lt1"/>
              </a:buClr>
              <a:buSzPct val="58824"/>
              <a:buFont typeface="Quicksand"/>
              <a:buChar char="•"/>
            </a:pPr>
            <a:r>
              <a:rPr lang="nl-NL" sz="3400">
                <a:solidFill>
                  <a:schemeClr val="lt1"/>
                </a:solidFill>
                <a:latin typeface="Quicksand"/>
                <a:ea typeface="Quicksand"/>
                <a:cs typeface="Quicksand"/>
                <a:sym typeface="Quicksand"/>
              </a:rPr>
              <a:t>De NPO biedt het NOS Journaal, NOS Jeugdjournaal en het wekelijkse Gesprek met de minister-president aan met een tolk Nederlandse Gebarentaal.</a:t>
            </a:r>
            <a:endParaRPr sz="3400">
              <a:solidFill>
                <a:schemeClr val="lt1"/>
              </a:solidFill>
              <a:latin typeface="Quicksand"/>
              <a:ea typeface="Quicksand"/>
              <a:cs typeface="Quicksand"/>
              <a:sym typeface="Quicksand"/>
            </a:endParaRPr>
          </a:p>
        </p:txBody>
      </p:sp>
      <p:pic>
        <p:nvPicPr>
          <p:cNvPr id="313" name="Google Shape;313;g3dc3f415dc8_1_53"/>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17" name="Shape 317"/>
        <p:cNvGrpSpPr/>
        <p:nvPr/>
      </p:nvGrpSpPr>
      <p:grpSpPr>
        <a:xfrm>
          <a:off x="0" y="0"/>
          <a:ext cx="0" cy="0"/>
          <a:chOff x="0" y="0"/>
          <a:chExt cx="0" cy="0"/>
        </a:xfrm>
      </p:grpSpPr>
      <p:grpSp>
        <p:nvGrpSpPr>
          <p:cNvPr id="318" name="Google Shape;318;g35fa9f5703a_0_52"/>
          <p:cNvGrpSpPr/>
          <p:nvPr/>
        </p:nvGrpSpPr>
        <p:grpSpPr>
          <a:xfrm>
            <a:off x="0" y="-216993"/>
            <a:ext cx="2922102" cy="10504504"/>
            <a:chOff x="0" y="-57150"/>
            <a:chExt cx="769602" cy="2766600"/>
          </a:xfrm>
        </p:grpSpPr>
        <p:sp>
          <p:nvSpPr>
            <p:cNvPr id="319" name="Google Shape;319;g35fa9f5703a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g35fa9f5703a_0_5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1" name="Google Shape;321;g35fa9f5703a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2" name="Google Shape;322;g35fa9f5703a_0_52"/>
          <p:cNvSpPr txBox="1"/>
          <p:nvPr>
            <p:ph type="title"/>
          </p:nvPr>
        </p:nvSpPr>
        <p:spPr>
          <a:xfrm>
            <a:off x="4037474" y="1221525"/>
            <a:ext cx="111378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Ideaal </a:t>
            </a:r>
            <a:r>
              <a:rPr lang="nl-NL" sz="5000">
                <a:solidFill>
                  <a:schemeClr val="lt1"/>
                </a:solidFill>
                <a:latin typeface="Anton"/>
                <a:ea typeface="Anton"/>
                <a:cs typeface="Anton"/>
                <a:sym typeface="Anton"/>
              </a:rPr>
              <a:t>vs. </a:t>
            </a:r>
            <a:r>
              <a:rPr lang="nl-NL" sz="8000">
                <a:solidFill>
                  <a:schemeClr val="lt1"/>
                </a:solidFill>
                <a:latin typeface="Anton"/>
                <a:ea typeface="Anton"/>
                <a:cs typeface="Anton"/>
                <a:sym typeface="Anton"/>
              </a:rPr>
              <a:t>realiteit</a:t>
            </a:r>
            <a:endParaRPr sz="8000"/>
          </a:p>
        </p:txBody>
      </p:sp>
      <p:sp>
        <p:nvSpPr>
          <p:cNvPr id="323" name="Google Shape;323;g35fa9f5703a_0_52"/>
          <p:cNvSpPr txBox="1"/>
          <p:nvPr>
            <p:ph idx="1" type="body"/>
          </p:nvPr>
        </p:nvSpPr>
        <p:spPr>
          <a:xfrm>
            <a:off x="4037475" y="2877675"/>
            <a:ext cx="12483300" cy="6240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None/>
            </a:pPr>
            <a:r>
              <a:rPr lang="nl-NL" sz="3400">
                <a:solidFill>
                  <a:schemeClr val="lt1"/>
                </a:solidFill>
                <a:latin typeface="Quicksand"/>
                <a:ea typeface="Quicksand"/>
                <a:cs typeface="Quicksand"/>
                <a:sym typeface="Quicksand"/>
              </a:rPr>
              <a:t>Neem de 'barrières' en bepaal welke wet, richtlijn of beleid deze het beste aanpakt.</a:t>
            </a:r>
            <a:endParaRPr sz="3400"/>
          </a:p>
          <a:p>
            <a:pPr indent="-139700" lvl="0" marL="342900" rtl="0" algn="l">
              <a:lnSpc>
                <a:spcPct val="100000"/>
              </a:lnSpc>
              <a:spcBef>
                <a:spcPts val="640"/>
              </a:spcBef>
              <a:spcAft>
                <a:spcPts val="0"/>
              </a:spcAft>
              <a:buClr>
                <a:schemeClr val="dk1"/>
              </a:buClr>
              <a:buSzPts val="3200"/>
              <a:buNone/>
            </a:pPr>
            <a:r>
              <a:t/>
            </a:r>
            <a:endParaRPr sz="3400">
              <a:solidFill>
                <a:schemeClr val="lt1"/>
              </a:solidFill>
              <a:latin typeface="Quicksand"/>
              <a:ea typeface="Quicksand"/>
              <a:cs typeface="Quicksand"/>
              <a:sym typeface="Quicksand"/>
            </a:endParaRPr>
          </a:p>
          <a:p>
            <a:pPr indent="-342900" lvl="0" marL="342900" rtl="0" algn="l">
              <a:lnSpc>
                <a:spcPct val="100000"/>
              </a:lnSpc>
              <a:spcBef>
                <a:spcPts val="640"/>
              </a:spcBef>
              <a:spcAft>
                <a:spcPts val="0"/>
              </a:spcAft>
              <a:buClr>
                <a:schemeClr val="lt1"/>
              </a:buClr>
              <a:buSzPts val="3400"/>
              <a:buChar char="•"/>
            </a:pPr>
            <a:r>
              <a:rPr lang="nl-NL" sz="3400">
                <a:solidFill>
                  <a:schemeClr val="lt1"/>
                </a:solidFill>
                <a:latin typeface="Quicksand"/>
                <a:ea typeface="Quicksand"/>
                <a:cs typeface="Quicksand"/>
                <a:sym typeface="Quicksand"/>
              </a:rPr>
              <a:t>Discussie</a:t>
            </a:r>
            <a:endParaRPr sz="3400">
              <a:solidFill>
                <a:schemeClr val="lt1"/>
              </a:solidFill>
              <a:latin typeface="Quicksand"/>
              <a:ea typeface="Quicksand"/>
              <a:cs typeface="Quicksand"/>
              <a:sym typeface="Quicksand"/>
            </a:endParaRPr>
          </a:p>
          <a:p>
            <a:pPr indent="-387350" lvl="1" marL="742950" rtl="0" algn="l">
              <a:lnSpc>
                <a:spcPct val="100000"/>
              </a:lnSpc>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Welke verschillen zie je tussen de rechten 'op papier' en de werkelijkheid?</a:t>
            </a:r>
            <a:endParaRPr sz="3000">
              <a:solidFill>
                <a:schemeClr val="lt1"/>
              </a:solidFill>
              <a:latin typeface="Quicksand"/>
              <a:ea typeface="Quicksand"/>
              <a:cs typeface="Quicksand"/>
              <a:sym typeface="Quicksand"/>
            </a:endParaRPr>
          </a:p>
          <a:p>
            <a:pPr indent="-387350" lvl="1" marL="742950" rtl="0" algn="l">
              <a:lnSpc>
                <a:spcPct val="100000"/>
              </a:lnSpc>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Welke belemmeringen worden nog niet of niet genoeg aangepakt in de wet of de praktijk?</a:t>
            </a:r>
            <a:endParaRPr sz="3000">
              <a:solidFill>
                <a:schemeClr val="lt1"/>
              </a:solidFill>
              <a:latin typeface="Quicksand"/>
              <a:ea typeface="Quicksand"/>
              <a:cs typeface="Quicksand"/>
              <a:sym typeface="Quicksand"/>
            </a:endParaRPr>
          </a:p>
          <a:p>
            <a:pPr indent="-387350" lvl="1" marL="742950" rtl="0" algn="l">
              <a:lnSpc>
                <a:spcPct val="100000"/>
              </a:lnSpc>
              <a:spcBef>
                <a:spcPts val="640"/>
              </a:spcBef>
              <a:spcAft>
                <a:spcPts val="0"/>
              </a:spcAft>
              <a:buClr>
                <a:schemeClr val="lt1"/>
              </a:buClr>
              <a:buSzPts val="3400"/>
              <a:buChar char="–"/>
            </a:pPr>
            <a:r>
              <a:rPr lang="nl-NL" sz="3000">
                <a:solidFill>
                  <a:schemeClr val="lt1"/>
                </a:solidFill>
                <a:latin typeface="Quicksand"/>
                <a:ea typeface="Quicksand"/>
                <a:cs typeface="Quicksand"/>
                <a:sym typeface="Quicksand"/>
              </a:rPr>
              <a:t>Wat zou er moeten gebeuren om de kloof te dichten?</a:t>
            </a:r>
            <a:endParaRPr sz="3000">
              <a:solidFill>
                <a:schemeClr val="lt1"/>
              </a:solidFill>
              <a:latin typeface="Quicksand"/>
              <a:ea typeface="Quicksand"/>
              <a:cs typeface="Quicksand"/>
              <a:sym typeface="Quicksand"/>
            </a:endParaRPr>
          </a:p>
        </p:txBody>
      </p:sp>
      <p:pic>
        <p:nvPicPr>
          <p:cNvPr id="324" name="Google Shape;324;g35fa9f5703a_0_52"/>
          <p:cNvPicPr preferRelativeResize="0"/>
          <p:nvPr/>
        </p:nvPicPr>
        <p:blipFill>
          <a:blip r:embed="rId4">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28" name="Shape 328"/>
        <p:cNvGrpSpPr/>
        <p:nvPr/>
      </p:nvGrpSpPr>
      <p:grpSpPr>
        <a:xfrm>
          <a:off x="0" y="0"/>
          <a:ext cx="0" cy="0"/>
          <a:chOff x="0" y="0"/>
          <a:chExt cx="0" cy="0"/>
        </a:xfrm>
      </p:grpSpPr>
      <p:grpSp>
        <p:nvGrpSpPr>
          <p:cNvPr id="329" name="Google Shape;329;p11"/>
          <p:cNvGrpSpPr/>
          <p:nvPr/>
        </p:nvGrpSpPr>
        <p:grpSpPr>
          <a:xfrm>
            <a:off x="0" y="-216991"/>
            <a:ext cx="2922084" cy="10503991"/>
            <a:chOff x="0" y="-57150"/>
            <a:chExt cx="769602" cy="2766483"/>
          </a:xfrm>
        </p:grpSpPr>
        <p:sp>
          <p:nvSpPr>
            <p:cNvPr id="330" name="Google Shape;330;p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p1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2" name="Google Shape;332;p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11"/>
          <p:cNvSpPr txBox="1"/>
          <p:nvPr>
            <p:ph type="title"/>
          </p:nvPr>
        </p:nvSpPr>
        <p:spPr>
          <a:xfrm>
            <a:off x="3733800" y="17907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nton"/>
              <a:buNone/>
            </a:pPr>
            <a:r>
              <a:rPr lang="nl-NL" sz="8000">
                <a:solidFill>
                  <a:schemeClr val="lt1"/>
                </a:solidFill>
                <a:latin typeface="Anton"/>
                <a:ea typeface="Anton"/>
                <a:cs typeface="Anton"/>
                <a:sym typeface="Anton"/>
              </a:rPr>
              <a:t>Terugblik</a:t>
            </a:r>
            <a:endParaRPr sz="8000">
              <a:solidFill>
                <a:schemeClr val="lt1"/>
              </a:solidFill>
            </a:endParaRPr>
          </a:p>
        </p:txBody>
      </p:sp>
      <p:sp>
        <p:nvSpPr>
          <p:cNvPr id="334" name="Google Shape;334;p11"/>
          <p:cNvSpPr txBox="1"/>
          <p:nvPr>
            <p:ph idx="1" type="body"/>
          </p:nvPr>
        </p:nvSpPr>
        <p:spPr>
          <a:xfrm>
            <a:off x="4781550" y="4435489"/>
            <a:ext cx="12421800" cy="21135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heb je geleerd?</a:t>
            </a:r>
            <a:endParaRPr sz="4800">
              <a:solidFill>
                <a:schemeClr val="lt1"/>
              </a:solidFill>
              <a:latin typeface="Quicksand"/>
              <a:ea typeface="Quicksand"/>
              <a:cs typeface="Quicksand"/>
              <a:sym typeface="Quicksand"/>
            </a:endParaRPr>
          </a:p>
          <a:p>
            <a:pPr indent="-457200" lvl="0" marL="457200" rtl="0" algn="l">
              <a:lnSpc>
                <a:spcPct val="100000"/>
              </a:lnSpc>
              <a:spcBef>
                <a:spcPts val="0"/>
              </a:spcBef>
              <a:spcAft>
                <a:spcPts val="0"/>
              </a:spcAft>
              <a:buClr>
                <a:schemeClr val="lt1"/>
              </a:buClr>
              <a:buSzPts val="4800"/>
              <a:buFont typeface="Quicksand"/>
              <a:buChar char="•"/>
            </a:pPr>
            <a:r>
              <a:rPr lang="nl-NL" sz="4800">
                <a:solidFill>
                  <a:schemeClr val="lt1"/>
                </a:solidFill>
                <a:latin typeface="Quicksand"/>
                <a:ea typeface="Quicksand"/>
                <a:cs typeface="Quicksand"/>
                <a:sym typeface="Quicksand"/>
              </a:rPr>
              <a:t>Wat heeft je verrast of uitgedaagd?</a:t>
            </a:r>
            <a:endParaRPr sz="4800">
              <a:solidFill>
                <a:schemeClr val="lt1"/>
              </a:solidFill>
              <a:latin typeface="Quicksand"/>
              <a:ea typeface="Quicksand"/>
              <a:cs typeface="Quicksand"/>
              <a:sym typeface="Quicksand"/>
            </a:endParaRPr>
          </a:p>
          <a:p>
            <a:pPr indent="0" lvl="0" marL="0" rtl="0" algn="l">
              <a:lnSpc>
                <a:spcPct val="100000"/>
              </a:lnSpc>
              <a:spcBef>
                <a:spcPts val="0"/>
              </a:spcBef>
              <a:spcAft>
                <a:spcPts val="0"/>
              </a:spcAft>
              <a:buClr>
                <a:schemeClr val="lt1"/>
              </a:buClr>
              <a:buSzPts val="3200"/>
              <a:buNone/>
            </a:pPr>
            <a:r>
              <a:t/>
            </a:r>
            <a:endParaRPr sz="8000">
              <a:solidFill>
                <a:schemeClr val="lt1"/>
              </a:solidFill>
              <a:latin typeface="Quicksand"/>
              <a:ea typeface="Quicksand"/>
              <a:cs typeface="Quicksand"/>
              <a:sym typeface="Quicksand"/>
            </a:endParaRPr>
          </a:p>
          <a:p>
            <a:pPr indent="-139700" lvl="0" marL="342900" rtl="0" algn="l">
              <a:lnSpc>
                <a:spcPct val="100000"/>
              </a:lnSpc>
              <a:spcBef>
                <a:spcPts val="640"/>
              </a:spcBef>
              <a:spcAft>
                <a:spcPts val="0"/>
              </a:spcAft>
              <a:buClr>
                <a:schemeClr val="dk1"/>
              </a:buClr>
              <a:buSzPts val="3200"/>
              <a:buNone/>
            </a:pPr>
            <a:r>
              <a:t/>
            </a:r>
            <a:endParaRPr>
              <a:solidFill>
                <a:schemeClr val="lt1"/>
              </a:solidFill>
              <a:latin typeface="Quicksand"/>
              <a:ea typeface="Quicksand"/>
              <a:cs typeface="Quicksand"/>
              <a:sym typeface="Quicksand"/>
            </a:endParaRPr>
          </a:p>
        </p:txBody>
      </p:sp>
      <p:pic>
        <p:nvPicPr>
          <p:cNvPr id="335" name="Google Shape;335;p11"/>
          <p:cNvPicPr preferRelativeResize="0"/>
          <p:nvPr/>
        </p:nvPicPr>
        <p:blipFill rotWithShape="1">
          <a:blip r:embed="rId4">
            <a:alphaModFix/>
          </a:blip>
          <a:srcRect b="46141" l="40525" r="0" t="0"/>
          <a:stretch/>
        </p:blipFill>
        <p:spPr>
          <a:xfrm>
            <a:off x="9931850" y="853125"/>
            <a:ext cx="8356152" cy="4256700"/>
          </a:xfrm>
          <a:prstGeom prst="rect">
            <a:avLst/>
          </a:prstGeom>
          <a:noFill/>
          <a:ln>
            <a:noFill/>
          </a:ln>
        </p:spPr>
      </p:pic>
      <p:pic>
        <p:nvPicPr>
          <p:cNvPr id="336" name="Google Shape;336;p11"/>
          <p:cNvPicPr preferRelativeResize="0"/>
          <p:nvPr/>
        </p:nvPicPr>
        <p:blipFill>
          <a:blip r:embed="rId5">
            <a:alphaModFix/>
          </a:blip>
          <a:stretch>
            <a:fillRect/>
          </a:stretch>
        </p:blipFill>
        <p:spPr>
          <a:xfrm>
            <a:off x="14196250" y="9364425"/>
            <a:ext cx="3707725" cy="747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40" name="Shape 340"/>
        <p:cNvGrpSpPr/>
        <p:nvPr/>
      </p:nvGrpSpPr>
      <p:grpSpPr>
        <a:xfrm>
          <a:off x="0" y="0"/>
          <a:ext cx="0" cy="0"/>
          <a:chOff x="0" y="0"/>
          <a:chExt cx="0" cy="0"/>
        </a:xfrm>
      </p:grpSpPr>
      <p:sp>
        <p:nvSpPr>
          <p:cNvPr id="341" name="Google Shape;341;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2" name="Google Shape;342;p12"/>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p12"/>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12"/>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5" name="Google Shape;345;p12"/>
          <p:cNvGrpSpPr/>
          <p:nvPr/>
        </p:nvGrpSpPr>
        <p:grpSpPr>
          <a:xfrm>
            <a:off x="-228300" y="6944209"/>
            <a:ext cx="18940740" cy="4430740"/>
            <a:chOff x="0" y="-57150"/>
            <a:chExt cx="4988508" cy="1166944"/>
          </a:xfrm>
        </p:grpSpPr>
        <p:sp>
          <p:nvSpPr>
            <p:cNvPr id="346" name="Google Shape;346;p12"/>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p12"/>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8" name="Google Shape;348;p12"/>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9" name="Google Shape;349;p12"/>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0" name="Google Shape;350;p12"/>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1" name="Google Shape;351;p12"/>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p12"/>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3" name="Google Shape;353;p12"/>
          <p:cNvSpPr txBox="1"/>
          <p:nvPr/>
        </p:nvSpPr>
        <p:spPr>
          <a:xfrm>
            <a:off x="2157043" y="1867848"/>
            <a:ext cx="3590224" cy="1368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nl-NL"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54" name="Google Shape;354;p12"/>
          <p:cNvSpPr txBox="1"/>
          <p:nvPr/>
        </p:nvSpPr>
        <p:spPr>
          <a:xfrm>
            <a:off x="4863628" y="3711204"/>
            <a:ext cx="38993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sng" cap="none" strike="noStrike">
                <a:solidFill>
                  <a:srgbClr val="FFFFFF"/>
                </a:solidFill>
                <a:latin typeface="Arial"/>
                <a:ea typeface="Arial"/>
                <a:cs typeface="Arial"/>
                <a:sym typeface="Arial"/>
                <a:hlinkClick r:id="rId12">
                  <a:extLst>
                    <a:ext uri="{A12FA001-AC4F-418D-AE19-62706E023703}">
                      <ahyp:hlinkClr val="tx"/>
                    </a:ext>
                  </a:extLst>
                </a:hlinkClick>
              </a:rPr>
              <a:t>https://deafstudies.eu/</a:t>
            </a:r>
            <a:endParaRPr b="0" i="0" sz="1400" u="none" cap="none" strike="noStrike">
              <a:solidFill>
                <a:srgbClr val="000000"/>
              </a:solidFill>
              <a:latin typeface="Arial"/>
              <a:ea typeface="Arial"/>
              <a:cs typeface="Arial"/>
              <a:sym typeface="Arial"/>
            </a:endParaRPr>
          </a:p>
        </p:txBody>
      </p:sp>
      <p:sp>
        <p:nvSpPr>
          <p:cNvPr id="355" name="Google Shape;355;p12"/>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nl-NL" sz="2461">
                <a:solidFill>
                  <a:srgbClr val="FFFFFF"/>
                </a:solidFill>
              </a:rPr>
              <a:t>Deaf Culture, Heritage and Diversity</a:t>
            </a:r>
            <a:endParaRPr b="0" i="0" sz="1400" u="none" cap="none" strike="noStrike">
              <a:solidFill>
                <a:srgbClr val="000000"/>
              </a:solidFill>
              <a:latin typeface="Arial"/>
              <a:ea typeface="Arial"/>
              <a:cs typeface="Arial"/>
              <a:sym typeface="Arial"/>
            </a:endParaRPr>
          </a:p>
        </p:txBody>
      </p:sp>
      <p:sp>
        <p:nvSpPr>
          <p:cNvPr id="356" name="Google Shape;356;p12"/>
          <p:cNvSpPr txBox="1"/>
          <p:nvPr/>
        </p:nvSpPr>
        <p:spPr>
          <a:xfrm>
            <a:off x="4863629" y="5655400"/>
            <a:ext cx="2984971" cy="40851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nl-NL" sz="2461" u="none" cap="none" strike="noStrike">
                <a:solidFill>
                  <a:srgbClr val="FFFFFF"/>
                </a:solidFill>
                <a:latin typeface="Arial"/>
                <a:ea typeface="Arial"/>
                <a:cs typeface="Arial"/>
                <a:sym typeface="Arial"/>
              </a:rPr>
              <a:t>@deafstudies.eu</a:t>
            </a:r>
            <a:endParaRPr b="0" i="0" sz="1400" u="none" cap="none" strike="noStrike">
              <a:solidFill>
                <a:srgbClr val="000000"/>
              </a:solidFill>
              <a:latin typeface="Arial"/>
              <a:ea typeface="Arial"/>
              <a:cs typeface="Arial"/>
              <a:sym typeface="Arial"/>
            </a:endParaRPr>
          </a:p>
        </p:txBody>
      </p:sp>
      <p:pic>
        <p:nvPicPr>
          <p:cNvPr id="357" name="Google Shape;357;p12"/>
          <p:cNvPicPr preferRelativeResize="0"/>
          <p:nvPr/>
        </p:nvPicPr>
        <p:blipFill>
          <a:blip r:embed="rId13">
            <a:alphaModFix/>
          </a:blip>
          <a:stretch>
            <a:fillRect/>
          </a:stretch>
        </p:blipFill>
        <p:spPr>
          <a:xfrm>
            <a:off x="14165400" y="474150"/>
            <a:ext cx="3707725" cy="74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