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8288000" cy="10287000"/>
  <p:notesSz cx="6858000" cy="9144000"/>
  <p:embeddedFontLst>
    <p:embeddedFont>
      <p:font typeface="Anton" pitchFamily="2" charset="0"/>
      <p:regular r:id="rId21"/>
    </p:embeddedFont>
    <p:embeddedFont>
      <p:font typeface="Quicksand" panose="020B0604020202020204" charset="0"/>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jmoD0M+wGYABPs1ZrATfuX3nn9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FA3778-CABE-4C1B-95CB-ADC156D2BA7D}">
  <a:tblStyle styleId="{9EFA3778-CABE-4C1B-95CB-ADC156D2BA7D}" styleName="Table_0">
    <a:wholeTbl>
      <a:tcTxStyle b="off" i="off">
        <a:font>
          <a:latin typeface="Calibri"/>
          <a:ea typeface="Calibri"/>
          <a:cs typeface="Calibri"/>
        </a:font>
        <a:schemeClr val="dk1"/>
      </a:tcTxStyle>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chemeClr val="accent4"/>
              </a:solidFill>
              <a:prstDash val="solid"/>
              <a:round/>
              <a:headEnd type="none" w="sm" len="sm"/>
              <a:tailEnd type="none" w="sm" len="sm"/>
            </a:ln>
          </a:insideV>
        </a:tcBdr>
        <a:fill>
          <a:solidFill>
            <a:srgbClr val="FFFFFF">
              <a:alpha val="0"/>
            </a:srgbClr>
          </a:solidFill>
        </a:fill>
      </a:tcStyle>
    </a:wholeTbl>
    <a:band1H>
      <a:tcTxStyle/>
      <a:tcStyle>
        <a:tcBdr/>
        <a:fill>
          <a:solidFill>
            <a:schemeClr val="accent4">
              <a:alpha val="40000"/>
            </a:schemeClr>
          </a:solidFill>
        </a:fill>
      </a:tcStyle>
    </a:band1H>
    <a:band2H>
      <a:tcTxStyle/>
      <a:tcStyle>
        <a:tcBdr/>
      </a:tcStyle>
    </a:band2H>
    <a:band1V>
      <a:tcTxStyle/>
      <a:tcStyle>
        <a:tcBdr>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tcBdr>
        <a:fill>
          <a:solidFill>
            <a:schemeClr val="accent4">
              <a:alpha val="40000"/>
            </a:schemeClr>
          </a:solidFill>
        </a:fill>
      </a:tcStyle>
    </a:band1V>
    <a:band2V>
      <a:tcTxStyle/>
      <a:tcStyle>
        <a:tcBdr/>
      </a:tcStyle>
    </a:band2V>
    <a:lastCol>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4"/>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a9f5703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35fa9f5703a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5fa9f5703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g35fa9f5703a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5fa9f5703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g35fa9f5703a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a9f5703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5fa9f5703a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5fa9f5703a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g35fa9f5703a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5fa9f5703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35fa9f5703a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5fa9f5703a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35fa9f5703a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5fa9f5703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g35fa9f5703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4" name="Google Shape;24;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2"/>
          <p:cNvSpPr>
            <a:spLocks noGrp="1"/>
          </p:cNvSpPr>
          <p:nvPr>
            <p:ph type="pic" idx="2"/>
          </p:nvPr>
        </p:nvSpPr>
        <p:spPr>
          <a:xfrm>
            <a:off x="1792288" y="612775"/>
            <a:ext cx="5486400" cy="4114800"/>
          </a:xfrm>
          <a:prstGeom prst="rect">
            <a:avLst/>
          </a:prstGeom>
          <a:noFill/>
          <a:ln>
            <a:noFill/>
          </a:ln>
        </p:spPr>
      </p:sp>
      <p:sp>
        <p:nvSpPr>
          <p:cNvPr id="64" name="Google Shape;64;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53" y="2823330"/>
            <a:ext cx="14203629" cy="3447098"/>
          </a:xfrm>
          <a:prstGeom prst="rect">
            <a:avLst/>
          </a:prstGeom>
          <a:noFill/>
          <a:ln>
            <a:noFill/>
          </a:ln>
        </p:spPr>
        <p:txBody>
          <a:bodyPr spcFirstLastPara="1" wrap="square" lIns="0" tIns="0" rIns="0" bIns="0" anchor="t" anchorCtr="0">
            <a:spAutoFit/>
          </a:bodyPr>
          <a:lstStyle/>
          <a:p>
            <a:pPr lvl="0">
              <a:lnSpc>
                <a:spcPct val="140000"/>
              </a:lnSpc>
            </a:pPr>
            <a:r>
              <a:rPr lang="de-DE" sz="8000" dirty="0">
                <a:solidFill>
                  <a:srgbClr val="FFFFFF"/>
                </a:solidFill>
                <a:latin typeface="Anton"/>
                <a:ea typeface="Anton"/>
                <a:cs typeface="Anton"/>
                <a:sym typeface="Anton"/>
              </a:rPr>
              <a:t>Rechte und Interessenvertretung von Gehörlosen</a:t>
            </a:r>
            <a:endParaRPr sz="3200" dirty="0">
              <a:solidFill>
                <a:srgbClr val="FFFFFF"/>
              </a:solidFill>
              <a:latin typeface="Anton"/>
              <a:ea typeface="Anton"/>
              <a:cs typeface="Anton"/>
              <a:sym typeface="Anton"/>
            </a:endParaRPr>
          </a:p>
        </p:txBody>
      </p:sp>
      <p:sp>
        <p:nvSpPr>
          <p:cNvPr id="90" name="Google Shape;90;p1"/>
          <p:cNvSpPr txBox="1"/>
          <p:nvPr/>
        </p:nvSpPr>
        <p:spPr>
          <a:xfrm>
            <a:off x="3457353" y="6059971"/>
            <a:ext cx="11401646" cy="689420"/>
          </a:xfrm>
          <a:prstGeom prst="rect">
            <a:avLst/>
          </a:prstGeom>
          <a:noFill/>
          <a:ln>
            <a:noFill/>
          </a:ln>
        </p:spPr>
        <p:txBody>
          <a:bodyPr spcFirstLastPara="1" wrap="square" lIns="0" tIns="0" rIns="0" bIns="0" anchor="t" anchorCtr="0">
            <a:spAutoFit/>
          </a:bodyPr>
          <a:lstStyle/>
          <a:p>
            <a:pPr lvl="0">
              <a:lnSpc>
                <a:spcPct val="140000"/>
              </a:lnSpc>
            </a:pPr>
            <a:r>
              <a:rPr lang="de-DE" sz="3200" dirty="0">
                <a:solidFill>
                  <a:srgbClr val="FFFFFF"/>
                </a:solidFill>
                <a:latin typeface="Quicksand"/>
                <a:ea typeface="Quicksand"/>
                <a:cs typeface="Quicksand"/>
                <a:sym typeface="Quicksand"/>
              </a:rPr>
              <a:t>Gesetze und Richtlinien zu den Rechten von Gehörlosen</a:t>
            </a:r>
            <a:endParaRPr lang="en-US" sz="1800" dirty="0">
              <a:solidFill>
                <a:srgbClr val="FFFFFF"/>
              </a:solidFill>
              <a:latin typeface="Quicksand"/>
              <a:ea typeface="Quicksand"/>
              <a:cs typeface="Quicksand"/>
              <a:sym typeface="Quicksand"/>
            </a:endParaRPr>
          </a:p>
        </p:txBody>
      </p:sp>
      <p:sp>
        <p:nvSpPr>
          <p:cNvPr id="91" name="Google Shape;91;p1"/>
          <p:cNvSpPr txBox="1"/>
          <p:nvPr/>
        </p:nvSpPr>
        <p:spPr>
          <a:xfrm>
            <a:off x="3457353" y="2459997"/>
            <a:ext cx="8667900" cy="505972"/>
          </a:xfrm>
          <a:prstGeom prst="rect">
            <a:avLst/>
          </a:prstGeom>
          <a:noFill/>
          <a:ln>
            <a:noFill/>
          </a:ln>
        </p:spPr>
        <p:txBody>
          <a:bodyPr spcFirstLastPara="1" wrap="square" lIns="0" tIns="0" rIns="0" bIns="0" anchor="t" anchorCtr="0">
            <a:spAutoFit/>
          </a:bodyPr>
          <a:lstStyle/>
          <a:p>
            <a:pPr lvl="0">
              <a:lnSpc>
                <a:spcPct val="143066"/>
              </a:lnSpc>
            </a:pPr>
            <a:r>
              <a:rPr lang="nl-NL" sz="2250" dirty="0">
                <a:solidFill>
                  <a:srgbClr val="FFFFFF"/>
                </a:solidFill>
                <a:latin typeface="Quicksand"/>
                <a:ea typeface="Quicksand"/>
                <a:cs typeface="Quicksand"/>
                <a:sym typeface="Quicksand"/>
              </a:rPr>
              <a:t>Deaf Studies </a:t>
            </a:r>
            <a:r>
              <a:rPr lang="en-US" sz="2000" dirty="0">
                <a:solidFill>
                  <a:srgbClr val="FFFFFF"/>
                </a:solidFill>
                <a:latin typeface="Quicksand"/>
                <a:ea typeface="Quicksand"/>
                <a:cs typeface="Quicksand"/>
                <a:sym typeface="Quicksand"/>
              </a:rPr>
              <a:t>| </a:t>
            </a:r>
            <a:r>
              <a:rPr lang="nl-NL" sz="2250" dirty="0">
                <a:solidFill>
                  <a:srgbClr val="FFFFFF"/>
                </a:solidFill>
                <a:latin typeface="Quicksand"/>
                <a:ea typeface="Quicksand"/>
                <a:cs typeface="Quicksand"/>
                <a:sym typeface="Quicksand"/>
              </a:rPr>
              <a:t>Workshop </a:t>
            </a:r>
            <a:endParaRPr dirty="0"/>
          </a:p>
        </p:txBody>
      </p:sp>
      <p:sp>
        <p:nvSpPr>
          <p:cNvPr id="2" name="Textfeld 1">
            <a:extLst>
              <a:ext uri="{FF2B5EF4-FFF2-40B4-BE49-F238E27FC236}">
                <a16:creationId xmlns:a16="http://schemas.microsoft.com/office/drawing/2014/main" id="{5FAC29D9-306F-CE1D-3F3D-AFA26FF755A9}"/>
              </a:ext>
            </a:extLst>
          </p:cNvPr>
          <p:cNvSpPr txBox="1"/>
          <p:nvPr/>
        </p:nvSpPr>
        <p:spPr>
          <a:xfrm>
            <a:off x="3998795" y="8661064"/>
            <a:ext cx="9307772"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5407249"/>
          </a:xfrm>
          <a:prstGeom prst="rect">
            <a:avLst/>
          </a:prstGeom>
          <a:noFill/>
          <a:ln>
            <a:noFill/>
          </a:ln>
        </p:spPr>
        <p:txBody>
          <a:bodyPr spcFirstLastPara="1" wrap="square" lIns="0" tIns="0" rIns="0" bIns="0" anchor="t" anchorCtr="0">
            <a:spAutoFit/>
          </a:bodyPr>
          <a:lstStyle/>
          <a:p>
            <a:pPr marL="603885" marR="0" lvl="1" indent="-301625" algn="l" rtl="0">
              <a:lnSpc>
                <a:spcPct val="122468"/>
              </a:lnSpc>
              <a:spcBef>
                <a:spcPts val="0"/>
              </a:spcBef>
              <a:spcAft>
                <a:spcPts val="0"/>
              </a:spcAft>
              <a:buClr>
                <a:srgbClr val="FFFFFF"/>
              </a:buClr>
              <a:buSzPts val="3200"/>
              <a:buFont typeface="Arial"/>
              <a:buChar char="•"/>
            </a:pPr>
            <a:r>
              <a:rPr lang="nl-NL" sz="3200" b="0" i="0" u="none" strike="noStrike" cap="none" dirty="0">
                <a:solidFill>
                  <a:srgbClr val="FFFFFF"/>
                </a:solidFill>
                <a:latin typeface="Quicksand"/>
                <a:ea typeface="Quicksand"/>
                <a:cs typeface="Quicksand"/>
                <a:sym typeface="Quicksand"/>
              </a:rPr>
              <a:t>Einleitung</a:t>
            </a:r>
            <a:endParaRPr dirty="0"/>
          </a:p>
          <a:p>
            <a:pPr marL="603885" marR="0" lvl="1" indent="-301625" algn="l" rtl="0">
              <a:lnSpc>
                <a:spcPct val="122468"/>
              </a:lnSpc>
              <a:spcBef>
                <a:spcPts val="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Aktivität: Barrieren identifizieren</a:t>
            </a:r>
            <a:endParaRPr dirty="0"/>
          </a:p>
          <a:p>
            <a:pPr marL="603885" lvl="1" indent="-301625">
              <a:lnSpc>
                <a:spcPct val="122468"/>
              </a:lnSpc>
              <a:buClr>
                <a:srgbClr val="FFFFFF"/>
              </a:buClr>
              <a:buSzPts val="3200"/>
              <a:buFont typeface="Arial"/>
              <a:buChar char="•"/>
            </a:pPr>
            <a:r>
              <a:rPr lang="nl-NL" sz="3200" dirty="0">
                <a:solidFill>
                  <a:srgbClr val="FFFFFF"/>
                </a:solidFill>
                <a:latin typeface="Quicksand"/>
                <a:ea typeface="Quicksand"/>
                <a:cs typeface="Quicksand"/>
                <a:sym typeface="Quicksand"/>
              </a:rPr>
              <a:t>Theorie: </a:t>
            </a:r>
            <a:r>
              <a:rPr lang="de-DE" sz="3200" dirty="0">
                <a:solidFill>
                  <a:srgbClr val="FFFFFF"/>
                </a:solidFill>
                <a:latin typeface="Quicksand"/>
                <a:ea typeface="Quicksand"/>
                <a:cs typeface="Quicksand"/>
                <a:sym typeface="Quicksand"/>
              </a:rPr>
              <a:t>Was sind Gesetze und Richtlinien?</a:t>
            </a:r>
            <a:endParaRPr dirty="0"/>
          </a:p>
          <a:p>
            <a:pPr marL="603885" marR="0" lvl="1" indent="-301625" algn="l" rtl="0">
              <a:lnSpc>
                <a:spcPct val="122468"/>
              </a:lnSpc>
              <a:spcBef>
                <a:spcPts val="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Aktivität: Welche Rechte und Richtilinien kennen Sie?</a:t>
            </a:r>
            <a:endParaRPr sz="3200" dirty="0">
              <a:solidFill>
                <a:srgbClr val="FFFFFF"/>
              </a:solidFill>
              <a:latin typeface="Quicksand"/>
              <a:ea typeface="Quicksand"/>
              <a:cs typeface="Quicksand"/>
              <a:sym typeface="Quicksand"/>
            </a:endParaRPr>
          </a:p>
          <a:p>
            <a:pPr marL="603885" marR="0" lvl="1" indent="-301625" algn="l" rtl="0">
              <a:lnSpc>
                <a:spcPct val="122468"/>
              </a:lnSpc>
              <a:spcBef>
                <a:spcPts val="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Theorie: E</a:t>
            </a:r>
            <a:r>
              <a:rPr lang="de-DE" sz="3200" dirty="0" err="1">
                <a:solidFill>
                  <a:srgbClr val="FFFFFF"/>
                </a:solidFill>
                <a:latin typeface="Quicksand"/>
                <a:ea typeface="Quicksand"/>
                <a:cs typeface="Quicksand"/>
                <a:sym typeface="Quicksand"/>
              </a:rPr>
              <a:t>benen</a:t>
            </a:r>
            <a:r>
              <a:rPr lang="de-DE" sz="3200" dirty="0">
                <a:solidFill>
                  <a:srgbClr val="FFFFFF"/>
                </a:solidFill>
                <a:latin typeface="Quicksand"/>
                <a:ea typeface="Quicksand"/>
                <a:cs typeface="Quicksand"/>
                <a:sym typeface="Quicksand"/>
              </a:rPr>
              <a:t> des Rechts</a:t>
            </a:r>
            <a:endParaRPr sz="3200" dirty="0">
              <a:solidFill>
                <a:srgbClr val="FFFFFF"/>
              </a:solidFill>
              <a:latin typeface="Quicksand"/>
              <a:ea typeface="Quicksand"/>
              <a:cs typeface="Quicksand"/>
              <a:sym typeface="Quicksand"/>
            </a:endParaRPr>
          </a:p>
          <a:p>
            <a:pPr marL="603885" marR="0" lvl="1" indent="-301625" algn="l" rtl="0">
              <a:lnSpc>
                <a:spcPct val="122468"/>
              </a:lnSpc>
              <a:spcBef>
                <a:spcPts val="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Theorie: Internationale Verträge</a:t>
            </a:r>
            <a:endParaRPr sz="3200" dirty="0">
              <a:solidFill>
                <a:srgbClr val="FFFFFF"/>
              </a:solidFill>
              <a:latin typeface="Quicksand"/>
              <a:ea typeface="Quicksand"/>
              <a:cs typeface="Quicksand"/>
              <a:sym typeface="Quicksand"/>
            </a:endParaRPr>
          </a:p>
          <a:p>
            <a:pPr marL="603885" marR="0" lvl="1" indent="-301625" algn="l" rtl="0">
              <a:lnSpc>
                <a:spcPct val="122468"/>
              </a:lnSpc>
              <a:spcBef>
                <a:spcPts val="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Theorie: Nationale Gesetze</a:t>
            </a:r>
            <a:endParaRPr sz="3200" dirty="0">
              <a:solidFill>
                <a:srgbClr val="FFFFFF"/>
              </a:solidFill>
              <a:latin typeface="Quicksand"/>
              <a:ea typeface="Quicksand"/>
              <a:cs typeface="Quicksand"/>
              <a:sym typeface="Quicksand"/>
            </a:endParaRPr>
          </a:p>
          <a:p>
            <a:pPr marL="603885" marR="0" lvl="1" indent="-301625" algn="l" rtl="0">
              <a:lnSpc>
                <a:spcPct val="122468"/>
              </a:lnSpc>
              <a:spcBef>
                <a:spcPts val="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Aktivität: Recht vs. Realität</a:t>
            </a:r>
            <a:endParaRPr dirty="0"/>
          </a:p>
          <a:p>
            <a:pPr marL="603885" marR="0" lvl="1" indent="-301625" algn="l" rtl="0">
              <a:lnSpc>
                <a:spcPct val="122468"/>
              </a:lnSpc>
              <a:spcBef>
                <a:spcPts val="0"/>
              </a:spcBef>
              <a:spcAft>
                <a:spcPts val="0"/>
              </a:spcAft>
              <a:buClr>
                <a:srgbClr val="FFFFFF"/>
              </a:buClr>
              <a:buSzPts val="3200"/>
              <a:buFont typeface="Arial"/>
              <a:buChar char="•"/>
            </a:pPr>
            <a:r>
              <a:rPr lang="nl-NL" sz="3200" b="0" i="0" u="none" strike="noStrike" cap="none" dirty="0">
                <a:solidFill>
                  <a:srgbClr val="FFFFFF"/>
                </a:solidFill>
                <a:latin typeface="Quicksand"/>
                <a:ea typeface="Quicksand"/>
                <a:cs typeface="Quicksand"/>
                <a:sym typeface="Quicksand"/>
              </a:rPr>
              <a:t>Reflexion</a:t>
            </a:r>
            <a:endParaRPr dirty="0"/>
          </a:p>
        </p:txBody>
      </p:sp>
      <p:sp>
        <p:nvSpPr>
          <p:cNvPr id="102" name="Google Shape;102;p2"/>
          <p:cNvSpPr txBox="1"/>
          <p:nvPr/>
        </p:nvSpPr>
        <p:spPr>
          <a:xfrm>
            <a:off x="4064282" y="1534517"/>
            <a:ext cx="3098518" cy="136842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nl-NL" sz="8000">
                <a:solidFill>
                  <a:srgbClr val="FFFFFF"/>
                </a:solidFill>
                <a:latin typeface="Anton"/>
                <a:ea typeface="Anton"/>
                <a:cs typeface="Anton"/>
                <a:sym typeface="Anton"/>
              </a:rPr>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3"/>
          <p:cNvSpPr txBox="1">
            <a:spLocks noGrp="1"/>
          </p:cNvSpPr>
          <p:nvPr>
            <p:ph type="title"/>
          </p:nvPr>
        </p:nvSpPr>
        <p:spPr>
          <a:xfrm>
            <a:off x="4037479" y="1301585"/>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Einleitung</a:t>
            </a:r>
            <a:endParaRPr sz="8000" dirty="0"/>
          </a:p>
        </p:txBody>
      </p:sp>
      <p:sp>
        <p:nvSpPr>
          <p:cNvPr id="113" name="Google Shape;113;p3"/>
          <p:cNvSpPr txBox="1"/>
          <p:nvPr/>
        </p:nvSpPr>
        <p:spPr>
          <a:xfrm>
            <a:off x="4191225" y="3050250"/>
            <a:ext cx="9433800" cy="4257600"/>
          </a:xfrm>
          <a:prstGeom prst="rect">
            <a:avLst/>
          </a:prstGeom>
          <a:noFill/>
          <a:ln>
            <a:noFill/>
          </a:ln>
        </p:spPr>
        <p:txBody>
          <a:bodyPr spcFirstLastPara="1" wrap="square" lIns="91425" tIns="45700" rIns="91425" bIns="45700" anchor="t" anchorCtr="0">
            <a:normAutofit/>
          </a:bodyPr>
          <a:lstStyle/>
          <a:p>
            <a:pPr marL="457200" marR="0" lvl="0" indent="-254000" algn="ctr" rtl="0">
              <a:lnSpc>
                <a:spcPct val="90000"/>
              </a:lnSpc>
              <a:spcBef>
                <a:spcPts val="0"/>
              </a:spcBef>
              <a:spcAft>
                <a:spcPts val="0"/>
              </a:spcAft>
              <a:buClr>
                <a:srgbClr val="000000"/>
              </a:buClr>
              <a:buSzPts val="3200"/>
              <a:buFont typeface="Arial"/>
              <a:buNone/>
            </a:pPr>
            <a:endParaRPr sz="3200" b="1" dirty="0">
              <a:solidFill>
                <a:srgbClr val="FFFFFF"/>
              </a:solidFill>
              <a:latin typeface="Quicksand"/>
              <a:ea typeface="Quicksand"/>
              <a:cs typeface="Quicksand"/>
              <a:sym typeface="Quicksand"/>
            </a:endParaRPr>
          </a:p>
          <a:p>
            <a:pPr marL="457200" marR="0" lvl="0" indent="-457200" algn="l" rtl="0">
              <a:lnSpc>
                <a:spcPct val="90000"/>
              </a:lnSpc>
              <a:spcBef>
                <a:spcPts val="2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Vorstellungsrunde</a:t>
            </a:r>
            <a:endParaRPr dirty="0"/>
          </a:p>
          <a:p>
            <a:pPr marL="457200" marR="0" lvl="0" indent="-254000" algn="l" rtl="0">
              <a:lnSpc>
                <a:spcPct val="90000"/>
              </a:lnSpc>
              <a:spcBef>
                <a:spcPts val="20"/>
              </a:spcBef>
              <a:spcAft>
                <a:spcPts val="0"/>
              </a:spcAft>
              <a:buClr>
                <a:srgbClr val="000000"/>
              </a:buClr>
              <a:buSzPts val="3200"/>
              <a:buFont typeface="Arial"/>
              <a:buNone/>
            </a:pPr>
            <a:endParaRPr sz="3200" dirty="0">
              <a:solidFill>
                <a:srgbClr val="FFFFFF"/>
              </a:solidFill>
              <a:latin typeface="Quicksand"/>
              <a:ea typeface="Quicksand"/>
              <a:cs typeface="Quicksand"/>
              <a:sym typeface="Quicksand"/>
            </a:endParaRPr>
          </a:p>
          <a:p>
            <a:pPr marL="457200" marR="0" lvl="0" indent="-457200" algn="l" rtl="0">
              <a:lnSpc>
                <a:spcPct val="90000"/>
              </a:lnSpc>
              <a:spcBef>
                <a:spcPts val="20"/>
              </a:spcBef>
              <a:spcAft>
                <a:spcPts val="0"/>
              </a:spcAft>
              <a:buClr>
                <a:srgbClr val="FFFFFF"/>
              </a:buClr>
              <a:buSzPts val="3200"/>
              <a:buFont typeface="Arial"/>
              <a:buChar char="•"/>
            </a:pPr>
            <a:r>
              <a:rPr lang="nl-NL" sz="3200" dirty="0">
                <a:solidFill>
                  <a:srgbClr val="FFFFFF"/>
                </a:solidFill>
                <a:latin typeface="Quicksand"/>
                <a:ea typeface="Quicksand"/>
                <a:cs typeface="Quicksand"/>
                <a:sym typeface="Quicksand"/>
              </a:rPr>
              <a:t>Eisbrecher-Fragen:</a:t>
            </a:r>
            <a:endParaRPr sz="3200" dirty="0">
              <a:solidFill>
                <a:srgbClr val="FFFFFF"/>
              </a:solidFill>
              <a:latin typeface="Quicksand"/>
              <a:ea typeface="Quicksand"/>
              <a:cs typeface="Quicksand"/>
              <a:sym typeface="Quicksand"/>
            </a:endParaRPr>
          </a:p>
          <a:p>
            <a:pPr marL="0" marR="0" lvl="0" indent="0" algn="l" rtl="0">
              <a:lnSpc>
                <a:spcPct val="90000"/>
              </a:lnSpc>
              <a:spcBef>
                <a:spcPts val="20"/>
              </a:spcBef>
              <a:spcAft>
                <a:spcPts val="0"/>
              </a:spcAft>
              <a:buNone/>
            </a:pPr>
            <a:endParaRPr sz="3200" dirty="0">
              <a:solidFill>
                <a:srgbClr val="FFFFFF"/>
              </a:solidFill>
              <a:latin typeface="Quicksand"/>
              <a:ea typeface="Quicksand"/>
              <a:cs typeface="Quicksand"/>
              <a:sym typeface="Quicksand"/>
            </a:endParaRPr>
          </a:p>
          <a:p>
            <a:pPr marL="0" marR="0" lvl="0" indent="0" algn="l" rtl="0">
              <a:lnSpc>
                <a:spcPct val="90000"/>
              </a:lnSpc>
              <a:spcBef>
                <a:spcPts val="20"/>
              </a:spcBef>
              <a:spcAft>
                <a:spcPts val="0"/>
              </a:spcAft>
              <a:buNone/>
            </a:pPr>
            <a:endParaRPr sz="3200" dirty="0">
              <a:solidFill>
                <a:srgbClr val="FFFFFF"/>
              </a:solidFill>
              <a:latin typeface="Quicksand"/>
              <a:ea typeface="Quicksand"/>
              <a:cs typeface="Quicksand"/>
              <a:sym typeface="Quicksand"/>
            </a:endParaRPr>
          </a:p>
          <a:p>
            <a:pPr marL="0" marR="0" lvl="0" indent="0" algn="l" rtl="0">
              <a:lnSpc>
                <a:spcPct val="90000"/>
              </a:lnSpc>
              <a:spcBef>
                <a:spcPts val="20"/>
              </a:spcBef>
              <a:spcAft>
                <a:spcPts val="0"/>
              </a:spcAft>
              <a:buNone/>
            </a:pPr>
            <a:endParaRPr sz="3200" dirty="0">
              <a:solidFill>
                <a:srgbClr val="FFFFFF"/>
              </a:solidFill>
              <a:latin typeface="Quicksand"/>
              <a:ea typeface="Quicksand"/>
              <a:cs typeface="Quicksand"/>
              <a:sym typeface="Quicksand"/>
            </a:endParaRPr>
          </a:p>
          <a:p>
            <a:pPr marL="0" lvl="0" indent="0" algn="ctr" rtl="0">
              <a:spcBef>
                <a:spcPts val="0"/>
              </a:spcBef>
              <a:spcAft>
                <a:spcPts val="0"/>
              </a:spcAft>
              <a:buClr>
                <a:schemeClr val="lt1"/>
              </a:buClr>
              <a:buSzPts val="3200"/>
              <a:buFont typeface="Arial"/>
              <a:buNone/>
            </a:pPr>
            <a:r>
              <a:rPr lang="nl-NL" sz="3200" dirty="0">
                <a:solidFill>
                  <a:schemeClr val="lt1"/>
                </a:solidFill>
                <a:latin typeface="Quicksand"/>
                <a:ea typeface="Quicksand"/>
                <a:cs typeface="Quicksand"/>
                <a:sym typeface="Quicksand"/>
              </a:rPr>
              <a:t>Was fällt dir zum Begriff </a:t>
            </a:r>
            <a:r>
              <a:rPr lang="nl-NL" sz="3200" b="1" dirty="0">
                <a:solidFill>
                  <a:schemeClr val="lt1"/>
                </a:solidFill>
                <a:latin typeface="Quicksand"/>
                <a:ea typeface="Quicksand"/>
                <a:cs typeface="Quicksand"/>
                <a:sym typeface="Quicksand"/>
              </a:rPr>
              <a:t>Recht </a:t>
            </a:r>
            <a:r>
              <a:rPr lang="nl-NL" sz="3200" dirty="0">
                <a:solidFill>
                  <a:schemeClr val="lt1"/>
                </a:solidFill>
                <a:latin typeface="Quicksand"/>
                <a:ea typeface="Quicksand"/>
                <a:cs typeface="Quicksand"/>
                <a:sym typeface="Quicksand"/>
              </a:rPr>
              <a:t>ein?</a:t>
            </a:r>
            <a:endParaRPr sz="3200" dirty="0">
              <a:solidFill>
                <a:srgbClr val="FFFFFF"/>
              </a:solidFill>
              <a:latin typeface="Quicksand"/>
              <a:ea typeface="Quicksand"/>
              <a:cs typeface="Quicksand"/>
              <a:sym typeface="Quicksand"/>
            </a:endParaRPr>
          </a:p>
          <a:p>
            <a:pPr marL="457200" marR="0" lvl="0" indent="0" algn="l" rtl="0">
              <a:lnSpc>
                <a:spcPct val="90000"/>
              </a:lnSpc>
              <a:spcBef>
                <a:spcPts val="20"/>
              </a:spcBef>
              <a:spcAft>
                <a:spcPts val="0"/>
              </a:spcAft>
              <a:buNone/>
            </a:pPr>
            <a:endParaRPr sz="3200" dirty="0">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t="49889" r="50592"/>
          <a:stretch/>
        </p:blipFill>
        <p:spPr>
          <a:xfrm>
            <a:off x="9840690" y="-340008"/>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spcFirstLastPara="1" wrap="square" lIns="91425" tIns="45700" rIns="91425" bIns="45700" anchor="t" anchorCtr="0">
            <a:normAutofit/>
          </a:bodyPr>
          <a:lstStyle/>
          <a:p>
            <a:pPr lvl="0" algn="ctr">
              <a:buClr>
                <a:schemeClr val="lt1"/>
              </a:buClr>
              <a:buSzPts val="3200"/>
            </a:pPr>
            <a:r>
              <a:rPr lang="de-DE" sz="3800" dirty="0">
                <a:solidFill>
                  <a:schemeClr val="lt1"/>
                </a:solidFill>
                <a:latin typeface="Quicksand"/>
                <a:ea typeface="Quicksand"/>
                <a:cs typeface="Quicksand"/>
                <a:sym typeface="Quicksand"/>
              </a:rPr>
              <a:t>Gesetze und Richtlinien richtig nutzen können, um die Rechte gehörloser Menschen zu schützen und Diskriminierung in ihren Gemeinschaften zu bekämpfen.</a:t>
            </a:r>
            <a:endParaRPr sz="3800" dirty="0">
              <a:solidFill>
                <a:schemeClr val="lt1"/>
              </a:solidFill>
              <a:latin typeface="Calibri"/>
              <a:ea typeface="Calibri"/>
              <a:cs typeface="Calibri"/>
              <a:sym typeface="Calibri"/>
            </a:endParaRPr>
          </a:p>
        </p:txBody>
      </p:sp>
      <p:sp>
        <p:nvSpPr>
          <p:cNvPr id="125" name="Google Shape;125;p4"/>
          <p:cNvSpPr txBox="1">
            <a:spLocks noGrp="1"/>
          </p:cNvSpPr>
          <p:nvPr>
            <p:ph type="title" idx="4294967295"/>
          </p:nvPr>
        </p:nvSpPr>
        <p:spPr>
          <a:xfrm>
            <a:off x="4037479" y="1301585"/>
            <a:ext cx="944339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Ziel</a:t>
            </a:r>
            <a:endParaRPr sz="8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6"/>
          <p:cNvSpPr txBox="1">
            <a:spLocks noGrp="1"/>
          </p:cNvSpPr>
          <p:nvPr>
            <p:ph type="title"/>
          </p:nvPr>
        </p:nvSpPr>
        <p:spPr>
          <a:xfrm>
            <a:off x="4037478" y="2020706"/>
            <a:ext cx="10338293"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Barrieren identifizieren</a:t>
            </a:r>
            <a:endParaRPr sz="8000" dirty="0"/>
          </a:p>
        </p:txBody>
      </p:sp>
      <p:sp>
        <p:nvSpPr>
          <p:cNvPr id="136" name="Google Shape;136;p6"/>
          <p:cNvSpPr txBox="1">
            <a:spLocks noGrp="1"/>
          </p:cNvSpPr>
          <p:nvPr>
            <p:ph type="body" idx="1"/>
          </p:nvPr>
        </p:nvSpPr>
        <p:spPr>
          <a:xfrm>
            <a:off x="4037479" y="3630378"/>
            <a:ext cx="11839807"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nl-NL" dirty="0">
                <a:solidFill>
                  <a:schemeClr val="lt1"/>
                </a:solidFill>
                <a:latin typeface="Quicksand"/>
                <a:ea typeface="Quicksand"/>
                <a:cs typeface="Quicksand"/>
                <a:sym typeface="Quicksand"/>
              </a:rPr>
              <a:t>Diskussion: </a:t>
            </a:r>
            <a:endParaRPr dirty="0">
              <a:solidFill>
                <a:schemeClr val="lt1"/>
              </a:solidFill>
              <a:latin typeface="Quicksand"/>
              <a:ea typeface="Quicksand"/>
              <a:cs typeface="Quicksand"/>
              <a:sym typeface="Quicksand"/>
            </a:endParaRPr>
          </a:p>
          <a:p>
            <a:pPr marL="0" lvl="0" indent="0" algn="l" rtl="0">
              <a:spcBef>
                <a:spcPts val="0"/>
              </a:spcBef>
              <a:spcAft>
                <a:spcPts val="0"/>
              </a:spcAft>
              <a:buNone/>
            </a:pPr>
            <a:endParaRPr dirty="0">
              <a:solidFill>
                <a:schemeClr val="lt1"/>
              </a:solidFill>
              <a:latin typeface="Quicksand"/>
              <a:ea typeface="Quicksand"/>
              <a:cs typeface="Quicksand"/>
              <a:sym typeface="Quicksand"/>
            </a:endParaRPr>
          </a:p>
          <a:p>
            <a:pPr marL="0" lvl="0" indent="0" algn="ctr" rtl="0">
              <a:spcBef>
                <a:spcPts val="0"/>
              </a:spcBef>
              <a:spcAft>
                <a:spcPts val="0"/>
              </a:spcAft>
              <a:buNone/>
            </a:pPr>
            <a:r>
              <a:rPr lang="nl-NL" sz="4100" dirty="0">
                <a:solidFill>
                  <a:schemeClr val="lt1"/>
                </a:solidFill>
                <a:latin typeface="Quicksand"/>
                <a:ea typeface="Quicksand"/>
                <a:cs typeface="Quicksand"/>
                <a:sym typeface="Quicksand"/>
              </a:rPr>
              <a:t>Was bedeutet </a:t>
            </a:r>
            <a:r>
              <a:rPr lang="nl-NL" sz="4100" b="1" dirty="0">
                <a:solidFill>
                  <a:schemeClr val="lt1"/>
                </a:solidFill>
                <a:latin typeface="Quicksand"/>
                <a:ea typeface="Quicksand"/>
                <a:cs typeface="Quicksand"/>
                <a:sym typeface="Quicksand"/>
              </a:rPr>
              <a:t>Barriere</a:t>
            </a:r>
            <a:r>
              <a:rPr lang="nl-NL" sz="4100" dirty="0">
                <a:solidFill>
                  <a:schemeClr val="lt1"/>
                </a:solidFill>
                <a:latin typeface="Quicksand"/>
                <a:ea typeface="Quicksand"/>
                <a:cs typeface="Quicksand"/>
                <a:sym typeface="Quicksand"/>
              </a:rPr>
              <a:t>? </a:t>
            </a:r>
            <a:endParaRPr sz="4100" dirty="0"/>
          </a:p>
          <a:p>
            <a:pPr marL="0" lvl="0" indent="0" algn="l" rtl="0">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a:p>
            <a:pPr marL="342900" lvl="0" indent="-154940" algn="l" rtl="0">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p:txBody>
      </p:sp>
      <p:pic>
        <p:nvPicPr>
          <p:cNvPr id="137" name="Google Shape;137;p6"/>
          <p:cNvPicPr preferRelativeResize="0"/>
          <p:nvPr/>
        </p:nvPicPr>
        <p:blipFill rotWithShape="1">
          <a:blip r:embed="rId5">
            <a:alphaModFix/>
          </a:blip>
          <a:srcRect l="38088" t="47756" r="41321"/>
          <a:stretch/>
        </p:blipFill>
        <p:spPr>
          <a:xfrm>
            <a:off x="14044225" y="3163700"/>
            <a:ext cx="3354202" cy="47871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41"/>
        <p:cNvGrpSpPr/>
        <p:nvPr/>
      </p:nvGrpSpPr>
      <p:grpSpPr>
        <a:xfrm>
          <a:off x="0" y="0"/>
          <a:ext cx="0" cy="0"/>
          <a:chOff x="0" y="0"/>
          <a:chExt cx="0" cy="0"/>
        </a:xfrm>
      </p:grpSpPr>
      <p:grpSp>
        <p:nvGrpSpPr>
          <p:cNvPr id="142" name="Google Shape;142;g35fa9f5703a_0_3"/>
          <p:cNvGrpSpPr/>
          <p:nvPr/>
        </p:nvGrpSpPr>
        <p:grpSpPr>
          <a:xfrm>
            <a:off x="0" y="-216993"/>
            <a:ext cx="2922102" cy="10504504"/>
            <a:chOff x="0" y="-57150"/>
            <a:chExt cx="769602" cy="2766600"/>
          </a:xfrm>
        </p:grpSpPr>
        <p:sp>
          <p:nvSpPr>
            <p:cNvPr id="143" name="Google Shape;143;g35fa9f5703a_0_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g35fa9f5703a_0_3"/>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5" name="Google Shape;145;g35fa9f5703a_0_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g35fa9f5703a_0_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g35fa9f5703a_0_3"/>
          <p:cNvSpPr txBox="1">
            <a:spLocks noGrp="1"/>
          </p:cNvSpPr>
          <p:nvPr>
            <p:ph type="title"/>
          </p:nvPr>
        </p:nvSpPr>
        <p:spPr>
          <a:xfrm>
            <a:off x="4037478" y="2020706"/>
            <a:ext cx="9562197"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Barrieren identifizieren</a:t>
            </a:r>
            <a:endParaRPr sz="8000" dirty="0"/>
          </a:p>
        </p:txBody>
      </p:sp>
      <p:sp>
        <p:nvSpPr>
          <p:cNvPr id="148" name="Google Shape;148;g35fa9f5703a_0_3"/>
          <p:cNvSpPr txBox="1">
            <a:spLocks noGrp="1"/>
          </p:cNvSpPr>
          <p:nvPr>
            <p:ph type="body" idx="1"/>
          </p:nvPr>
        </p:nvSpPr>
        <p:spPr>
          <a:xfrm>
            <a:off x="4037479" y="3630378"/>
            <a:ext cx="11839800" cy="4526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a:p>
            <a:pPr marL="0" lvl="0" indent="0" algn="l" rtl="0">
              <a:spcBef>
                <a:spcPts val="592"/>
              </a:spcBef>
              <a:spcAft>
                <a:spcPts val="0"/>
              </a:spcAft>
              <a:buNone/>
            </a:pPr>
            <a:r>
              <a:rPr lang="nl-NL" b="1" dirty="0">
                <a:solidFill>
                  <a:schemeClr val="lt1"/>
                </a:solidFill>
                <a:latin typeface="Quicksand"/>
                <a:ea typeface="Quicksand"/>
                <a:cs typeface="Quicksand"/>
                <a:sym typeface="Quicksand"/>
              </a:rPr>
              <a:t>Definition von Barriere:</a:t>
            </a:r>
            <a:r>
              <a:rPr lang="nl-NL" dirty="0">
                <a:solidFill>
                  <a:schemeClr val="lt1"/>
                </a:solidFill>
                <a:latin typeface="Quicksand"/>
                <a:ea typeface="Quicksand"/>
                <a:cs typeface="Quicksand"/>
                <a:sym typeface="Quicksand"/>
              </a:rPr>
              <a:t> </a:t>
            </a:r>
            <a:endParaRPr dirty="0">
              <a:solidFill>
                <a:schemeClr val="lt1"/>
              </a:solidFill>
              <a:latin typeface="Quicksand"/>
              <a:ea typeface="Quicksand"/>
              <a:cs typeface="Quicksand"/>
              <a:sym typeface="Quicksand"/>
            </a:endParaRPr>
          </a:p>
          <a:p>
            <a:pPr marL="0" lvl="0" indent="0" algn="l" rtl="0">
              <a:spcBef>
                <a:spcPts val="592"/>
              </a:spcBef>
              <a:spcAft>
                <a:spcPts val="0"/>
              </a:spcAft>
              <a:buNone/>
            </a:pPr>
            <a:endParaRPr dirty="0">
              <a:solidFill>
                <a:schemeClr val="lt1"/>
              </a:solidFill>
              <a:latin typeface="Quicksand"/>
              <a:ea typeface="Quicksand"/>
              <a:cs typeface="Quicksand"/>
              <a:sym typeface="Quicksand"/>
            </a:endParaRPr>
          </a:p>
          <a:p>
            <a:pPr marL="0" lvl="0" indent="0" algn="ctr">
              <a:spcBef>
                <a:spcPts val="592"/>
              </a:spcBef>
              <a:buNone/>
            </a:pPr>
            <a:r>
              <a:rPr lang="nl-NL" sz="3600" dirty="0">
                <a:solidFill>
                  <a:schemeClr val="lt1"/>
                </a:solidFill>
                <a:latin typeface="Quicksand"/>
                <a:ea typeface="Quicksand"/>
                <a:cs typeface="Quicksand"/>
                <a:sym typeface="Quicksand"/>
              </a:rPr>
              <a:t>Eine Barriere </a:t>
            </a:r>
            <a:r>
              <a:rPr lang="de-DE" sz="3600" dirty="0">
                <a:solidFill>
                  <a:schemeClr val="lt1"/>
                </a:solidFill>
                <a:latin typeface="Quicksand"/>
                <a:ea typeface="Quicksand"/>
                <a:cs typeface="Quicksand"/>
                <a:sym typeface="Quicksand"/>
              </a:rPr>
              <a:t>ist alles, was eine Person daran hindert, uneingeschränkt und gleichberechtigt am gesellschaftlichen Leben teilzunehmen.</a:t>
            </a:r>
            <a:endParaRPr sz="3600" dirty="0">
              <a:solidFill>
                <a:schemeClr val="lt1"/>
              </a:solidFill>
              <a:latin typeface="Quicksand"/>
              <a:ea typeface="Quicksand"/>
              <a:cs typeface="Quicksand"/>
              <a:sym typeface="Quicksand"/>
            </a:endParaRPr>
          </a:p>
          <a:p>
            <a:pPr marL="0" lvl="0" indent="0" algn="l" rtl="0">
              <a:spcBef>
                <a:spcPts val="592"/>
              </a:spcBef>
              <a:spcAft>
                <a:spcPts val="0"/>
              </a:spcAft>
              <a:buNone/>
            </a:pPr>
            <a:endParaRPr dirty="0">
              <a:solidFill>
                <a:schemeClr val="lt1"/>
              </a:solidFill>
              <a:latin typeface="Quicksand"/>
              <a:ea typeface="Quicksand"/>
              <a:cs typeface="Quicksand"/>
              <a:sym typeface="Quicksand"/>
            </a:endParaRPr>
          </a:p>
          <a:p>
            <a:pPr marL="0" lvl="0" indent="0" algn="l" rtl="0">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a:p>
            <a:pPr marL="342900" lvl="0" indent="-154940" algn="l" rtl="0">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p:txBody>
      </p:sp>
      <p:pic>
        <p:nvPicPr>
          <p:cNvPr id="149" name="Google Shape;149;g35fa9f5703a_0_3"/>
          <p:cNvPicPr preferRelativeResize="0"/>
          <p:nvPr/>
        </p:nvPicPr>
        <p:blipFill rotWithShape="1">
          <a:blip r:embed="rId5">
            <a:alphaModFix/>
          </a:blip>
          <a:srcRect t="46569" r="67263"/>
          <a:stretch/>
        </p:blipFill>
        <p:spPr>
          <a:xfrm>
            <a:off x="13268147" y="1390302"/>
            <a:ext cx="3585173" cy="32913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3"/>
        <p:cNvGrpSpPr/>
        <p:nvPr/>
      </p:nvGrpSpPr>
      <p:grpSpPr>
        <a:xfrm>
          <a:off x="0" y="0"/>
          <a:ext cx="0" cy="0"/>
          <a:chOff x="0" y="0"/>
          <a:chExt cx="0" cy="0"/>
        </a:xfrm>
      </p:grpSpPr>
      <p:grpSp>
        <p:nvGrpSpPr>
          <p:cNvPr id="154" name="Google Shape;154;g35fa9f5703a_0_13"/>
          <p:cNvGrpSpPr/>
          <p:nvPr/>
        </p:nvGrpSpPr>
        <p:grpSpPr>
          <a:xfrm>
            <a:off x="0" y="-216993"/>
            <a:ext cx="2922102" cy="10504504"/>
            <a:chOff x="0" y="-57150"/>
            <a:chExt cx="769602" cy="2766600"/>
          </a:xfrm>
        </p:grpSpPr>
        <p:sp>
          <p:nvSpPr>
            <p:cNvPr id="155" name="Google Shape;155;g35fa9f5703a_0_1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g35fa9f5703a_0_13"/>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7" name="Google Shape;157;g35fa9f5703a_0_1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g35fa9f5703a_0_1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g35fa9f5703a_0_13"/>
          <p:cNvSpPr txBox="1">
            <a:spLocks noGrp="1"/>
          </p:cNvSpPr>
          <p:nvPr>
            <p:ph type="title"/>
          </p:nvPr>
        </p:nvSpPr>
        <p:spPr>
          <a:xfrm>
            <a:off x="4037479" y="2020706"/>
            <a:ext cx="9639332"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Barrieren identifizieren</a:t>
            </a:r>
            <a:endParaRPr sz="8000" dirty="0"/>
          </a:p>
        </p:txBody>
      </p:sp>
      <p:sp>
        <p:nvSpPr>
          <p:cNvPr id="160" name="Google Shape;160;g35fa9f5703a_0_13"/>
          <p:cNvSpPr txBox="1">
            <a:spLocks noGrp="1"/>
          </p:cNvSpPr>
          <p:nvPr>
            <p:ph type="body" idx="1"/>
          </p:nvPr>
        </p:nvSpPr>
        <p:spPr>
          <a:xfrm>
            <a:off x="4037479" y="3630378"/>
            <a:ext cx="11839800" cy="4526100"/>
          </a:xfrm>
          <a:prstGeom prst="rect">
            <a:avLst/>
          </a:prstGeom>
          <a:noFill/>
          <a:ln>
            <a:noFill/>
          </a:ln>
        </p:spPr>
        <p:txBody>
          <a:bodyPr spcFirstLastPara="1" wrap="square" lIns="91425" tIns="45700" rIns="91425" bIns="45700" anchor="t" anchorCtr="0">
            <a:normAutofit/>
          </a:bodyPr>
          <a:lstStyle/>
          <a:p>
            <a:pPr marL="0" lvl="0" indent="0" algn="l" rtl="0">
              <a:spcBef>
                <a:spcPts val="592"/>
              </a:spcBef>
              <a:spcAft>
                <a:spcPts val="0"/>
              </a:spcAft>
              <a:buNone/>
            </a:pPr>
            <a:endParaRPr dirty="0">
              <a:solidFill>
                <a:schemeClr val="lt1"/>
              </a:solidFill>
              <a:latin typeface="Quicksand"/>
              <a:ea typeface="Quicksand"/>
              <a:cs typeface="Quicksand"/>
              <a:sym typeface="Quicksand"/>
            </a:endParaRPr>
          </a:p>
          <a:p>
            <a:pPr marL="0" lvl="0" indent="0" algn="l" rtl="0">
              <a:spcBef>
                <a:spcPts val="592"/>
              </a:spcBef>
              <a:spcAft>
                <a:spcPts val="0"/>
              </a:spcAft>
              <a:buNone/>
            </a:pPr>
            <a:endParaRPr dirty="0">
              <a:solidFill>
                <a:schemeClr val="lt1"/>
              </a:solidFill>
              <a:latin typeface="Quicksand"/>
              <a:ea typeface="Quicksand"/>
              <a:cs typeface="Quicksand"/>
              <a:sym typeface="Quicksand"/>
            </a:endParaRPr>
          </a:p>
          <a:p>
            <a:pPr marL="0" lvl="0" indent="0" algn="ctr">
              <a:spcBef>
                <a:spcPts val="592"/>
              </a:spcBef>
              <a:buNone/>
            </a:pPr>
            <a:r>
              <a:rPr lang="de-DE" sz="3600" dirty="0">
                <a:solidFill>
                  <a:schemeClr val="lt1"/>
                </a:solidFill>
                <a:latin typeface="Quicksand"/>
                <a:ea typeface="Quicksand"/>
                <a:cs typeface="Quicksand"/>
                <a:sym typeface="Quicksand"/>
              </a:rPr>
              <a:t>Was sind deine persönlichen Erfahrungen mit Barrieren?</a:t>
            </a:r>
          </a:p>
          <a:p>
            <a:pPr marL="0" lvl="0" indent="0" algn="ctr">
              <a:spcBef>
                <a:spcPts val="592"/>
              </a:spcBef>
              <a:buNone/>
            </a:pPr>
            <a:br>
              <a:rPr lang="nl-NL" sz="2900" i="1" dirty="0">
                <a:solidFill>
                  <a:schemeClr val="lt1"/>
                </a:solidFill>
                <a:latin typeface="Quicksand"/>
                <a:ea typeface="Quicksand"/>
                <a:cs typeface="Quicksand"/>
                <a:sym typeface="Quicksand"/>
              </a:rPr>
            </a:br>
            <a:r>
              <a:rPr lang="de-AT" sz="2900" i="1" dirty="0">
                <a:solidFill>
                  <a:schemeClr val="lt1"/>
                </a:solidFill>
                <a:latin typeface="Quicksand"/>
                <a:ea typeface="Quicksand"/>
                <a:cs typeface="Quicksand"/>
                <a:sym typeface="Quicksand"/>
              </a:rPr>
              <a:t>Schreibe deine Antwort auf einen Zettel und klebe auf das Flipchart.</a:t>
            </a:r>
            <a:endParaRPr dirty="0"/>
          </a:p>
          <a:p>
            <a:pPr marL="342900" lvl="0" indent="-154940" algn="l" rtl="0">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4"/>
        <p:cNvGrpSpPr/>
        <p:nvPr/>
      </p:nvGrpSpPr>
      <p:grpSpPr>
        <a:xfrm>
          <a:off x="0" y="0"/>
          <a:ext cx="0" cy="0"/>
          <a:chOff x="0" y="0"/>
          <a:chExt cx="0" cy="0"/>
        </a:xfrm>
      </p:grpSpPr>
      <p:sp>
        <p:nvSpPr>
          <p:cNvPr id="165" name="Google Shape;165;g35fa9f5703a_0_3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g35fa9f5703a_0_33"/>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g35fa9f5703a_0_33"/>
          <p:cNvSpPr txBox="1"/>
          <p:nvPr/>
        </p:nvSpPr>
        <p:spPr>
          <a:xfrm>
            <a:off x="2778149" y="2419350"/>
            <a:ext cx="14308067"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de-DE" sz="8000" dirty="0">
                <a:solidFill>
                  <a:schemeClr val="lt1"/>
                </a:solidFill>
                <a:latin typeface="Anton"/>
                <a:ea typeface="Anton"/>
                <a:cs typeface="Anton"/>
                <a:sym typeface="Anton"/>
              </a:rPr>
              <a:t>Was sind Gesetze und Richtlinien?</a:t>
            </a:r>
            <a:endParaRPr sz="8000" dirty="0">
              <a:solidFill>
                <a:schemeClr val="lt1"/>
              </a:solidFill>
              <a:latin typeface="Calibri"/>
              <a:ea typeface="Calibri"/>
              <a:cs typeface="Calibri"/>
              <a:sym typeface="Calibri"/>
            </a:endParaRPr>
          </a:p>
        </p:txBody>
      </p:sp>
      <p:sp>
        <p:nvSpPr>
          <p:cNvPr id="168" name="Google Shape;168;g35fa9f5703a_0_33"/>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9" name="Google Shape;169;g35fa9f5703a_0_33"/>
          <p:cNvPicPr preferRelativeResize="0"/>
          <p:nvPr/>
        </p:nvPicPr>
        <p:blipFill rotWithShape="1">
          <a:blip r:embed="rId6">
            <a:alphaModFix/>
          </a:blip>
          <a:srcRect r="65539" b="51453"/>
          <a:stretch/>
        </p:blipFill>
        <p:spPr>
          <a:xfrm>
            <a:off x="3585175" y="4667250"/>
            <a:ext cx="3932976" cy="3116651"/>
          </a:xfrm>
          <a:prstGeom prst="rect">
            <a:avLst/>
          </a:prstGeom>
          <a:noFill/>
          <a:ln>
            <a:noFill/>
          </a:ln>
        </p:spPr>
      </p:pic>
      <p:pic>
        <p:nvPicPr>
          <p:cNvPr id="170" name="Google Shape;170;g35fa9f5703a_0_33"/>
          <p:cNvPicPr preferRelativeResize="0"/>
          <p:nvPr/>
        </p:nvPicPr>
        <p:blipFill rotWithShape="1">
          <a:blip r:embed="rId6">
            <a:alphaModFix/>
          </a:blip>
          <a:srcRect l="62664" t="51498" r="6087" b="3105"/>
          <a:stretch/>
        </p:blipFill>
        <p:spPr>
          <a:xfrm>
            <a:off x="10720175" y="4667250"/>
            <a:ext cx="3813893" cy="3116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74"/>
        <p:cNvGrpSpPr/>
        <p:nvPr/>
      </p:nvGrpSpPr>
      <p:grpSpPr>
        <a:xfrm>
          <a:off x="0" y="0"/>
          <a:ext cx="0" cy="0"/>
          <a:chOff x="0" y="0"/>
          <a:chExt cx="0" cy="0"/>
        </a:xfrm>
      </p:grpSpPr>
      <p:sp>
        <p:nvSpPr>
          <p:cNvPr id="175" name="Google Shape;175;p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7"/>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7"/>
          <p:cNvSpPr txBox="1"/>
          <p:nvPr/>
        </p:nvSpPr>
        <p:spPr>
          <a:xfrm>
            <a:off x="2639800" y="1774500"/>
            <a:ext cx="14524794"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de-DE" sz="8000" dirty="0">
                <a:solidFill>
                  <a:schemeClr val="lt1"/>
                </a:solidFill>
                <a:latin typeface="Anton"/>
                <a:ea typeface="Anton"/>
                <a:cs typeface="Anton"/>
                <a:sym typeface="Anton"/>
              </a:rPr>
              <a:t>Was sind Gesetze und Richtlinien</a:t>
            </a:r>
            <a:r>
              <a:rPr lang="nl-NL" sz="8000" dirty="0">
                <a:solidFill>
                  <a:schemeClr val="lt1"/>
                </a:solidFill>
                <a:latin typeface="Anton"/>
                <a:ea typeface="Anton"/>
                <a:cs typeface="Anton"/>
                <a:sym typeface="Anton"/>
              </a:rPr>
              <a:t>?</a:t>
            </a:r>
            <a:endParaRPr sz="8000" dirty="0">
              <a:solidFill>
                <a:schemeClr val="lt1"/>
              </a:solidFill>
              <a:latin typeface="Calibri"/>
              <a:ea typeface="Calibri"/>
              <a:cs typeface="Calibri"/>
              <a:sym typeface="Calibri"/>
            </a:endParaRPr>
          </a:p>
        </p:txBody>
      </p:sp>
      <p:graphicFrame>
        <p:nvGraphicFramePr>
          <p:cNvPr id="178" name="Google Shape;178;p7"/>
          <p:cNvGraphicFramePr/>
          <p:nvPr>
            <p:extLst>
              <p:ext uri="{D42A27DB-BD31-4B8C-83A1-F6EECF244321}">
                <p14:modId xmlns:p14="http://schemas.microsoft.com/office/powerpoint/2010/main" val="1140506414"/>
              </p:ext>
            </p:extLst>
          </p:nvPr>
        </p:nvGraphicFramePr>
        <p:xfrm>
          <a:off x="1485900" y="3775346"/>
          <a:ext cx="15925375" cy="4501635"/>
        </p:xfrm>
        <a:graphic>
          <a:graphicData uri="http://schemas.openxmlformats.org/drawingml/2006/table">
            <a:tbl>
              <a:tblPr firstRow="1" bandRow="1">
                <a:gradFill>
                  <a:gsLst>
                    <a:gs pos="0">
                      <a:srgbClr val="C8B2E9"/>
                    </a:gs>
                    <a:gs pos="35000">
                      <a:srgbClr val="D6CAED"/>
                    </a:gs>
                    <a:gs pos="100000">
                      <a:srgbClr val="EFE8FA"/>
                    </a:gs>
                  </a:gsLst>
                  <a:lin ang="16200000" scaled="0"/>
                </a:gradFill>
                <a:tableStyleId>{9EFA3778-CABE-4C1B-95CB-ADC156D2BA7D}</a:tableStyleId>
              </a:tblPr>
              <a:tblGrid>
                <a:gridCol w="2419894">
                  <a:extLst>
                    <a:ext uri="{9D8B030D-6E8A-4147-A177-3AD203B41FA5}">
                      <a16:colId xmlns:a16="http://schemas.microsoft.com/office/drawing/2014/main" val="20000"/>
                    </a:ext>
                  </a:extLst>
                </a:gridCol>
                <a:gridCol w="5679656">
                  <a:extLst>
                    <a:ext uri="{9D8B030D-6E8A-4147-A177-3AD203B41FA5}">
                      <a16:colId xmlns:a16="http://schemas.microsoft.com/office/drawing/2014/main" val="20001"/>
                    </a:ext>
                  </a:extLst>
                </a:gridCol>
                <a:gridCol w="7825825">
                  <a:extLst>
                    <a:ext uri="{9D8B030D-6E8A-4147-A177-3AD203B41FA5}">
                      <a16:colId xmlns:a16="http://schemas.microsoft.com/office/drawing/2014/main" val="20002"/>
                    </a:ext>
                  </a:extLst>
                </a:gridCol>
              </a:tblGrid>
              <a:tr h="722075">
                <a:tc>
                  <a:txBody>
                    <a:bodyPr/>
                    <a:lstStyle/>
                    <a:p>
                      <a:pPr marL="0" marR="0" lvl="0" indent="0" algn="l" rtl="0">
                        <a:spcBef>
                          <a:spcPts val="0"/>
                        </a:spcBef>
                        <a:spcAft>
                          <a:spcPts val="0"/>
                        </a:spcAft>
                        <a:buNone/>
                      </a:pPr>
                      <a:endParaRPr sz="280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None/>
                      </a:pPr>
                      <a:r>
                        <a:rPr lang="nl-NL" sz="2800" dirty="0">
                          <a:latin typeface="Quicksand"/>
                          <a:ea typeface="Quicksand"/>
                          <a:cs typeface="Quicksand"/>
                          <a:sym typeface="Quicksand"/>
                        </a:rPr>
                        <a:t>Gesetz</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None/>
                      </a:pPr>
                      <a:r>
                        <a:rPr lang="nl-NL" sz="2800" dirty="0">
                          <a:latin typeface="Quicksand"/>
                          <a:ea typeface="Quicksand"/>
                          <a:cs typeface="Quicksand"/>
                          <a:sym typeface="Quicksand"/>
                        </a:rPr>
                        <a:t>Richtlinie</a:t>
                      </a:r>
                      <a:endParaRPr dirty="0"/>
                    </a:p>
                  </a:txBody>
                  <a:tcPr marL="91450" marR="91450" marT="45725" marB="45725"/>
                </a:tc>
                <a:extLst>
                  <a:ext uri="{0D108BD9-81ED-4DB2-BD59-A6C34878D82A}">
                    <a16:rowId xmlns:a16="http://schemas.microsoft.com/office/drawing/2014/main" val="10000"/>
                  </a:ext>
                </a:extLst>
              </a:tr>
              <a:tr h="722075">
                <a:tc>
                  <a:txBody>
                    <a:bodyPr/>
                    <a:lstStyle/>
                    <a:p>
                      <a:pPr marL="0" marR="0" lvl="0" indent="0" algn="l" rtl="0">
                        <a:spcBef>
                          <a:spcPts val="0"/>
                        </a:spcBef>
                        <a:spcAft>
                          <a:spcPts val="0"/>
                        </a:spcAft>
                        <a:buNone/>
                      </a:pPr>
                      <a:r>
                        <a:rPr lang="nl-NL" sz="2800" dirty="0">
                          <a:latin typeface="Quicksand"/>
                          <a:ea typeface="Quicksand"/>
                          <a:cs typeface="Quicksand"/>
                          <a:sym typeface="Quicksand"/>
                        </a:rPr>
                        <a:t>Definition</a:t>
                      </a:r>
                      <a:endParaRPr dirty="0"/>
                    </a:p>
                  </a:txBody>
                  <a:tcPr marL="91450" marR="91450" marT="45725" marB="45725"/>
                </a:tc>
                <a:tc>
                  <a:txBody>
                    <a:bodyPr/>
                    <a:lstStyle/>
                    <a:p>
                      <a:pPr marL="0" marR="0" lvl="0" indent="0" algn="l" rtl="0">
                        <a:spcBef>
                          <a:spcPts val="0"/>
                        </a:spcBef>
                        <a:spcAft>
                          <a:spcPts val="0"/>
                        </a:spcAft>
                        <a:buNone/>
                      </a:pPr>
                      <a:r>
                        <a:rPr lang="de-DE" sz="2800" dirty="0">
                          <a:latin typeface="Quicksand"/>
                          <a:ea typeface="Quicksand"/>
                          <a:cs typeface="Quicksand"/>
                          <a:sym typeface="Quicksand"/>
                        </a:rPr>
                        <a:t>Von der Regierung erlassene offizielle Vorschriften</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Clr>
                          <a:srgbClr val="000000"/>
                        </a:buClr>
                        <a:buSzPts val="2800"/>
                        <a:buFont typeface="Quicksand"/>
                        <a:buNone/>
                      </a:pPr>
                      <a:r>
                        <a:rPr lang="de-DE" sz="2800" b="0" i="0" u="none" strike="noStrike" dirty="0">
                          <a:solidFill>
                            <a:srgbClr val="000000"/>
                          </a:solidFill>
                          <a:latin typeface="Quicksand"/>
                          <a:ea typeface="Quicksand"/>
                          <a:cs typeface="Quicksand"/>
                          <a:sym typeface="Quicksand"/>
                        </a:rPr>
                        <a:t>Ratschläge oder Empfehlungen für </a:t>
                      </a:r>
                    </a:p>
                    <a:p>
                      <a:pPr marL="0" marR="0" lvl="0" indent="0" algn="l" rtl="0">
                        <a:spcBef>
                          <a:spcPts val="0"/>
                        </a:spcBef>
                        <a:spcAft>
                          <a:spcPts val="0"/>
                        </a:spcAft>
                        <a:buClr>
                          <a:srgbClr val="000000"/>
                        </a:buClr>
                        <a:buSzPts val="2800"/>
                        <a:buFont typeface="Quicksand"/>
                        <a:buNone/>
                      </a:pPr>
                      <a:r>
                        <a:rPr lang="de-DE" sz="2800" b="0" i="0" u="none" strike="noStrike" dirty="0">
                          <a:solidFill>
                            <a:srgbClr val="000000"/>
                          </a:solidFill>
                          <a:latin typeface="Quicksand"/>
                          <a:ea typeface="Quicksand"/>
                          <a:cs typeface="Quicksand"/>
                          <a:sym typeface="Quicksand"/>
                        </a:rPr>
                        <a:t>bewährte Verfahren</a:t>
                      </a:r>
                      <a:endParaRPr sz="2800" dirty="0">
                        <a:latin typeface="Quicksand"/>
                        <a:ea typeface="Quicksand"/>
                        <a:cs typeface="Quicksand"/>
                        <a:sym typeface="Quicksand"/>
                      </a:endParaRPr>
                    </a:p>
                  </a:txBody>
                  <a:tcPr marL="91450" marR="91450" marT="45725" marB="45725"/>
                </a:tc>
                <a:extLst>
                  <a:ext uri="{0D108BD9-81ED-4DB2-BD59-A6C34878D82A}">
                    <a16:rowId xmlns:a16="http://schemas.microsoft.com/office/drawing/2014/main" val="10001"/>
                  </a:ext>
                </a:extLst>
              </a:tr>
              <a:tr h="722075">
                <a:tc>
                  <a:txBody>
                    <a:bodyPr/>
                    <a:lstStyle/>
                    <a:p>
                      <a:pPr marL="0" marR="0" lvl="0" indent="0" algn="l" rtl="0">
                        <a:spcBef>
                          <a:spcPts val="0"/>
                        </a:spcBef>
                        <a:spcAft>
                          <a:spcPts val="0"/>
                        </a:spcAft>
                        <a:buNone/>
                      </a:pPr>
                      <a:r>
                        <a:rPr lang="nl-NL" sz="2800" dirty="0">
                          <a:latin typeface="Quicksand"/>
                          <a:ea typeface="Quicksand"/>
                          <a:cs typeface="Quicksand"/>
                          <a:sym typeface="Quicksand"/>
                        </a:rPr>
                        <a:t>Rechtliche Verpflichtung</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None/>
                      </a:pPr>
                      <a:r>
                        <a:rPr lang="nl-NL" sz="2800" dirty="0">
                          <a:latin typeface="Quicksand"/>
                          <a:ea typeface="Quicksand"/>
                          <a:cs typeface="Quicksand"/>
                          <a:sym typeface="Quicksand"/>
                        </a:rPr>
                        <a:t>Ja, wenn nicht -&gt; Bestrafung</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None/>
                      </a:pPr>
                      <a:r>
                        <a:rPr lang="nl-NL" sz="2800" dirty="0">
                          <a:latin typeface="Quicksand"/>
                          <a:ea typeface="Quicksand"/>
                          <a:cs typeface="Quicksand"/>
                          <a:sym typeface="Quicksand"/>
                        </a:rPr>
                        <a:t>Nein, wenn nicht -&gt; keine Bestrafung</a:t>
                      </a:r>
                      <a:endParaRPr sz="2800" dirty="0">
                        <a:latin typeface="Quicksand"/>
                        <a:ea typeface="Quicksand"/>
                        <a:cs typeface="Quicksand"/>
                        <a:sym typeface="Quicksand"/>
                      </a:endParaRPr>
                    </a:p>
                  </a:txBody>
                  <a:tcPr marL="91450" marR="91450" marT="45725" marB="45725"/>
                </a:tc>
                <a:extLst>
                  <a:ext uri="{0D108BD9-81ED-4DB2-BD59-A6C34878D82A}">
                    <a16:rowId xmlns:a16="http://schemas.microsoft.com/office/drawing/2014/main" val="10002"/>
                  </a:ext>
                </a:extLst>
              </a:tr>
              <a:tr h="722075">
                <a:tc>
                  <a:txBody>
                    <a:bodyPr/>
                    <a:lstStyle/>
                    <a:p>
                      <a:pPr marL="0" marR="0" lvl="0" indent="0" algn="l" rtl="0">
                        <a:spcBef>
                          <a:spcPts val="0"/>
                        </a:spcBef>
                        <a:spcAft>
                          <a:spcPts val="0"/>
                        </a:spcAft>
                        <a:buNone/>
                      </a:pPr>
                      <a:r>
                        <a:rPr lang="nl-NL" sz="2800" dirty="0">
                          <a:latin typeface="Quicksand"/>
                          <a:ea typeface="Quicksand"/>
                          <a:cs typeface="Quicksand"/>
                          <a:sym typeface="Quicksand"/>
                        </a:rPr>
                        <a:t>Ziel</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None/>
                      </a:pPr>
                      <a:r>
                        <a:rPr lang="nl-NL" sz="2800" dirty="0">
                          <a:latin typeface="Quicksand"/>
                          <a:ea typeface="Quicksand"/>
                          <a:cs typeface="Quicksand"/>
                          <a:sym typeface="Quicksand"/>
                        </a:rPr>
                        <a:t>Ordnung, Sicherheit oder Schutz</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None/>
                      </a:pPr>
                      <a:r>
                        <a:rPr lang="de-DE" sz="2800" dirty="0">
                          <a:latin typeface="Quicksand"/>
                          <a:ea typeface="Quicksand"/>
                          <a:cs typeface="Quicksand"/>
                          <a:sym typeface="Quicksand"/>
                        </a:rPr>
                        <a:t>Verbessern Qualität, Effizienz oder Unterstützung</a:t>
                      </a:r>
                      <a:endParaRPr dirty="0"/>
                    </a:p>
                  </a:txBody>
                  <a:tcPr marL="91450" marR="91450" marT="45725" marB="45725"/>
                </a:tc>
                <a:extLst>
                  <a:ext uri="{0D108BD9-81ED-4DB2-BD59-A6C34878D82A}">
                    <a16:rowId xmlns:a16="http://schemas.microsoft.com/office/drawing/2014/main" val="10003"/>
                  </a:ext>
                </a:extLst>
              </a:tr>
              <a:tr h="722075">
                <a:tc>
                  <a:txBody>
                    <a:bodyPr/>
                    <a:lstStyle/>
                    <a:p>
                      <a:pPr marL="0" marR="0" lvl="0" indent="0" algn="l" rtl="0">
                        <a:spcBef>
                          <a:spcPts val="0"/>
                        </a:spcBef>
                        <a:spcAft>
                          <a:spcPts val="0"/>
                        </a:spcAft>
                        <a:buClr>
                          <a:schemeClr val="dk1"/>
                        </a:buClr>
                        <a:buSzPts val="2800"/>
                        <a:buFont typeface="Quicksand"/>
                        <a:buNone/>
                      </a:pPr>
                      <a:r>
                        <a:rPr lang="nl-NL" sz="2800" dirty="0">
                          <a:latin typeface="Quicksand"/>
                          <a:ea typeface="Quicksand"/>
                          <a:cs typeface="Quicksand"/>
                          <a:sym typeface="Quicksand"/>
                        </a:rPr>
                        <a:t>Beispiel</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Clr>
                          <a:schemeClr val="dk1"/>
                        </a:buClr>
                        <a:buSzPts val="2800"/>
                        <a:buFont typeface="Quicksand"/>
                        <a:buNone/>
                      </a:pPr>
                      <a:r>
                        <a:rPr lang="nl-NL" sz="2800" dirty="0">
                          <a:latin typeface="Quicksand"/>
                          <a:ea typeface="Quicksand"/>
                          <a:cs typeface="Quicksand"/>
                          <a:sym typeface="Quicksand"/>
                        </a:rPr>
                        <a:t>Steuergesetz, Strafrecht</a:t>
                      </a:r>
                      <a:endParaRPr sz="2800" dirty="0">
                        <a:latin typeface="Quicksand"/>
                        <a:ea typeface="Quicksand"/>
                        <a:cs typeface="Quicksand"/>
                        <a:sym typeface="Quicksand"/>
                      </a:endParaRPr>
                    </a:p>
                  </a:txBody>
                  <a:tcPr marL="91450" marR="91450" marT="45725" marB="45725"/>
                </a:tc>
                <a:tc>
                  <a:txBody>
                    <a:bodyPr/>
                    <a:lstStyle/>
                    <a:p>
                      <a:pPr marL="0" marR="0" lvl="0" indent="0" algn="l" rtl="0">
                        <a:spcBef>
                          <a:spcPts val="0"/>
                        </a:spcBef>
                        <a:spcAft>
                          <a:spcPts val="0"/>
                        </a:spcAft>
                        <a:buClr>
                          <a:srgbClr val="000000"/>
                        </a:buClr>
                        <a:buSzPts val="2800"/>
                        <a:buFont typeface="Quicksand"/>
                        <a:buNone/>
                      </a:pPr>
                      <a:r>
                        <a:rPr lang="de-DE" sz="2800" b="0" i="0" u="none" strike="noStrike" dirty="0">
                          <a:solidFill>
                            <a:srgbClr val="000000"/>
                          </a:solidFill>
                          <a:latin typeface="Quicksand"/>
                          <a:ea typeface="Quicksand"/>
                          <a:cs typeface="Quicksand"/>
                          <a:sym typeface="Quicksand"/>
                        </a:rPr>
                        <a:t>Datenschutzrichtlinien, Richtlinien für </a:t>
                      </a:r>
                    </a:p>
                    <a:p>
                      <a:pPr marL="0" marR="0" lvl="0" indent="0" algn="l" rtl="0">
                        <a:spcBef>
                          <a:spcPts val="0"/>
                        </a:spcBef>
                        <a:spcAft>
                          <a:spcPts val="0"/>
                        </a:spcAft>
                        <a:buClr>
                          <a:srgbClr val="000000"/>
                        </a:buClr>
                        <a:buSzPts val="2800"/>
                        <a:buFont typeface="Quicksand"/>
                        <a:buNone/>
                      </a:pPr>
                      <a:r>
                        <a:rPr lang="de-DE" sz="2800" b="0" i="0" u="none" strike="noStrike" dirty="0">
                          <a:solidFill>
                            <a:srgbClr val="000000"/>
                          </a:solidFill>
                          <a:latin typeface="Quicksand"/>
                          <a:ea typeface="Quicksand"/>
                          <a:cs typeface="Quicksand"/>
                          <a:sym typeface="Quicksand"/>
                        </a:rPr>
                        <a:t>inklusive Bildung</a:t>
                      </a:r>
                      <a:endParaRPr sz="1600" dirty="0">
                        <a:latin typeface="Quicksand"/>
                        <a:ea typeface="Quicksand"/>
                        <a:cs typeface="Quicksand"/>
                        <a:sym typeface="Quicksand"/>
                      </a:endParaRPr>
                    </a:p>
                  </a:txBody>
                  <a:tcPr marL="91450" marR="91450" marT="45725" marB="45725"/>
                </a:tc>
                <a:extLst>
                  <a:ext uri="{0D108BD9-81ED-4DB2-BD59-A6C34878D82A}">
                    <a16:rowId xmlns:a16="http://schemas.microsoft.com/office/drawing/2014/main" val="10004"/>
                  </a:ext>
                </a:extLst>
              </a:tr>
            </a:tbl>
          </a:graphicData>
        </a:graphic>
      </p:graphicFrame>
      <p:sp>
        <p:nvSpPr>
          <p:cNvPr id="179" name="Google Shape;179;p7"/>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83"/>
        <p:cNvGrpSpPr/>
        <p:nvPr/>
      </p:nvGrpSpPr>
      <p:grpSpPr>
        <a:xfrm>
          <a:off x="0" y="0"/>
          <a:ext cx="0" cy="0"/>
          <a:chOff x="0" y="0"/>
          <a:chExt cx="0" cy="0"/>
        </a:xfrm>
      </p:grpSpPr>
      <p:sp>
        <p:nvSpPr>
          <p:cNvPr id="184" name="Google Shape;184;g35fa9f5703a_0_4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g35fa9f5703a_0_42"/>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g35fa9f5703a_0_42"/>
          <p:cNvSpPr txBox="1"/>
          <p:nvPr/>
        </p:nvSpPr>
        <p:spPr>
          <a:xfrm>
            <a:off x="2109150" y="3619500"/>
            <a:ext cx="14069700" cy="1143000"/>
          </a:xfrm>
          <a:prstGeom prst="rect">
            <a:avLst/>
          </a:prstGeom>
          <a:noFill/>
          <a:ln>
            <a:noFill/>
          </a:ln>
        </p:spPr>
        <p:txBody>
          <a:bodyPr spcFirstLastPara="1" wrap="square" lIns="91425" tIns="45700" rIns="91425" bIns="45700" anchor="t" anchorCtr="0">
            <a:noAutofit/>
          </a:bodyPr>
          <a:lstStyle/>
          <a:p>
            <a:pPr lvl="0" algn="ctr">
              <a:buClr>
                <a:schemeClr val="lt1"/>
              </a:buClr>
              <a:buSzPts val="4400"/>
            </a:pPr>
            <a:r>
              <a:rPr lang="nl-NL" sz="8000" dirty="0">
                <a:solidFill>
                  <a:schemeClr val="lt1"/>
                </a:solidFill>
                <a:latin typeface="Anton"/>
                <a:ea typeface="Anton"/>
                <a:cs typeface="Anton"/>
                <a:sym typeface="Anton"/>
              </a:rPr>
              <a:t>Welche Rechte und Richtlinien kennst du?</a:t>
            </a:r>
            <a:endParaRPr sz="8000" dirty="0">
              <a:solidFill>
                <a:schemeClr val="lt1"/>
              </a:solidFill>
              <a:latin typeface="Calibri"/>
              <a:ea typeface="Calibri"/>
              <a:cs typeface="Calibri"/>
              <a:sym typeface="Calibri"/>
            </a:endParaRPr>
          </a:p>
        </p:txBody>
      </p:sp>
      <p:sp>
        <p:nvSpPr>
          <p:cNvPr id="187" name="Google Shape;187;g35fa9f5703a_0_42"/>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g35fa9f5703a_0_42"/>
          <p:cNvSpPr txBox="1"/>
          <p:nvPr/>
        </p:nvSpPr>
        <p:spPr>
          <a:xfrm>
            <a:off x="5577732" y="7386365"/>
            <a:ext cx="7458999" cy="747600"/>
          </a:xfrm>
          <a:prstGeom prst="rect">
            <a:avLst/>
          </a:prstGeom>
          <a:noFill/>
          <a:ln>
            <a:noFill/>
          </a:ln>
        </p:spPr>
        <p:txBody>
          <a:bodyPr spcFirstLastPara="1" wrap="square" lIns="91425" tIns="45700" rIns="91425" bIns="45700" anchor="t" anchorCtr="0">
            <a:noAutofit/>
          </a:bodyPr>
          <a:lstStyle/>
          <a:p>
            <a:pPr marL="342900" marR="0" lvl="0" indent="-139700" algn="l" rtl="0">
              <a:spcBef>
                <a:spcPts val="640"/>
              </a:spcBef>
              <a:spcAft>
                <a:spcPts val="0"/>
              </a:spcAft>
              <a:buClr>
                <a:schemeClr val="dk1"/>
              </a:buClr>
              <a:buSzPts val="3200"/>
              <a:buFont typeface="Arial"/>
              <a:buNone/>
            </a:pPr>
            <a:r>
              <a:rPr lang="nl-NL" sz="3200" i="1" dirty="0">
                <a:solidFill>
                  <a:schemeClr val="lt1"/>
                </a:solidFill>
                <a:latin typeface="Quicksand"/>
                <a:ea typeface="Quicksand"/>
                <a:cs typeface="Quicksand"/>
                <a:sym typeface="Quicksand"/>
              </a:rPr>
              <a:t>Bitte auf das Flipchart  kleben!</a:t>
            </a:r>
            <a:endParaRPr sz="3200" i="1" dirty="0">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92"/>
        <p:cNvGrpSpPr/>
        <p:nvPr/>
      </p:nvGrpSpPr>
      <p:grpSpPr>
        <a:xfrm>
          <a:off x="0" y="0"/>
          <a:ext cx="0" cy="0"/>
          <a:chOff x="0" y="0"/>
          <a:chExt cx="0" cy="0"/>
        </a:xfrm>
      </p:grpSpPr>
      <p:sp>
        <p:nvSpPr>
          <p:cNvPr id="193" name="Google Shape;193;p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8"/>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8"/>
          <p:cNvSpPr txBox="1"/>
          <p:nvPr/>
        </p:nvSpPr>
        <p:spPr>
          <a:xfrm>
            <a:off x="5066549" y="1126388"/>
            <a:ext cx="8244501"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4400"/>
              <a:buFont typeface="Anton"/>
              <a:buNone/>
            </a:pPr>
            <a:r>
              <a:rPr lang="nl-NL" sz="8000" dirty="0">
                <a:solidFill>
                  <a:schemeClr val="lt1"/>
                </a:solidFill>
                <a:latin typeface="Anton"/>
                <a:sym typeface="Anton"/>
              </a:rPr>
              <a:t>Ebenen des Rechts</a:t>
            </a:r>
            <a:endParaRPr sz="8000" dirty="0"/>
          </a:p>
        </p:txBody>
      </p:sp>
      <p:sp>
        <p:nvSpPr>
          <p:cNvPr id="196" name="Google Shape;196;p8"/>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8"/>
          <p:cNvSpPr/>
          <p:nvPr/>
        </p:nvSpPr>
        <p:spPr>
          <a:xfrm>
            <a:off x="0" y="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p8"/>
          <p:cNvSpPr/>
          <p:nvPr/>
        </p:nvSpPr>
        <p:spPr>
          <a:xfrm>
            <a:off x="152400" y="15240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8"/>
          <p:cNvSpPr/>
          <p:nvPr/>
        </p:nvSpPr>
        <p:spPr>
          <a:xfrm>
            <a:off x="304800" y="30480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8"/>
          <p:cNvSpPr/>
          <p:nvPr/>
        </p:nvSpPr>
        <p:spPr>
          <a:xfrm>
            <a:off x="457200" y="45720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01" name="Google Shape;201;p8" descr="Afbeelding met tekenfilm, clipart&#10;&#10;Automatisch gegenereerde beschrijving"/>
          <p:cNvPicPr preferRelativeResize="0"/>
          <p:nvPr/>
        </p:nvPicPr>
        <p:blipFill rotWithShape="1">
          <a:blip r:embed="rId6">
            <a:alphaModFix/>
          </a:blip>
          <a:srcRect/>
          <a:stretch/>
        </p:blipFill>
        <p:spPr>
          <a:xfrm>
            <a:off x="3472238" y="3090963"/>
            <a:ext cx="5562944" cy="4396866"/>
          </a:xfrm>
          <a:prstGeom prst="rect">
            <a:avLst/>
          </a:prstGeom>
          <a:noFill/>
          <a:ln>
            <a:noFill/>
          </a:ln>
        </p:spPr>
      </p:pic>
      <p:sp>
        <p:nvSpPr>
          <p:cNvPr id="202" name="Google Shape;202;p8"/>
          <p:cNvSpPr txBox="1"/>
          <p:nvPr/>
        </p:nvSpPr>
        <p:spPr>
          <a:xfrm>
            <a:off x="1109693" y="3262013"/>
            <a:ext cx="1752900" cy="6672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lt1"/>
              </a:buClr>
              <a:buSzPts val="3200"/>
              <a:buFont typeface="Arial"/>
              <a:buNone/>
            </a:pPr>
            <a:r>
              <a:rPr lang="nl-NL" sz="3200" b="1" dirty="0">
                <a:solidFill>
                  <a:schemeClr val="lt1"/>
                </a:solidFill>
                <a:latin typeface="Quicksand"/>
                <a:ea typeface="Quicksand"/>
                <a:cs typeface="Quicksand"/>
                <a:sym typeface="Quicksand"/>
              </a:rPr>
              <a:t>Global</a:t>
            </a:r>
            <a:endParaRPr sz="3200" b="1" dirty="0">
              <a:solidFill>
                <a:schemeClr val="lt1"/>
              </a:solidFill>
              <a:latin typeface="Quicksand"/>
              <a:ea typeface="Quicksand"/>
              <a:cs typeface="Quicksand"/>
              <a:sym typeface="Quicksand"/>
            </a:endParaRPr>
          </a:p>
        </p:txBody>
      </p:sp>
      <p:sp>
        <p:nvSpPr>
          <p:cNvPr id="203" name="Google Shape;203;p8"/>
          <p:cNvSpPr txBox="1"/>
          <p:nvPr/>
        </p:nvSpPr>
        <p:spPr>
          <a:xfrm>
            <a:off x="1109693" y="4165732"/>
            <a:ext cx="2490000" cy="74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3200"/>
              <a:buFont typeface="Arial"/>
              <a:buNone/>
            </a:pPr>
            <a:r>
              <a:rPr lang="nl-NL" sz="3200" b="1" dirty="0">
                <a:solidFill>
                  <a:schemeClr val="lt1"/>
                </a:solidFill>
                <a:latin typeface="Quicksand"/>
                <a:ea typeface="Quicksand"/>
                <a:cs typeface="Quicksand"/>
                <a:sym typeface="Quicksand"/>
              </a:rPr>
              <a:t>Kontinental</a:t>
            </a:r>
            <a:endParaRPr sz="3200" b="1" dirty="0">
              <a:solidFill>
                <a:schemeClr val="lt1"/>
              </a:solidFill>
              <a:latin typeface="Quicksand"/>
              <a:ea typeface="Quicksand"/>
              <a:cs typeface="Quicksand"/>
              <a:sym typeface="Quicksand"/>
            </a:endParaRPr>
          </a:p>
        </p:txBody>
      </p:sp>
      <p:sp>
        <p:nvSpPr>
          <p:cNvPr id="204" name="Google Shape;204;p8"/>
          <p:cNvSpPr txBox="1"/>
          <p:nvPr/>
        </p:nvSpPr>
        <p:spPr>
          <a:xfrm>
            <a:off x="1109693" y="5074564"/>
            <a:ext cx="2490000" cy="74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3200"/>
              <a:buFont typeface="Arial"/>
              <a:buNone/>
            </a:pPr>
            <a:r>
              <a:rPr lang="nl-NL" sz="3200" b="1">
                <a:solidFill>
                  <a:schemeClr val="lt1"/>
                </a:solidFill>
                <a:latin typeface="Quicksand"/>
                <a:ea typeface="Quicksand"/>
                <a:cs typeface="Quicksand"/>
                <a:sym typeface="Quicksand"/>
              </a:rPr>
              <a:t>National</a:t>
            </a:r>
            <a:endParaRPr/>
          </a:p>
        </p:txBody>
      </p:sp>
      <p:sp>
        <p:nvSpPr>
          <p:cNvPr id="205" name="Google Shape;205;p8"/>
          <p:cNvSpPr txBox="1"/>
          <p:nvPr/>
        </p:nvSpPr>
        <p:spPr>
          <a:xfrm>
            <a:off x="1133775" y="5983396"/>
            <a:ext cx="2490000" cy="74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3200"/>
              <a:buFont typeface="Arial"/>
              <a:buNone/>
            </a:pPr>
            <a:r>
              <a:rPr lang="nl-NL" sz="3200" b="1">
                <a:solidFill>
                  <a:schemeClr val="lt1"/>
                </a:solidFill>
                <a:latin typeface="Quicksand"/>
                <a:ea typeface="Quicksand"/>
                <a:cs typeface="Quicksand"/>
                <a:sym typeface="Quicksand"/>
              </a:rPr>
              <a:t>Regional</a:t>
            </a:r>
            <a:endParaRPr sz="3200" b="1">
              <a:solidFill>
                <a:schemeClr val="lt1"/>
              </a:solidFill>
              <a:latin typeface="Quicksand"/>
              <a:ea typeface="Quicksand"/>
              <a:cs typeface="Quicksand"/>
              <a:sym typeface="Quicksand"/>
            </a:endParaRPr>
          </a:p>
        </p:txBody>
      </p:sp>
      <p:sp>
        <p:nvSpPr>
          <p:cNvPr id="206" name="Google Shape;206;p8"/>
          <p:cNvSpPr txBox="1"/>
          <p:nvPr/>
        </p:nvSpPr>
        <p:spPr>
          <a:xfrm>
            <a:off x="1133774" y="6845498"/>
            <a:ext cx="3346786" cy="74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3200"/>
              <a:buFont typeface="Arial"/>
              <a:buNone/>
            </a:pPr>
            <a:r>
              <a:rPr lang="nl-NL" sz="3200" b="1" dirty="0">
                <a:solidFill>
                  <a:schemeClr val="lt1"/>
                </a:solidFill>
                <a:latin typeface="Quicksand"/>
                <a:ea typeface="Quicksand"/>
                <a:cs typeface="Quicksand"/>
                <a:sym typeface="Quicksand"/>
              </a:rPr>
              <a:t>Organisatorisch</a:t>
            </a:r>
            <a:endParaRPr sz="3200" b="1" dirty="0">
              <a:solidFill>
                <a:schemeClr val="lt1"/>
              </a:solidFill>
              <a:latin typeface="Quicksand"/>
              <a:ea typeface="Quicksand"/>
              <a:cs typeface="Quicksand"/>
              <a:sym typeface="Quicksand"/>
            </a:endParaRPr>
          </a:p>
        </p:txBody>
      </p:sp>
      <p:sp>
        <p:nvSpPr>
          <p:cNvPr id="207" name="Google Shape;207;p8"/>
          <p:cNvSpPr txBox="1"/>
          <p:nvPr/>
        </p:nvSpPr>
        <p:spPr>
          <a:xfrm>
            <a:off x="9035173" y="3242575"/>
            <a:ext cx="7517400" cy="667200"/>
          </a:xfrm>
          <a:prstGeom prst="rect">
            <a:avLst/>
          </a:prstGeom>
          <a:noFill/>
          <a:ln>
            <a:noFill/>
          </a:ln>
        </p:spPr>
        <p:txBody>
          <a:bodyPr spcFirstLastPara="1" wrap="square" lIns="91425" tIns="45700" rIns="91425" bIns="45700" anchor="t" anchorCtr="0">
            <a:normAutofit fontScale="70000" lnSpcReduction="20000"/>
          </a:bodyPr>
          <a:lstStyle/>
          <a:p>
            <a:r>
              <a:rPr lang="de-DE" sz="3200" b="1" dirty="0">
                <a:solidFill>
                  <a:schemeClr val="bg1"/>
                </a:solidFill>
                <a:latin typeface="Quicksand" panose="020B0604020202020204" charset="0"/>
              </a:rPr>
              <a:t>Übereinkommen der Vereinten Nationen über die Rechte von Menschen mit Behinderungen (UN-BRK)</a:t>
            </a:r>
          </a:p>
        </p:txBody>
      </p:sp>
      <p:sp>
        <p:nvSpPr>
          <p:cNvPr id="208" name="Google Shape;208;p8"/>
          <p:cNvSpPr txBox="1"/>
          <p:nvPr/>
        </p:nvSpPr>
        <p:spPr>
          <a:xfrm>
            <a:off x="8186400" y="4063875"/>
            <a:ext cx="8366100" cy="667200"/>
          </a:xfrm>
          <a:prstGeom prst="rect">
            <a:avLst/>
          </a:prstGeom>
          <a:noFill/>
          <a:ln>
            <a:noFill/>
          </a:ln>
        </p:spPr>
        <p:txBody>
          <a:bodyPr spcFirstLastPara="1" wrap="square" lIns="91425" tIns="45700" rIns="91425" bIns="45700" anchor="t" anchorCtr="0">
            <a:noAutofit/>
          </a:bodyPr>
          <a:lstStyle/>
          <a:p>
            <a:pPr lvl="0">
              <a:buClr>
                <a:schemeClr val="lt1"/>
              </a:buClr>
              <a:buSzPts val="2200"/>
            </a:pPr>
            <a:r>
              <a:rPr lang="de-DE" sz="2200" b="1" dirty="0">
                <a:solidFill>
                  <a:schemeClr val="bg1"/>
                </a:solidFill>
                <a:latin typeface="Quicksand" panose="020B0604020202020204" charset="0"/>
              </a:rPr>
              <a:t>Der Europäische Rechtsakt zur Barrierefreiheit und die EU-Strategie für die Rechte von Menschen mit Behinderungen</a:t>
            </a:r>
            <a:endParaRPr sz="2200" b="1" dirty="0">
              <a:solidFill>
                <a:schemeClr val="bg1"/>
              </a:solidFill>
              <a:latin typeface="Quicksand" panose="020B0604020202020204" charset="0"/>
              <a:ea typeface="Quicksand"/>
              <a:cs typeface="Quicksand"/>
              <a:sym typeface="Quicksand"/>
            </a:endParaRPr>
          </a:p>
        </p:txBody>
      </p:sp>
      <p:sp>
        <p:nvSpPr>
          <p:cNvPr id="209" name="Google Shape;209;p8"/>
          <p:cNvSpPr txBox="1"/>
          <p:nvPr/>
        </p:nvSpPr>
        <p:spPr>
          <a:xfrm>
            <a:off x="7510853" y="4985719"/>
            <a:ext cx="9468182" cy="667200"/>
          </a:xfrm>
          <a:prstGeom prst="rect">
            <a:avLst/>
          </a:prstGeom>
          <a:noFill/>
          <a:ln>
            <a:noFill/>
          </a:ln>
        </p:spPr>
        <p:txBody>
          <a:bodyPr spcFirstLastPara="1" wrap="square" lIns="91425" tIns="45700" rIns="91425" bIns="45700" anchor="t" anchorCtr="0">
            <a:noAutofit/>
          </a:bodyPr>
          <a:lstStyle/>
          <a:p>
            <a:pPr lvl="0">
              <a:buClr>
                <a:schemeClr val="lt1"/>
              </a:buClr>
              <a:buSzPct val="100000"/>
            </a:pPr>
            <a:r>
              <a:rPr lang="nl-NL" sz="2200" b="1" dirty="0">
                <a:solidFill>
                  <a:schemeClr val="lt1"/>
                </a:solidFill>
                <a:latin typeface="Quicksand"/>
                <a:ea typeface="Quicksand"/>
                <a:cs typeface="Quicksand"/>
                <a:sym typeface="Quicksand"/>
              </a:rPr>
              <a:t>Nationales Behindertenrecht/Bereitstellung von Untertiteln + Dolmetschgesetze, Anerkennung der nationalen Gebärdensprache</a:t>
            </a:r>
            <a:endParaRPr sz="2200" b="1" dirty="0">
              <a:solidFill>
                <a:schemeClr val="lt1"/>
              </a:solidFill>
              <a:latin typeface="Quicksand"/>
              <a:ea typeface="Quicksand"/>
              <a:cs typeface="Quicksand"/>
              <a:sym typeface="Quicksand"/>
            </a:endParaRPr>
          </a:p>
        </p:txBody>
      </p:sp>
      <p:sp>
        <p:nvSpPr>
          <p:cNvPr id="210" name="Google Shape;210;p8"/>
          <p:cNvSpPr txBox="1"/>
          <p:nvPr/>
        </p:nvSpPr>
        <p:spPr>
          <a:xfrm>
            <a:off x="7129838" y="6086381"/>
            <a:ext cx="6629100" cy="667200"/>
          </a:xfrm>
          <a:prstGeom prst="rect">
            <a:avLst/>
          </a:prstGeom>
          <a:noFill/>
          <a:ln>
            <a:noFill/>
          </a:ln>
        </p:spPr>
        <p:txBody>
          <a:bodyPr spcFirstLastPara="1" wrap="square" lIns="91425" tIns="45700" rIns="91425" bIns="45700" anchor="t" anchorCtr="0">
            <a:normAutofit fontScale="70000" lnSpcReduction="20000"/>
          </a:bodyPr>
          <a:lstStyle/>
          <a:p>
            <a:pPr lvl="0">
              <a:buClr>
                <a:schemeClr val="lt1"/>
              </a:buClr>
              <a:buSzPct val="100000"/>
            </a:pPr>
            <a:r>
              <a:rPr lang="nl-NL" sz="3200" b="1" dirty="0">
                <a:solidFill>
                  <a:schemeClr val="lt1"/>
                </a:solidFill>
                <a:latin typeface="Quicksand"/>
                <a:ea typeface="Quicksand"/>
                <a:cs typeface="Quicksand"/>
                <a:sym typeface="Quicksand"/>
              </a:rPr>
              <a:t>Regionales/provinzielles Gesetz zu Behinderung/Barrierefreiheit</a:t>
            </a:r>
            <a:endParaRPr dirty="0"/>
          </a:p>
        </p:txBody>
      </p:sp>
      <p:sp>
        <p:nvSpPr>
          <p:cNvPr id="211" name="Google Shape;211;p8"/>
          <p:cNvSpPr txBox="1"/>
          <p:nvPr/>
        </p:nvSpPr>
        <p:spPr>
          <a:xfrm>
            <a:off x="6977401" y="6927386"/>
            <a:ext cx="6629100" cy="667200"/>
          </a:xfrm>
          <a:prstGeom prst="rect">
            <a:avLst/>
          </a:prstGeom>
          <a:noFill/>
          <a:ln>
            <a:noFill/>
          </a:ln>
        </p:spPr>
        <p:txBody>
          <a:bodyPr spcFirstLastPara="1" wrap="square" lIns="91425" tIns="45700" rIns="91425" bIns="45700" anchor="t" anchorCtr="0">
            <a:normAutofit/>
          </a:bodyPr>
          <a:lstStyle/>
          <a:p>
            <a:pPr lvl="0">
              <a:buClr>
                <a:schemeClr val="lt1"/>
              </a:buClr>
              <a:buSzPct val="100000"/>
            </a:pPr>
            <a:r>
              <a:rPr lang="nl-NL" sz="2200" b="1" dirty="0">
                <a:solidFill>
                  <a:schemeClr val="lt1"/>
                </a:solidFill>
                <a:latin typeface="Quicksand"/>
                <a:ea typeface="Quicksand"/>
                <a:cs typeface="Quicksand"/>
                <a:sym typeface="Quicksand"/>
              </a:rPr>
              <a:t>Bildungspolitik, Antidiskriminierungspolitik</a:t>
            </a:r>
            <a:endParaRPr sz="2200" dirty="0"/>
          </a:p>
        </p:txBody>
      </p:sp>
      <p:sp>
        <p:nvSpPr>
          <p:cNvPr id="212" name="Google Shape;212;p8"/>
          <p:cNvSpPr txBox="1"/>
          <p:nvPr/>
        </p:nvSpPr>
        <p:spPr>
          <a:xfrm>
            <a:off x="1308964" y="8212430"/>
            <a:ext cx="15670071" cy="1694400"/>
          </a:xfrm>
          <a:prstGeom prst="rect">
            <a:avLst/>
          </a:prstGeom>
          <a:noFill/>
          <a:ln>
            <a:noFill/>
          </a:ln>
        </p:spPr>
        <p:txBody>
          <a:bodyPr spcFirstLastPara="1" wrap="square" lIns="91425" tIns="45700" rIns="91425" bIns="45700" anchor="t" anchorCtr="0">
            <a:normAutofit/>
          </a:bodyPr>
          <a:lstStyle/>
          <a:p>
            <a:pPr marL="342900" lvl="0" indent="-139700">
              <a:spcBef>
                <a:spcPts val="640"/>
              </a:spcBef>
              <a:buClr>
                <a:schemeClr val="dk1"/>
              </a:buClr>
              <a:buSzPts val="3200"/>
            </a:pPr>
            <a:r>
              <a:rPr lang="de-DE" sz="2600" i="1" dirty="0">
                <a:solidFill>
                  <a:schemeClr val="lt1"/>
                </a:solidFill>
                <a:latin typeface="Quicksand"/>
                <a:ea typeface="Quicksand"/>
                <a:cs typeface="Quicksand"/>
                <a:sym typeface="Quicksand"/>
              </a:rPr>
              <a:t>Nimm die Notizen von der vorherigen Übung und klebe sie auf die Grafik (zuordnen).</a:t>
            </a:r>
            <a:endParaRPr sz="2600" i="1" dirty="0">
              <a:solidFill>
                <a:schemeClr val="lt1"/>
              </a:solidFill>
              <a:latin typeface="Quicksand"/>
              <a:ea typeface="Quicksand"/>
              <a:cs typeface="Quicksand"/>
              <a:sym typeface="Quicksa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500"/>
                                        <p:tgtEl>
                                          <p:spTgt spid="211"/>
                                        </p:tgtEl>
                                      </p:cBhvr>
                                    </p:animEffect>
                                  </p:childTnLst>
                                </p:cTn>
                              </p:par>
                              <p:par>
                                <p:cTn id="8" presetID="10" presetClass="entr" presetSubtype="0" fill="hold" nodeType="withEffect">
                                  <p:stCondLst>
                                    <p:cond delay="0"/>
                                  </p:stCondLst>
                                  <p:childTnLst>
                                    <p:set>
                                      <p:cBhvr>
                                        <p:cTn id="9" dur="1" fill="hold">
                                          <p:stCondLst>
                                            <p:cond delay="0"/>
                                          </p:stCondLst>
                                        </p:cTn>
                                        <p:tgtEl>
                                          <p:spTgt spid="210"/>
                                        </p:tgtEl>
                                        <p:attrNameLst>
                                          <p:attrName>style.visibility</p:attrName>
                                        </p:attrNameLst>
                                      </p:cBhvr>
                                      <p:to>
                                        <p:strVal val="visible"/>
                                      </p:to>
                                    </p:set>
                                    <p:animEffect transition="in" filter="fade">
                                      <p:cBhvr>
                                        <p:cTn id="10" dur="500"/>
                                        <p:tgtEl>
                                          <p:spTgt spid="210"/>
                                        </p:tgtEl>
                                      </p:cBhvr>
                                    </p:animEffect>
                                  </p:childTnLst>
                                </p:cTn>
                              </p:par>
                              <p:par>
                                <p:cTn id="11" presetID="10" presetClass="entr" presetSubtype="0" fill="hold" nodeType="withEffect">
                                  <p:stCondLst>
                                    <p:cond delay="0"/>
                                  </p:stCondLst>
                                  <p:childTnLst>
                                    <p:set>
                                      <p:cBhvr>
                                        <p:cTn id="12" dur="1" fill="hold">
                                          <p:stCondLst>
                                            <p:cond delay="0"/>
                                          </p:stCondLst>
                                        </p:cTn>
                                        <p:tgtEl>
                                          <p:spTgt spid="209"/>
                                        </p:tgtEl>
                                        <p:attrNameLst>
                                          <p:attrName>style.visibility</p:attrName>
                                        </p:attrNameLst>
                                      </p:cBhvr>
                                      <p:to>
                                        <p:strVal val="visible"/>
                                      </p:to>
                                    </p:set>
                                    <p:animEffect transition="in" filter="fade">
                                      <p:cBhvr>
                                        <p:cTn id="13" dur="500"/>
                                        <p:tgtEl>
                                          <p:spTgt spid="209"/>
                                        </p:tgtEl>
                                      </p:cBhvr>
                                    </p:animEffect>
                                  </p:childTnLst>
                                </p:cTn>
                              </p:par>
                              <p:par>
                                <p:cTn id="14" presetID="10" presetClass="entr" presetSubtype="0" fill="hold" nodeType="withEffect">
                                  <p:stCondLst>
                                    <p:cond delay="0"/>
                                  </p:stCondLst>
                                  <p:childTnLst>
                                    <p:set>
                                      <p:cBhvr>
                                        <p:cTn id="15" dur="1" fill="hold">
                                          <p:stCondLst>
                                            <p:cond delay="0"/>
                                          </p:stCondLst>
                                        </p:cTn>
                                        <p:tgtEl>
                                          <p:spTgt spid="208"/>
                                        </p:tgtEl>
                                        <p:attrNameLst>
                                          <p:attrName>style.visibility</p:attrName>
                                        </p:attrNameLst>
                                      </p:cBhvr>
                                      <p:to>
                                        <p:strVal val="visible"/>
                                      </p:to>
                                    </p:set>
                                    <p:animEffect transition="in" filter="fade">
                                      <p:cBhvr>
                                        <p:cTn id="16" dur="500"/>
                                        <p:tgtEl>
                                          <p:spTgt spid="208"/>
                                        </p:tgtEl>
                                      </p:cBhvr>
                                    </p:animEffect>
                                  </p:childTnLst>
                                </p:cTn>
                              </p:par>
                              <p:par>
                                <p:cTn id="17" presetID="10" presetClass="entr" presetSubtype="0" fill="hold" nodeType="withEffect">
                                  <p:stCondLst>
                                    <p:cond delay="0"/>
                                  </p:stCondLst>
                                  <p:childTnLst>
                                    <p:set>
                                      <p:cBhvr>
                                        <p:cTn id="18" dur="1" fill="hold">
                                          <p:stCondLst>
                                            <p:cond delay="0"/>
                                          </p:stCondLst>
                                        </p:cTn>
                                        <p:tgtEl>
                                          <p:spTgt spid="207"/>
                                        </p:tgtEl>
                                        <p:attrNameLst>
                                          <p:attrName>style.visibility</p:attrName>
                                        </p:attrNameLst>
                                      </p:cBhvr>
                                      <p:to>
                                        <p:strVal val="visible"/>
                                      </p:to>
                                    </p:set>
                                    <p:animEffect transition="in" filter="fade">
                                      <p:cBhvr>
                                        <p:cTn id="1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16"/>
        <p:cNvGrpSpPr/>
        <p:nvPr/>
      </p:nvGrpSpPr>
      <p:grpSpPr>
        <a:xfrm>
          <a:off x="0" y="0"/>
          <a:ext cx="0" cy="0"/>
          <a:chOff x="0" y="0"/>
          <a:chExt cx="0" cy="0"/>
        </a:xfrm>
      </p:grpSpPr>
      <p:grpSp>
        <p:nvGrpSpPr>
          <p:cNvPr id="217" name="Google Shape;217;p9"/>
          <p:cNvGrpSpPr/>
          <p:nvPr/>
        </p:nvGrpSpPr>
        <p:grpSpPr>
          <a:xfrm>
            <a:off x="0" y="-216991"/>
            <a:ext cx="2922084" cy="10503991"/>
            <a:chOff x="0" y="-57150"/>
            <a:chExt cx="769602" cy="2766483"/>
          </a:xfrm>
        </p:grpSpPr>
        <p:sp>
          <p:nvSpPr>
            <p:cNvPr id="218" name="Google Shape;218;p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9"/>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0" name="Google Shape;220;p9"/>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9"/>
          <p:cNvSpPr txBox="1">
            <a:spLocks noGrp="1"/>
          </p:cNvSpPr>
          <p:nvPr>
            <p:ph type="title"/>
          </p:nvPr>
        </p:nvSpPr>
        <p:spPr>
          <a:xfrm>
            <a:off x="3980323" y="146917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Internationale Verträge</a:t>
            </a:r>
            <a:endParaRPr sz="8000" dirty="0"/>
          </a:p>
        </p:txBody>
      </p:sp>
      <p:sp>
        <p:nvSpPr>
          <p:cNvPr id="223" name="Google Shape;223;p9"/>
          <p:cNvSpPr txBox="1">
            <a:spLocks noGrp="1"/>
          </p:cNvSpPr>
          <p:nvPr>
            <p:ph type="body" idx="1"/>
          </p:nvPr>
        </p:nvSpPr>
        <p:spPr>
          <a:xfrm>
            <a:off x="3615575" y="4572000"/>
            <a:ext cx="9873300" cy="1143000"/>
          </a:xfrm>
          <a:prstGeom prst="rect">
            <a:avLst/>
          </a:prstGeom>
          <a:noFill/>
          <a:ln>
            <a:noFill/>
          </a:ln>
        </p:spPr>
        <p:txBody>
          <a:bodyPr spcFirstLastPara="1" wrap="square" lIns="91425" tIns="45700" rIns="91425" bIns="45700" anchor="t" anchorCtr="0">
            <a:normAutofit fontScale="25000" lnSpcReduction="20000"/>
          </a:bodyPr>
          <a:lstStyle/>
          <a:p>
            <a:pPr marL="342900" lvl="0" indent="0" algn="l" rtl="0">
              <a:spcBef>
                <a:spcPts val="640"/>
              </a:spcBef>
              <a:spcAft>
                <a:spcPts val="0"/>
              </a:spcAft>
              <a:buNone/>
            </a:pPr>
            <a:r>
              <a:rPr lang="nl-NL" sz="19200" dirty="0">
                <a:solidFill>
                  <a:schemeClr val="lt1"/>
                </a:solidFill>
                <a:latin typeface="Quicksand"/>
                <a:ea typeface="Quicksand"/>
                <a:cs typeface="Quicksand"/>
                <a:sym typeface="Quicksand"/>
              </a:rPr>
              <a:t>Was sind internationale Verträge?</a:t>
            </a:r>
            <a:endParaRPr sz="19200" dirty="0">
              <a:solidFill>
                <a:schemeClr val="lt1"/>
              </a:solidFill>
              <a:latin typeface="Quicksand"/>
              <a:ea typeface="Quicksand"/>
              <a:cs typeface="Quicksand"/>
              <a:sym typeface="Quicksand"/>
            </a:endParaRPr>
          </a:p>
          <a:p>
            <a:pPr marL="0" lvl="0" indent="0" algn="l" rtl="0">
              <a:spcBef>
                <a:spcPts val="640"/>
              </a:spcBef>
              <a:spcAft>
                <a:spcPts val="0"/>
              </a:spcAft>
              <a:buNone/>
            </a:pPr>
            <a:endParaRPr dirty="0">
              <a:solidFill>
                <a:schemeClr val="lt1"/>
              </a:solidFill>
              <a:latin typeface="Quicksand"/>
              <a:ea typeface="Quicksand"/>
              <a:cs typeface="Quicksand"/>
              <a:sym typeface="Quicksand"/>
            </a:endParaRPr>
          </a:p>
          <a:p>
            <a:pPr marL="0" lvl="0" indent="0" algn="l" rtl="0">
              <a:spcBef>
                <a:spcPts val="640"/>
              </a:spcBef>
              <a:spcAft>
                <a:spcPts val="0"/>
              </a:spcAft>
              <a:buNone/>
            </a:pPr>
            <a:endParaRPr dirty="0">
              <a:solidFill>
                <a:schemeClr val="lt1"/>
              </a:solidFill>
              <a:latin typeface="Quicksand"/>
              <a:ea typeface="Quicksand"/>
              <a:cs typeface="Quicksand"/>
              <a:sym typeface="Quicksand"/>
            </a:endParaRPr>
          </a:p>
          <a:p>
            <a:pPr marL="0" lvl="0" indent="0" algn="l" rtl="0">
              <a:spcBef>
                <a:spcPts val="640"/>
              </a:spcBef>
              <a:spcAft>
                <a:spcPts val="0"/>
              </a:spcAft>
              <a:buNone/>
            </a:pPr>
            <a:endParaRPr dirty="0">
              <a:solidFill>
                <a:schemeClr val="lt1"/>
              </a:solidFill>
              <a:latin typeface="Quicksand"/>
              <a:ea typeface="Quicksand"/>
              <a:cs typeface="Quicksand"/>
              <a:sym typeface="Quicksand"/>
            </a:endParaRPr>
          </a:p>
          <a:p>
            <a:pPr marL="0" lvl="0" indent="0" algn="l" rtl="0">
              <a:spcBef>
                <a:spcPts val="640"/>
              </a:spcBef>
              <a:spcAft>
                <a:spcPts val="0"/>
              </a:spcAft>
              <a:buNone/>
            </a:pPr>
            <a:endParaRPr dirty="0">
              <a:solidFill>
                <a:schemeClr val="lt1"/>
              </a:solidFill>
              <a:latin typeface="Quicksand"/>
              <a:ea typeface="Quicksand"/>
              <a:cs typeface="Quicksand"/>
              <a:sym typeface="Quicksand"/>
            </a:endParaRPr>
          </a:p>
          <a:p>
            <a:pPr marL="0" lvl="0" indent="0" algn="l" rtl="0">
              <a:spcBef>
                <a:spcPts val="640"/>
              </a:spcBef>
              <a:spcAft>
                <a:spcPts val="0"/>
              </a:spcAft>
              <a:buNone/>
            </a:pPr>
            <a:endParaRPr dirty="0">
              <a:solidFill>
                <a:schemeClr val="lt1"/>
              </a:solidFill>
              <a:latin typeface="Quicksand"/>
              <a:ea typeface="Quicksand"/>
              <a:cs typeface="Quicksand"/>
              <a:sym typeface="Quicksand"/>
            </a:endParaRPr>
          </a:p>
        </p:txBody>
      </p:sp>
      <p:pic>
        <p:nvPicPr>
          <p:cNvPr id="224" name="Google Shape;224;p9"/>
          <p:cNvPicPr preferRelativeResize="0"/>
          <p:nvPr/>
        </p:nvPicPr>
        <p:blipFill rotWithShape="1">
          <a:blip r:embed="rId5">
            <a:alphaModFix/>
          </a:blip>
          <a:srcRect l="33374" r="36223" b="51011"/>
          <a:stretch/>
        </p:blipFill>
        <p:spPr>
          <a:xfrm>
            <a:off x="13271475" y="2823550"/>
            <a:ext cx="4464077" cy="404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28"/>
        <p:cNvGrpSpPr/>
        <p:nvPr/>
      </p:nvGrpSpPr>
      <p:grpSpPr>
        <a:xfrm>
          <a:off x="0" y="0"/>
          <a:ext cx="0" cy="0"/>
          <a:chOff x="0" y="0"/>
          <a:chExt cx="0" cy="0"/>
        </a:xfrm>
      </p:grpSpPr>
      <p:grpSp>
        <p:nvGrpSpPr>
          <p:cNvPr id="229" name="Google Shape;229;g35fa9f5703a_0_62"/>
          <p:cNvGrpSpPr/>
          <p:nvPr/>
        </p:nvGrpSpPr>
        <p:grpSpPr>
          <a:xfrm>
            <a:off x="0" y="-216993"/>
            <a:ext cx="2922102" cy="10504504"/>
            <a:chOff x="0" y="-57150"/>
            <a:chExt cx="769602" cy="2766600"/>
          </a:xfrm>
        </p:grpSpPr>
        <p:sp>
          <p:nvSpPr>
            <p:cNvPr id="230" name="Google Shape;230;g35fa9f5703a_0_6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g35fa9f5703a_0_6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2" name="Google Shape;232;g35fa9f5703a_0_6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g35fa9f5703a_0_6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g35fa9f5703a_0_62"/>
          <p:cNvSpPr txBox="1">
            <a:spLocks noGrp="1"/>
          </p:cNvSpPr>
          <p:nvPr>
            <p:ph type="title"/>
          </p:nvPr>
        </p:nvSpPr>
        <p:spPr>
          <a:xfrm>
            <a:off x="3770773" y="112627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Internationale Verträge</a:t>
            </a:r>
            <a:endParaRPr sz="8000" dirty="0"/>
          </a:p>
        </p:txBody>
      </p:sp>
      <p:sp>
        <p:nvSpPr>
          <p:cNvPr id="235" name="Google Shape;235;g35fa9f5703a_0_62"/>
          <p:cNvSpPr txBox="1">
            <a:spLocks noGrp="1"/>
          </p:cNvSpPr>
          <p:nvPr>
            <p:ph type="body" idx="1"/>
          </p:nvPr>
        </p:nvSpPr>
        <p:spPr>
          <a:xfrm>
            <a:off x="4037474" y="2877675"/>
            <a:ext cx="13022617" cy="5020800"/>
          </a:xfrm>
          <a:prstGeom prst="rect">
            <a:avLst/>
          </a:prstGeom>
          <a:noFill/>
          <a:ln>
            <a:noFill/>
          </a:ln>
        </p:spPr>
        <p:txBody>
          <a:bodyPr spcFirstLastPara="1" wrap="square" lIns="91425" tIns="45700" rIns="91425" bIns="45700" anchor="t" anchorCtr="0">
            <a:normAutofit/>
          </a:bodyPr>
          <a:lstStyle/>
          <a:p>
            <a:pPr marL="0" lvl="0" indent="0">
              <a:spcBef>
                <a:spcPts val="640"/>
              </a:spcBef>
              <a:buNone/>
            </a:pPr>
            <a:r>
              <a:rPr lang="de-AT" sz="3600" b="1" dirty="0">
                <a:solidFill>
                  <a:schemeClr val="bg1"/>
                </a:solidFill>
                <a:latin typeface="Quicksand" panose="020B0604020202020204" charset="0"/>
              </a:rPr>
              <a:t>Europäische Menschenrechtskonvention (EMRK)</a:t>
            </a:r>
            <a:endParaRPr b="1" dirty="0">
              <a:solidFill>
                <a:schemeClr val="bg1"/>
              </a:solidFill>
              <a:latin typeface="Quicksand" panose="020B0604020202020204" charset="0"/>
              <a:ea typeface="Quicksand"/>
              <a:cs typeface="Quicksand"/>
              <a:sym typeface="Quicksand"/>
            </a:endParaRPr>
          </a:p>
          <a:p>
            <a:pPr lvl="0" indent="-355600">
              <a:spcBef>
                <a:spcPts val="640"/>
              </a:spcBef>
              <a:buClr>
                <a:schemeClr val="lt1"/>
              </a:buClr>
              <a:buSzPts val="2000"/>
              <a:buFont typeface="Quicksand"/>
              <a:buChar char="•"/>
            </a:pPr>
            <a:r>
              <a:rPr lang="de-AT" sz="3400" dirty="0">
                <a:solidFill>
                  <a:schemeClr val="bg1"/>
                </a:solidFill>
                <a:latin typeface="Quicksand" panose="020B0604020202020204" charset="0"/>
              </a:rPr>
              <a:t>Europarat, 1950</a:t>
            </a:r>
          </a:p>
          <a:p>
            <a:pPr lvl="0" indent="-355600">
              <a:spcBef>
                <a:spcPts val="640"/>
              </a:spcBef>
              <a:buClr>
                <a:schemeClr val="lt1"/>
              </a:buClr>
              <a:buSzPts val="2000"/>
              <a:buFont typeface="Quicksand"/>
              <a:buChar char="•"/>
            </a:pPr>
            <a:r>
              <a:rPr lang="de-DE" sz="3400" dirty="0">
                <a:solidFill>
                  <a:schemeClr val="lt1"/>
                </a:solidFill>
                <a:latin typeface="Quicksand"/>
                <a:ea typeface="Quicksand"/>
                <a:cs typeface="Quicksand"/>
                <a:sym typeface="Quicksand"/>
              </a:rPr>
              <a:t>Allgemeine Rechte: Freiheit, Gleichheit, keine Diskriminierung</a:t>
            </a:r>
          </a:p>
          <a:p>
            <a:pPr lvl="0" indent="-355600">
              <a:spcBef>
                <a:spcPts val="640"/>
              </a:spcBef>
              <a:buClr>
                <a:schemeClr val="lt1"/>
              </a:buClr>
              <a:buSzPts val="2000"/>
              <a:buFont typeface="Quicksand"/>
              <a:buChar char="•"/>
            </a:pPr>
            <a:r>
              <a:rPr lang="nl-NL" sz="3400" dirty="0">
                <a:solidFill>
                  <a:schemeClr val="lt1"/>
                </a:solidFill>
                <a:latin typeface="Quicksand"/>
                <a:ea typeface="Quicksand"/>
                <a:cs typeface="Quicksand"/>
                <a:sym typeface="Quicksand"/>
              </a:rPr>
              <a:t>Schützt Menschen mit Behinderungen</a:t>
            </a:r>
          </a:p>
          <a:p>
            <a:pPr lvl="0" indent="-355600">
              <a:spcBef>
                <a:spcPts val="640"/>
              </a:spcBef>
              <a:buClr>
                <a:schemeClr val="lt1"/>
              </a:buClr>
              <a:buSzPts val="2000"/>
              <a:buFont typeface="Quicksand"/>
              <a:buChar char="•"/>
            </a:pPr>
            <a:r>
              <a:rPr lang="de-DE" sz="3400" dirty="0">
                <a:solidFill>
                  <a:schemeClr val="lt1"/>
                </a:solidFill>
                <a:latin typeface="Quicksand"/>
                <a:ea typeface="Quicksand"/>
                <a:cs typeface="Quicksand"/>
                <a:sym typeface="Quicksand"/>
              </a:rPr>
              <a:t>Rechtsmittel zur Anfechtung von Verstößen</a:t>
            </a:r>
          </a:p>
          <a:p>
            <a:pPr lvl="0" indent="-355600">
              <a:spcBef>
                <a:spcPts val="640"/>
              </a:spcBef>
              <a:buClr>
                <a:schemeClr val="lt1"/>
              </a:buClr>
              <a:buSzPts val="2000"/>
              <a:buFont typeface="Quicksand"/>
              <a:buChar char="•"/>
            </a:pPr>
            <a:r>
              <a:rPr lang="de-DE" sz="3400" dirty="0">
                <a:solidFill>
                  <a:schemeClr val="bg1"/>
                </a:solidFill>
                <a:latin typeface="Quicksand" panose="020B0604020202020204" charset="0"/>
              </a:rPr>
              <a:t>Europäischer Gerichtshof für Menschenrechte (Straßburg)</a:t>
            </a:r>
            <a:endParaRPr sz="3400" dirty="0">
              <a:solidFill>
                <a:schemeClr val="bg1"/>
              </a:solidFill>
              <a:latin typeface="Quicksand" panose="020B0604020202020204" charset="0"/>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9"/>
        <p:cNvGrpSpPr/>
        <p:nvPr/>
      </p:nvGrpSpPr>
      <p:grpSpPr>
        <a:xfrm>
          <a:off x="0" y="0"/>
          <a:ext cx="0" cy="0"/>
          <a:chOff x="0" y="0"/>
          <a:chExt cx="0" cy="0"/>
        </a:xfrm>
      </p:grpSpPr>
      <p:grpSp>
        <p:nvGrpSpPr>
          <p:cNvPr id="240" name="Google Shape;240;g35fa9f5703a_0_72"/>
          <p:cNvGrpSpPr/>
          <p:nvPr/>
        </p:nvGrpSpPr>
        <p:grpSpPr>
          <a:xfrm>
            <a:off x="0" y="-216993"/>
            <a:ext cx="2922102" cy="10504504"/>
            <a:chOff x="0" y="-57150"/>
            <a:chExt cx="769602" cy="2766600"/>
          </a:xfrm>
        </p:grpSpPr>
        <p:sp>
          <p:nvSpPr>
            <p:cNvPr id="241" name="Google Shape;241;g35fa9f5703a_0_7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g35fa9f5703a_0_7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3" name="Google Shape;243;g35fa9f5703a_0_7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g35fa9f5703a_0_7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g35fa9f5703a_0_72"/>
          <p:cNvSpPr txBox="1">
            <a:spLocks noGrp="1"/>
          </p:cNvSpPr>
          <p:nvPr>
            <p:ph type="title"/>
          </p:nvPr>
        </p:nvSpPr>
        <p:spPr>
          <a:xfrm>
            <a:off x="4037473" y="122152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Internationale Verträge</a:t>
            </a:r>
            <a:endParaRPr sz="8000" dirty="0"/>
          </a:p>
        </p:txBody>
      </p:sp>
      <p:sp>
        <p:nvSpPr>
          <p:cNvPr id="246" name="Google Shape;246;g35fa9f5703a_0_72"/>
          <p:cNvSpPr txBox="1">
            <a:spLocks noGrp="1"/>
          </p:cNvSpPr>
          <p:nvPr>
            <p:ph type="body" idx="1"/>
          </p:nvPr>
        </p:nvSpPr>
        <p:spPr>
          <a:xfrm>
            <a:off x="4037474" y="2877675"/>
            <a:ext cx="12011100" cy="4526100"/>
          </a:xfrm>
          <a:prstGeom prst="rect">
            <a:avLst/>
          </a:prstGeom>
          <a:noFill/>
          <a:ln>
            <a:noFill/>
          </a:ln>
        </p:spPr>
        <p:txBody>
          <a:bodyPr spcFirstLastPara="1" wrap="square" lIns="91425" tIns="45700" rIns="91425" bIns="45700" anchor="t" anchorCtr="0">
            <a:normAutofit/>
          </a:bodyPr>
          <a:lstStyle/>
          <a:p>
            <a:pPr marL="0" lvl="0" indent="0">
              <a:spcBef>
                <a:spcPts val="640"/>
              </a:spcBef>
              <a:buNone/>
            </a:pPr>
            <a:r>
              <a:rPr lang="de-DE" sz="3400" b="1" dirty="0">
                <a:solidFill>
                  <a:schemeClr val="bg1"/>
                </a:solidFill>
                <a:latin typeface="Quicksand" panose="020B0604020202020204" charset="0"/>
              </a:rPr>
              <a:t>Übereinkommen der Vereinten Nationen über die Rechte von Menschen mit Behinderungen (UN-BRK)</a:t>
            </a:r>
            <a:endParaRPr sz="3400" b="1" dirty="0">
              <a:solidFill>
                <a:schemeClr val="bg1"/>
              </a:solidFill>
              <a:latin typeface="Quicksand" panose="020B0604020202020204" charset="0"/>
              <a:ea typeface="Quicksand"/>
              <a:cs typeface="Quicksand"/>
              <a:sym typeface="Quicksand"/>
            </a:endParaRPr>
          </a:p>
          <a:p>
            <a:pPr marL="0" lvl="0" indent="0" algn="l" rtl="0">
              <a:spcBef>
                <a:spcPts val="640"/>
              </a:spcBef>
              <a:spcAft>
                <a:spcPts val="0"/>
              </a:spcAft>
              <a:buNone/>
            </a:pPr>
            <a:r>
              <a:rPr lang="nl-NL" i="1" dirty="0">
                <a:solidFill>
                  <a:schemeClr val="lt1"/>
                </a:solidFill>
                <a:latin typeface="Quicksand"/>
                <a:ea typeface="Quicksand"/>
                <a:cs typeface="Quicksand"/>
                <a:sym typeface="Quicksand"/>
              </a:rPr>
              <a:t>Video</a:t>
            </a:r>
            <a:endParaRPr i="1" dirty="0">
              <a:solidFill>
                <a:schemeClr val="lt1"/>
              </a:solidFill>
              <a:latin typeface="Quicksand"/>
              <a:ea typeface="Quicksand"/>
              <a:cs typeface="Quicksand"/>
              <a:sym typeface="Quicksand"/>
            </a:endParaRPr>
          </a:p>
          <a:p>
            <a:pPr marL="0" lvl="0" indent="0" algn="l" rtl="0">
              <a:spcBef>
                <a:spcPts val="640"/>
              </a:spcBef>
              <a:spcAft>
                <a:spcPts val="0"/>
              </a:spcAft>
              <a:buNone/>
            </a:pPr>
            <a:endParaRPr dirty="0">
              <a:solidFill>
                <a:schemeClr val="lt1"/>
              </a:solidFill>
              <a:latin typeface="Quicksand"/>
              <a:ea typeface="Quicksand"/>
              <a:cs typeface="Quicksand"/>
              <a:sym typeface="Quicksand"/>
            </a:endParaRPr>
          </a:p>
        </p:txBody>
      </p:sp>
      <p:pic>
        <p:nvPicPr>
          <p:cNvPr id="247" name="Google Shape;247;g35fa9f5703a_0_72"/>
          <p:cNvPicPr preferRelativeResize="0"/>
          <p:nvPr/>
        </p:nvPicPr>
        <p:blipFill rotWithShape="1">
          <a:blip r:embed="rId5">
            <a:alphaModFix/>
          </a:blip>
          <a:srcRect l="65595" t="5610" r="6456" b="47319"/>
          <a:stretch/>
        </p:blipFill>
        <p:spPr>
          <a:xfrm>
            <a:off x="14032676" y="5726500"/>
            <a:ext cx="2373749" cy="22487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51"/>
        <p:cNvGrpSpPr/>
        <p:nvPr/>
      </p:nvGrpSpPr>
      <p:grpSpPr>
        <a:xfrm>
          <a:off x="0" y="0"/>
          <a:ext cx="0" cy="0"/>
          <a:chOff x="0" y="0"/>
          <a:chExt cx="0" cy="0"/>
        </a:xfrm>
      </p:grpSpPr>
      <p:grpSp>
        <p:nvGrpSpPr>
          <p:cNvPr id="252" name="Google Shape;252;g35fa9f5703a_0_82"/>
          <p:cNvGrpSpPr/>
          <p:nvPr/>
        </p:nvGrpSpPr>
        <p:grpSpPr>
          <a:xfrm>
            <a:off x="0" y="-216993"/>
            <a:ext cx="2922102" cy="10504504"/>
            <a:chOff x="0" y="-57150"/>
            <a:chExt cx="769602" cy="2766600"/>
          </a:xfrm>
        </p:grpSpPr>
        <p:sp>
          <p:nvSpPr>
            <p:cNvPr id="253" name="Google Shape;253;g35fa9f5703a_0_8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g35fa9f5703a_0_8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55" name="Google Shape;255;g35fa9f5703a_0_8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g35fa9f5703a_0_8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g35fa9f5703a_0_82"/>
          <p:cNvSpPr txBox="1">
            <a:spLocks noGrp="1"/>
          </p:cNvSpPr>
          <p:nvPr>
            <p:ph type="title"/>
          </p:nvPr>
        </p:nvSpPr>
        <p:spPr>
          <a:xfrm>
            <a:off x="4037473" y="125962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Nationale Gesetze</a:t>
            </a:r>
            <a:endParaRPr sz="8000" dirty="0"/>
          </a:p>
        </p:txBody>
      </p:sp>
      <p:sp>
        <p:nvSpPr>
          <p:cNvPr id="258" name="Google Shape;258;g35fa9f5703a_0_82"/>
          <p:cNvSpPr txBox="1">
            <a:spLocks noGrp="1"/>
          </p:cNvSpPr>
          <p:nvPr>
            <p:ph type="body" idx="1"/>
          </p:nvPr>
        </p:nvSpPr>
        <p:spPr>
          <a:xfrm>
            <a:off x="4037474" y="3334875"/>
            <a:ext cx="12011100" cy="4526100"/>
          </a:xfrm>
          <a:prstGeom prst="rect">
            <a:avLst/>
          </a:prstGeom>
          <a:noFill/>
          <a:ln>
            <a:noFill/>
          </a:ln>
        </p:spPr>
        <p:txBody>
          <a:bodyPr spcFirstLastPara="1" wrap="square" lIns="91425" tIns="45700" rIns="91425" bIns="45700" anchor="t" anchorCtr="0">
            <a:normAutofit/>
          </a:bodyPr>
          <a:lstStyle/>
          <a:p>
            <a:pPr marL="457200" lvl="0" indent="-342900" algn="l" rtl="0">
              <a:spcBef>
                <a:spcPts val="640"/>
              </a:spcBef>
              <a:spcAft>
                <a:spcPts val="0"/>
              </a:spcAft>
              <a:buClr>
                <a:schemeClr val="lt1"/>
              </a:buClr>
              <a:buSzPts val="1800"/>
              <a:buFont typeface="Quicksand"/>
              <a:buChar char="•"/>
            </a:pPr>
            <a:r>
              <a:rPr lang="nl-NL" dirty="0">
                <a:solidFill>
                  <a:schemeClr val="lt1"/>
                </a:solidFill>
                <a:latin typeface="Quicksand"/>
                <a:ea typeface="Quicksand"/>
                <a:cs typeface="Quicksand"/>
                <a:sym typeface="Quicksand"/>
              </a:rPr>
              <a:t>Was sind nationale Gesetze?</a:t>
            </a:r>
            <a:endParaRPr dirty="0">
              <a:solidFill>
                <a:schemeClr val="lt1"/>
              </a:solidFill>
              <a:latin typeface="Quicksand"/>
              <a:ea typeface="Quicksand"/>
              <a:cs typeface="Quicksand"/>
              <a:sym typeface="Quicksand"/>
            </a:endParaRPr>
          </a:p>
          <a:p>
            <a:pPr marL="457200" lvl="0" indent="0" algn="l" rtl="0">
              <a:spcBef>
                <a:spcPts val="640"/>
              </a:spcBef>
              <a:spcAft>
                <a:spcPts val="0"/>
              </a:spcAft>
              <a:buNone/>
            </a:pPr>
            <a:endParaRPr dirty="0">
              <a:solidFill>
                <a:schemeClr val="lt1"/>
              </a:solidFill>
              <a:latin typeface="Quicksand"/>
              <a:ea typeface="Quicksand"/>
              <a:cs typeface="Quicksand"/>
              <a:sym typeface="Quicksand"/>
            </a:endParaRPr>
          </a:p>
          <a:p>
            <a:pPr marL="0" lvl="0" indent="0">
              <a:spcBef>
                <a:spcPts val="640"/>
              </a:spcBef>
              <a:buNone/>
            </a:pPr>
            <a:r>
              <a:rPr lang="de-DE" dirty="0">
                <a:solidFill>
                  <a:schemeClr val="bg1"/>
                </a:solidFill>
                <a:latin typeface="Quicksand" panose="020B0604020202020204" charset="0"/>
              </a:rPr>
              <a:t>Sammle hier die nationalen Gesetze, z. B.:</a:t>
            </a:r>
            <a:endParaRPr dirty="0">
              <a:solidFill>
                <a:schemeClr val="bg1"/>
              </a:solidFill>
              <a:latin typeface="Quicksand" panose="020B0604020202020204" charset="0"/>
              <a:ea typeface="Quicksand"/>
              <a:cs typeface="Quicksand"/>
              <a:sym typeface="Quicksand"/>
            </a:endParaRPr>
          </a:p>
          <a:p>
            <a:pPr marL="457200" lvl="0" indent="-342900" algn="l" rtl="0">
              <a:spcBef>
                <a:spcPts val="640"/>
              </a:spcBef>
              <a:spcAft>
                <a:spcPts val="0"/>
              </a:spcAft>
              <a:buClr>
                <a:schemeClr val="lt1"/>
              </a:buClr>
              <a:buSzPts val="1800"/>
              <a:buFont typeface="Quicksand"/>
              <a:buChar char="•"/>
            </a:pPr>
            <a:r>
              <a:rPr lang="de-DE" i="1" dirty="0">
                <a:solidFill>
                  <a:schemeClr val="lt1"/>
                </a:solidFill>
                <a:latin typeface="Quicksand"/>
                <a:ea typeface="Quicksand"/>
                <a:cs typeface="Quicksand"/>
                <a:sym typeface="Quicksand"/>
              </a:rPr>
              <a:t>Anerkennung von Gebärdensprache</a:t>
            </a:r>
            <a:endParaRPr i="1" dirty="0">
              <a:solidFill>
                <a:schemeClr val="lt1"/>
              </a:solidFill>
              <a:latin typeface="Quicksand"/>
              <a:ea typeface="Quicksand"/>
              <a:cs typeface="Quicksand"/>
              <a:sym typeface="Quicksand"/>
            </a:endParaRPr>
          </a:p>
          <a:p>
            <a:pPr marL="457200" lvl="0" indent="-342900" algn="l" rtl="0">
              <a:spcBef>
                <a:spcPts val="0"/>
              </a:spcBef>
              <a:spcAft>
                <a:spcPts val="0"/>
              </a:spcAft>
              <a:buClr>
                <a:schemeClr val="lt1"/>
              </a:buClr>
              <a:buSzPts val="1800"/>
              <a:buFont typeface="Quicksand"/>
              <a:buChar char="•"/>
            </a:pPr>
            <a:r>
              <a:rPr lang="nl-NL" i="1" dirty="0">
                <a:solidFill>
                  <a:schemeClr val="lt1"/>
                </a:solidFill>
                <a:latin typeface="Quicksand"/>
                <a:ea typeface="Quicksand"/>
                <a:cs typeface="Quicksand"/>
                <a:sym typeface="Quicksand"/>
              </a:rPr>
              <a:t>Bildung</a:t>
            </a:r>
            <a:endParaRPr i="1" dirty="0">
              <a:solidFill>
                <a:schemeClr val="lt1"/>
              </a:solidFill>
              <a:latin typeface="Quicksand"/>
              <a:ea typeface="Quicksand"/>
              <a:cs typeface="Quicksand"/>
              <a:sym typeface="Quicksand"/>
            </a:endParaRPr>
          </a:p>
          <a:p>
            <a:pPr lvl="0">
              <a:spcBef>
                <a:spcPts val="0"/>
              </a:spcBef>
              <a:buClr>
                <a:schemeClr val="lt1"/>
              </a:buClr>
              <a:buFont typeface="Quicksand"/>
              <a:buChar char="•"/>
            </a:pPr>
            <a:r>
              <a:rPr lang="de-DE" i="1" dirty="0">
                <a:solidFill>
                  <a:schemeClr val="lt1"/>
                </a:solidFill>
                <a:latin typeface="Quicksand"/>
                <a:ea typeface="Quicksand"/>
                <a:cs typeface="Quicksand"/>
              </a:rPr>
              <a:t>Gesetze zu Barrierefreiheit und </a:t>
            </a:r>
            <a:r>
              <a:rPr lang="de-DE" i="1" dirty="0" err="1">
                <a:solidFill>
                  <a:schemeClr val="lt1"/>
                </a:solidFill>
                <a:latin typeface="Quicksand"/>
                <a:ea typeface="Quicksand"/>
                <a:cs typeface="Quicksand"/>
              </a:rPr>
              <a:t>Dolmetschgesetze</a:t>
            </a:r>
            <a:endParaRPr lang="de-DE" i="1" dirty="0">
              <a:solidFill>
                <a:schemeClr val="lt1"/>
              </a:solidFill>
              <a:latin typeface="Quicksand"/>
              <a:ea typeface="Quicksand"/>
              <a:cs typeface="Quicksand"/>
            </a:endParaRPr>
          </a:p>
          <a:p>
            <a:pPr lvl="0">
              <a:spcBef>
                <a:spcPts val="0"/>
              </a:spcBef>
              <a:buClr>
                <a:schemeClr val="lt1"/>
              </a:buClr>
              <a:buFont typeface="Quicksand"/>
              <a:buChar char="•"/>
            </a:pPr>
            <a:r>
              <a:rPr lang="nl-NL" i="1" dirty="0">
                <a:solidFill>
                  <a:schemeClr val="lt1"/>
                </a:solidFill>
                <a:latin typeface="Quicksand"/>
                <a:ea typeface="Quicksand"/>
                <a:cs typeface="Quicksand"/>
                <a:sym typeface="Quicksand"/>
              </a:rPr>
              <a:t>Beschäftigung</a:t>
            </a:r>
            <a:endParaRPr i="1" dirty="0">
              <a:solidFill>
                <a:schemeClr val="lt1"/>
              </a:solidFill>
              <a:latin typeface="Quicksand"/>
              <a:ea typeface="Quicksand"/>
              <a:cs typeface="Quicksand"/>
              <a:sym typeface="Quicksand"/>
            </a:endParaRPr>
          </a:p>
          <a:p>
            <a:pPr lvl="0">
              <a:spcBef>
                <a:spcPts val="0"/>
              </a:spcBef>
              <a:buClr>
                <a:schemeClr val="lt1"/>
              </a:buClr>
              <a:buFont typeface="Quicksand"/>
              <a:buChar char="•"/>
            </a:pPr>
            <a:r>
              <a:rPr lang="nl-NL" i="1" dirty="0">
                <a:solidFill>
                  <a:schemeClr val="lt1"/>
                </a:solidFill>
                <a:latin typeface="Quicksand"/>
                <a:ea typeface="Quicksand"/>
                <a:cs typeface="Quicksand"/>
                <a:sym typeface="Quicksand"/>
              </a:rPr>
              <a:t>Antidiskriminierungsgesetze</a:t>
            </a:r>
            <a:endParaRPr dirty="0">
              <a:solidFill>
                <a:schemeClr val="lt1"/>
              </a:solidFill>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62"/>
        <p:cNvGrpSpPr/>
        <p:nvPr/>
      </p:nvGrpSpPr>
      <p:grpSpPr>
        <a:xfrm>
          <a:off x="0" y="0"/>
          <a:ext cx="0" cy="0"/>
          <a:chOff x="0" y="0"/>
          <a:chExt cx="0" cy="0"/>
        </a:xfrm>
      </p:grpSpPr>
      <p:grpSp>
        <p:nvGrpSpPr>
          <p:cNvPr id="263" name="Google Shape;263;g35fa9f5703a_0_52"/>
          <p:cNvGrpSpPr/>
          <p:nvPr/>
        </p:nvGrpSpPr>
        <p:grpSpPr>
          <a:xfrm>
            <a:off x="0" y="-216993"/>
            <a:ext cx="2922102" cy="10504504"/>
            <a:chOff x="0" y="-57150"/>
            <a:chExt cx="769602" cy="2766600"/>
          </a:xfrm>
        </p:grpSpPr>
        <p:sp>
          <p:nvSpPr>
            <p:cNvPr id="264" name="Google Shape;264;g35fa9f5703a_0_5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g35fa9f5703a_0_5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66" name="Google Shape;266;g35fa9f5703a_0_5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g35fa9f5703a_0_5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5fa9f5703a_0_52"/>
          <p:cNvSpPr txBox="1">
            <a:spLocks noGrp="1"/>
          </p:cNvSpPr>
          <p:nvPr>
            <p:ph type="title"/>
          </p:nvPr>
        </p:nvSpPr>
        <p:spPr>
          <a:xfrm>
            <a:off x="4037479" y="1221535"/>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Recht vs. Realität</a:t>
            </a:r>
            <a:endParaRPr sz="8000" dirty="0"/>
          </a:p>
        </p:txBody>
      </p:sp>
      <p:sp>
        <p:nvSpPr>
          <p:cNvPr id="269" name="Google Shape;269;g35fa9f5703a_0_52"/>
          <p:cNvSpPr txBox="1">
            <a:spLocks noGrp="1"/>
          </p:cNvSpPr>
          <p:nvPr>
            <p:ph type="body" idx="1"/>
          </p:nvPr>
        </p:nvSpPr>
        <p:spPr>
          <a:xfrm>
            <a:off x="4037475" y="2877675"/>
            <a:ext cx="12483300" cy="6240000"/>
          </a:xfrm>
          <a:prstGeom prst="rect">
            <a:avLst/>
          </a:prstGeom>
          <a:noFill/>
          <a:ln>
            <a:noFill/>
          </a:ln>
        </p:spPr>
        <p:txBody>
          <a:bodyPr spcFirstLastPara="1" wrap="square" lIns="91425" tIns="45700" rIns="91425" bIns="45700" anchor="t" anchorCtr="0">
            <a:normAutofit/>
          </a:bodyPr>
          <a:lstStyle/>
          <a:p>
            <a:pPr marL="342900" lvl="0" indent="-355600">
              <a:spcBef>
                <a:spcPts val="0"/>
              </a:spcBef>
              <a:buClr>
                <a:schemeClr val="lt1"/>
              </a:buClr>
              <a:buSzPts val="3400"/>
            </a:pPr>
            <a:r>
              <a:rPr lang="de-DE" sz="3400" dirty="0">
                <a:solidFill>
                  <a:schemeClr val="bg1"/>
                </a:solidFill>
                <a:latin typeface="Quicksand" panose="020B0604020202020204" charset="0"/>
              </a:rPr>
              <a:t>Analysiere deine „Barrieren“ und bestimme, welches Gesetz, welche Vorgabe oder welche politische Maßnahme darauf am besten passt.</a:t>
            </a:r>
          </a:p>
          <a:p>
            <a:pPr marL="342900" lvl="0" indent="-355600">
              <a:spcBef>
                <a:spcPts val="0"/>
              </a:spcBef>
              <a:buClr>
                <a:schemeClr val="lt1"/>
              </a:buClr>
              <a:buSzPts val="3400"/>
            </a:pPr>
            <a:endParaRPr sz="3400" dirty="0">
              <a:solidFill>
                <a:schemeClr val="bg1"/>
              </a:solidFill>
              <a:latin typeface="Quicksand" panose="020B0604020202020204" charset="0"/>
              <a:ea typeface="Quicksand"/>
              <a:cs typeface="Quicksand"/>
              <a:sym typeface="Quicksand"/>
            </a:endParaRPr>
          </a:p>
          <a:p>
            <a:pPr marL="342900" lvl="0" indent="-355600" algn="l" rtl="0">
              <a:spcBef>
                <a:spcPts val="640"/>
              </a:spcBef>
              <a:spcAft>
                <a:spcPts val="0"/>
              </a:spcAft>
              <a:buClr>
                <a:schemeClr val="lt1"/>
              </a:buClr>
              <a:buSzPts val="3400"/>
              <a:buChar char="•"/>
            </a:pPr>
            <a:r>
              <a:rPr lang="nl-NL" sz="3400" dirty="0">
                <a:solidFill>
                  <a:schemeClr val="lt1"/>
                </a:solidFill>
                <a:latin typeface="Quicksand"/>
                <a:ea typeface="Quicksand"/>
                <a:cs typeface="Quicksand"/>
                <a:sym typeface="Quicksand"/>
              </a:rPr>
              <a:t>Diskussion</a:t>
            </a:r>
            <a:endParaRPr sz="3400" dirty="0">
              <a:solidFill>
                <a:schemeClr val="lt1"/>
              </a:solidFill>
              <a:latin typeface="Quicksand"/>
              <a:ea typeface="Quicksand"/>
              <a:cs typeface="Quicksand"/>
              <a:sym typeface="Quicksand"/>
            </a:endParaRPr>
          </a:p>
          <a:p>
            <a:pPr marL="742950" lvl="1" indent="-387350">
              <a:spcBef>
                <a:spcPts val="640"/>
              </a:spcBef>
              <a:buClr>
                <a:schemeClr val="lt1"/>
              </a:buClr>
              <a:buSzPts val="3400"/>
            </a:pPr>
            <a:r>
              <a:rPr lang="de-DE" sz="3000" dirty="0">
                <a:solidFill>
                  <a:schemeClr val="lt1"/>
                </a:solidFill>
                <a:latin typeface="Quicksand"/>
                <a:ea typeface="Quicksand"/>
                <a:cs typeface="Quicksand"/>
                <a:sym typeface="Quicksand"/>
              </a:rPr>
              <a:t>Welche Unterschiede zwischen den Rechten „auf dem Papier“ und der Realität fallen dir auf</a:t>
            </a:r>
            <a:r>
              <a:rPr lang="nl-NL" sz="3000" dirty="0">
                <a:solidFill>
                  <a:schemeClr val="lt1"/>
                </a:solidFill>
                <a:latin typeface="Quicksand"/>
                <a:ea typeface="Quicksand"/>
                <a:cs typeface="Quicksand"/>
                <a:sym typeface="Quicksand"/>
              </a:rPr>
              <a:t>?</a:t>
            </a:r>
            <a:endParaRPr sz="3000" dirty="0">
              <a:solidFill>
                <a:schemeClr val="lt1"/>
              </a:solidFill>
              <a:latin typeface="Quicksand"/>
              <a:ea typeface="Quicksand"/>
              <a:cs typeface="Quicksand"/>
              <a:sym typeface="Quicksand"/>
            </a:endParaRPr>
          </a:p>
          <a:p>
            <a:pPr marL="742950" lvl="1" indent="-387350">
              <a:spcBef>
                <a:spcPts val="640"/>
              </a:spcBef>
              <a:buClr>
                <a:schemeClr val="lt1"/>
              </a:buClr>
              <a:buSzPts val="3400"/>
            </a:pPr>
            <a:r>
              <a:rPr lang="de-DE" sz="3000" dirty="0">
                <a:solidFill>
                  <a:schemeClr val="lt1"/>
                </a:solidFill>
                <a:latin typeface="Quicksand"/>
                <a:ea typeface="Quicksand"/>
                <a:cs typeface="Quicksand"/>
                <a:sym typeface="Quicksand"/>
              </a:rPr>
              <a:t>Welche Barrieren sind noch nicht abgedeckt oder werden in Gesetzgebung oder Praxis nur unzureichend behandelt</a:t>
            </a:r>
            <a:r>
              <a:rPr lang="nl-NL" sz="3000" dirty="0">
                <a:solidFill>
                  <a:schemeClr val="lt1"/>
                </a:solidFill>
                <a:latin typeface="Quicksand"/>
                <a:ea typeface="Quicksand"/>
                <a:cs typeface="Quicksand"/>
                <a:sym typeface="Quicksand"/>
              </a:rPr>
              <a:t>?</a:t>
            </a:r>
            <a:endParaRPr sz="3000" dirty="0">
              <a:solidFill>
                <a:schemeClr val="lt1"/>
              </a:solidFill>
              <a:latin typeface="Quicksand"/>
              <a:ea typeface="Quicksand"/>
              <a:cs typeface="Quicksand"/>
              <a:sym typeface="Quicksand"/>
            </a:endParaRPr>
          </a:p>
          <a:p>
            <a:pPr marL="742950" lvl="1" indent="-387350">
              <a:spcBef>
                <a:spcPts val="640"/>
              </a:spcBef>
              <a:buClr>
                <a:schemeClr val="lt1"/>
              </a:buClr>
              <a:buSzPts val="3400"/>
            </a:pPr>
            <a:r>
              <a:rPr lang="de-DE" sz="3000" dirty="0">
                <a:solidFill>
                  <a:schemeClr val="lt1"/>
                </a:solidFill>
                <a:latin typeface="Quicksand"/>
                <a:ea typeface="Quicksand"/>
                <a:cs typeface="Quicksand"/>
                <a:sym typeface="Quicksand"/>
              </a:rPr>
              <a:t>Was müsste geschehen, um die Lücke zu schließen</a:t>
            </a:r>
            <a:r>
              <a:rPr lang="nl-NL" sz="3000" dirty="0">
                <a:solidFill>
                  <a:schemeClr val="lt1"/>
                </a:solidFill>
                <a:latin typeface="Quicksand"/>
                <a:ea typeface="Quicksand"/>
                <a:cs typeface="Quicksand"/>
                <a:sym typeface="Quicksand"/>
              </a:rPr>
              <a:t>?</a:t>
            </a:r>
            <a:endParaRPr sz="3000" dirty="0">
              <a:solidFill>
                <a:schemeClr val="lt1"/>
              </a:solidFill>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73"/>
        <p:cNvGrpSpPr/>
        <p:nvPr/>
      </p:nvGrpSpPr>
      <p:grpSpPr>
        <a:xfrm>
          <a:off x="0" y="0"/>
          <a:ext cx="0" cy="0"/>
          <a:chOff x="0" y="0"/>
          <a:chExt cx="0" cy="0"/>
        </a:xfrm>
      </p:grpSpPr>
      <p:grpSp>
        <p:nvGrpSpPr>
          <p:cNvPr id="274" name="Google Shape;274;p11"/>
          <p:cNvGrpSpPr/>
          <p:nvPr/>
        </p:nvGrpSpPr>
        <p:grpSpPr>
          <a:xfrm>
            <a:off x="0" y="-216991"/>
            <a:ext cx="2922084" cy="10503991"/>
            <a:chOff x="0" y="-57150"/>
            <a:chExt cx="769602" cy="2766483"/>
          </a:xfrm>
        </p:grpSpPr>
        <p:sp>
          <p:nvSpPr>
            <p:cNvPr id="275" name="Google Shape;275;p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1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77" name="Google Shape;277;p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9" name="Google Shape;279;p11"/>
          <p:cNvSpPr txBox="1">
            <a:spLocks noGrp="1"/>
          </p:cNvSpPr>
          <p:nvPr>
            <p:ph type="title"/>
          </p:nvPr>
        </p:nvSpPr>
        <p:spPr>
          <a:xfrm>
            <a:off x="3733800" y="1790700"/>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400"/>
              <a:buFont typeface="Anton"/>
              <a:buNone/>
            </a:pPr>
            <a:r>
              <a:rPr lang="nl-NL" sz="8000" dirty="0">
                <a:solidFill>
                  <a:schemeClr val="lt1"/>
                </a:solidFill>
                <a:latin typeface="Anton"/>
                <a:ea typeface="Anton"/>
                <a:cs typeface="Anton"/>
                <a:sym typeface="Anton"/>
              </a:rPr>
              <a:t>Reflexion</a:t>
            </a:r>
            <a:endParaRPr sz="8000" dirty="0">
              <a:solidFill>
                <a:schemeClr val="lt1"/>
              </a:solidFill>
            </a:endParaRPr>
          </a:p>
        </p:txBody>
      </p:sp>
      <p:sp>
        <p:nvSpPr>
          <p:cNvPr id="280" name="Google Shape;280;p11"/>
          <p:cNvSpPr txBox="1">
            <a:spLocks noGrp="1"/>
          </p:cNvSpPr>
          <p:nvPr>
            <p:ph type="body" idx="1"/>
          </p:nvPr>
        </p:nvSpPr>
        <p:spPr>
          <a:xfrm>
            <a:off x="3960820" y="5141137"/>
            <a:ext cx="12421800" cy="2113500"/>
          </a:xfrm>
          <a:prstGeom prst="rect">
            <a:avLst/>
          </a:prstGeom>
          <a:noFill/>
          <a:ln>
            <a:noFill/>
          </a:ln>
        </p:spPr>
        <p:txBody>
          <a:bodyPr spcFirstLastPara="1" wrap="square" lIns="91425" tIns="45700" rIns="91425" bIns="45700" anchor="t" anchorCtr="0">
            <a:noAutofit/>
          </a:bodyPr>
          <a:lstStyle/>
          <a:p>
            <a:pPr marL="457200" lvl="0" indent="-533400" algn="l" rtl="0">
              <a:spcBef>
                <a:spcPts val="0"/>
              </a:spcBef>
              <a:spcAft>
                <a:spcPts val="0"/>
              </a:spcAft>
              <a:buClr>
                <a:schemeClr val="lt1"/>
              </a:buClr>
              <a:buSzPts val="4800"/>
              <a:buFont typeface="Quicksand"/>
              <a:buChar char="•"/>
            </a:pPr>
            <a:r>
              <a:rPr lang="nl-NL" sz="4000" dirty="0">
                <a:solidFill>
                  <a:schemeClr val="lt1"/>
                </a:solidFill>
                <a:latin typeface="Quicksand"/>
                <a:ea typeface="Quicksand"/>
                <a:cs typeface="Quicksand"/>
                <a:sym typeface="Quicksand"/>
              </a:rPr>
              <a:t>Was hast du gelernt?</a:t>
            </a:r>
            <a:endParaRPr sz="4000" dirty="0">
              <a:solidFill>
                <a:schemeClr val="lt1"/>
              </a:solidFill>
              <a:latin typeface="Quicksand"/>
              <a:ea typeface="Quicksand"/>
              <a:cs typeface="Quicksand"/>
              <a:sym typeface="Quicksand"/>
            </a:endParaRPr>
          </a:p>
          <a:p>
            <a:pPr marL="457200" lvl="0" indent="-533400" algn="l" rtl="0">
              <a:spcBef>
                <a:spcPts val="0"/>
              </a:spcBef>
              <a:spcAft>
                <a:spcPts val="0"/>
              </a:spcAft>
              <a:buClr>
                <a:schemeClr val="lt1"/>
              </a:buClr>
              <a:buSzPts val="4800"/>
              <a:buFont typeface="Quicksand"/>
              <a:buChar char="•"/>
            </a:pPr>
            <a:r>
              <a:rPr lang="nl-NL" sz="4000" dirty="0">
                <a:solidFill>
                  <a:schemeClr val="lt1"/>
                </a:solidFill>
                <a:latin typeface="Quicksand"/>
                <a:ea typeface="Quicksand"/>
                <a:cs typeface="Quicksand"/>
                <a:sym typeface="Quicksand"/>
              </a:rPr>
              <a:t>Was hat dich überrascht oder herausgefordert?</a:t>
            </a:r>
            <a:endParaRPr sz="4000" dirty="0">
              <a:solidFill>
                <a:schemeClr val="lt1"/>
              </a:solidFill>
              <a:latin typeface="Quicksand"/>
              <a:ea typeface="Quicksand"/>
              <a:cs typeface="Quicksand"/>
              <a:sym typeface="Quicksand"/>
            </a:endParaRPr>
          </a:p>
          <a:p>
            <a:pPr marL="0" lvl="0" indent="0" algn="l" rtl="0">
              <a:spcBef>
                <a:spcPts val="0"/>
              </a:spcBef>
              <a:spcAft>
                <a:spcPts val="0"/>
              </a:spcAft>
              <a:buClr>
                <a:schemeClr val="lt1"/>
              </a:buClr>
              <a:buSzPts val="3200"/>
              <a:buNone/>
            </a:pPr>
            <a:endParaRPr sz="8000" dirty="0">
              <a:solidFill>
                <a:schemeClr val="lt1"/>
              </a:solidFill>
              <a:latin typeface="Quicksand"/>
              <a:ea typeface="Quicksand"/>
              <a:cs typeface="Quicksand"/>
              <a:sym typeface="Quicksand"/>
            </a:endParaRPr>
          </a:p>
          <a:p>
            <a:pPr marL="342900" lvl="0" indent="-139700" algn="l" rtl="0">
              <a:spcBef>
                <a:spcPts val="640"/>
              </a:spcBef>
              <a:spcAft>
                <a:spcPts val="0"/>
              </a:spcAft>
              <a:buClr>
                <a:schemeClr val="dk1"/>
              </a:buClr>
              <a:buSzPts val="3200"/>
              <a:buNone/>
            </a:pPr>
            <a:endParaRPr dirty="0">
              <a:solidFill>
                <a:schemeClr val="lt1"/>
              </a:solidFill>
              <a:latin typeface="Quicksand"/>
              <a:ea typeface="Quicksand"/>
              <a:cs typeface="Quicksand"/>
              <a:sym typeface="Quicksand"/>
            </a:endParaRPr>
          </a:p>
        </p:txBody>
      </p:sp>
      <p:pic>
        <p:nvPicPr>
          <p:cNvPr id="281" name="Google Shape;281;p11"/>
          <p:cNvPicPr preferRelativeResize="0"/>
          <p:nvPr/>
        </p:nvPicPr>
        <p:blipFill rotWithShape="1">
          <a:blip r:embed="rId5">
            <a:alphaModFix/>
          </a:blip>
          <a:srcRect l="40525" b="46141"/>
          <a:stretch/>
        </p:blipFill>
        <p:spPr>
          <a:xfrm>
            <a:off x="9931850" y="853125"/>
            <a:ext cx="8356152" cy="4256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85"/>
        <p:cNvGrpSpPr/>
        <p:nvPr/>
      </p:nvGrpSpPr>
      <p:grpSpPr>
        <a:xfrm>
          <a:off x="0" y="0"/>
          <a:ext cx="0" cy="0"/>
          <a:chOff x="0" y="0"/>
          <a:chExt cx="0" cy="0"/>
        </a:xfrm>
      </p:grpSpPr>
      <p:sp>
        <p:nvSpPr>
          <p:cNvPr id="286" name="Google Shape;286;p12"/>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12"/>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8" name="Google Shape;288;p12"/>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9" name="Google Shape;289;p12"/>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12"/>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91" name="Google Shape;291;p12"/>
          <p:cNvGrpSpPr/>
          <p:nvPr/>
        </p:nvGrpSpPr>
        <p:grpSpPr>
          <a:xfrm>
            <a:off x="-228300" y="6944209"/>
            <a:ext cx="18940740" cy="4430740"/>
            <a:chOff x="0" y="-57150"/>
            <a:chExt cx="4988508" cy="1166944"/>
          </a:xfrm>
        </p:grpSpPr>
        <p:sp>
          <p:nvSpPr>
            <p:cNvPr id="292" name="Google Shape;292;p12"/>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12"/>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94" name="Google Shape;294;p12"/>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2"/>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2"/>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12"/>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p12"/>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9" name="Google Shape;299;p12"/>
          <p:cNvSpPr txBox="1"/>
          <p:nvPr/>
        </p:nvSpPr>
        <p:spPr>
          <a:xfrm>
            <a:off x="2157043" y="1867848"/>
            <a:ext cx="359022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nl-NL" sz="8000" dirty="0">
                <a:solidFill>
                  <a:srgbClr val="FFFFFF"/>
                </a:solidFill>
                <a:latin typeface="Anton"/>
                <a:ea typeface="Anton"/>
                <a:cs typeface="Anton"/>
                <a:sym typeface="Anton"/>
              </a:rPr>
              <a:t>Kontakt</a:t>
            </a:r>
            <a:endParaRPr dirty="0"/>
          </a:p>
        </p:txBody>
      </p:sp>
      <p:sp>
        <p:nvSpPr>
          <p:cNvPr id="300" name="Google Shape;300;p12"/>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nl-NL"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301" name="Google Shape;301;p12"/>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nl-NL" sz="2461">
                <a:solidFill>
                  <a:srgbClr val="FFFFFF"/>
                </a:solidFill>
                <a:latin typeface="Arial"/>
                <a:ea typeface="Arial"/>
                <a:cs typeface="Arial"/>
                <a:sym typeface="Arial"/>
              </a:rPr>
              <a:t>Deaf Culture, Heritage and Diversity</a:t>
            </a:r>
            <a:endParaRPr/>
          </a:p>
        </p:txBody>
      </p:sp>
      <p:sp>
        <p:nvSpPr>
          <p:cNvPr id="302" name="Google Shape;302;p12"/>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nl-NL"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549</Words>
  <Application>Microsoft Office PowerPoint</Application>
  <PresentationFormat>Benutzerdefiniert</PresentationFormat>
  <Paragraphs>110</Paragraphs>
  <Slides>18</Slides>
  <Notes>18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Calibri</vt:lpstr>
      <vt:lpstr>Anton</vt:lpstr>
      <vt:lpstr>Quicksand</vt:lpstr>
      <vt:lpstr>Office Theme</vt:lpstr>
      <vt:lpstr>PowerPoint-Präsentation</vt:lpstr>
      <vt:lpstr>PowerPoint-Präsentation</vt:lpstr>
      <vt:lpstr>Einleitung</vt:lpstr>
      <vt:lpstr>Ziel</vt:lpstr>
      <vt:lpstr>Barrieren identifizieren</vt:lpstr>
      <vt:lpstr>Barrieren identifizieren</vt:lpstr>
      <vt:lpstr>Barrieren identifizieren</vt:lpstr>
      <vt:lpstr>PowerPoint-Präsentation</vt:lpstr>
      <vt:lpstr>PowerPoint-Präsentation</vt:lpstr>
      <vt:lpstr>PowerPoint-Präsentation</vt:lpstr>
      <vt:lpstr>PowerPoint-Präsentation</vt:lpstr>
      <vt:lpstr>Internationale Verträge</vt:lpstr>
      <vt:lpstr>Internationale Verträge</vt:lpstr>
      <vt:lpstr>Internationale Verträge</vt:lpstr>
      <vt:lpstr>Nationale Gesetze</vt:lpstr>
      <vt:lpstr>Recht vs. Realität</vt:lpstr>
      <vt:lpstr>Reflexion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23</cp:revision>
  <dcterms:created xsi:type="dcterms:W3CDTF">2006-08-16T00:00:00Z</dcterms:created>
  <dcterms:modified xsi:type="dcterms:W3CDTF">2026-06-11T13:18:19Z</dcterms:modified>
</cp:coreProperties>
</file>