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nton" pitchFamily="2" charset="0"/>
      <p:regular r:id="rId14"/>
    </p:embeddedFont>
    <p:embeddedFont>
      <p:font typeface="Quicksand" panose="020B0604020202020204"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hYqy3IzNzgBzfqxNWpv8+nO2m3e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 name="Google Shape;18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655056" y="3131891"/>
            <a:ext cx="14153700" cy="2585323"/>
          </a:xfrm>
          <a:prstGeom prst="rect">
            <a:avLst/>
          </a:prstGeom>
          <a:noFill/>
          <a:ln>
            <a:noFill/>
          </a:ln>
        </p:spPr>
        <p:txBody>
          <a:bodyPr spcFirstLastPara="1" wrap="square" lIns="0" tIns="0" rIns="0" bIns="0" anchor="t" anchorCtr="0">
            <a:spAutoFit/>
          </a:bodyPr>
          <a:lstStyle/>
          <a:p>
            <a:pPr lvl="0">
              <a:lnSpc>
                <a:spcPct val="140000"/>
              </a:lnSpc>
              <a:buSzPts val="8000"/>
            </a:pPr>
            <a:r>
              <a:rPr lang="en-US" sz="6000" dirty="0" err="1">
                <a:solidFill>
                  <a:srgbClr val="FFFFFF"/>
                </a:solidFill>
                <a:latin typeface="Anton"/>
                <a:ea typeface="Anton"/>
                <a:cs typeface="Anton"/>
                <a:sym typeface="Anton"/>
              </a:rPr>
              <a:t>Psychische</a:t>
            </a:r>
            <a:r>
              <a:rPr lang="en-US" sz="6000" dirty="0">
                <a:solidFill>
                  <a:srgbClr val="FFFFFF"/>
                </a:solidFill>
                <a:latin typeface="Anton"/>
                <a:ea typeface="Anton"/>
                <a:cs typeface="Anton"/>
                <a:sym typeface="Anton"/>
              </a:rPr>
              <a:t> (</a:t>
            </a:r>
            <a:r>
              <a:rPr lang="en-US" sz="6000" dirty="0" err="1">
                <a:solidFill>
                  <a:srgbClr val="FFFFFF"/>
                </a:solidFill>
                <a:latin typeface="Anton"/>
                <a:ea typeface="Anton"/>
                <a:cs typeface="Anton"/>
                <a:sym typeface="Anton"/>
              </a:rPr>
              <a:t>mentale</a:t>
            </a:r>
            <a:r>
              <a:rPr lang="en-US" sz="6000" dirty="0">
                <a:solidFill>
                  <a:srgbClr val="FFFFFF"/>
                </a:solidFill>
                <a:latin typeface="Anton"/>
                <a:ea typeface="Anton"/>
                <a:cs typeface="Anton"/>
                <a:sym typeface="Anton"/>
              </a:rPr>
              <a:t>) Gesundheit </a:t>
            </a:r>
            <a:br>
              <a:rPr lang="en-US" sz="6000" dirty="0">
                <a:solidFill>
                  <a:srgbClr val="FFFFFF"/>
                </a:solidFill>
                <a:latin typeface="Anton"/>
                <a:ea typeface="Anton"/>
                <a:cs typeface="Anton"/>
                <a:sym typeface="Anton"/>
              </a:rPr>
            </a:br>
            <a:r>
              <a:rPr lang="en-US" sz="6000" dirty="0">
                <a:solidFill>
                  <a:srgbClr val="FFFFFF"/>
                </a:solidFill>
                <a:latin typeface="Anton"/>
                <a:ea typeface="Anton"/>
                <a:cs typeface="Anton"/>
                <a:sym typeface="Anton"/>
              </a:rPr>
              <a:t>und </a:t>
            </a:r>
            <a:r>
              <a:rPr lang="en-US" sz="6000" dirty="0" err="1">
                <a:solidFill>
                  <a:srgbClr val="FFFFFF"/>
                </a:solidFill>
                <a:latin typeface="Anton"/>
                <a:ea typeface="Anton"/>
                <a:cs typeface="Anton"/>
                <a:sym typeface="Anton"/>
              </a:rPr>
              <a:t>Wohlbefinden</a:t>
            </a:r>
            <a:endParaRPr sz="60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655056" y="5813882"/>
            <a:ext cx="13707246" cy="137883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FFFFF"/>
                </a:solidFill>
                <a:latin typeface="Quicksand"/>
                <a:ea typeface="Quicksand"/>
                <a:cs typeface="Quicksand"/>
                <a:sym typeface="Quicksand"/>
              </a:rPr>
              <a:t>Ressourcen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zur</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psychischen</a:t>
            </a:r>
            <a:r>
              <a:rPr lang="en-US" sz="3200" dirty="0">
                <a:solidFill>
                  <a:srgbClr val="FFFFFF"/>
                </a:solidFill>
                <a:latin typeface="Quicksand"/>
                <a:ea typeface="Quicksand"/>
                <a:cs typeface="Quicksand"/>
                <a:sym typeface="Quicksand"/>
              </a:rPr>
              <a:t> Gesundheit </a:t>
            </a:r>
            <a:br>
              <a:rPr lang="en-US" sz="3200" dirty="0">
                <a:solidFill>
                  <a:srgbClr val="FFFFFF"/>
                </a:solidFill>
                <a:latin typeface="Quicksand"/>
                <a:ea typeface="Quicksand"/>
                <a:cs typeface="Quicksand"/>
                <a:sym typeface="Quicksand"/>
              </a:rPr>
            </a:br>
            <a:r>
              <a:rPr lang="en-US" sz="3200" dirty="0" err="1">
                <a:solidFill>
                  <a:srgbClr val="FFFFFF"/>
                </a:solidFill>
                <a:latin typeface="Quicksand"/>
                <a:ea typeface="Quicksand"/>
                <a:cs typeface="Quicksand"/>
                <a:sym typeface="Quicksand"/>
              </a:rPr>
              <a:t>für</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gehörlose</a:t>
            </a:r>
            <a:r>
              <a:rPr lang="en-US" sz="3200" dirty="0">
                <a:solidFill>
                  <a:srgbClr val="FFFFFF"/>
                </a:solidFill>
                <a:latin typeface="Quicksand"/>
                <a:ea typeface="Quicksand"/>
                <a:cs typeface="Quicksand"/>
                <a:sym typeface="Quicksand"/>
              </a:rPr>
              <a:t> Menschen</a:t>
            </a:r>
            <a:endParaRPr sz="3200" b="0" i="0" u="none" strike="noStrike" cap="none" dirty="0">
              <a:solidFill>
                <a:srgbClr val="FFFFFF"/>
              </a:solidFill>
              <a:latin typeface="Quicksand"/>
              <a:ea typeface="Quicksand"/>
              <a:cs typeface="Quicksand"/>
              <a:sym typeface="Quicksand"/>
            </a:endParaRPr>
          </a:p>
        </p:txBody>
      </p:sp>
      <p:sp>
        <p:nvSpPr>
          <p:cNvPr id="91" name="Google Shape;91;p1"/>
          <p:cNvSpPr txBox="1"/>
          <p:nvPr/>
        </p:nvSpPr>
        <p:spPr>
          <a:xfrm>
            <a:off x="3552888" y="2360758"/>
            <a:ext cx="8667900" cy="495328"/>
          </a:xfrm>
          <a:prstGeom prst="rect">
            <a:avLst/>
          </a:prstGeom>
          <a:noFill/>
          <a:ln>
            <a:noFill/>
          </a:ln>
        </p:spPr>
        <p:txBody>
          <a:bodyPr spcFirstLastPara="1" wrap="square" lIns="0" tIns="0" rIns="0" bIns="0" anchor="t" anchorCtr="0">
            <a:spAutoFit/>
          </a:bodyPr>
          <a:lstStyle/>
          <a:p>
            <a:pPr lvl="0">
              <a:lnSpc>
                <a:spcPct val="140017"/>
              </a:lnSpc>
              <a:buSzPts val="2299"/>
            </a:pPr>
            <a:r>
              <a:rPr lang="en-US" sz="2299" dirty="0">
                <a:solidFill>
                  <a:srgbClr val="FFFFFF"/>
                </a:solidFill>
                <a:latin typeface="Quicksand"/>
                <a:ea typeface="Quicksand"/>
                <a:cs typeface="Quicksand"/>
                <a:sym typeface="Quicksand"/>
              </a:rPr>
              <a:t>Deaf Studies | Workshop</a:t>
            </a:r>
            <a:endParaRPr sz="1400" b="0" i="0" u="none" strike="noStrike" cap="none" dirty="0">
              <a:solidFill>
                <a:srgbClr val="000000"/>
              </a:solidFill>
              <a:latin typeface="Arial"/>
              <a:ea typeface="Arial"/>
              <a:cs typeface="Arial"/>
              <a:sym typeface="Arial"/>
            </a:endParaRPr>
          </a:p>
        </p:txBody>
      </p:sp>
      <p:sp>
        <p:nvSpPr>
          <p:cNvPr id="3" name="Textfeld 2">
            <a:extLst>
              <a:ext uri="{FF2B5EF4-FFF2-40B4-BE49-F238E27FC236}">
                <a16:creationId xmlns:a16="http://schemas.microsoft.com/office/drawing/2014/main" id="{88A87C6C-F8C9-0DE8-147A-D90FD0C50D68}"/>
              </a:ext>
            </a:extLst>
          </p:cNvPr>
          <p:cNvSpPr txBox="1"/>
          <p:nvPr/>
        </p:nvSpPr>
        <p:spPr>
          <a:xfrm>
            <a:off x="4159918" y="8666947"/>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95"/>
        <p:cNvGrpSpPr/>
        <p:nvPr/>
      </p:nvGrpSpPr>
      <p:grpSpPr>
        <a:xfrm>
          <a:off x="0" y="0"/>
          <a:ext cx="0" cy="0"/>
          <a:chOff x="0" y="0"/>
          <a:chExt cx="0" cy="0"/>
        </a:xfrm>
      </p:grpSpPr>
      <p:grpSp>
        <p:nvGrpSpPr>
          <p:cNvPr id="96" name="Google Shape;96;p4"/>
          <p:cNvGrpSpPr/>
          <p:nvPr/>
        </p:nvGrpSpPr>
        <p:grpSpPr>
          <a:xfrm>
            <a:off x="0" y="-216991"/>
            <a:ext cx="2922084" cy="10503991"/>
            <a:chOff x="0" y="-57150"/>
            <a:chExt cx="769602" cy="2766483"/>
          </a:xfrm>
        </p:grpSpPr>
        <p:sp>
          <p:nvSpPr>
            <p:cNvPr id="97" name="Google Shape;97;p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4"/>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4"/>
          <p:cNvSpPr txBox="1"/>
          <p:nvPr/>
        </p:nvSpPr>
        <p:spPr>
          <a:xfrm>
            <a:off x="3266775" y="746088"/>
            <a:ext cx="9255425" cy="3016180"/>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a:solidFill>
                  <a:schemeClr val="dk1"/>
                </a:solidFill>
                <a:latin typeface="Anton"/>
                <a:ea typeface="Anton"/>
                <a:cs typeface="Anton"/>
                <a:sym typeface="Anton"/>
              </a:rPr>
              <a:t>Was </a:t>
            </a:r>
            <a:r>
              <a:rPr lang="en-US" sz="8000" b="1" dirty="0" err="1">
                <a:solidFill>
                  <a:schemeClr val="dk1"/>
                </a:solidFill>
                <a:latin typeface="Anton"/>
                <a:ea typeface="Anton"/>
                <a:cs typeface="Anton"/>
                <a:sym typeface="Anton"/>
              </a:rPr>
              <a:t>ist</a:t>
            </a:r>
            <a:r>
              <a:rPr lang="en-US" sz="8000" b="1" dirty="0">
                <a:solidFill>
                  <a:schemeClr val="dk1"/>
                </a:solidFill>
                <a:latin typeface="Anton"/>
                <a:ea typeface="Anton"/>
                <a:cs typeface="Anton"/>
                <a:sym typeface="Anton"/>
              </a:rPr>
              <a:t> </a:t>
            </a:r>
            <a:r>
              <a:rPr lang="en-US" sz="8000" b="1" dirty="0" err="1">
                <a:solidFill>
                  <a:schemeClr val="dk1"/>
                </a:solidFill>
                <a:latin typeface="Anton"/>
                <a:ea typeface="Anton"/>
                <a:cs typeface="Anton"/>
                <a:sym typeface="Anton"/>
              </a:rPr>
              <a:t>psychische</a:t>
            </a:r>
            <a:r>
              <a:rPr lang="en-US" sz="8000" b="1" dirty="0">
                <a:solidFill>
                  <a:schemeClr val="dk1"/>
                </a:solidFill>
                <a:latin typeface="Anton"/>
                <a:ea typeface="Anton"/>
                <a:cs typeface="Anton"/>
                <a:sym typeface="Anton"/>
              </a:rPr>
              <a:t> Gesundheit?</a:t>
            </a:r>
            <a:endParaRPr sz="2750" b="0" i="0" u="none" strike="noStrike" cap="none" dirty="0">
              <a:solidFill>
                <a:schemeClr val="dk1"/>
              </a:solidFill>
              <a:latin typeface="Quicksand"/>
              <a:ea typeface="Quicksand"/>
              <a:cs typeface="Quicksand"/>
              <a:sym typeface="Quicksand"/>
            </a:endParaRPr>
          </a:p>
        </p:txBody>
      </p:sp>
      <p:pic>
        <p:nvPicPr>
          <p:cNvPr id="102" name="Google Shape;102;p4" descr="preencoded.png"/>
          <p:cNvPicPr preferRelativeResize="0"/>
          <p:nvPr/>
        </p:nvPicPr>
        <p:blipFill rotWithShape="1">
          <a:blip r:embed="rId5">
            <a:alphaModFix/>
          </a:blip>
          <a:srcRect/>
          <a:stretch/>
        </p:blipFill>
        <p:spPr>
          <a:xfrm>
            <a:off x="3684938" y="4119573"/>
            <a:ext cx="978619" cy="978619"/>
          </a:xfrm>
          <a:prstGeom prst="rect">
            <a:avLst/>
          </a:prstGeom>
          <a:noFill/>
          <a:ln>
            <a:noFill/>
          </a:ln>
        </p:spPr>
      </p:pic>
      <p:sp>
        <p:nvSpPr>
          <p:cNvPr id="103" name="Google Shape;103;p4"/>
          <p:cNvSpPr/>
          <p:nvPr/>
        </p:nvSpPr>
        <p:spPr>
          <a:xfrm>
            <a:off x="4890370" y="4214586"/>
            <a:ext cx="2364678" cy="70866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Wie </a:t>
            </a:r>
            <a:r>
              <a:rPr lang="en-US" sz="2750" dirty="0" err="1">
                <a:solidFill>
                  <a:srgbClr val="151617"/>
                </a:solidFill>
                <a:latin typeface="Anton"/>
                <a:ea typeface="Anton"/>
                <a:cs typeface="Anton"/>
                <a:sym typeface="Anton"/>
              </a:rPr>
              <a:t>wir</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denken</a:t>
            </a:r>
            <a:endParaRPr sz="2750" b="0" i="0" u="none" strike="noStrike" cap="none" dirty="0">
              <a:solidFill>
                <a:srgbClr val="000000"/>
              </a:solidFill>
              <a:latin typeface="Arial"/>
              <a:ea typeface="Arial"/>
              <a:cs typeface="Arial"/>
              <a:sym typeface="Arial"/>
            </a:endParaRPr>
          </a:p>
        </p:txBody>
      </p:sp>
      <p:sp>
        <p:nvSpPr>
          <p:cNvPr id="104" name="Google Shape;104;p4"/>
          <p:cNvSpPr/>
          <p:nvPr/>
        </p:nvSpPr>
        <p:spPr>
          <a:xfrm>
            <a:off x="4890370" y="4824806"/>
            <a:ext cx="2922084" cy="1088708"/>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Unsere</a:t>
            </a:r>
            <a:r>
              <a:rPr lang="en-US" sz="2750" dirty="0">
                <a:solidFill>
                  <a:srgbClr val="151617"/>
                </a:solidFill>
                <a:latin typeface="Quicksand"/>
                <a:ea typeface="Quicksand"/>
                <a:cs typeface="Quicksand"/>
                <a:sym typeface="Quicksand"/>
              </a:rPr>
              <a:t> Gedanken und </a:t>
            </a:r>
            <a:r>
              <a:rPr lang="en-US" sz="2750" dirty="0" err="1">
                <a:solidFill>
                  <a:srgbClr val="151617"/>
                </a:solidFill>
                <a:latin typeface="Quicksand"/>
                <a:ea typeface="Quicksand"/>
                <a:cs typeface="Quicksand"/>
                <a:sym typeface="Quicksand"/>
              </a:rPr>
              <a:t>Gefühle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sind</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wichtig</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105" name="Google Shape;105;p4" descr="preencoded.png"/>
          <p:cNvPicPr preferRelativeResize="0"/>
          <p:nvPr/>
        </p:nvPicPr>
        <p:blipFill rotWithShape="1">
          <a:blip r:embed="rId6">
            <a:alphaModFix/>
          </a:blip>
          <a:srcRect/>
          <a:stretch/>
        </p:blipFill>
        <p:spPr>
          <a:xfrm>
            <a:off x="7812454" y="4119573"/>
            <a:ext cx="978619" cy="978619"/>
          </a:xfrm>
          <a:prstGeom prst="rect">
            <a:avLst/>
          </a:prstGeom>
          <a:noFill/>
          <a:ln>
            <a:noFill/>
          </a:ln>
        </p:spPr>
      </p:pic>
      <p:sp>
        <p:nvSpPr>
          <p:cNvPr id="106" name="Google Shape;106;p4"/>
          <p:cNvSpPr/>
          <p:nvPr/>
        </p:nvSpPr>
        <p:spPr>
          <a:xfrm>
            <a:off x="9017886" y="4214586"/>
            <a:ext cx="1536025" cy="35433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Wie </a:t>
            </a:r>
            <a:r>
              <a:rPr lang="en-US" sz="2750" dirty="0" err="1">
                <a:solidFill>
                  <a:srgbClr val="151617"/>
                </a:solidFill>
                <a:latin typeface="Anton"/>
                <a:ea typeface="Anton"/>
                <a:cs typeface="Anton"/>
                <a:sym typeface="Anton"/>
              </a:rPr>
              <a:t>wir</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uns</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fühlen</a:t>
            </a:r>
            <a:endParaRPr sz="2750" b="0" i="0" u="none" strike="noStrike" cap="none" dirty="0">
              <a:solidFill>
                <a:srgbClr val="000000"/>
              </a:solidFill>
              <a:latin typeface="Arial"/>
              <a:ea typeface="Arial"/>
              <a:cs typeface="Arial"/>
              <a:sym typeface="Arial"/>
            </a:endParaRPr>
          </a:p>
        </p:txBody>
      </p:sp>
      <p:sp>
        <p:nvSpPr>
          <p:cNvPr id="107" name="Google Shape;107;p4"/>
          <p:cNvSpPr/>
          <p:nvPr/>
        </p:nvSpPr>
        <p:spPr>
          <a:xfrm>
            <a:off x="9034542" y="5143500"/>
            <a:ext cx="2741460" cy="1088708"/>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Jeder</a:t>
            </a:r>
            <a:r>
              <a:rPr lang="en-US" sz="2750" dirty="0">
                <a:solidFill>
                  <a:srgbClr val="151617"/>
                </a:solidFill>
                <a:latin typeface="Quicksand"/>
                <a:ea typeface="Quicksand"/>
                <a:cs typeface="Quicksand"/>
                <a:sym typeface="Quicksand"/>
              </a:rPr>
              <a:t> Mensch </a:t>
            </a:r>
            <a:r>
              <a:rPr lang="en-US" sz="2750" dirty="0" err="1">
                <a:solidFill>
                  <a:srgbClr val="151617"/>
                </a:solidFill>
                <a:latin typeface="Quicksand"/>
                <a:ea typeface="Quicksand"/>
                <a:cs typeface="Quicksand"/>
                <a:sym typeface="Quicksand"/>
              </a:rPr>
              <a:t>erlebt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Emotionen</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108" name="Google Shape;108;p4" descr="preencoded.png"/>
          <p:cNvPicPr preferRelativeResize="0"/>
          <p:nvPr/>
        </p:nvPicPr>
        <p:blipFill rotWithShape="1">
          <a:blip r:embed="rId7">
            <a:alphaModFix/>
          </a:blip>
          <a:srcRect/>
          <a:stretch/>
        </p:blipFill>
        <p:spPr>
          <a:xfrm>
            <a:off x="7831563" y="7648531"/>
            <a:ext cx="978619" cy="978619"/>
          </a:xfrm>
          <a:prstGeom prst="rect">
            <a:avLst/>
          </a:prstGeom>
          <a:noFill/>
          <a:ln>
            <a:noFill/>
          </a:ln>
        </p:spPr>
      </p:pic>
      <p:sp>
        <p:nvSpPr>
          <p:cNvPr id="109" name="Google Shape;109;p4"/>
          <p:cNvSpPr/>
          <p:nvPr/>
        </p:nvSpPr>
        <p:spPr>
          <a:xfrm>
            <a:off x="9034542" y="7429180"/>
            <a:ext cx="2491716" cy="70866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Wie </a:t>
            </a:r>
            <a:r>
              <a:rPr lang="en-US" sz="2750" dirty="0" err="1">
                <a:solidFill>
                  <a:srgbClr val="151617"/>
                </a:solidFill>
                <a:latin typeface="Anton"/>
                <a:ea typeface="Anton"/>
                <a:cs typeface="Anton"/>
                <a:sym typeface="Anton"/>
              </a:rPr>
              <a:t>wir</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uns</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verbinden</a:t>
            </a:r>
            <a:endParaRPr sz="2750" b="0" i="0" u="none" strike="noStrike" cap="none" dirty="0">
              <a:solidFill>
                <a:srgbClr val="000000"/>
              </a:solidFill>
              <a:latin typeface="Arial"/>
              <a:ea typeface="Arial"/>
              <a:cs typeface="Arial"/>
              <a:sym typeface="Arial"/>
            </a:endParaRPr>
          </a:p>
        </p:txBody>
      </p:sp>
      <p:sp>
        <p:nvSpPr>
          <p:cNvPr id="110" name="Google Shape;110;p4"/>
          <p:cNvSpPr/>
          <p:nvPr/>
        </p:nvSpPr>
        <p:spPr>
          <a:xfrm>
            <a:off x="9036995" y="8452204"/>
            <a:ext cx="3256919" cy="1088708"/>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dirty="0" err="1">
                <a:solidFill>
                  <a:srgbClr val="151617"/>
                </a:solidFill>
                <a:latin typeface="Quicksand"/>
                <a:sym typeface="Quicksand"/>
              </a:rPr>
              <a:t>Verbindungen</a:t>
            </a:r>
            <a:r>
              <a:rPr lang="en-US" sz="2750" dirty="0">
                <a:solidFill>
                  <a:srgbClr val="151617"/>
                </a:solidFill>
                <a:latin typeface="Quicksand"/>
                <a:sym typeface="Quicksand"/>
              </a:rPr>
              <a:t> </a:t>
            </a:r>
            <a:r>
              <a:rPr lang="en-US" sz="2750" dirty="0" err="1">
                <a:solidFill>
                  <a:srgbClr val="151617"/>
                </a:solidFill>
                <a:latin typeface="Quicksand"/>
                <a:sym typeface="Quicksand"/>
              </a:rPr>
              <a:t>zu</a:t>
            </a:r>
            <a:r>
              <a:rPr lang="en-US" sz="2750" dirty="0">
                <a:solidFill>
                  <a:srgbClr val="151617"/>
                </a:solidFill>
                <a:latin typeface="Quicksand"/>
                <a:sym typeface="Quicksand"/>
              </a:rPr>
              <a:t> </a:t>
            </a:r>
            <a:r>
              <a:rPr lang="en-US" sz="2750" dirty="0" err="1">
                <a:solidFill>
                  <a:srgbClr val="151617"/>
                </a:solidFill>
                <a:latin typeface="Quicksand"/>
                <a:sym typeface="Quicksand"/>
              </a:rPr>
              <a:t>anderen</a:t>
            </a:r>
            <a:r>
              <a:rPr lang="en-US" sz="2750" dirty="0">
                <a:solidFill>
                  <a:srgbClr val="151617"/>
                </a:solidFill>
                <a:latin typeface="Quicksand"/>
                <a:sym typeface="Quicksand"/>
              </a:rPr>
              <a:t> Menschen </a:t>
            </a:r>
            <a:r>
              <a:rPr lang="en-US" sz="2750" dirty="0" err="1">
                <a:solidFill>
                  <a:srgbClr val="151617"/>
                </a:solidFill>
                <a:latin typeface="Quicksand"/>
                <a:sym typeface="Quicksand"/>
              </a:rPr>
              <a:t>sind</a:t>
            </a:r>
            <a:r>
              <a:rPr lang="en-US" sz="2750" dirty="0">
                <a:solidFill>
                  <a:srgbClr val="151617"/>
                </a:solidFill>
                <a:latin typeface="Quicksand"/>
                <a:sym typeface="Quicksand"/>
              </a:rPr>
              <a:t> </a:t>
            </a:r>
            <a:r>
              <a:rPr lang="en-US" sz="2750" dirty="0" err="1">
                <a:solidFill>
                  <a:srgbClr val="151617"/>
                </a:solidFill>
                <a:latin typeface="Quicksand"/>
                <a:sym typeface="Quicksand"/>
              </a:rPr>
              <a:t>wichtig</a:t>
            </a:r>
            <a:r>
              <a:rPr lang="en-US" sz="2750" dirty="0">
                <a:solidFill>
                  <a:srgbClr val="151617"/>
                </a:solidFill>
                <a:latin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111" name="Google Shape;111;p4" descr="preencoded.png"/>
          <p:cNvPicPr preferRelativeResize="0"/>
          <p:nvPr/>
        </p:nvPicPr>
        <p:blipFill rotWithShape="1">
          <a:blip r:embed="rId8">
            <a:alphaModFix/>
          </a:blip>
          <a:srcRect/>
          <a:stretch/>
        </p:blipFill>
        <p:spPr>
          <a:xfrm>
            <a:off x="3692134" y="7119255"/>
            <a:ext cx="978619" cy="978619"/>
          </a:xfrm>
          <a:prstGeom prst="rect">
            <a:avLst/>
          </a:prstGeom>
          <a:noFill/>
          <a:ln>
            <a:noFill/>
          </a:ln>
        </p:spPr>
      </p:pic>
      <p:sp>
        <p:nvSpPr>
          <p:cNvPr id="112" name="Google Shape;112;p4"/>
          <p:cNvSpPr/>
          <p:nvPr/>
        </p:nvSpPr>
        <p:spPr>
          <a:xfrm>
            <a:off x="4926323" y="6788581"/>
            <a:ext cx="2491716" cy="106299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Jeder</a:t>
            </a:r>
            <a:r>
              <a:rPr lang="en-US" sz="2750" dirty="0">
                <a:solidFill>
                  <a:srgbClr val="151617"/>
                </a:solidFill>
                <a:latin typeface="Anton"/>
                <a:ea typeface="Anton"/>
                <a:cs typeface="Anton"/>
                <a:sym typeface="Anton"/>
              </a:rPr>
              <a:t> Mensch hat </a:t>
            </a:r>
            <a:r>
              <a:rPr lang="en-US" sz="2750" dirty="0" err="1">
                <a:solidFill>
                  <a:srgbClr val="151617"/>
                </a:solidFill>
                <a:latin typeface="Anton"/>
                <a:ea typeface="Anton"/>
                <a:cs typeface="Anton"/>
                <a:sym typeface="Anton"/>
              </a:rPr>
              <a:t>eine</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psychische</a:t>
            </a:r>
            <a:r>
              <a:rPr lang="en-US" sz="2750" dirty="0">
                <a:solidFill>
                  <a:srgbClr val="151617"/>
                </a:solidFill>
                <a:latin typeface="Anton"/>
                <a:ea typeface="Anton"/>
                <a:cs typeface="Anton"/>
                <a:sym typeface="Anton"/>
              </a:rPr>
              <a:t> Gesundheit</a:t>
            </a:r>
            <a:endParaRPr sz="2750" b="0" i="0" u="none" strike="noStrike" cap="none" dirty="0">
              <a:solidFill>
                <a:srgbClr val="000000"/>
              </a:solidFill>
              <a:latin typeface="Arial"/>
              <a:ea typeface="Arial"/>
              <a:cs typeface="Arial"/>
              <a:sym typeface="Arial"/>
            </a:endParaRPr>
          </a:p>
        </p:txBody>
      </p:sp>
      <p:sp>
        <p:nvSpPr>
          <p:cNvPr id="113" name="Google Shape;113;p4"/>
          <p:cNvSpPr/>
          <p:nvPr/>
        </p:nvSpPr>
        <p:spPr>
          <a:xfrm>
            <a:off x="4890370" y="8452204"/>
            <a:ext cx="2263116" cy="725805"/>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b="0" i="0" u="none" strike="noStrike" cap="none" dirty="0">
                <a:solidFill>
                  <a:srgbClr val="151617"/>
                </a:solidFill>
                <a:latin typeface="Quicksand"/>
                <a:ea typeface="Quicksand"/>
                <a:cs typeface="Quicksand"/>
                <a:sym typeface="Quicksand"/>
              </a:rPr>
              <a:t>Das </a:t>
            </a:r>
            <a:r>
              <a:rPr lang="en-US" sz="2750" b="0" i="0" u="none" strike="noStrike" cap="none" dirty="0" err="1">
                <a:solidFill>
                  <a:srgbClr val="151617"/>
                </a:solidFill>
                <a:latin typeface="Quicksand"/>
                <a:ea typeface="Quicksand"/>
                <a:cs typeface="Quicksand"/>
                <a:sym typeface="Quicksand"/>
              </a:rPr>
              <a:t>ist</a:t>
            </a:r>
            <a:r>
              <a:rPr lang="en-US" sz="2750" b="0" i="0" u="none" strike="noStrike" cap="none" dirty="0">
                <a:solidFill>
                  <a:srgbClr val="151617"/>
                </a:solidFill>
                <a:latin typeface="Quicksand"/>
                <a:ea typeface="Quicksand"/>
                <a:cs typeface="Quicksand"/>
                <a:sym typeface="Quicksand"/>
              </a:rPr>
              <a:t> </a:t>
            </a:r>
            <a:r>
              <a:rPr lang="en-US" sz="2750" b="0" i="0" u="none" strike="noStrike" cap="none" dirty="0" err="1">
                <a:solidFill>
                  <a:srgbClr val="151617"/>
                </a:solidFill>
                <a:latin typeface="Quicksand"/>
                <a:ea typeface="Quicksand"/>
                <a:cs typeface="Quicksand"/>
                <a:sym typeface="Quicksand"/>
              </a:rPr>
              <a:t>Teil</a:t>
            </a:r>
            <a:r>
              <a:rPr lang="en-US" sz="2750" b="0" i="0" u="none" strike="noStrike" cap="none" dirty="0">
                <a:solidFill>
                  <a:srgbClr val="151617"/>
                </a:solidFill>
                <a:latin typeface="Quicksand"/>
                <a:ea typeface="Quicksand"/>
                <a:cs typeface="Quicksand"/>
                <a:sym typeface="Quicksand"/>
              </a:rPr>
              <a:t> des Mensch-Seins.</a:t>
            </a:r>
            <a:endParaRPr sz="2750" b="0" i="0" u="none" strike="noStrike" cap="none" dirty="0">
              <a:solidFill>
                <a:srgbClr val="000000"/>
              </a:solidFill>
              <a:latin typeface="Arial"/>
              <a:ea typeface="Arial"/>
              <a:cs typeface="Arial"/>
              <a:sym typeface="Arial"/>
            </a:endParaRPr>
          </a:p>
        </p:txBody>
      </p:sp>
      <p:pic>
        <p:nvPicPr>
          <p:cNvPr id="114" name="Google Shape;114;p4" descr="preencoded.png"/>
          <p:cNvPicPr preferRelativeResize="0"/>
          <p:nvPr/>
        </p:nvPicPr>
        <p:blipFill rotWithShape="1">
          <a:blip r:embed="rId9">
            <a:alphaModFix/>
          </a:blip>
          <a:srcRect/>
          <a:stretch/>
        </p:blipFill>
        <p:spPr>
          <a:xfrm>
            <a:off x="12522200" y="-1"/>
            <a:ext cx="5744279" cy="8616419"/>
          </a:xfrm>
          <a:prstGeom prst="rect">
            <a:avLst/>
          </a:prstGeom>
          <a:noFill/>
          <a:ln>
            <a:noFill/>
          </a:ln>
        </p:spPr>
      </p:pic>
      <p:sp>
        <p:nvSpPr>
          <p:cNvPr id="115" name="Google Shape;115;p4"/>
          <p:cNvSpPr txBox="1"/>
          <p:nvPr/>
        </p:nvSpPr>
        <p:spPr>
          <a:xfrm>
            <a:off x="8978900" y="8715238"/>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Quicksand"/>
                <a:ea typeface="Quicksand"/>
                <a:cs typeface="Quicksand"/>
                <a:sym typeface="Quicksand"/>
              </a:rPr>
              <a:t>Source: Image generated by ChatGPT</a:t>
            </a: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dirty="0">
                <a:solidFill>
                  <a:schemeClr val="dk1"/>
                </a:solidFill>
                <a:latin typeface="Arial"/>
                <a:ea typeface="Arial"/>
                <a:cs typeface="Arial"/>
                <a:sym typeface="Arial"/>
              </a:rPr>
            </a:br>
            <a:endParaRPr sz="1400" b="0" i="0" u="none" strike="noStrike" cap="none"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19"/>
        <p:cNvGrpSpPr/>
        <p:nvPr/>
      </p:nvGrpSpPr>
      <p:grpSpPr>
        <a:xfrm>
          <a:off x="0" y="0"/>
          <a:ext cx="0" cy="0"/>
          <a:chOff x="0" y="0"/>
          <a:chExt cx="0" cy="0"/>
        </a:xfrm>
      </p:grpSpPr>
      <p:grpSp>
        <p:nvGrpSpPr>
          <p:cNvPr id="120" name="Google Shape;120;p10"/>
          <p:cNvGrpSpPr/>
          <p:nvPr/>
        </p:nvGrpSpPr>
        <p:grpSpPr>
          <a:xfrm>
            <a:off x="0" y="-216991"/>
            <a:ext cx="2922084" cy="10503991"/>
            <a:chOff x="0" y="-57150"/>
            <a:chExt cx="769602" cy="2766483"/>
          </a:xfrm>
        </p:grpSpPr>
        <p:sp>
          <p:nvSpPr>
            <p:cNvPr id="121" name="Google Shape;121;p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p10"/>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3" name="Google Shape;123;p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 name="Google Shape;124;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5" name="Google Shape;125;p10"/>
          <p:cNvSpPr txBox="1"/>
          <p:nvPr/>
        </p:nvSpPr>
        <p:spPr>
          <a:xfrm>
            <a:off x="3253625" y="1102338"/>
            <a:ext cx="10055975" cy="2308294"/>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6000" b="1" dirty="0" err="1">
                <a:solidFill>
                  <a:srgbClr val="FFFFFF"/>
                </a:solidFill>
                <a:latin typeface="Anton"/>
                <a:ea typeface="Anton"/>
                <a:cs typeface="Anton"/>
                <a:sym typeface="Anton"/>
              </a:rPr>
              <a:t>Wichtige</a:t>
            </a:r>
            <a:r>
              <a:rPr lang="en-US" sz="6000" b="1" dirty="0">
                <a:solidFill>
                  <a:srgbClr val="FFFFFF"/>
                </a:solidFill>
                <a:latin typeface="Anton"/>
                <a:ea typeface="Anton"/>
                <a:cs typeface="Anton"/>
                <a:sym typeface="Anton"/>
              </a:rPr>
              <a:t> </a:t>
            </a:r>
            <a:r>
              <a:rPr lang="en-US" sz="6000" b="1" dirty="0" err="1">
                <a:solidFill>
                  <a:srgbClr val="FFFFFF"/>
                </a:solidFill>
                <a:latin typeface="Anton"/>
                <a:ea typeface="Anton"/>
                <a:cs typeface="Anton"/>
                <a:sym typeface="Anton"/>
              </a:rPr>
              <a:t>Begriffe</a:t>
            </a:r>
            <a:r>
              <a:rPr lang="en-US" sz="6000" b="1" dirty="0">
                <a:solidFill>
                  <a:srgbClr val="FFFFFF"/>
                </a:solidFill>
                <a:latin typeface="Anton"/>
                <a:ea typeface="Anton"/>
                <a:cs typeface="Anton"/>
                <a:sym typeface="Anton"/>
              </a:rPr>
              <a:t> </a:t>
            </a:r>
            <a:r>
              <a:rPr lang="en-US" sz="6000" b="1" dirty="0" err="1">
                <a:solidFill>
                  <a:srgbClr val="FFFFFF"/>
                </a:solidFill>
                <a:latin typeface="Anton"/>
                <a:ea typeface="Anton"/>
                <a:cs typeface="Anton"/>
                <a:sym typeface="Anton"/>
              </a:rPr>
              <a:t>zur</a:t>
            </a:r>
            <a:r>
              <a:rPr lang="en-US" sz="6000" b="1" dirty="0">
                <a:solidFill>
                  <a:srgbClr val="FFFFFF"/>
                </a:solidFill>
                <a:latin typeface="Anton"/>
                <a:ea typeface="Anton"/>
                <a:cs typeface="Anton"/>
                <a:sym typeface="Anton"/>
              </a:rPr>
              <a:t> </a:t>
            </a:r>
            <a:r>
              <a:rPr lang="en-US" sz="6000" b="1" dirty="0" err="1">
                <a:solidFill>
                  <a:srgbClr val="FFFFFF"/>
                </a:solidFill>
                <a:latin typeface="Anton"/>
                <a:ea typeface="Anton"/>
                <a:cs typeface="Anton"/>
                <a:sym typeface="Anton"/>
              </a:rPr>
              <a:t>psychischen</a:t>
            </a:r>
            <a:r>
              <a:rPr lang="en-US" sz="6000" b="1" dirty="0">
                <a:solidFill>
                  <a:srgbClr val="FFFFFF"/>
                </a:solidFill>
                <a:latin typeface="Anton"/>
                <a:ea typeface="Anton"/>
                <a:cs typeface="Anton"/>
                <a:sym typeface="Anton"/>
              </a:rPr>
              <a:t> Gesundheit</a:t>
            </a:r>
            <a:endParaRPr sz="6000" b="0" i="0" u="none" strike="noStrike" cap="none" dirty="0">
              <a:solidFill>
                <a:srgbClr val="FFFFFF"/>
              </a:solidFill>
              <a:latin typeface="Quicksand"/>
              <a:ea typeface="Quicksand"/>
              <a:cs typeface="Quicksand"/>
              <a:sym typeface="Quicksand"/>
            </a:endParaRPr>
          </a:p>
        </p:txBody>
      </p:sp>
      <p:sp>
        <p:nvSpPr>
          <p:cNvPr id="126" name="Google Shape;126;p10"/>
          <p:cNvSpPr/>
          <p:nvPr/>
        </p:nvSpPr>
        <p:spPr>
          <a:xfrm>
            <a:off x="3917990" y="4631101"/>
            <a:ext cx="510302" cy="510302"/>
          </a:xfrm>
          <a:prstGeom prst="roundRect">
            <a:avLst>
              <a:gd name="adj" fmla="val 1792"/>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27" name="Google Shape;127;p10"/>
          <p:cNvSpPr/>
          <p:nvPr/>
        </p:nvSpPr>
        <p:spPr>
          <a:xfrm>
            <a:off x="4655106" y="4708967"/>
            <a:ext cx="2835235" cy="37719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b="0" i="0" u="none" strike="noStrike" cap="none" dirty="0">
                <a:solidFill>
                  <a:schemeClr val="lt1"/>
                </a:solidFill>
                <a:latin typeface="Anton"/>
                <a:ea typeface="Anton"/>
                <a:cs typeface="Anton"/>
                <a:sym typeface="Anton"/>
              </a:rPr>
              <a:t>Stress 😣</a:t>
            </a:r>
            <a:endParaRPr sz="2750" b="0" i="0" u="none" strike="noStrike" cap="none" dirty="0">
              <a:solidFill>
                <a:schemeClr val="lt1"/>
              </a:solidFill>
              <a:latin typeface="Arial"/>
              <a:ea typeface="Arial"/>
              <a:cs typeface="Arial"/>
              <a:sym typeface="Arial"/>
            </a:endParaRPr>
          </a:p>
        </p:txBody>
      </p:sp>
      <p:sp>
        <p:nvSpPr>
          <p:cNvPr id="128" name="Google Shape;128;p10"/>
          <p:cNvSpPr/>
          <p:nvPr/>
        </p:nvSpPr>
        <p:spPr>
          <a:xfrm>
            <a:off x="3917990" y="6038776"/>
            <a:ext cx="510302" cy="510302"/>
          </a:xfrm>
          <a:prstGeom prst="roundRect">
            <a:avLst>
              <a:gd name="adj" fmla="val 1792"/>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29" name="Google Shape;129;p10"/>
          <p:cNvSpPr/>
          <p:nvPr/>
        </p:nvSpPr>
        <p:spPr>
          <a:xfrm>
            <a:off x="4655106" y="6116643"/>
            <a:ext cx="2835235" cy="37719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Angst </a:t>
            </a:r>
            <a:r>
              <a:rPr lang="en-US" sz="2750" b="0" i="0" u="none" strike="noStrike" cap="none" dirty="0">
                <a:solidFill>
                  <a:schemeClr val="lt1"/>
                </a:solidFill>
                <a:latin typeface="Anton"/>
                <a:ea typeface="Anton"/>
                <a:cs typeface="Anton"/>
                <a:sym typeface="Anton"/>
              </a:rPr>
              <a:t>😟</a:t>
            </a:r>
            <a:endParaRPr sz="2750" b="0" i="0" u="none" strike="noStrike" cap="none" dirty="0">
              <a:solidFill>
                <a:schemeClr val="lt1"/>
              </a:solidFill>
              <a:latin typeface="Arial"/>
              <a:ea typeface="Arial"/>
              <a:cs typeface="Arial"/>
              <a:sym typeface="Arial"/>
            </a:endParaRPr>
          </a:p>
        </p:txBody>
      </p:sp>
      <p:sp>
        <p:nvSpPr>
          <p:cNvPr id="130" name="Google Shape;130;p10"/>
          <p:cNvSpPr/>
          <p:nvPr/>
        </p:nvSpPr>
        <p:spPr>
          <a:xfrm>
            <a:off x="3917990" y="7446452"/>
            <a:ext cx="510302" cy="510302"/>
          </a:xfrm>
          <a:prstGeom prst="roundRect">
            <a:avLst>
              <a:gd name="adj" fmla="val 1792"/>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31" name="Google Shape;131;p10"/>
          <p:cNvSpPr/>
          <p:nvPr/>
        </p:nvSpPr>
        <p:spPr>
          <a:xfrm>
            <a:off x="4655106" y="7524319"/>
            <a:ext cx="2835235" cy="37719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b="0" i="0" u="none" strike="noStrike" cap="none">
                <a:solidFill>
                  <a:schemeClr val="lt1"/>
                </a:solidFill>
                <a:latin typeface="Anton"/>
                <a:ea typeface="Anton"/>
                <a:cs typeface="Anton"/>
                <a:sym typeface="Anton"/>
              </a:rPr>
              <a:t>Depression 😞</a:t>
            </a:r>
            <a:endParaRPr sz="2750" b="0" i="0" u="none" strike="noStrike" cap="none">
              <a:solidFill>
                <a:schemeClr val="lt1"/>
              </a:solidFill>
              <a:latin typeface="Arial"/>
              <a:ea typeface="Arial"/>
              <a:cs typeface="Arial"/>
              <a:sym typeface="Arial"/>
            </a:endParaRPr>
          </a:p>
        </p:txBody>
      </p:sp>
      <p:sp>
        <p:nvSpPr>
          <p:cNvPr id="132" name="Google Shape;132;p10"/>
          <p:cNvSpPr/>
          <p:nvPr/>
        </p:nvSpPr>
        <p:spPr>
          <a:xfrm>
            <a:off x="3917990" y="8854128"/>
            <a:ext cx="510302" cy="510302"/>
          </a:xfrm>
          <a:prstGeom prst="roundRect">
            <a:avLst>
              <a:gd name="adj" fmla="val 1792"/>
            </a:avLst>
          </a:prstGeom>
          <a:solidFill>
            <a:srgbClr val="F5F5F5"/>
          </a:solidFill>
          <a:ln w="38100" cap="flat" cmpd="sng">
            <a:solidFill>
              <a:srgbClr val="E6E0C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33" name="Google Shape;133;p10"/>
          <p:cNvSpPr/>
          <p:nvPr/>
        </p:nvSpPr>
        <p:spPr>
          <a:xfrm>
            <a:off x="4655106" y="8931995"/>
            <a:ext cx="2835235" cy="37719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Mobbing </a:t>
            </a:r>
            <a:r>
              <a:rPr lang="en-US" sz="2750" b="0" i="0" u="none" strike="noStrike" cap="none" dirty="0">
                <a:solidFill>
                  <a:schemeClr val="lt1"/>
                </a:solidFill>
                <a:latin typeface="Anton"/>
                <a:ea typeface="Anton"/>
                <a:cs typeface="Anton"/>
                <a:sym typeface="Anton"/>
              </a:rPr>
              <a:t>🚫😠</a:t>
            </a:r>
            <a:endParaRPr sz="2750" b="0" i="0" u="none" strike="noStrike" cap="none" dirty="0">
              <a:solidFill>
                <a:schemeClr val="lt1"/>
              </a:solidFill>
              <a:latin typeface="Arial"/>
              <a:ea typeface="Arial"/>
              <a:cs typeface="Arial"/>
              <a:sym typeface="Arial"/>
            </a:endParaRPr>
          </a:p>
        </p:txBody>
      </p:sp>
      <p:sp>
        <p:nvSpPr>
          <p:cNvPr id="134" name="Google Shape;134;p10"/>
          <p:cNvSpPr txBox="1"/>
          <p:nvPr/>
        </p:nvSpPr>
        <p:spPr>
          <a:xfrm>
            <a:off x="8978900" y="8715238"/>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Quicksand"/>
                <a:ea typeface="Quicksand"/>
                <a:cs typeface="Quicksand"/>
                <a:sym typeface="Quicksand"/>
              </a:rPr>
              <a:t>Source: Image generated by ChatGPT</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lt1"/>
                </a:solidFill>
                <a:latin typeface="Arial"/>
                <a:ea typeface="Arial"/>
                <a:cs typeface="Arial"/>
                <a:sym typeface="Arial"/>
              </a:rPr>
            </a:br>
            <a:endParaRPr sz="1400" b="0" i="0" u="none" strike="noStrike" cap="none">
              <a:solidFill>
                <a:schemeClr val="lt1"/>
              </a:solidFill>
              <a:latin typeface="Arial"/>
              <a:ea typeface="Arial"/>
              <a:cs typeface="Arial"/>
              <a:sym typeface="Arial"/>
            </a:endParaRPr>
          </a:p>
        </p:txBody>
      </p:sp>
      <p:pic>
        <p:nvPicPr>
          <p:cNvPr id="135" name="Google Shape;135;p10" descr="A group of people with different expressions&#10;&#10;AI-generated content may be incorrect."/>
          <p:cNvPicPr preferRelativeResize="0"/>
          <p:nvPr/>
        </p:nvPicPr>
        <p:blipFill rotWithShape="1">
          <a:blip r:embed="rId5">
            <a:alphaModFix/>
          </a:blip>
          <a:srcRect t="8814" b="10918"/>
          <a:stretch/>
        </p:blipFill>
        <p:spPr>
          <a:xfrm>
            <a:off x="11176000" y="0"/>
            <a:ext cx="7112000" cy="85628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39"/>
        <p:cNvGrpSpPr/>
        <p:nvPr/>
      </p:nvGrpSpPr>
      <p:grpSpPr>
        <a:xfrm>
          <a:off x="0" y="0"/>
          <a:ext cx="0" cy="0"/>
          <a:chOff x="0" y="0"/>
          <a:chExt cx="0" cy="0"/>
        </a:xfrm>
      </p:grpSpPr>
      <p:grpSp>
        <p:nvGrpSpPr>
          <p:cNvPr id="140" name="Google Shape;140;p11"/>
          <p:cNvGrpSpPr/>
          <p:nvPr/>
        </p:nvGrpSpPr>
        <p:grpSpPr>
          <a:xfrm>
            <a:off x="0" y="-216991"/>
            <a:ext cx="2922084" cy="10503991"/>
            <a:chOff x="0" y="-57150"/>
            <a:chExt cx="769602" cy="2766483"/>
          </a:xfrm>
        </p:grpSpPr>
        <p:sp>
          <p:nvSpPr>
            <p:cNvPr id="141" name="Google Shape;141;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 name="Google Shape;142;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3" name="Google Shape;143;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11"/>
          <p:cNvSpPr txBox="1"/>
          <p:nvPr/>
        </p:nvSpPr>
        <p:spPr>
          <a:xfrm>
            <a:off x="3253625" y="502638"/>
            <a:ext cx="8049375" cy="2308294"/>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6000" b="1" dirty="0" err="1">
                <a:solidFill>
                  <a:srgbClr val="FFFFFF"/>
                </a:solidFill>
                <a:latin typeface="Anton"/>
                <a:ea typeface="Anton"/>
                <a:cs typeface="Anton"/>
                <a:sym typeface="Anton"/>
              </a:rPr>
              <a:t>Herausforderungen</a:t>
            </a:r>
            <a:r>
              <a:rPr lang="en-US" sz="6000" b="1" dirty="0">
                <a:solidFill>
                  <a:srgbClr val="FFFFFF"/>
                </a:solidFill>
                <a:latin typeface="Anton"/>
                <a:ea typeface="Anton"/>
                <a:cs typeface="Anton"/>
                <a:sym typeface="Anton"/>
              </a:rPr>
              <a:t> für </a:t>
            </a:r>
            <a:r>
              <a:rPr lang="en-US" sz="6000" b="1" dirty="0" err="1">
                <a:solidFill>
                  <a:srgbClr val="FFFFFF"/>
                </a:solidFill>
                <a:latin typeface="Anton"/>
                <a:ea typeface="Anton"/>
                <a:cs typeface="Anton"/>
                <a:sym typeface="Anton"/>
              </a:rPr>
              <a:t>gehörlose</a:t>
            </a:r>
            <a:r>
              <a:rPr lang="en-US" sz="6000" b="1" dirty="0">
                <a:solidFill>
                  <a:srgbClr val="FFFFFF"/>
                </a:solidFill>
                <a:latin typeface="Anton"/>
                <a:ea typeface="Anton"/>
                <a:cs typeface="Anton"/>
                <a:sym typeface="Anton"/>
              </a:rPr>
              <a:t> Menschen</a:t>
            </a:r>
            <a:endParaRPr sz="6000" b="1" i="0" u="none" strike="noStrike" cap="none" dirty="0">
              <a:solidFill>
                <a:srgbClr val="FFFFFF"/>
              </a:solidFill>
              <a:latin typeface="Quicksand"/>
              <a:ea typeface="Quicksand"/>
              <a:cs typeface="Quicksand"/>
              <a:sym typeface="Quicksand"/>
            </a:endParaRPr>
          </a:p>
        </p:txBody>
      </p:sp>
      <p:sp>
        <p:nvSpPr>
          <p:cNvPr id="146" name="Google Shape;146;p11"/>
          <p:cNvSpPr txBox="1"/>
          <p:nvPr/>
        </p:nvSpPr>
        <p:spPr>
          <a:xfrm>
            <a:off x="8978900" y="8766038"/>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Quicksand"/>
                <a:ea typeface="Quicksand"/>
                <a:cs typeface="Quicksand"/>
                <a:sym typeface="Quicksand"/>
              </a:rPr>
              <a:t>Source: Image generated by ChatGPT</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lt1"/>
                </a:solidFill>
                <a:latin typeface="Arial"/>
                <a:ea typeface="Arial"/>
                <a:cs typeface="Arial"/>
                <a:sym typeface="Arial"/>
              </a:rPr>
            </a:br>
            <a:endParaRPr sz="1400" b="0" i="0" u="none" strike="noStrike" cap="none">
              <a:solidFill>
                <a:schemeClr val="lt1"/>
              </a:solidFill>
              <a:latin typeface="Arial"/>
              <a:ea typeface="Arial"/>
              <a:cs typeface="Arial"/>
              <a:sym typeface="Arial"/>
            </a:endParaRPr>
          </a:p>
        </p:txBody>
      </p:sp>
      <p:sp>
        <p:nvSpPr>
          <p:cNvPr id="147" name="Google Shape;147;p11"/>
          <p:cNvSpPr/>
          <p:nvPr/>
        </p:nvSpPr>
        <p:spPr>
          <a:xfrm>
            <a:off x="3367091" y="4002318"/>
            <a:ext cx="4129683" cy="3725284"/>
          </a:xfrm>
          <a:prstGeom prst="roundRect">
            <a:avLst>
              <a:gd name="adj" fmla="val 434"/>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11"/>
          <p:cNvSpPr/>
          <p:nvPr/>
        </p:nvSpPr>
        <p:spPr>
          <a:xfrm>
            <a:off x="3632004" y="4360832"/>
            <a:ext cx="3732337" cy="625893"/>
          </a:xfrm>
          <a:prstGeom prst="rect">
            <a:avLst/>
          </a:prstGeom>
          <a:noFill/>
          <a:ln>
            <a:noFill/>
          </a:ln>
        </p:spPr>
        <p:txBody>
          <a:bodyPr spcFirstLastPara="1" wrap="square" lIns="0" tIns="0" rIns="0" bIns="0" anchor="t" anchorCtr="0">
            <a:noAutofit/>
          </a:bodyPr>
          <a:lstStyle/>
          <a:p>
            <a:pPr lvl="0">
              <a:buSzPts val="2750"/>
            </a:pPr>
            <a:r>
              <a:rPr lang="en-US" sz="2400" dirty="0" err="1">
                <a:solidFill>
                  <a:srgbClr val="151617"/>
                </a:solidFill>
                <a:latin typeface="Anton"/>
                <a:ea typeface="Anton"/>
                <a:cs typeface="Anton"/>
                <a:sym typeface="Anton"/>
              </a:rPr>
              <a:t>Kommunikationsbarrieren</a:t>
            </a:r>
            <a:endParaRPr sz="2400" b="0" i="0" u="none" strike="noStrike" cap="none" dirty="0">
              <a:solidFill>
                <a:srgbClr val="000000"/>
              </a:solidFill>
              <a:sym typeface="Arial"/>
            </a:endParaRPr>
          </a:p>
        </p:txBody>
      </p:sp>
      <p:sp>
        <p:nvSpPr>
          <p:cNvPr id="149" name="Google Shape;149;p11"/>
          <p:cNvSpPr/>
          <p:nvPr/>
        </p:nvSpPr>
        <p:spPr>
          <a:xfrm>
            <a:off x="3668395" y="5012538"/>
            <a:ext cx="3532800" cy="19230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rgbClr val="151617"/>
                </a:solidFill>
                <a:latin typeface="Quicksand"/>
                <a:ea typeface="Quicksand"/>
                <a:cs typeface="Quicksand"/>
                <a:sym typeface="Quicksand"/>
              </a:rPr>
              <a:t>Kein </a:t>
            </a:r>
            <a:r>
              <a:rPr lang="en-US" sz="2750" dirty="0" err="1">
                <a:solidFill>
                  <a:srgbClr val="151617"/>
                </a:solidFill>
                <a:latin typeface="Quicksand"/>
                <a:ea typeface="Quicksand"/>
                <a:cs typeface="Quicksand"/>
                <a:sym typeface="Quicksand"/>
              </a:rPr>
              <a:t>Dolmetscher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verfügbar</a:t>
            </a:r>
            <a:r>
              <a:rPr lang="en-US" sz="2750" dirty="0">
                <a:solidFill>
                  <a:srgbClr val="151617"/>
                </a:solidFill>
                <a:latin typeface="Quicksand"/>
                <a:ea typeface="Quicksand"/>
                <a:cs typeface="Quicksand"/>
                <a:sym typeface="Quicksand"/>
              </a:rPr>
              <a:t>. Keine </a:t>
            </a:r>
            <a:r>
              <a:rPr lang="en-US" sz="2750" dirty="0" err="1">
                <a:solidFill>
                  <a:srgbClr val="151617"/>
                </a:solidFill>
                <a:latin typeface="Quicksand"/>
                <a:ea typeface="Quicksand"/>
                <a:cs typeface="Quicksand"/>
                <a:sym typeface="Quicksand"/>
              </a:rPr>
              <a:t>Informationen</a:t>
            </a:r>
            <a:r>
              <a:rPr lang="en-US" sz="2750" dirty="0">
                <a:solidFill>
                  <a:srgbClr val="151617"/>
                </a:solidFill>
                <a:latin typeface="Quicksand"/>
                <a:ea typeface="Quicksand"/>
                <a:cs typeface="Quicksand"/>
                <a:sym typeface="Quicksand"/>
              </a:rPr>
              <a:t> in </a:t>
            </a:r>
            <a:r>
              <a:rPr lang="en-US" sz="2750" dirty="0" err="1">
                <a:solidFill>
                  <a:srgbClr val="151617"/>
                </a:solidFill>
                <a:latin typeface="Quicksand"/>
                <a:ea typeface="Quicksand"/>
                <a:cs typeface="Quicksand"/>
                <a:sym typeface="Quicksand"/>
              </a:rPr>
              <a:t>Gebärdensprache</a:t>
            </a:r>
            <a:r>
              <a:rPr lang="en-US" sz="2750" dirty="0">
                <a:solidFill>
                  <a:srgbClr val="151617"/>
                </a:solidFill>
                <a:latin typeface="Quicksand"/>
                <a:ea typeface="Quicksand"/>
                <a:cs typeface="Quicksand"/>
                <a:sym typeface="Quicksand"/>
              </a:rPr>
              <a:t>. </a:t>
            </a:r>
            <a:br>
              <a:rPr lang="en-US" sz="2750" dirty="0">
                <a:solidFill>
                  <a:srgbClr val="151617"/>
                </a:solidFill>
                <a:latin typeface="Quicksand"/>
                <a:ea typeface="Quicksand"/>
                <a:cs typeface="Quicksand"/>
                <a:sym typeface="Quicksand"/>
              </a:rPr>
            </a:br>
            <a:r>
              <a:rPr lang="en-US" sz="2750" dirty="0" err="1">
                <a:solidFill>
                  <a:srgbClr val="151617"/>
                </a:solidFill>
                <a:latin typeface="Quicksand"/>
                <a:ea typeface="Quicksand"/>
                <a:cs typeface="Quicksand"/>
                <a:sym typeface="Quicksand"/>
              </a:rPr>
              <a:t>Es</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ist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schwer</a:t>
            </a:r>
            <a:r>
              <a:rPr lang="en-US" sz="2750" dirty="0">
                <a:solidFill>
                  <a:srgbClr val="151617"/>
                </a:solidFill>
                <a:latin typeface="Quicksand"/>
                <a:ea typeface="Quicksand"/>
                <a:cs typeface="Quicksand"/>
                <a:sym typeface="Quicksand"/>
              </a:rPr>
              <a:t>, </a:t>
            </a:r>
            <a:br>
              <a:rPr lang="en-US" sz="2750" dirty="0">
                <a:solidFill>
                  <a:srgbClr val="151617"/>
                </a:solidFill>
                <a:latin typeface="Quicksand"/>
                <a:ea typeface="Quicksand"/>
                <a:cs typeface="Quicksand"/>
                <a:sym typeface="Quicksand"/>
              </a:rPr>
            </a:br>
            <a:r>
              <a:rPr lang="en-US" sz="2750" dirty="0" err="1">
                <a:solidFill>
                  <a:srgbClr val="151617"/>
                </a:solidFill>
                <a:latin typeface="Quicksand"/>
                <a:ea typeface="Quicksand"/>
                <a:cs typeface="Quicksand"/>
                <a:sym typeface="Quicksand"/>
              </a:rPr>
              <a:t>Hilfe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zu</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finden</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sp>
        <p:nvSpPr>
          <p:cNvPr id="150" name="Google Shape;150;p11"/>
          <p:cNvSpPr/>
          <p:nvPr/>
        </p:nvSpPr>
        <p:spPr>
          <a:xfrm>
            <a:off x="7796574" y="4021456"/>
            <a:ext cx="4317879" cy="3725284"/>
          </a:xfrm>
          <a:prstGeom prst="roundRect">
            <a:avLst>
              <a:gd name="adj" fmla="val 434"/>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 name="Google Shape;151;p11"/>
          <p:cNvSpPr/>
          <p:nvPr/>
        </p:nvSpPr>
        <p:spPr>
          <a:xfrm>
            <a:off x="8155900" y="4312069"/>
            <a:ext cx="3340425" cy="625893"/>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Sich</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isoliert</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fühlen</a:t>
            </a:r>
            <a:endParaRPr sz="2750" b="0" i="0" u="none" strike="noStrike" cap="none" dirty="0">
              <a:solidFill>
                <a:srgbClr val="000000"/>
              </a:solidFill>
              <a:latin typeface="Arial"/>
              <a:ea typeface="Arial"/>
              <a:cs typeface="Arial"/>
              <a:sym typeface="Arial"/>
            </a:endParaRPr>
          </a:p>
        </p:txBody>
      </p:sp>
      <p:sp>
        <p:nvSpPr>
          <p:cNvPr id="152" name="Google Shape;152;p11"/>
          <p:cNvSpPr/>
          <p:nvPr/>
        </p:nvSpPr>
        <p:spPr>
          <a:xfrm>
            <a:off x="8155900" y="4937962"/>
            <a:ext cx="3340500" cy="26475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rgbClr val="151617"/>
                </a:solidFill>
                <a:latin typeface="Quicksand"/>
                <a:ea typeface="Quicksand"/>
                <a:cs typeface="Quicksand"/>
                <a:sym typeface="Quicksand"/>
              </a:rPr>
              <a:t>Viele </a:t>
            </a:r>
            <a:r>
              <a:rPr lang="en-US" sz="2750" dirty="0" err="1">
                <a:solidFill>
                  <a:srgbClr val="151617"/>
                </a:solidFill>
                <a:latin typeface="Quicksand"/>
                <a:ea typeface="Quicksand"/>
                <a:cs typeface="Quicksand"/>
                <a:sym typeface="Quicksand"/>
              </a:rPr>
              <a:t>Gehörlose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fühlen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sich</a:t>
            </a:r>
            <a:r>
              <a:rPr lang="en-US" sz="2750" dirty="0">
                <a:solidFill>
                  <a:srgbClr val="151617"/>
                </a:solidFill>
                <a:latin typeface="Quicksand"/>
                <a:ea typeface="Quicksand"/>
                <a:cs typeface="Quicksand"/>
                <a:sym typeface="Quicksand"/>
              </a:rPr>
              <a:t> von “</a:t>
            </a:r>
            <a:r>
              <a:rPr lang="en-US" sz="2750" dirty="0" err="1">
                <a:solidFill>
                  <a:srgbClr val="151617"/>
                </a:solidFill>
                <a:latin typeface="Quicksand"/>
                <a:ea typeface="Quicksand"/>
                <a:cs typeface="Quicksand"/>
                <a:sym typeface="Quicksand"/>
              </a:rPr>
              <a:t>hörgerichteten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Diensten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allein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gelassen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oder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missverstanden</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sp>
        <p:nvSpPr>
          <p:cNvPr id="153" name="Google Shape;153;p11"/>
          <p:cNvSpPr/>
          <p:nvPr/>
        </p:nvSpPr>
        <p:spPr>
          <a:xfrm>
            <a:off x="3367091" y="8026401"/>
            <a:ext cx="8747362" cy="1757962"/>
          </a:xfrm>
          <a:prstGeom prst="roundRect">
            <a:avLst>
              <a:gd name="adj" fmla="val 661"/>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11"/>
          <p:cNvSpPr/>
          <p:nvPr/>
        </p:nvSpPr>
        <p:spPr>
          <a:xfrm>
            <a:off x="3632005" y="8285127"/>
            <a:ext cx="2835235" cy="354330"/>
          </a:xfrm>
          <a:prstGeom prst="rect">
            <a:avLst/>
          </a:prstGeom>
          <a:noFill/>
          <a:ln>
            <a:noFill/>
          </a:ln>
        </p:spPr>
        <p:txBody>
          <a:bodyPr spcFirstLastPara="1" wrap="square" lIns="0" tIns="0" rIns="0" bIns="0" anchor="t" anchorCtr="0">
            <a:noAutofit/>
          </a:bodyPr>
          <a:lstStyle/>
          <a:p>
            <a:pPr lvl="0">
              <a:buSzPts val="2750"/>
            </a:pPr>
            <a:r>
              <a:rPr lang="en-US" sz="2400" dirty="0" err="1">
                <a:solidFill>
                  <a:srgbClr val="151617"/>
                </a:solidFill>
                <a:latin typeface="Anton"/>
                <a:ea typeface="Anton"/>
                <a:cs typeface="Anton"/>
                <a:sym typeface="Anton"/>
              </a:rPr>
              <a:t>Wesentliches</a:t>
            </a:r>
            <a:r>
              <a:rPr lang="en-US" sz="2400" dirty="0">
                <a:solidFill>
                  <a:srgbClr val="151617"/>
                </a:solidFill>
                <a:latin typeface="Anton"/>
                <a:ea typeface="Anton"/>
                <a:cs typeface="Anton"/>
                <a:sym typeface="Anton"/>
              </a:rPr>
              <a:t> </a:t>
            </a:r>
            <a:r>
              <a:rPr lang="en-US" sz="2400" dirty="0" err="1">
                <a:solidFill>
                  <a:srgbClr val="151617"/>
                </a:solidFill>
                <a:latin typeface="Anton"/>
                <a:ea typeface="Anton"/>
                <a:cs typeface="Anton"/>
                <a:sym typeface="Anton"/>
              </a:rPr>
              <a:t>Bedürfnis</a:t>
            </a:r>
            <a:endParaRPr sz="2400" b="0" i="0" u="none" strike="noStrike" cap="none" dirty="0">
              <a:solidFill>
                <a:srgbClr val="000000"/>
              </a:solidFill>
              <a:latin typeface="Arial"/>
              <a:ea typeface="Arial"/>
              <a:cs typeface="Arial"/>
              <a:sym typeface="Arial"/>
            </a:endParaRPr>
          </a:p>
        </p:txBody>
      </p:sp>
      <p:sp>
        <p:nvSpPr>
          <p:cNvPr id="155" name="Google Shape;155;p11"/>
          <p:cNvSpPr/>
          <p:nvPr/>
        </p:nvSpPr>
        <p:spPr>
          <a:xfrm>
            <a:off x="5685958" y="8431314"/>
            <a:ext cx="6873502" cy="729156"/>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Gebärdensprache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ist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essentiell</a:t>
            </a:r>
            <a:r>
              <a:rPr lang="en-US" sz="2750" dirty="0">
                <a:solidFill>
                  <a:srgbClr val="151617"/>
                </a:solidFill>
                <a:latin typeface="Quicksand"/>
                <a:ea typeface="Quicksand"/>
                <a:cs typeface="Quicksand"/>
                <a:sym typeface="Quicksand"/>
              </a:rPr>
              <a:t> </a:t>
            </a:r>
            <a:br>
              <a:rPr lang="en-US" sz="2750" dirty="0">
                <a:solidFill>
                  <a:srgbClr val="151617"/>
                </a:solidFill>
                <a:latin typeface="Quicksand"/>
                <a:ea typeface="Quicksand"/>
                <a:cs typeface="Quicksand"/>
                <a:sym typeface="Quicksand"/>
              </a:rPr>
            </a:br>
            <a:r>
              <a:rPr lang="en-US" sz="2750" dirty="0" err="1">
                <a:solidFill>
                  <a:srgbClr val="151617"/>
                </a:solidFill>
                <a:latin typeface="Quicksand"/>
                <a:ea typeface="Quicksand"/>
                <a:cs typeface="Quicksand"/>
                <a:sym typeface="Quicksand"/>
              </a:rPr>
              <a:t>für</a:t>
            </a:r>
            <a:r>
              <a:rPr lang="en-US" sz="2750" dirty="0">
                <a:solidFill>
                  <a:srgbClr val="151617"/>
                </a:solidFill>
                <a:latin typeface="Quicksand"/>
                <a:ea typeface="Quicksand"/>
                <a:cs typeface="Quicksand"/>
                <a:sym typeface="Quicksand"/>
              </a:rPr>
              <a:t> die </a:t>
            </a:r>
            <a:r>
              <a:rPr lang="en-US" sz="2750" dirty="0" err="1">
                <a:solidFill>
                  <a:srgbClr val="151617"/>
                </a:solidFill>
                <a:latin typeface="Quicksand"/>
                <a:ea typeface="Quicksand"/>
                <a:cs typeface="Quicksand"/>
                <a:sym typeface="Quicksand"/>
              </a:rPr>
              <a:t>Unterstützung</a:t>
            </a:r>
            <a:r>
              <a:rPr lang="en-US" sz="2750" dirty="0">
                <a:solidFill>
                  <a:srgbClr val="151617"/>
                </a:solidFill>
                <a:latin typeface="Quicksand"/>
                <a:ea typeface="Quicksand"/>
                <a:cs typeface="Quicksand"/>
                <a:sym typeface="Quicksand"/>
              </a:rPr>
              <a:t> der </a:t>
            </a:r>
            <a:r>
              <a:rPr lang="en-US" sz="2750" dirty="0" err="1">
                <a:solidFill>
                  <a:srgbClr val="151617"/>
                </a:solidFill>
                <a:latin typeface="Quicksand"/>
                <a:ea typeface="Quicksand"/>
                <a:cs typeface="Quicksand"/>
                <a:sym typeface="Quicksand"/>
              </a:rPr>
              <a:t>psychischen</a:t>
            </a:r>
            <a:r>
              <a:rPr lang="en-US" sz="2750" dirty="0">
                <a:solidFill>
                  <a:srgbClr val="151617"/>
                </a:solidFill>
                <a:latin typeface="Quicksand"/>
                <a:ea typeface="Quicksand"/>
                <a:cs typeface="Quicksand"/>
                <a:sym typeface="Quicksand"/>
              </a:rPr>
              <a:t> Gesundheit</a:t>
            </a:r>
            <a:r>
              <a:rPr lang="en-US" sz="2750" b="0" i="0" u="none" strike="noStrike" cap="none"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156" name="Google Shape;156;p11" descr="A drawing of a door with a sign and question marks&#10;&#10;AI-generated content may be incorrect."/>
          <p:cNvPicPr preferRelativeResize="0"/>
          <p:nvPr/>
        </p:nvPicPr>
        <p:blipFill rotWithShape="1">
          <a:blip r:embed="rId5">
            <a:alphaModFix/>
          </a:blip>
          <a:srcRect/>
          <a:stretch/>
        </p:blipFill>
        <p:spPr>
          <a:xfrm>
            <a:off x="12546685" y="-15318"/>
            <a:ext cx="5769850" cy="8654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0"/>
        <p:cNvGrpSpPr/>
        <p:nvPr/>
      </p:nvGrpSpPr>
      <p:grpSpPr>
        <a:xfrm>
          <a:off x="0" y="0"/>
          <a:ext cx="0" cy="0"/>
          <a:chOff x="0" y="0"/>
          <a:chExt cx="0" cy="0"/>
        </a:xfrm>
      </p:grpSpPr>
      <p:grpSp>
        <p:nvGrpSpPr>
          <p:cNvPr id="161" name="Google Shape;161;p2"/>
          <p:cNvGrpSpPr/>
          <p:nvPr/>
        </p:nvGrpSpPr>
        <p:grpSpPr>
          <a:xfrm>
            <a:off x="0" y="-216991"/>
            <a:ext cx="2922084" cy="10503991"/>
            <a:chOff x="0" y="-57150"/>
            <a:chExt cx="769602" cy="2766483"/>
          </a:xfrm>
        </p:grpSpPr>
        <p:sp>
          <p:nvSpPr>
            <p:cNvPr id="162" name="Google Shape;162;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 name="Google Shape;163;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4" name="Google Shape;164;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 name="Google Shape;165;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2"/>
          <p:cNvSpPr txBox="1"/>
          <p:nvPr/>
        </p:nvSpPr>
        <p:spPr>
          <a:xfrm>
            <a:off x="3177431" y="393826"/>
            <a:ext cx="9600900" cy="2585323"/>
          </a:xfrm>
          <a:prstGeom prst="rect">
            <a:avLst/>
          </a:prstGeom>
          <a:noFill/>
          <a:ln>
            <a:noFill/>
          </a:ln>
        </p:spPr>
        <p:txBody>
          <a:bodyPr spcFirstLastPara="1" wrap="square" lIns="0" tIns="0" rIns="0" bIns="0" anchor="t" anchorCtr="0">
            <a:spAutoFit/>
          </a:bodyPr>
          <a:lstStyle/>
          <a:p>
            <a:pPr lvl="0">
              <a:lnSpc>
                <a:spcPct val="140000"/>
              </a:lnSpc>
              <a:buSzPts val="8000"/>
            </a:pPr>
            <a:r>
              <a:rPr lang="en-US" sz="6000" dirty="0" err="1">
                <a:solidFill>
                  <a:srgbClr val="FFFFFF"/>
                </a:solidFill>
                <a:latin typeface="Anton"/>
                <a:ea typeface="Anton"/>
                <a:cs typeface="Anton"/>
                <a:sym typeface="Anton"/>
              </a:rPr>
              <a:t>Gruppendiskussion</a:t>
            </a:r>
            <a:r>
              <a:rPr lang="en-US" sz="6000" dirty="0">
                <a:solidFill>
                  <a:srgbClr val="FFFFFF"/>
                </a:solidFill>
                <a:latin typeface="Anton"/>
                <a:ea typeface="Anton"/>
                <a:cs typeface="Anton"/>
                <a:sym typeface="Anton"/>
              </a:rPr>
              <a:t> </a:t>
            </a:r>
            <a:br>
              <a:rPr lang="en-US" sz="6000" dirty="0">
                <a:solidFill>
                  <a:srgbClr val="FFFFFF"/>
                </a:solidFill>
                <a:latin typeface="Anton"/>
                <a:ea typeface="Anton"/>
                <a:cs typeface="Anton"/>
                <a:sym typeface="Anton"/>
              </a:rPr>
            </a:br>
            <a:r>
              <a:rPr lang="en-US" sz="6000" dirty="0">
                <a:solidFill>
                  <a:srgbClr val="FFFFFF"/>
                </a:solidFill>
                <a:latin typeface="Anton"/>
                <a:ea typeface="Anton"/>
                <a:cs typeface="Anton"/>
                <a:sym typeface="Anton"/>
              </a:rPr>
              <a:t>Was </a:t>
            </a:r>
            <a:r>
              <a:rPr lang="en-US" sz="6000" dirty="0" err="1">
                <a:solidFill>
                  <a:srgbClr val="FFFFFF"/>
                </a:solidFill>
                <a:latin typeface="Anton"/>
                <a:ea typeface="Anton"/>
                <a:cs typeface="Anton"/>
                <a:sym typeface="Anton"/>
              </a:rPr>
              <a:t>sind</a:t>
            </a:r>
            <a:r>
              <a:rPr lang="en-US" sz="6000" dirty="0">
                <a:solidFill>
                  <a:srgbClr val="FFFFFF"/>
                </a:solidFill>
                <a:latin typeface="Anton"/>
                <a:ea typeface="Anton"/>
                <a:cs typeface="Anton"/>
                <a:sym typeface="Anton"/>
              </a:rPr>
              <a:t> die </a:t>
            </a:r>
            <a:r>
              <a:rPr lang="en-US" sz="6000" dirty="0" err="1">
                <a:solidFill>
                  <a:srgbClr val="FFFFFF"/>
                </a:solidFill>
                <a:latin typeface="Anton"/>
                <a:ea typeface="Anton"/>
                <a:cs typeface="Anton"/>
                <a:sym typeface="Anton"/>
              </a:rPr>
              <a:t>Barrieren</a:t>
            </a:r>
            <a:r>
              <a:rPr lang="en-US" sz="6000" dirty="0">
                <a:solidFill>
                  <a:srgbClr val="FFFFFF"/>
                </a:solidFill>
                <a:latin typeface="Anton"/>
                <a:ea typeface="Anton"/>
                <a:cs typeface="Anton"/>
                <a:sym typeface="Anton"/>
              </a:rPr>
              <a:t>?</a:t>
            </a:r>
            <a:endParaRPr sz="6000" dirty="0"/>
          </a:p>
        </p:txBody>
      </p:sp>
      <p:pic>
        <p:nvPicPr>
          <p:cNvPr id="167" name="Google Shape;167;p2" descr="preencoded.png"/>
          <p:cNvPicPr preferRelativeResize="0"/>
          <p:nvPr/>
        </p:nvPicPr>
        <p:blipFill rotWithShape="1">
          <a:blip r:embed="rId5">
            <a:alphaModFix/>
          </a:blip>
          <a:srcRect/>
          <a:stretch/>
        </p:blipFill>
        <p:spPr>
          <a:xfrm>
            <a:off x="3976954" y="4221039"/>
            <a:ext cx="1134070" cy="1360884"/>
          </a:xfrm>
          <a:prstGeom prst="rect">
            <a:avLst/>
          </a:prstGeom>
          <a:noFill/>
          <a:ln>
            <a:noFill/>
          </a:ln>
        </p:spPr>
      </p:pic>
      <p:sp>
        <p:nvSpPr>
          <p:cNvPr id="168" name="Google Shape;168;p2"/>
          <p:cNvSpPr/>
          <p:nvPr/>
        </p:nvSpPr>
        <p:spPr>
          <a:xfrm>
            <a:off x="5451164" y="4447850"/>
            <a:ext cx="5593200" cy="35430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sym typeface="Anton"/>
              </a:rPr>
              <a:t>Erfahrungsaustausch</a:t>
            </a:r>
            <a:endParaRPr sz="2750" b="0" i="0" u="none" strike="noStrike" cap="none" dirty="0">
              <a:solidFill>
                <a:schemeClr val="lt1"/>
              </a:solidFill>
              <a:latin typeface="Arial"/>
              <a:ea typeface="Arial"/>
              <a:cs typeface="Arial"/>
              <a:sym typeface="Arial"/>
            </a:endParaRPr>
          </a:p>
        </p:txBody>
      </p:sp>
      <p:sp>
        <p:nvSpPr>
          <p:cNvPr id="169" name="Google Shape;169;p2"/>
          <p:cNvSpPr/>
          <p:nvPr/>
        </p:nvSpPr>
        <p:spPr>
          <a:xfrm>
            <a:off x="5451186" y="4938271"/>
            <a:ext cx="6082200" cy="3630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chemeClr val="lt1"/>
                </a:solidFill>
                <a:latin typeface="Quicksand"/>
                <a:ea typeface="Quicksand"/>
                <a:cs typeface="Quicksand"/>
                <a:sym typeface="Quicksand"/>
              </a:rPr>
              <a:t>Was </a:t>
            </a:r>
            <a:r>
              <a:rPr lang="en-US" sz="2750" dirty="0" err="1">
                <a:solidFill>
                  <a:schemeClr val="lt1"/>
                </a:solidFill>
                <a:latin typeface="Quicksand"/>
                <a:ea typeface="Quicksand"/>
                <a:cs typeface="Quicksand"/>
                <a:sym typeface="Quicksand"/>
              </a:rPr>
              <a:t>macht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es</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für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Gehörlose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schwer</a:t>
            </a:r>
            <a:r>
              <a:rPr lang="en-US" sz="2750" dirty="0">
                <a:solidFill>
                  <a:schemeClr val="lt1"/>
                </a:solidFill>
                <a:latin typeface="Quicksand"/>
                <a:ea typeface="Quicksand"/>
                <a:cs typeface="Quicksand"/>
                <a:sym typeface="Quicksand"/>
              </a:rPr>
              <a:t>,</a:t>
            </a:r>
          </a:p>
          <a:p>
            <a:pPr lvl="0">
              <a:lnSpc>
                <a:spcPct val="103636"/>
              </a:lnSpc>
              <a:buSzPts val="2750"/>
            </a:pPr>
            <a:r>
              <a:rPr lang="en-US" sz="2750" dirty="0" err="1">
                <a:solidFill>
                  <a:schemeClr val="lt1"/>
                </a:solidFill>
                <a:latin typeface="Quicksand"/>
                <a:ea typeface="Quicksand"/>
                <a:cs typeface="Quicksand"/>
                <a:sym typeface="Quicksand"/>
              </a:rPr>
              <a:t>Hilfe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zu</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bekommen</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pic>
        <p:nvPicPr>
          <p:cNvPr id="170" name="Google Shape;170;p2" descr="preencoded.png"/>
          <p:cNvPicPr preferRelativeResize="0"/>
          <p:nvPr/>
        </p:nvPicPr>
        <p:blipFill rotWithShape="1">
          <a:blip r:embed="rId6">
            <a:alphaModFix/>
          </a:blip>
          <a:srcRect/>
          <a:stretch/>
        </p:blipFill>
        <p:spPr>
          <a:xfrm>
            <a:off x="3976954" y="6109719"/>
            <a:ext cx="1134070" cy="1360884"/>
          </a:xfrm>
          <a:prstGeom prst="rect">
            <a:avLst/>
          </a:prstGeom>
          <a:noFill/>
          <a:ln>
            <a:noFill/>
          </a:ln>
        </p:spPr>
      </p:pic>
      <p:sp>
        <p:nvSpPr>
          <p:cNvPr id="171" name="Google Shape;171;p2"/>
          <p:cNvSpPr/>
          <p:nvPr/>
        </p:nvSpPr>
        <p:spPr>
          <a:xfrm>
            <a:off x="5451166" y="6336525"/>
            <a:ext cx="5085000" cy="35430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Wirkung</a:t>
            </a:r>
            <a:r>
              <a:rPr lang="en-US" sz="2750" dirty="0">
                <a:solidFill>
                  <a:schemeClr val="lt1"/>
                </a:solidFill>
                <a:latin typeface="Anton"/>
                <a:ea typeface="Anton"/>
                <a:cs typeface="Anton"/>
                <a:sym typeface="Anton"/>
              </a:rPr>
              <a:t> der </a:t>
            </a:r>
            <a:r>
              <a:rPr lang="en-US" sz="2750" dirty="0" err="1">
                <a:solidFill>
                  <a:schemeClr val="lt1"/>
                </a:solidFill>
                <a:latin typeface="Anton"/>
                <a:ea typeface="Anton"/>
                <a:cs typeface="Anton"/>
                <a:sym typeface="Anton"/>
              </a:rPr>
              <a:t>Kommunikation</a:t>
            </a:r>
            <a:endParaRPr sz="2750" b="0" i="0" u="none" strike="noStrike" cap="none" dirty="0">
              <a:solidFill>
                <a:schemeClr val="lt1"/>
              </a:solidFill>
              <a:latin typeface="Arial"/>
              <a:ea typeface="Arial"/>
              <a:cs typeface="Arial"/>
              <a:sym typeface="Arial"/>
            </a:endParaRPr>
          </a:p>
        </p:txBody>
      </p:sp>
      <p:sp>
        <p:nvSpPr>
          <p:cNvPr id="172" name="Google Shape;172;p2"/>
          <p:cNvSpPr/>
          <p:nvPr/>
        </p:nvSpPr>
        <p:spPr>
          <a:xfrm>
            <a:off x="5451164" y="6826952"/>
            <a:ext cx="6082222" cy="45719"/>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chemeClr val="lt1"/>
                </a:solidFill>
                <a:latin typeface="Quicksand"/>
                <a:ea typeface="Quicksand"/>
                <a:cs typeface="Quicksand"/>
                <a:sym typeface="Quicksand"/>
              </a:rPr>
              <a:t>Wie </a:t>
            </a:r>
            <a:r>
              <a:rPr lang="en-US" sz="2750" dirty="0" err="1">
                <a:solidFill>
                  <a:schemeClr val="lt1"/>
                </a:solidFill>
                <a:latin typeface="Quicksand"/>
                <a:ea typeface="Quicksand"/>
                <a:cs typeface="Quicksand"/>
                <a:sym typeface="Quicksand"/>
              </a:rPr>
              <a:t>wirkt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sich</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Kommunikation</a:t>
            </a:r>
            <a:r>
              <a:rPr lang="en-US" sz="2750" dirty="0">
                <a:solidFill>
                  <a:schemeClr val="lt1"/>
                </a:solidFill>
                <a:latin typeface="Quicksand"/>
                <a:ea typeface="Quicksand"/>
                <a:cs typeface="Quicksand"/>
                <a:sym typeface="Quicksand"/>
              </a:rPr>
              <a:t> auf 
die </a:t>
            </a:r>
            <a:r>
              <a:rPr lang="en-US" sz="2750" dirty="0" err="1">
                <a:solidFill>
                  <a:schemeClr val="lt1"/>
                </a:solidFill>
                <a:latin typeface="Quicksand"/>
                <a:ea typeface="Quicksand"/>
                <a:cs typeface="Quicksand"/>
                <a:sym typeface="Quicksand"/>
              </a:rPr>
              <a:t>benötigte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Hilfe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aus</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pic>
        <p:nvPicPr>
          <p:cNvPr id="173" name="Google Shape;173;p2" descr="preencoded.png"/>
          <p:cNvPicPr preferRelativeResize="0"/>
          <p:nvPr/>
        </p:nvPicPr>
        <p:blipFill rotWithShape="1">
          <a:blip r:embed="rId7">
            <a:alphaModFix/>
          </a:blip>
          <a:srcRect/>
          <a:stretch/>
        </p:blipFill>
        <p:spPr>
          <a:xfrm>
            <a:off x="3976954" y="7846849"/>
            <a:ext cx="1134070" cy="1360884"/>
          </a:xfrm>
          <a:prstGeom prst="rect">
            <a:avLst/>
          </a:prstGeom>
          <a:noFill/>
          <a:ln>
            <a:noFill/>
          </a:ln>
        </p:spPr>
      </p:pic>
      <p:sp>
        <p:nvSpPr>
          <p:cNvPr id="174" name="Google Shape;174;p2"/>
          <p:cNvSpPr/>
          <p:nvPr/>
        </p:nvSpPr>
        <p:spPr>
          <a:xfrm>
            <a:off x="5451186" y="8220460"/>
            <a:ext cx="2835300" cy="35430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Reale </a:t>
            </a:r>
            <a:r>
              <a:rPr lang="en-US" sz="2750" dirty="0" err="1">
                <a:solidFill>
                  <a:schemeClr val="lt1"/>
                </a:solidFill>
                <a:latin typeface="Anton"/>
                <a:ea typeface="Anton"/>
                <a:cs typeface="Anton"/>
                <a:sym typeface="Anton"/>
              </a:rPr>
              <a:t>Beispiele</a:t>
            </a:r>
            <a:endParaRPr sz="2750" b="0" i="0" u="none" strike="noStrike" cap="none" dirty="0">
              <a:solidFill>
                <a:schemeClr val="lt1"/>
              </a:solidFill>
              <a:latin typeface="Arial"/>
              <a:ea typeface="Arial"/>
              <a:cs typeface="Arial"/>
              <a:sym typeface="Arial"/>
            </a:endParaRPr>
          </a:p>
        </p:txBody>
      </p:sp>
      <p:sp>
        <p:nvSpPr>
          <p:cNvPr id="175" name="Google Shape;175;p2"/>
          <p:cNvSpPr/>
          <p:nvPr/>
        </p:nvSpPr>
        <p:spPr>
          <a:xfrm>
            <a:off x="5451186" y="8710878"/>
            <a:ext cx="6082200" cy="3630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chemeClr val="lt1"/>
                </a:solidFill>
                <a:latin typeface="Quicksand"/>
                <a:ea typeface="Quicksand"/>
                <a:cs typeface="Quicksand"/>
                <a:sym typeface="Quicksand"/>
              </a:rPr>
              <a:t>Irgendwelche </a:t>
            </a:r>
            <a:r>
              <a:rPr lang="en-US" sz="2750" dirty="0" err="1">
                <a:solidFill>
                  <a:schemeClr val="lt1"/>
                </a:solidFill>
                <a:latin typeface="Quicksand"/>
                <a:ea typeface="Quicksand"/>
                <a:cs typeface="Quicksand"/>
                <a:sym typeface="Quicksand"/>
              </a:rPr>
              <a:t>Geschichten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oder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Beispiele</a:t>
            </a:r>
            <a:r>
              <a:rPr lang="en-US" sz="2750" dirty="0">
                <a:solidFill>
                  <a:schemeClr val="lt1"/>
                </a:solidFill>
                <a:latin typeface="Quicksand"/>
                <a:ea typeface="Quicksand"/>
                <a:cs typeface="Quicksand"/>
                <a:sym typeface="Quicksand"/>
              </a:rPr>
              <a:t>, die </a:t>
            </a:r>
            <a:r>
              <a:rPr lang="en-US" sz="2750" dirty="0" err="1">
                <a:solidFill>
                  <a:schemeClr val="lt1"/>
                </a:solidFill>
                <a:latin typeface="Quicksand"/>
                <a:ea typeface="Quicksand"/>
                <a:cs typeface="Quicksand"/>
                <a:sym typeface="Quicksand"/>
              </a:rPr>
              <a:t>ihr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teilen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möchtet</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pic>
        <p:nvPicPr>
          <p:cNvPr id="176" name="Google Shape;176;p2" descr="A group of people sitting in chairs talking&#10;&#10;AI-generated content may be incorrect."/>
          <p:cNvPicPr preferRelativeResize="0"/>
          <p:nvPr/>
        </p:nvPicPr>
        <p:blipFill rotWithShape="1">
          <a:blip r:embed="rId8">
            <a:alphaModFix/>
          </a:blip>
          <a:srcRect/>
          <a:stretch/>
        </p:blipFill>
        <p:spPr>
          <a:xfrm>
            <a:off x="12588246" y="-15318"/>
            <a:ext cx="5699754" cy="8549631"/>
          </a:xfrm>
          <a:prstGeom prst="rect">
            <a:avLst/>
          </a:prstGeom>
          <a:noFill/>
          <a:ln>
            <a:noFill/>
          </a:ln>
        </p:spPr>
      </p:pic>
      <p:sp>
        <p:nvSpPr>
          <p:cNvPr id="177" name="Google Shape;177;p2"/>
          <p:cNvSpPr txBox="1"/>
          <p:nvPr/>
        </p:nvSpPr>
        <p:spPr>
          <a:xfrm>
            <a:off x="8978900" y="8566929"/>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Quicksand"/>
                <a:ea typeface="Quicksand"/>
                <a:cs typeface="Quicksand"/>
                <a:sym typeface="Quicksand"/>
              </a:rPr>
              <a:t>Source: Image generated by ChatGPT</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lt1"/>
                </a:solidFill>
                <a:latin typeface="Arial"/>
                <a:ea typeface="Arial"/>
                <a:cs typeface="Arial"/>
                <a:sym typeface="Arial"/>
              </a:rPr>
            </a:b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81"/>
        <p:cNvGrpSpPr/>
        <p:nvPr/>
      </p:nvGrpSpPr>
      <p:grpSpPr>
        <a:xfrm>
          <a:off x="0" y="0"/>
          <a:ext cx="0" cy="0"/>
          <a:chOff x="0" y="0"/>
          <a:chExt cx="0" cy="0"/>
        </a:xfrm>
      </p:grpSpPr>
      <p:grpSp>
        <p:nvGrpSpPr>
          <p:cNvPr id="182" name="Google Shape;182;p16"/>
          <p:cNvGrpSpPr/>
          <p:nvPr/>
        </p:nvGrpSpPr>
        <p:grpSpPr>
          <a:xfrm>
            <a:off x="0" y="-216991"/>
            <a:ext cx="2922084" cy="10503991"/>
            <a:chOff x="0" y="-57150"/>
            <a:chExt cx="769602" cy="2766483"/>
          </a:xfrm>
        </p:grpSpPr>
        <p:sp>
          <p:nvSpPr>
            <p:cNvPr id="183" name="Google Shape;183;p1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4" name="Google Shape;184;p1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5" name="Google Shape;185;p1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1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 name="Google Shape;187;p16"/>
          <p:cNvSpPr txBox="1"/>
          <p:nvPr/>
        </p:nvSpPr>
        <p:spPr>
          <a:xfrm>
            <a:off x="3266775" y="746088"/>
            <a:ext cx="14806200" cy="2449871"/>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a:solidFill>
                  <a:schemeClr val="dk1"/>
                </a:solidFill>
                <a:latin typeface="Anton"/>
                <a:ea typeface="Anton"/>
                <a:cs typeface="Anton"/>
                <a:sym typeface="Anton"/>
              </a:rPr>
              <a:t>Video</a:t>
            </a:r>
            <a:br>
              <a:rPr lang="en-US" sz="8000" b="1" dirty="0">
                <a:solidFill>
                  <a:schemeClr val="dk1"/>
                </a:solidFill>
                <a:latin typeface="Anton"/>
                <a:ea typeface="Anton"/>
                <a:cs typeface="Anton"/>
                <a:sym typeface="Anton"/>
              </a:rPr>
            </a:br>
            <a:r>
              <a:rPr lang="en-US" sz="4800" b="1" dirty="0" err="1">
                <a:solidFill>
                  <a:schemeClr val="dk1"/>
                </a:solidFill>
                <a:latin typeface="Anton"/>
                <a:ea typeface="Anton"/>
                <a:cs typeface="Anton"/>
                <a:sym typeface="Anton"/>
              </a:rPr>
              <a:t>Gehörlosenfreundliche</a:t>
            </a:r>
            <a:r>
              <a:rPr lang="en-US" sz="4800" b="1" dirty="0">
                <a:solidFill>
                  <a:schemeClr val="dk1"/>
                </a:solidFill>
                <a:latin typeface="Anton"/>
                <a:ea typeface="Anton"/>
                <a:cs typeface="Anton"/>
                <a:sym typeface="Anton"/>
              </a:rPr>
              <a:t> </a:t>
            </a:r>
            <a:r>
              <a:rPr lang="en-US" sz="4800" b="1" dirty="0" err="1">
                <a:solidFill>
                  <a:schemeClr val="dk1"/>
                </a:solidFill>
                <a:latin typeface="Anton"/>
                <a:ea typeface="Anton"/>
                <a:cs typeface="Anton"/>
                <a:sym typeface="Anton"/>
              </a:rPr>
              <a:t>Dienstleistungen</a:t>
            </a:r>
            <a:endParaRPr sz="4800" b="0" i="0" u="none" strike="noStrike" cap="none" dirty="0">
              <a:solidFill>
                <a:schemeClr val="dk1"/>
              </a:solidFill>
              <a:latin typeface="Quicksand"/>
              <a:ea typeface="Quicksand"/>
              <a:cs typeface="Quicksand"/>
              <a:sym typeface="Quicksand"/>
            </a:endParaRPr>
          </a:p>
        </p:txBody>
      </p:sp>
      <p:sp>
        <p:nvSpPr>
          <p:cNvPr id="188" name="Google Shape;188;p16"/>
          <p:cNvSpPr/>
          <p:nvPr/>
        </p:nvSpPr>
        <p:spPr>
          <a:xfrm>
            <a:off x="3638590" y="4257941"/>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Anschauen</a:t>
            </a:r>
            <a:r>
              <a:rPr lang="en-US" sz="2750" dirty="0">
                <a:solidFill>
                  <a:srgbClr val="151617"/>
                </a:solidFill>
                <a:latin typeface="Anton"/>
                <a:ea typeface="Anton"/>
                <a:cs typeface="Anton"/>
                <a:sym typeface="Anton"/>
              </a:rPr>
              <a:t> und </a:t>
            </a:r>
            <a:r>
              <a:rPr lang="en-US" sz="2750" dirty="0" err="1">
                <a:solidFill>
                  <a:srgbClr val="151617"/>
                </a:solidFill>
                <a:latin typeface="Anton"/>
                <a:ea typeface="Anton"/>
                <a:cs typeface="Anton"/>
                <a:sym typeface="Anton"/>
              </a:rPr>
              <a:t>lernen</a:t>
            </a:r>
            <a:endParaRPr sz="2750" b="0" i="0" u="none" strike="noStrike" cap="none" dirty="0">
              <a:solidFill>
                <a:srgbClr val="000000"/>
              </a:solidFill>
              <a:latin typeface="Arial"/>
              <a:ea typeface="Arial"/>
              <a:cs typeface="Arial"/>
              <a:sym typeface="Arial"/>
            </a:endParaRPr>
          </a:p>
        </p:txBody>
      </p:sp>
      <p:sp>
        <p:nvSpPr>
          <p:cNvPr id="189" name="Google Shape;189;p16"/>
          <p:cNvSpPr/>
          <p:nvPr/>
        </p:nvSpPr>
        <p:spPr>
          <a:xfrm>
            <a:off x="3638590" y="5296285"/>
            <a:ext cx="6244709"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Kurzes</a:t>
            </a:r>
            <a:r>
              <a:rPr lang="en-US" sz="2750" dirty="0">
                <a:solidFill>
                  <a:srgbClr val="151617"/>
                </a:solidFill>
                <a:latin typeface="Quicksand"/>
                <a:ea typeface="Quicksand"/>
                <a:cs typeface="Quicksand"/>
                <a:sym typeface="Quicksand"/>
              </a:rPr>
              <a:t> Video </a:t>
            </a:r>
            <a:r>
              <a:rPr lang="en-US" sz="2750" dirty="0" err="1">
                <a:solidFill>
                  <a:srgbClr val="151617"/>
                </a:solidFill>
                <a:latin typeface="Quicksand"/>
                <a:ea typeface="Quicksand"/>
                <a:cs typeface="Quicksand"/>
                <a:sym typeface="Quicksand"/>
              </a:rPr>
              <a:t>mit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gehörlosenfreundlichen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Diensten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Beispiele</a:t>
            </a:r>
            <a:r>
              <a:rPr lang="en-US" sz="2750" dirty="0">
                <a:solidFill>
                  <a:srgbClr val="151617"/>
                </a:solidFill>
                <a:latin typeface="Quicksand"/>
                <a:ea typeface="Quicksand"/>
                <a:cs typeface="Quicksand"/>
                <a:sym typeface="Quicksand"/>
              </a:rPr>
              <a:t> für </a:t>
            </a:r>
            <a:r>
              <a:rPr lang="en-US" sz="2750" dirty="0" err="1">
                <a:solidFill>
                  <a:srgbClr val="151617"/>
                </a:solidFill>
                <a:latin typeface="Quicksand"/>
                <a:ea typeface="Quicksand"/>
                <a:cs typeface="Quicksand"/>
                <a:sym typeface="Quicksand"/>
              </a:rPr>
              <a:t>SignHealth</a:t>
            </a:r>
            <a:r>
              <a:rPr lang="en-US" sz="2750" dirty="0">
                <a:solidFill>
                  <a:srgbClr val="151617"/>
                </a:solidFill>
                <a:latin typeface="Quicksand"/>
                <a:ea typeface="Quicksand"/>
                <a:cs typeface="Quicksand"/>
                <a:sym typeface="Quicksand"/>
              </a:rPr>
              <a:t>, Helplines für </a:t>
            </a:r>
            <a:r>
              <a:rPr lang="en-US" sz="2750" dirty="0" err="1">
                <a:solidFill>
                  <a:srgbClr val="151617"/>
                </a:solidFill>
                <a:latin typeface="Quicksand"/>
                <a:ea typeface="Quicksand"/>
                <a:cs typeface="Quicksand"/>
                <a:sym typeface="Quicksand"/>
              </a:rPr>
              <a:t>Gehörlose</a:t>
            </a:r>
            <a:r>
              <a:rPr lang="en-US" sz="2750" dirty="0">
                <a:solidFill>
                  <a:srgbClr val="151617"/>
                </a:solidFill>
                <a:latin typeface="Quicksand"/>
                <a:ea typeface="Quicksand"/>
                <a:cs typeface="Quicksand"/>
                <a:sym typeface="Quicksand"/>
              </a:rPr>
              <a:t>, Peer-Support.</a:t>
            </a:r>
            <a:endParaRPr sz="2750" b="0" i="0" u="none" strike="noStrike" cap="none" dirty="0">
              <a:solidFill>
                <a:srgbClr val="000000"/>
              </a:solidFill>
              <a:latin typeface="Arial"/>
              <a:ea typeface="Arial"/>
              <a:cs typeface="Arial"/>
              <a:sym typeface="Arial"/>
            </a:endParaRPr>
          </a:p>
        </p:txBody>
      </p:sp>
      <p:sp>
        <p:nvSpPr>
          <p:cNvPr id="190" name="Google Shape;190;p16"/>
          <p:cNvSpPr/>
          <p:nvPr/>
        </p:nvSpPr>
        <p:spPr>
          <a:xfrm>
            <a:off x="10444321" y="4257941"/>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Diskussionspunkte</a:t>
            </a:r>
            <a:endParaRPr sz="2750" b="0" i="0" u="none" strike="noStrike" cap="none" dirty="0">
              <a:solidFill>
                <a:srgbClr val="000000"/>
              </a:solidFill>
              <a:latin typeface="Arial"/>
              <a:ea typeface="Arial"/>
              <a:cs typeface="Arial"/>
              <a:sym typeface="Arial"/>
            </a:endParaRPr>
          </a:p>
        </p:txBody>
      </p:sp>
      <p:sp>
        <p:nvSpPr>
          <p:cNvPr id="191" name="Google Shape;191;p16"/>
          <p:cNvSpPr/>
          <p:nvPr/>
        </p:nvSpPr>
        <p:spPr>
          <a:xfrm>
            <a:off x="10444321" y="4839085"/>
            <a:ext cx="6244709"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Welche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gehörlosenfreundlichen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Dienste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habt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ihr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gesehen</a:t>
            </a:r>
            <a:r>
              <a:rPr lang="en-US" sz="2750" dirty="0">
                <a:solidFill>
                  <a:srgbClr val="151617"/>
                </a:solidFill>
                <a:latin typeface="Quicksand"/>
                <a:ea typeface="Quicksand"/>
                <a:cs typeface="Quicksand"/>
                <a:sym typeface="Quicksand"/>
              </a:rPr>
              <a:t>? </a:t>
            </a:r>
            <a:br>
              <a:rPr lang="en-US" sz="2750" dirty="0">
                <a:solidFill>
                  <a:srgbClr val="151617"/>
                </a:solidFill>
                <a:latin typeface="Quicksand"/>
                <a:ea typeface="Quicksand"/>
                <a:cs typeface="Quicksand"/>
                <a:sym typeface="Quicksand"/>
              </a:rPr>
            </a:br>
            <a:r>
              <a:rPr lang="en-US" sz="2750" dirty="0">
                <a:solidFill>
                  <a:srgbClr val="151617"/>
                </a:solidFill>
                <a:latin typeface="Quicksand"/>
                <a:ea typeface="Quicksand"/>
                <a:cs typeface="Quicksand"/>
                <a:sym typeface="Quicksand"/>
              </a:rPr>
              <a:t>Was </a:t>
            </a:r>
            <a:r>
              <a:rPr lang="en-US" sz="2750" dirty="0" err="1">
                <a:solidFill>
                  <a:srgbClr val="151617"/>
                </a:solidFill>
                <a:latin typeface="Quicksand"/>
                <a:ea typeface="Quicksand"/>
                <a:cs typeface="Quicksand"/>
                <a:sym typeface="Quicksand"/>
              </a:rPr>
              <a:t>sah</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hilfreich</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aus</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95"/>
        <p:cNvGrpSpPr/>
        <p:nvPr/>
      </p:nvGrpSpPr>
      <p:grpSpPr>
        <a:xfrm>
          <a:off x="0" y="0"/>
          <a:ext cx="0" cy="0"/>
          <a:chOff x="0" y="0"/>
          <a:chExt cx="0" cy="0"/>
        </a:xfrm>
      </p:grpSpPr>
      <p:grpSp>
        <p:nvGrpSpPr>
          <p:cNvPr id="196" name="Google Shape;196;p17"/>
          <p:cNvGrpSpPr/>
          <p:nvPr/>
        </p:nvGrpSpPr>
        <p:grpSpPr>
          <a:xfrm>
            <a:off x="0" y="-216991"/>
            <a:ext cx="2922084" cy="10503991"/>
            <a:chOff x="0" y="-57150"/>
            <a:chExt cx="769602" cy="2766483"/>
          </a:xfrm>
        </p:grpSpPr>
        <p:sp>
          <p:nvSpPr>
            <p:cNvPr id="197" name="Google Shape;197;p1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8" name="Google Shape;198;p17"/>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9" name="Google Shape;199;p1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0" name="Google Shape;200;p17"/>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1" name="Google Shape;201;p17"/>
          <p:cNvSpPr txBox="1"/>
          <p:nvPr/>
        </p:nvSpPr>
        <p:spPr>
          <a:xfrm>
            <a:off x="3253515" y="522709"/>
            <a:ext cx="14806200" cy="3016180"/>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rgbClr val="FFFFFF"/>
                </a:solidFill>
                <a:latin typeface="Anton"/>
                <a:ea typeface="Anton"/>
                <a:cs typeface="Anton"/>
                <a:sym typeface="Anton"/>
              </a:rPr>
              <a:t>Ressourcen</a:t>
            </a:r>
            <a:r>
              <a:rPr lang="en-US" sz="8000" b="1" dirty="0">
                <a:solidFill>
                  <a:srgbClr val="FFFFFF"/>
                </a:solidFill>
                <a:latin typeface="Anton"/>
                <a:ea typeface="Anton"/>
                <a:cs typeface="Anton"/>
                <a:sym typeface="Anton"/>
              </a:rPr>
              <a:t>-Mapping – 
Wo </a:t>
            </a:r>
            <a:r>
              <a:rPr lang="en-US" sz="8000" b="1" dirty="0" err="1">
                <a:solidFill>
                  <a:srgbClr val="FFFFFF"/>
                </a:solidFill>
                <a:latin typeface="Anton"/>
                <a:ea typeface="Anton"/>
                <a:cs typeface="Anton"/>
                <a:sym typeface="Anton"/>
              </a:rPr>
              <a:t>finde</a:t>
            </a:r>
            <a:r>
              <a:rPr lang="en-US" sz="8000" b="1" dirty="0">
                <a:solidFill>
                  <a:srgbClr val="FFFFFF"/>
                </a:solidFill>
                <a:latin typeface="Anton"/>
                <a:ea typeface="Anton"/>
                <a:cs typeface="Anton"/>
                <a:sym typeface="Anton"/>
              </a:rPr>
              <a:t> ich </a:t>
            </a:r>
            <a:r>
              <a:rPr lang="en-US" sz="8000" b="1" dirty="0" err="1">
                <a:solidFill>
                  <a:srgbClr val="FFFFFF"/>
                </a:solidFill>
                <a:latin typeface="Anton"/>
                <a:ea typeface="Anton"/>
                <a:cs typeface="Anton"/>
                <a:sym typeface="Anton"/>
              </a:rPr>
              <a:t>Hilfe</a:t>
            </a:r>
            <a:r>
              <a:rPr lang="en-US" sz="8000" b="1" dirty="0">
                <a:solidFill>
                  <a:srgbClr val="FFFFFF"/>
                </a:solidFill>
                <a:latin typeface="Anton"/>
                <a:ea typeface="Anton"/>
                <a:cs typeface="Anton"/>
                <a:sym typeface="Anton"/>
              </a:rPr>
              <a:t>??</a:t>
            </a:r>
            <a:endParaRPr sz="2750" b="0" i="0" u="none" strike="noStrike" cap="none" dirty="0">
              <a:solidFill>
                <a:srgbClr val="FFFFFF"/>
              </a:solidFill>
              <a:latin typeface="Quicksand"/>
              <a:ea typeface="Quicksand"/>
              <a:cs typeface="Quicksand"/>
              <a:sym typeface="Quicksand"/>
            </a:endParaRPr>
          </a:p>
        </p:txBody>
      </p:sp>
      <p:sp>
        <p:nvSpPr>
          <p:cNvPr id="202" name="Google Shape;202;p17"/>
          <p:cNvSpPr/>
          <p:nvPr/>
        </p:nvSpPr>
        <p:spPr>
          <a:xfrm>
            <a:off x="4583662" y="4691081"/>
            <a:ext cx="2835235" cy="354330"/>
          </a:xfrm>
          <a:prstGeom prst="rect">
            <a:avLst/>
          </a:prstGeom>
          <a:noFill/>
          <a:ln>
            <a:noFill/>
          </a:ln>
        </p:spPr>
        <p:txBody>
          <a:bodyPr spcFirstLastPara="1" wrap="square" lIns="0" tIns="0" rIns="0" bIns="0" anchor="t" anchorCtr="0">
            <a:noAutofit/>
          </a:bodyPr>
          <a:lstStyle/>
          <a:p>
            <a:pPr lvl="0" algn="r">
              <a:buSzPts val="2750"/>
            </a:pPr>
            <a:r>
              <a:rPr lang="de-AT" sz="3600" b="0" i="0" u="none" strike="noStrike" cap="none" dirty="0">
                <a:solidFill>
                  <a:schemeClr val="lt1"/>
                </a:solidFill>
                <a:latin typeface="Anton" panose="020B0604020202020204" charset="0"/>
                <a:sym typeface="Arial"/>
              </a:rPr>
              <a:t>Krisen-Hotlines</a:t>
            </a:r>
            <a:endParaRPr sz="3600" b="0" i="0" u="none" strike="noStrike" cap="none" dirty="0">
              <a:solidFill>
                <a:schemeClr val="lt1"/>
              </a:solidFill>
              <a:latin typeface="Anton" panose="020B0604020202020204" charset="0"/>
              <a:sym typeface="Arial"/>
            </a:endParaRPr>
          </a:p>
        </p:txBody>
      </p:sp>
      <p:sp>
        <p:nvSpPr>
          <p:cNvPr id="203" name="Google Shape;203;p17"/>
          <p:cNvSpPr/>
          <p:nvPr/>
        </p:nvSpPr>
        <p:spPr>
          <a:xfrm>
            <a:off x="3520196" y="5181500"/>
            <a:ext cx="3898702"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err="1">
                <a:solidFill>
                  <a:schemeClr val="lt1"/>
                </a:solidFill>
                <a:latin typeface="Quicksand"/>
                <a:ea typeface="Quicksand"/>
                <a:cs typeface="Quicksand"/>
                <a:sym typeface="Quicksand"/>
              </a:rPr>
              <a:t>Notfall</a:t>
            </a:r>
            <a:r>
              <a:rPr lang="en-US" sz="2750" dirty="0">
                <a:solidFill>
                  <a:schemeClr val="lt1"/>
                </a:solidFill>
                <a:latin typeface="Quicksand"/>
                <a:ea typeface="Quicksand"/>
                <a:cs typeface="Quicksand"/>
                <a:sym typeface="Quicksand"/>
              </a:rPr>
              <a:t>-Text 
und </a:t>
            </a:r>
            <a:r>
              <a:rPr lang="en-US" sz="2750" dirty="0" err="1">
                <a:solidFill>
                  <a:schemeClr val="lt1"/>
                </a:solidFill>
                <a:latin typeface="Quicksand"/>
                <a:ea typeface="Quicksand"/>
                <a:cs typeface="Quicksand"/>
                <a:sym typeface="Quicksand"/>
              </a:rPr>
              <a:t>Videounterstützung</a:t>
            </a:r>
            <a:endParaRPr sz="2750" b="0" i="0" u="none" strike="noStrike" cap="none" dirty="0">
              <a:solidFill>
                <a:schemeClr val="lt1"/>
              </a:solidFill>
              <a:latin typeface="Arial"/>
              <a:ea typeface="Arial"/>
              <a:cs typeface="Arial"/>
              <a:sym typeface="Arial"/>
            </a:endParaRPr>
          </a:p>
        </p:txBody>
      </p:sp>
      <p:pic>
        <p:nvPicPr>
          <p:cNvPr id="204" name="Google Shape;204;p17" descr="preencoded.png"/>
          <p:cNvPicPr preferRelativeResize="0"/>
          <p:nvPr/>
        </p:nvPicPr>
        <p:blipFill rotWithShape="1">
          <a:blip r:embed="rId5">
            <a:alphaModFix/>
          </a:blip>
          <a:srcRect/>
          <a:stretch/>
        </p:blipFill>
        <p:spPr>
          <a:xfrm>
            <a:off x="7759059" y="4061598"/>
            <a:ext cx="4564975" cy="4564975"/>
          </a:xfrm>
          <a:prstGeom prst="rect">
            <a:avLst/>
          </a:prstGeom>
          <a:noFill/>
          <a:ln>
            <a:noFill/>
          </a:ln>
        </p:spPr>
      </p:pic>
      <p:pic>
        <p:nvPicPr>
          <p:cNvPr id="205" name="Google Shape;205;p17" descr="preencoded.png"/>
          <p:cNvPicPr preferRelativeResize="0"/>
          <p:nvPr/>
        </p:nvPicPr>
        <p:blipFill rotWithShape="1">
          <a:blip r:embed="rId6">
            <a:alphaModFix/>
          </a:blip>
          <a:srcRect/>
          <a:stretch/>
        </p:blipFill>
        <p:spPr>
          <a:xfrm>
            <a:off x="8742039" y="5002073"/>
            <a:ext cx="339328" cy="424220"/>
          </a:xfrm>
          <a:prstGeom prst="rect">
            <a:avLst/>
          </a:prstGeom>
          <a:noFill/>
          <a:ln>
            <a:noFill/>
          </a:ln>
        </p:spPr>
      </p:pic>
      <p:sp>
        <p:nvSpPr>
          <p:cNvPr id="206" name="Google Shape;206;p17"/>
          <p:cNvSpPr/>
          <p:nvPr/>
        </p:nvSpPr>
        <p:spPr>
          <a:xfrm>
            <a:off x="12664196" y="4691081"/>
            <a:ext cx="2835235" cy="354330"/>
          </a:xfrm>
          <a:prstGeom prst="rect">
            <a:avLst/>
          </a:prstGeom>
          <a:noFill/>
          <a:ln>
            <a:noFill/>
          </a:ln>
        </p:spPr>
        <p:txBody>
          <a:bodyPr spcFirstLastPara="1" wrap="square" lIns="0" tIns="0" rIns="0" bIns="0" anchor="t" anchorCtr="0">
            <a:noAutofit/>
          </a:bodyPr>
          <a:lstStyle/>
          <a:p>
            <a:pPr lvl="0">
              <a:buSzPts val="2750"/>
            </a:pPr>
            <a:r>
              <a:rPr lang="en-US" sz="3600" dirty="0" err="1">
                <a:solidFill>
                  <a:schemeClr val="lt1"/>
                </a:solidFill>
                <a:latin typeface="Anton"/>
                <a:ea typeface="Anton"/>
                <a:cs typeface="Anton"/>
                <a:sym typeface="Anton"/>
              </a:rPr>
              <a:t>Beratung</a:t>
            </a:r>
            <a:endParaRPr sz="3600" b="0" i="0" u="none" strike="noStrike" cap="none" dirty="0">
              <a:solidFill>
                <a:schemeClr val="lt1"/>
              </a:solidFill>
              <a:sym typeface="Arial"/>
            </a:endParaRPr>
          </a:p>
        </p:txBody>
      </p:sp>
      <p:sp>
        <p:nvSpPr>
          <p:cNvPr id="207" name="Google Shape;207;p17"/>
          <p:cNvSpPr/>
          <p:nvPr/>
        </p:nvSpPr>
        <p:spPr>
          <a:xfrm>
            <a:off x="12664196" y="5181500"/>
            <a:ext cx="3898821"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Professionelle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Therapieleistungen</a:t>
            </a:r>
            <a:endParaRPr sz="2750" b="0" i="0" u="none" strike="noStrike" cap="none" dirty="0">
              <a:solidFill>
                <a:schemeClr val="lt1"/>
              </a:solidFill>
              <a:latin typeface="Arial"/>
              <a:ea typeface="Arial"/>
              <a:cs typeface="Arial"/>
              <a:sym typeface="Arial"/>
            </a:endParaRPr>
          </a:p>
        </p:txBody>
      </p:sp>
      <p:pic>
        <p:nvPicPr>
          <p:cNvPr id="208" name="Google Shape;208;p17" descr="preencoded.png"/>
          <p:cNvPicPr preferRelativeResize="0"/>
          <p:nvPr/>
        </p:nvPicPr>
        <p:blipFill rotWithShape="1">
          <a:blip r:embed="rId7">
            <a:alphaModFix/>
          </a:blip>
          <a:srcRect/>
          <a:stretch/>
        </p:blipFill>
        <p:spPr>
          <a:xfrm>
            <a:off x="7759059" y="4061598"/>
            <a:ext cx="4564975" cy="4564975"/>
          </a:xfrm>
          <a:prstGeom prst="rect">
            <a:avLst/>
          </a:prstGeom>
          <a:noFill/>
          <a:ln>
            <a:noFill/>
          </a:ln>
        </p:spPr>
      </p:pic>
      <p:pic>
        <p:nvPicPr>
          <p:cNvPr id="209" name="Google Shape;209;p17" descr="preencoded.png"/>
          <p:cNvPicPr preferRelativeResize="0"/>
          <p:nvPr/>
        </p:nvPicPr>
        <p:blipFill rotWithShape="1">
          <a:blip r:embed="rId8">
            <a:alphaModFix/>
          </a:blip>
          <a:srcRect/>
          <a:stretch/>
        </p:blipFill>
        <p:spPr>
          <a:xfrm>
            <a:off x="11001607" y="5002073"/>
            <a:ext cx="339328" cy="424220"/>
          </a:xfrm>
          <a:prstGeom prst="rect">
            <a:avLst/>
          </a:prstGeom>
          <a:noFill/>
          <a:ln>
            <a:noFill/>
          </a:ln>
        </p:spPr>
      </p:pic>
      <p:sp>
        <p:nvSpPr>
          <p:cNvPr id="210" name="Google Shape;210;p17"/>
          <p:cNvSpPr/>
          <p:nvPr/>
        </p:nvSpPr>
        <p:spPr>
          <a:xfrm>
            <a:off x="12664196" y="7143650"/>
            <a:ext cx="2835235" cy="354330"/>
          </a:xfrm>
          <a:prstGeom prst="rect">
            <a:avLst/>
          </a:prstGeom>
          <a:noFill/>
          <a:ln>
            <a:noFill/>
          </a:ln>
        </p:spPr>
        <p:txBody>
          <a:bodyPr spcFirstLastPara="1" wrap="square" lIns="0" tIns="0" rIns="0" bIns="0" anchor="t" anchorCtr="0">
            <a:noAutofit/>
          </a:bodyPr>
          <a:lstStyle/>
          <a:p>
            <a:pPr lvl="0">
              <a:buSzPts val="2750"/>
            </a:pPr>
            <a:r>
              <a:rPr lang="en-US" sz="3600" dirty="0">
                <a:solidFill>
                  <a:schemeClr val="lt1"/>
                </a:solidFill>
                <a:latin typeface="Anton"/>
                <a:ea typeface="Anton"/>
                <a:cs typeface="Anton"/>
                <a:sym typeface="Anton"/>
              </a:rPr>
              <a:t>Peer-</a:t>
            </a:r>
            <a:r>
              <a:rPr lang="en-US" sz="3600" dirty="0" err="1">
                <a:solidFill>
                  <a:schemeClr val="lt1"/>
                </a:solidFill>
                <a:latin typeface="Anton"/>
                <a:ea typeface="Anton"/>
                <a:cs typeface="Anton"/>
                <a:sym typeface="Anton"/>
              </a:rPr>
              <a:t>Unterstützung</a:t>
            </a:r>
            <a:endParaRPr sz="3600" b="0" i="0" u="none" strike="noStrike" cap="none" dirty="0">
              <a:solidFill>
                <a:schemeClr val="lt1"/>
              </a:solidFill>
              <a:sym typeface="Arial"/>
            </a:endParaRPr>
          </a:p>
        </p:txBody>
      </p:sp>
      <p:sp>
        <p:nvSpPr>
          <p:cNvPr id="211" name="Google Shape;211;p17"/>
          <p:cNvSpPr/>
          <p:nvPr/>
        </p:nvSpPr>
        <p:spPr>
          <a:xfrm>
            <a:off x="12664196" y="8242050"/>
            <a:ext cx="3898821"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chemeClr val="lt1"/>
                </a:solidFill>
                <a:latin typeface="Quicksand"/>
                <a:ea typeface="Quicksand"/>
                <a:cs typeface="Quicksand"/>
                <a:sym typeface="Quicksand"/>
              </a:rPr>
              <a:t>Gruppen </a:t>
            </a:r>
            <a:r>
              <a:rPr lang="en-US" sz="2750" dirty="0" err="1">
                <a:solidFill>
                  <a:schemeClr val="lt1"/>
                </a:solidFill>
                <a:latin typeface="Quicksand"/>
                <a:ea typeface="Quicksand"/>
                <a:cs typeface="Quicksand"/>
                <a:sym typeface="Quicksand"/>
              </a:rPr>
              <a:t>mit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gemeinsamen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Erlebnissen</a:t>
            </a:r>
            <a:endParaRPr sz="2750" b="0" i="0" u="none" strike="noStrike" cap="none" dirty="0">
              <a:solidFill>
                <a:schemeClr val="lt1"/>
              </a:solidFill>
              <a:latin typeface="Arial"/>
              <a:ea typeface="Arial"/>
              <a:cs typeface="Arial"/>
              <a:sym typeface="Arial"/>
            </a:endParaRPr>
          </a:p>
        </p:txBody>
      </p:sp>
      <p:pic>
        <p:nvPicPr>
          <p:cNvPr id="212" name="Google Shape;212;p17" descr="preencoded.png"/>
          <p:cNvPicPr preferRelativeResize="0"/>
          <p:nvPr/>
        </p:nvPicPr>
        <p:blipFill rotWithShape="1">
          <a:blip r:embed="rId9">
            <a:alphaModFix/>
          </a:blip>
          <a:srcRect/>
          <a:stretch/>
        </p:blipFill>
        <p:spPr>
          <a:xfrm>
            <a:off x="7759059" y="4061598"/>
            <a:ext cx="4564975" cy="4564975"/>
          </a:xfrm>
          <a:prstGeom prst="rect">
            <a:avLst/>
          </a:prstGeom>
          <a:noFill/>
          <a:ln>
            <a:noFill/>
          </a:ln>
        </p:spPr>
      </p:pic>
      <p:pic>
        <p:nvPicPr>
          <p:cNvPr id="213" name="Google Shape;213;p17" descr="preencoded.png"/>
          <p:cNvPicPr preferRelativeResize="0"/>
          <p:nvPr/>
        </p:nvPicPr>
        <p:blipFill rotWithShape="1">
          <a:blip r:embed="rId10">
            <a:alphaModFix/>
          </a:blip>
          <a:srcRect/>
          <a:stretch/>
        </p:blipFill>
        <p:spPr>
          <a:xfrm>
            <a:off x="11001607" y="7261641"/>
            <a:ext cx="339328" cy="424220"/>
          </a:xfrm>
          <a:prstGeom prst="rect">
            <a:avLst/>
          </a:prstGeom>
          <a:noFill/>
          <a:ln>
            <a:noFill/>
          </a:ln>
        </p:spPr>
      </p:pic>
      <p:sp>
        <p:nvSpPr>
          <p:cNvPr id="214" name="Google Shape;214;p17"/>
          <p:cNvSpPr/>
          <p:nvPr/>
        </p:nvSpPr>
        <p:spPr>
          <a:xfrm>
            <a:off x="4583662" y="7143650"/>
            <a:ext cx="2835235" cy="354330"/>
          </a:xfrm>
          <a:prstGeom prst="rect">
            <a:avLst/>
          </a:prstGeom>
          <a:noFill/>
          <a:ln>
            <a:noFill/>
          </a:ln>
        </p:spPr>
        <p:txBody>
          <a:bodyPr spcFirstLastPara="1" wrap="square" lIns="0" tIns="0" rIns="0" bIns="0" anchor="t" anchorCtr="0">
            <a:noAutofit/>
          </a:bodyPr>
          <a:lstStyle/>
          <a:p>
            <a:pPr lvl="0" algn="r">
              <a:buSzPts val="2750"/>
            </a:pPr>
            <a:r>
              <a:rPr lang="en-US" sz="3600" dirty="0">
                <a:solidFill>
                  <a:schemeClr val="lt1"/>
                </a:solidFill>
                <a:latin typeface="Anton"/>
                <a:ea typeface="Anton"/>
                <a:cs typeface="Anton"/>
                <a:sym typeface="Anton"/>
              </a:rPr>
              <a:t>Online-</a:t>
            </a:r>
            <a:r>
              <a:rPr lang="en-US" sz="3600" dirty="0" err="1">
                <a:solidFill>
                  <a:schemeClr val="lt1"/>
                </a:solidFill>
                <a:latin typeface="Anton"/>
                <a:ea typeface="Anton"/>
                <a:cs typeface="Anton"/>
                <a:sym typeface="Anton"/>
              </a:rPr>
              <a:t>Hilfe</a:t>
            </a:r>
            <a:endParaRPr sz="3600" b="0" i="0" u="none" strike="noStrike" cap="none" dirty="0">
              <a:solidFill>
                <a:schemeClr val="lt1"/>
              </a:solidFill>
              <a:sym typeface="Arial"/>
            </a:endParaRPr>
          </a:p>
        </p:txBody>
      </p:sp>
      <p:sp>
        <p:nvSpPr>
          <p:cNvPr id="215" name="Google Shape;215;p17"/>
          <p:cNvSpPr/>
          <p:nvPr/>
        </p:nvSpPr>
        <p:spPr>
          <a:xfrm>
            <a:off x="3520196" y="7634068"/>
            <a:ext cx="3898702"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err="1">
                <a:solidFill>
                  <a:schemeClr val="lt1"/>
                </a:solidFill>
                <a:latin typeface="Quicksand"/>
                <a:ea typeface="Quicksand"/>
                <a:cs typeface="Quicksand"/>
                <a:sym typeface="Quicksand"/>
              </a:rPr>
              <a:t>Digitale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Ressourcen</a:t>
            </a:r>
            <a:r>
              <a:rPr lang="en-US" sz="2750" dirty="0">
                <a:solidFill>
                  <a:schemeClr val="lt1"/>
                </a:solidFill>
                <a:latin typeface="Quicksand"/>
                <a:ea typeface="Quicksand"/>
                <a:cs typeface="Quicksand"/>
                <a:sym typeface="Quicksand"/>
              </a:rPr>
              <a:t>
 und </a:t>
            </a:r>
            <a:r>
              <a:rPr lang="en-US" sz="2750" dirty="0" err="1">
                <a:solidFill>
                  <a:schemeClr val="lt1"/>
                </a:solidFill>
                <a:latin typeface="Quicksand"/>
                <a:ea typeface="Quicksand"/>
                <a:cs typeface="Quicksand"/>
                <a:sym typeface="Quicksand"/>
              </a:rPr>
              <a:t>Unterstützung</a:t>
            </a:r>
            <a:endParaRPr sz="2750" b="0" i="0" u="none" strike="noStrike" cap="none" dirty="0">
              <a:solidFill>
                <a:schemeClr val="lt1"/>
              </a:solidFill>
              <a:latin typeface="Arial"/>
              <a:ea typeface="Arial"/>
              <a:cs typeface="Arial"/>
              <a:sym typeface="Arial"/>
            </a:endParaRPr>
          </a:p>
        </p:txBody>
      </p:sp>
      <p:pic>
        <p:nvPicPr>
          <p:cNvPr id="216" name="Google Shape;216;p17" descr="preencoded.png"/>
          <p:cNvPicPr preferRelativeResize="0"/>
          <p:nvPr/>
        </p:nvPicPr>
        <p:blipFill rotWithShape="1">
          <a:blip r:embed="rId11">
            <a:alphaModFix/>
          </a:blip>
          <a:srcRect/>
          <a:stretch/>
        </p:blipFill>
        <p:spPr>
          <a:xfrm>
            <a:off x="7759059" y="4061598"/>
            <a:ext cx="4564975" cy="4564975"/>
          </a:xfrm>
          <a:prstGeom prst="rect">
            <a:avLst/>
          </a:prstGeom>
          <a:noFill/>
          <a:ln>
            <a:noFill/>
          </a:ln>
        </p:spPr>
      </p:pic>
      <p:pic>
        <p:nvPicPr>
          <p:cNvPr id="217" name="Google Shape;217;p17" descr="preencoded.png"/>
          <p:cNvPicPr preferRelativeResize="0"/>
          <p:nvPr/>
        </p:nvPicPr>
        <p:blipFill rotWithShape="1">
          <a:blip r:embed="rId12">
            <a:alphaModFix/>
          </a:blip>
          <a:srcRect/>
          <a:stretch/>
        </p:blipFill>
        <p:spPr>
          <a:xfrm>
            <a:off x="8742039" y="7261641"/>
            <a:ext cx="339328" cy="4242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221"/>
        <p:cNvGrpSpPr/>
        <p:nvPr/>
      </p:nvGrpSpPr>
      <p:grpSpPr>
        <a:xfrm>
          <a:off x="0" y="0"/>
          <a:ext cx="0" cy="0"/>
          <a:chOff x="0" y="0"/>
          <a:chExt cx="0" cy="0"/>
        </a:xfrm>
      </p:grpSpPr>
      <p:grpSp>
        <p:nvGrpSpPr>
          <p:cNvPr id="222" name="Google Shape;222;p12"/>
          <p:cNvGrpSpPr/>
          <p:nvPr/>
        </p:nvGrpSpPr>
        <p:grpSpPr>
          <a:xfrm>
            <a:off x="0" y="-216991"/>
            <a:ext cx="2922084" cy="10503991"/>
            <a:chOff x="0" y="-57150"/>
            <a:chExt cx="769602" cy="2766483"/>
          </a:xfrm>
        </p:grpSpPr>
        <p:sp>
          <p:nvSpPr>
            <p:cNvPr id="223" name="Google Shape;223;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4" name="Google Shape;224;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5" name="Google Shape;225;p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6" name="Google Shape;226;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7" name="Google Shape;227;p12"/>
          <p:cNvSpPr txBox="1"/>
          <p:nvPr/>
        </p:nvSpPr>
        <p:spPr>
          <a:xfrm>
            <a:off x="3253631" y="4343296"/>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rgbClr val="FFFFFF"/>
                </a:solidFill>
                <a:latin typeface="Anton"/>
                <a:ea typeface="Anton"/>
                <a:cs typeface="Anton"/>
                <a:sym typeface="Anton"/>
              </a:rPr>
              <a:t>Teilen</a:t>
            </a:r>
            <a:r>
              <a:rPr lang="en-US" sz="8000" b="1" dirty="0">
                <a:solidFill>
                  <a:srgbClr val="FFFFFF"/>
                </a:solidFill>
                <a:latin typeface="Anton"/>
                <a:ea typeface="Anton"/>
                <a:cs typeface="Anton"/>
                <a:sym typeface="Anton"/>
              </a:rPr>
              <a:t> &amp; </a:t>
            </a:r>
            <a:r>
              <a:rPr lang="en-US" sz="8000" b="1" dirty="0" err="1">
                <a:solidFill>
                  <a:srgbClr val="FFFFFF"/>
                </a:solidFill>
                <a:latin typeface="Anton"/>
                <a:ea typeface="Anton"/>
                <a:cs typeface="Anton"/>
                <a:sym typeface="Anton"/>
              </a:rPr>
              <a:t>Netzwerken</a:t>
            </a:r>
            <a:endParaRPr sz="2750" b="0" i="0" u="none" strike="noStrike" cap="none" dirty="0">
              <a:solidFill>
                <a:srgbClr val="FFFFFF"/>
              </a:solidFill>
              <a:latin typeface="Quicksand"/>
              <a:ea typeface="Quicksand"/>
              <a:cs typeface="Quicksand"/>
              <a:sym typeface="Quicksand"/>
            </a:endParaRPr>
          </a:p>
        </p:txBody>
      </p:sp>
      <p:sp>
        <p:nvSpPr>
          <p:cNvPr id="228" name="Google Shape;228;p12"/>
          <p:cNvSpPr/>
          <p:nvPr/>
        </p:nvSpPr>
        <p:spPr>
          <a:xfrm>
            <a:off x="3904949" y="6917950"/>
            <a:ext cx="4120753" cy="226814"/>
          </a:xfrm>
          <a:prstGeom prst="roundRect">
            <a:avLst>
              <a:gd name="adj" fmla="val 4031"/>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229" name="Google Shape;229;p12"/>
          <p:cNvSpPr/>
          <p:nvPr/>
        </p:nvSpPr>
        <p:spPr>
          <a:xfrm>
            <a:off x="3904949" y="7484926"/>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Gruppenfreigabe</a:t>
            </a:r>
            <a:endParaRPr sz="2750" b="0" i="0" u="none" strike="noStrike" cap="none" dirty="0">
              <a:solidFill>
                <a:schemeClr val="lt1"/>
              </a:solidFill>
              <a:latin typeface="Arial"/>
              <a:ea typeface="Arial"/>
              <a:cs typeface="Arial"/>
              <a:sym typeface="Arial"/>
            </a:endParaRPr>
          </a:p>
        </p:txBody>
      </p:sp>
      <p:sp>
        <p:nvSpPr>
          <p:cNvPr id="230" name="Google Shape;230;p12"/>
          <p:cNvSpPr/>
          <p:nvPr/>
        </p:nvSpPr>
        <p:spPr>
          <a:xfrm>
            <a:off x="3904949" y="7975344"/>
            <a:ext cx="4120753"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Jede</a:t>
            </a:r>
            <a:r>
              <a:rPr lang="en-US" sz="2750" dirty="0">
                <a:solidFill>
                  <a:schemeClr val="lt1"/>
                </a:solidFill>
                <a:latin typeface="Quicksand"/>
                <a:ea typeface="Quicksand"/>
                <a:cs typeface="Quicksand"/>
                <a:sym typeface="Quicksand"/>
              </a:rPr>
              <a:t> Gruppe </a:t>
            </a:r>
            <a:r>
              <a:rPr lang="en-US" sz="2750" dirty="0" err="1">
                <a:solidFill>
                  <a:schemeClr val="lt1"/>
                </a:solidFill>
                <a:latin typeface="Quicksand"/>
                <a:ea typeface="Quicksand"/>
                <a:cs typeface="Quicksand"/>
                <a:sym typeface="Quicksand"/>
              </a:rPr>
              <a:t>zeigt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eine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Ressource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oder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einen</a:t>
            </a:r>
            <a:r>
              <a:rPr lang="en-US" sz="2750" dirty="0">
                <a:solidFill>
                  <a:schemeClr val="lt1"/>
                </a:solidFill>
                <a:latin typeface="Quicksand"/>
                <a:ea typeface="Quicksand"/>
                <a:cs typeface="Quicksand"/>
                <a:sym typeface="Quicksand"/>
              </a:rPr>
              <a:t> Tipp an, den </a:t>
            </a:r>
            <a:r>
              <a:rPr lang="en-US" sz="2750" dirty="0" err="1">
                <a:solidFill>
                  <a:schemeClr val="lt1"/>
                </a:solidFill>
                <a:latin typeface="Quicksand"/>
                <a:ea typeface="Quicksand"/>
                <a:cs typeface="Quicksand"/>
                <a:sym typeface="Quicksand"/>
              </a:rPr>
              <a:t>sie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gefunden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haben</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231" name="Google Shape;231;p12"/>
          <p:cNvSpPr/>
          <p:nvPr/>
        </p:nvSpPr>
        <p:spPr>
          <a:xfrm>
            <a:off x="8365863" y="6577669"/>
            <a:ext cx="4120872" cy="226814"/>
          </a:xfrm>
          <a:prstGeom prst="roundRect">
            <a:avLst>
              <a:gd name="adj" fmla="val 4031"/>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232" name="Google Shape;232;p12"/>
          <p:cNvSpPr/>
          <p:nvPr/>
        </p:nvSpPr>
        <p:spPr>
          <a:xfrm>
            <a:off x="8365863" y="7144645"/>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Fügen</a:t>
            </a:r>
            <a:r>
              <a:rPr lang="en-US" sz="2750" dirty="0">
                <a:solidFill>
                  <a:schemeClr val="lt1"/>
                </a:solidFill>
                <a:latin typeface="Anton"/>
                <a:ea typeface="Anton"/>
                <a:cs typeface="Anton"/>
                <a:sym typeface="Anton"/>
              </a:rPr>
              <a:t> Sie </a:t>
            </a:r>
            <a:r>
              <a:rPr lang="en-US" sz="2750" dirty="0" err="1">
                <a:solidFill>
                  <a:schemeClr val="lt1"/>
                </a:solidFill>
                <a:latin typeface="Anton"/>
                <a:ea typeface="Anton"/>
                <a:cs typeface="Anton"/>
                <a:sym typeface="Anton"/>
              </a:rPr>
              <a:t>Ihre</a:t>
            </a:r>
            <a:r>
              <a:rPr lang="en-US" sz="2750" dirty="0">
                <a:solidFill>
                  <a:schemeClr val="lt1"/>
                </a:solidFill>
                <a:latin typeface="Anton"/>
                <a:ea typeface="Anton"/>
                <a:cs typeface="Anton"/>
                <a:sym typeface="Anton"/>
              </a:rPr>
              <a:t> </a:t>
            </a:r>
            <a:br>
              <a:rPr lang="en-US" sz="2750" dirty="0">
                <a:solidFill>
                  <a:schemeClr val="lt1"/>
                </a:solidFill>
                <a:latin typeface="Anton"/>
                <a:ea typeface="Anton"/>
                <a:cs typeface="Anton"/>
                <a:sym typeface="Anton"/>
              </a:rPr>
            </a:br>
            <a:r>
              <a:rPr lang="en-US" sz="2750" dirty="0" err="1">
                <a:solidFill>
                  <a:schemeClr val="lt1"/>
                </a:solidFill>
                <a:latin typeface="Anton"/>
                <a:ea typeface="Anton"/>
                <a:cs typeface="Anton"/>
                <a:sym typeface="Anton"/>
              </a:rPr>
              <a:t>Ideen</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hinzu</a:t>
            </a:r>
            <a:endParaRPr sz="2750" b="0" i="0" u="none" strike="noStrike" cap="none" dirty="0">
              <a:solidFill>
                <a:schemeClr val="lt1"/>
              </a:solidFill>
              <a:latin typeface="Arial"/>
              <a:ea typeface="Arial"/>
              <a:cs typeface="Arial"/>
              <a:sym typeface="Arial"/>
            </a:endParaRPr>
          </a:p>
        </p:txBody>
      </p:sp>
      <p:sp>
        <p:nvSpPr>
          <p:cNvPr id="233" name="Google Shape;233;p12"/>
          <p:cNvSpPr/>
          <p:nvPr/>
        </p:nvSpPr>
        <p:spPr>
          <a:xfrm>
            <a:off x="8365863" y="8183703"/>
            <a:ext cx="4120872"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Bringe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dein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eigenes</a:t>
            </a:r>
            <a:r>
              <a:rPr lang="en-US" sz="2750" dirty="0">
                <a:solidFill>
                  <a:schemeClr val="lt1"/>
                </a:solidFill>
                <a:latin typeface="Quicksand"/>
                <a:ea typeface="Quicksand"/>
                <a:cs typeface="Quicksand"/>
                <a:sym typeface="Quicksand"/>
              </a:rPr>
              <a:t> Wissen und </a:t>
            </a:r>
            <a:r>
              <a:rPr lang="en-US" sz="2750" dirty="0" err="1">
                <a:solidFill>
                  <a:schemeClr val="lt1"/>
                </a:solidFill>
                <a:latin typeface="Quicksand"/>
                <a:ea typeface="Quicksand"/>
                <a:cs typeface="Quicksand"/>
                <a:sym typeface="Quicksand"/>
              </a:rPr>
              <a:t>Ihre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Erfahrungen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ein</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234" name="Google Shape;234;p12"/>
          <p:cNvSpPr/>
          <p:nvPr/>
        </p:nvSpPr>
        <p:spPr>
          <a:xfrm>
            <a:off x="12826897" y="6237508"/>
            <a:ext cx="4120872" cy="226814"/>
          </a:xfrm>
          <a:prstGeom prst="roundRect">
            <a:avLst>
              <a:gd name="adj" fmla="val 4031"/>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235" name="Google Shape;235;p12"/>
          <p:cNvSpPr/>
          <p:nvPr/>
        </p:nvSpPr>
        <p:spPr>
          <a:xfrm>
            <a:off x="12826897" y="6804483"/>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Verbreiten</a:t>
            </a:r>
            <a:r>
              <a:rPr lang="en-US" sz="2750" dirty="0">
                <a:solidFill>
                  <a:schemeClr val="lt1"/>
                </a:solidFill>
                <a:latin typeface="Anton"/>
                <a:ea typeface="Anton"/>
                <a:cs typeface="Anton"/>
                <a:sym typeface="Anton"/>
              </a:rPr>
              <a:t> Sie die </a:t>
            </a:r>
            <a:r>
              <a:rPr lang="en-US" sz="2750" dirty="0" err="1">
                <a:solidFill>
                  <a:schemeClr val="lt1"/>
                </a:solidFill>
                <a:latin typeface="Anton"/>
                <a:ea typeface="Anton"/>
                <a:cs typeface="Anton"/>
                <a:sym typeface="Anton"/>
              </a:rPr>
              <a:t>Nachricht</a:t>
            </a:r>
            <a:endParaRPr sz="2750" b="0" i="0" u="none" strike="noStrike" cap="none" dirty="0">
              <a:solidFill>
                <a:schemeClr val="lt1"/>
              </a:solidFill>
              <a:latin typeface="Arial"/>
              <a:ea typeface="Arial"/>
              <a:cs typeface="Arial"/>
              <a:sym typeface="Arial"/>
            </a:endParaRPr>
          </a:p>
        </p:txBody>
      </p:sp>
      <p:sp>
        <p:nvSpPr>
          <p:cNvPr id="236" name="Google Shape;236;p12"/>
          <p:cNvSpPr/>
          <p:nvPr/>
        </p:nvSpPr>
        <p:spPr>
          <a:xfrm>
            <a:off x="12826897" y="7854409"/>
            <a:ext cx="4120872"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b="0" i="0" u="none" strike="noStrike" cap="none" dirty="0" err="1">
                <a:solidFill>
                  <a:schemeClr val="lt1"/>
                </a:solidFill>
                <a:latin typeface="Quicksand"/>
                <a:ea typeface="Quicksand"/>
                <a:cs typeface="Quicksand"/>
                <a:sym typeface="Quicksand"/>
              </a:rPr>
              <a:t>Teile</a:t>
            </a:r>
            <a:r>
              <a:rPr lang="en-US" sz="2750" b="0" i="0" u="none" strike="noStrike" cap="none" dirty="0">
                <a:solidFill>
                  <a:schemeClr val="lt1"/>
                </a:solidFill>
                <a:latin typeface="Quicksand"/>
                <a:ea typeface="Quicksand"/>
                <a:cs typeface="Quicksand"/>
                <a:sym typeface="Quicksand"/>
              </a:rPr>
              <a:t> die </a:t>
            </a:r>
            <a:r>
              <a:rPr lang="en-US" sz="2750" b="0" i="0" u="none" strike="noStrike" cap="none" dirty="0" err="1">
                <a:solidFill>
                  <a:schemeClr val="lt1"/>
                </a:solidFill>
                <a:latin typeface="Quicksand"/>
                <a:ea typeface="Quicksand"/>
                <a:cs typeface="Quicksand"/>
                <a:sym typeface="Quicksand"/>
              </a:rPr>
              <a:t>Informtion</a:t>
            </a:r>
            <a:endParaRPr lang="en-US" sz="2750" b="0" i="0" u="none" strike="noStrike" cap="none" dirty="0">
              <a:solidFill>
                <a:schemeClr val="lt1"/>
              </a:solidFill>
              <a:latin typeface="Quicksand"/>
              <a:ea typeface="Quicksand"/>
              <a:cs typeface="Quicksand"/>
              <a:sym typeface="Quicksand"/>
            </a:endParaRPr>
          </a:p>
          <a:p>
            <a:pPr lvl="0">
              <a:lnSpc>
                <a:spcPct val="103636"/>
              </a:lnSpc>
              <a:buSzPts val="2750"/>
            </a:pPr>
            <a:r>
              <a:rPr lang="en-US" sz="2750" dirty="0" err="1">
                <a:solidFill>
                  <a:schemeClr val="lt1"/>
                </a:solidFill>
                <a:latin typeface="Quicksand"/>
                <a:ea typeface="Quicksand"/>
                <a:cs typeface="Quicksand"/>
                <a:sym typeface="Quicksand"/>
              </a:rPr>
              <a:t>mit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Freunden</a:t>
            </a:r>
            <a:r>
              <a:rPr lang="en-US" sz="2750" dirty="0">
                <a:solidFill>
                  <a:schemeClr val="lt1"/>
                </a:solidFill>
                <a:latin typeface="Quicksand"/>
                <a:ea typeface="Quicksand"/>
                <a:cs typeface="Quicksand"/>
                <a:sym typeface="Quicksand"/>
              </a:rPr>
              <a:t> und der </a:t>
            </a:r>
            <a:r>
              <a:rPr lang="en-US" sz="2750" dirty="0" err="1">
                <a:solidFill>
                  <a:schemeClr val="lt1"/>
                </a:solidFill>
                <a:latin typeface="Quicksand"/>
                <a:ea typeface="Quicksand"/>
                <a:cs typeface="Quicksand"/>
                <a:sym typeface="Quicksand"/>
              </a:rPr>
              <a:t>Familie</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237" name="Google Shape;237;p12"/>
          <p:cNvSpPr txBox="1"/>
          <p:nvPr/>
        </p:nvSpPr>
        <p:spPr>
          <a:xfrm>
            <a:off x="8978900" y="4049492"/>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Quicksand"/>
                <a:ea typeface="Quicksand"/>
                <a:cs typeface="Quicksand"/>
                <a:sym typeface="Quicksand"/>
              </a:rPr>
              <a:t>Source: Image generated by ChatGPT</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lt1"/>
                </a:solidFill>
                <a:latin typeface="Arial"/>
                <a:ea typeface="Arial"/>
                <a:cs typeface="Arial"/>
                <a:sym typeface="Arial"/>
              </a:rPr>
            </a:br>
            <a:endParaRPr sz="1400" b="0" i="0" u="none" strike="noStrike" cap="none">
              <a:solidFill>
                <a:schemeClr val="lt1"/>
              </a:solidFill>
              <a:latin typeface="Arial"/>
              <a:ea typeface="Arial"/>
              <a:cs typeface="Arial"/>
              <a:sym typeface="Arial"/>
            </a:endParaRPr>
          </a:p>
        </p:txBody>
      </p:sp>
      <p:pic>
        <p:nvPicPr>
          <p:cNvPr id="238" name="Google Shape;238;p12" descr="A group of people connected to each other&#10;&#10;AI-generated content may be incorrect."/>
          <p:cNvPicPr preferRelativeResize="0"/>
          <p:nvPr/>
        </p:nvPicPr>
        <p:blipFill rotWithShape="1">
          <a:blip r:embed="rId5">
            <a:alphaModFix/>
          </a:blip>
          <a:srcRect t="27977" b="33049"/>
          <a:stretch/>
        </p:blipFill>
        <p:spPr>
          <a:xfrm>
            <a:off x="2922084" y="0"/>
            <a:ext cx="15403675" cy="40024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42"/>
        <p:cNvGrpSpPr/>
        <p:nvPr/>
      </p:nvGrpSpPr>
      <p:grpSpPr>
        <a:xfrm>
          <a:off x="0" y="0"/>
          <a:ext cx="0" cy="0"/>
          <a:chOff x="0" y="0"/>
          <a:chExt cx="0" cy="0"/>
        </a:xfrm>
      </p:grpSpPr>
      <p:grpSp>
        <p:nvGrpSpPr>
          <p:cNvPr id="243" name="Google Shape;243;p18"/>
          <p:cNvGrpSpPr/>
          <p:nvPr/>
        </p:nvGrpSpPr>
        <p:grpSpPr>
          <a:xfrm>
            <a:off x="0" y="-216991"/>
            <a:ext cx="2922084" cy="10503991"/>
            <a:chOff x="0" y="-57150"/>
            <a:chExt cx="769602" cy="2766483"/>
          </a:xfrm>
        </p:grpSpPr>
        <p:sp>
          <p:nvSpPr>
            <p:cNvPr id="244" name="Google Shape;244;p1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p18"/>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6" name="Google Shape;246;p1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7" name="Google Shape;247;p1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8" name="Google Shape;248;p18"/>
          <p:cNvSpPr txBox="1"/>
          <p:nvPr/>
        </p:nvSpPr>
        <p:spPr>
          <a:xfrm>
            <a:off x="3253631" y="4285749"/>
            <a:ext cx="14806200" cy="1246465"/>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6000" b="1" dirty="0">
                <a:solidFill>
                  <a:schemeClr val="dk1"/>
                </a:solidFill>
                <a:latin typeface="Anton"/>
                <a:ea typeface="Anton"/>
                <a:cs typeface="Anton"/>
                <a:sym typeface="Anton"/>
              </a:rPr>
              <a:t>Denken Sie an </a:t>
            </a:r>
            <a:r>
              <a:rPr lang="en-US" sz="6000" b="1" dirty="0" err="1">
                <a:solidFill>
                  <a:schemeClr val="dk1"/>
                </a:solidFill>
                <a:latin typeface="Anton"/>
                <a:ea typeface="Anton"/>
                <a:cs typeface="Anton"/>
                <a:sym typeface="Anton"/>
              </a:rPr>
              <a:t>diese</a:t>
            </a:r>
            <a:r>
              <a:rPr lang="en-US" sz="6000" b="1" dirty="0">
                <a:solidFill>
                  <a:schemeClr val="dk1"/>
                </a:solidFill>
                <a:latin typeface="Anton"/>
                <a:ea typeface="Anton"/>
                <a:cs typeface="Anton"/>
                <a:sym typeface="Anton"/>
              </a:rPr>
              <a:t> </a:t>
            </a:r>
            <a:r>
              <a:rPr lang="en-US" sz="6000" b="1" dirty="0" err="1">
                <a:solidFill>
                  <a:schemeClr val="dk1"/>
                </a:solidFill>
                <a:latin typeface="Anton"/>
                <a:ea typeface="Anton"/>
                <a:cs typeface="Anton"/>
                <a:sym typeface="Anton"/>
              </a:rPr>
              <a:t>wichtigen</a:t>
            </a:r>
            <a:r>
              <a:rPr lang="en-US" sz="6000" b="1" dirty="0">
                <a:solidFill>
                  <a:schemeClr val="dk1"/>
                </a:solidFill>
                <a:latin typeface="Anton"/>
                <a:ea typeface="Anton"/>
                <a:cs typeface="Anton"/>
                <a:sym typeface="Anton"/>
              </a:rPr>
              <a:t> </a:t>
            </a:r>
            <a:r>
              <a:rPr lang="en-US" sz="6000" b="1" dirty="0" err="1">
                <a:solidFill>
                  <a:schemeClr val="dk1"/>
                </a:solidFill>
                <a:latin typeface="Anton"/>
                <a:ea typeface="Anton"/>
                <a:cs typeface="Anton"/>
                <a:sym typeface="Anton"/>
              </a:rPr>
              <a:t>Punkte</a:t>
            </a:r>
            <a:endParaRPr sz="6000" b="0" i="0" u="none" strike="noStrike" cap="none" dirty="0">
              <a:solidFill>
                <a:schemeClr val="dk1"/>
              </a:solidFill>
              <a:latin typeface="Quicksand"/>
              <a:ea typeface="Quicksand"/>
              <a:cs typeface="Quicksand"/>
              <a:sym typeface="Quicksand"/>
            </a:endParaRPr>
          </a:p>
        </p:txBody>
      </p:sp>
      <p:pic>
        <p:nvPicPr>
          <p:cNvPr id="249" name="Google Shape;249;p18"/>
          <p:cNvPicPr preferRelativeResize="0"/>
          <p:nvPr/>
        </p:nvPicPr>
        <p:blipFill rotWithShape="1">
          <a:blip r:embed="rId5">
            <a:alphaModFix/>
          </a:blip>
          <a:srcRect l="-173" t="25004" r="170" b="35279"/>
          <a:stretch/>
        </p:blipFill>
        <p:spPr>
          <a:xfrm>
            <a:off x="2922084" y="0"/>
            <a:ext cx="15365916" cy="4068758"/>
          </a:xfrm>
          <a:prstGeom prst="rect">
            <a:avLst/>
          </a:prstGeom>
          <a:noFill/>
          <a:ln>
            <a:noFill/>
          </a:ln>
        </p:spPr>
      </p:pic>
      <p:sp>
        <p:nvSpPr>
          <p:cNvPr id="250" name="Google Shape;250;p18"/>
          <p:cNvSpPr txBox="1"/>
          <p:nvPr/>
        </p:nvSpPr>
        <p:spPr>
          <a:xfrm>
            <a:off x="8978900" y="4068758"/>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Quicksand"/>
                <a:ea typeface="Quicksand"/>
                <a:cs typeface="Quicksand"/>
                <a:sym typeface="Quicksand"/>
              </a:rPr>
              <a:t>Source: Image generated by ChatGPT</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p:txBody>
      </p:sp>
      <p:sp>
        <p:nvSpPr>
          <p:cNvPr id="251" name="Google Shape;251;p18"/>
          <p:cNvSpPr/>
          <p:nvPr/>
        </p:nvSpPr>
        <p:spPr>
          <a:xfrm>
            <a:off x="4078512" y="8254319"/>
            <a:ext cx="13053060" cy="53340"/>
          </a:xfrm>
          <a:prstGeom prst="roundRect">
            <a:avLst>
              <a:gd name="adj" fmla="val 17143"/>
            </a:avLst>
          </a:prstGeom>
          <a:solidFill>
            <a:srgbClr val="000000">
              <a:alpha val="7843"/>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252" name="Google Shape;252;p18"/>
          <p:cNvSpPr/>
          <p:nvPr/>
        </p:nvSpPr>
        <p:spPr>
          <a:xfrm>
            <a:off x="7248075" y="7612156"/>
            <a:ext cx="53340" cy="642223"/>
          </a:xfrm>
          <a:prstGeom prst="roundRect">
            <a:avLst>
              <a:gd name="adj" fmla="val 17143"/>
            </a:avLst>
          </a:prstGeom>
          <a:solidFill>
            <a:srgbClr val="068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253" name="Google Shape;253;p18"/>
          <p:cNvSpPr/>
          <p:nvPr/>
        </p:nvSpPr>
        <p:spPr>
          <a:xfrm>
            <a:off x="7034000" y="8013515"/>
            <a:ext cx="481608" cy="481608"/>
          </a:xfrm>
          <a:prstGeom prst="roundRect">
            <a:avLst>
              <a:gd name="adj" fmla="val 1899"/>
            </a:avLst>
          </a:prstGeom>
          <a:solidFill>
            <a:srgbClr val="F5F5F5"/>
          </a:solidFill>
          <a:ln w="30475"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pic>
        <p:nvPicPr>
          <p:cNvPr id="254" name="Google Shape;254;p18" descr="preencoded.png"/>
          <p:cNvPicPr preferRelativeResize="0"/>
          <p:nvPr/>
        </p:nvPicPr>
        <p:blipFill rotWithShape="1">
          <a:blip r:embed="rId6">
            <a:alphaModFix/>
          </a:blip>
          <a:srcRect/>
          <a:stretch/>
        </p:blipFill>
        <p:spPr>
          <a:xfrm>
            <a:off x="7114189" y="8053580"/>
            <a:ext cx="321112" cy="401360"/>
          </a:xfrm>
          <a:prstGeom prst="rect">
            <a:avLst/>
          </a:prstGeom>
          <a:noFill/>
          <a:ln>
            <a:noFill/>
          </a:ln>
        </p:spPr>
      </p:pic>
      <p:sp>
        <p:nvSpPr>
          <p:cNvPr id="255" name="Google Shape;255;p18"/>
          <p:cNvSpPr/>
          <p:nvPr/>
        </p:nvSpPr>
        <p:spPr>
          <a:xfrm>
            <a:off x="5909990" y="5933573"/>
            <a:ext cx="2676168" cy="334566"/>
          </a:xfrm>
          <a:prstGeom prst="rect">
            <a:avLst/>
          </a:prstGeom>
          <a:noFill/>
          <a:ln>
            <a:noFill/>
          </a:ln>
        </p:spPr>
        <p:txBody>
          <a:bodyPr spcFirstLastPara="1" wrap="square" lIns="0" tIns="0" rIns="0" bIns="0" anchor="t" anchorCtr="0">
            <a:noAutofit/>
          </a:bodyPr>
          <a:lstStyle/>
          <a:p>
            <a:pPr lvl="0" algn="ctr">
              <a:lnSpc>
                <a:spcPct val="94545"/>
              </a:lnSpc>
              <a:buSzPts val="2750"/>
            </a:pPr>
            <a:r>
              <a:rPr lang="en-US" sz="2400" dirty="0">
                <a:solidFill>
                  <a:srgbClr val="151617"/>
                </a:solidFill>
                <a:latin typeface="Anton"/>
                <a:ea typeface="Anton"/>
                <a:cs typeface="Anton"/>
                <a:sym typeface="Anton"/>
              </a:rPr>
              <a:t>Es </a:t>
            </a:r>
            <a:r>
              <a:rPr lang="en-US" sz="2400" dirty="0" err="1">
                <a:solidFill>
                  <a:srgbClr val="151617"/>
                </a:solidFill>
                <a:latin typeface="Anton"/>
                <a:ea typeface="Anton"/>
                <a:cs typeface="Anton"/>
                <a:sym typeface="Anton"/>
              </a:rPr>
              <a:t>ist</a:t>
            </a:r>
            <a:r>
              <a:rPr lang="en-US" sz="2400" dirty="0">
                <a:solidFill>
                  <a:srgbClr val="151617"/>
                </a:solidFill>
                <a:latin typeface="Anton"/>
                <a:ea typeface="Anton"/>
                <a:cs typeface="Anton"/>
                <a:sym typeface="Anton"/>
              </a:rPr>
              <a:t> in </a:t>
            </a:r>
            <a:r>
              <a:rPr lang="en-US" sz="2400" dirty="0" err="1">
                <a:solidFill>
                  <a:srgbClr val="151617"/>
                </a:solidFill>
                <a:latin typeface="Anton"/>
                <a:ea typeface="Anton"/>
                <a:cs typeface="Anton"/>
                <a:sym typeface="Anton"/>
              </a:rPr>
              <a:t>Ordnung</a:t>
            </a:r>
            <a:br>
              <a:rPr lang="en-US" sz="2400" dirty="0">
                <a:solidFill>
                  <a:srgbClr val="151617"/>
                </a:solidFill>
                <a:latin typeface="Anton"/>
                <a:ea typeface="Anton"/>
                <a:cs typeface="Anton"/>
                <a:sym typeface="Anton"/>
              </a:rPr>
            </a:br>
            <a:r>
              <a:rPr lang="en-US" sz="2400" dirty="0">
                <a:solidFill>
                  <a:srgbClr val="151617"/>
                </a:solidFill>
                <a:latin typeface="Anton"/>
                <a:ea typeface="Anton"/>
                <a:cs typeface="Anton"/>
                <a:sym typeface="Anton"/>
              </a:rPr>
              <a:t> </a:t>
            </a:r>
            <a:r>
              <a:rPr lang="en-US" sz="2400" dirty="0" err="1">
                <a:solidFill>
                  <a:srgbClr val="151617"/>
                </a:solidFill>
                <a:latin typeface="Anton"/>
                <a:ea typeface="Anton"/>
                <a:cs typeface="Anton"/>
                <a:sym typeface="Anton"/>
              </a:rPr>
              <a:t>zu</a:t>
            </a:r>
            <a:r>
              <a:rPr lang="en-US" sz="2400" dirty="0">
                <a:solidFill>
                  <a:srgbClr val="151617"/>
                </a:solidFill>
                <a:latin typeface="Anton"/>
                <a:ea typeface="Anton"/>
                <a:cs typeface="Anton"/>
                <a:sym typeface="Anton"/>
              </a:rPr>
              <a:t> </a:t>
            </a:r>
            <a:r>
              <a:rPr lang="en-US" sz="2400" dirty="0" err="1">
                <a:solidFill>
                  <a:srgbClr val="151617"/>
                </a:solidFill>
                <a:latin typeface="Anton"/>
                <a:ea typeface="Anton"/>
                <a:cs typeface="Anton"/>
                <a:sym typeface="Anton"/>
              </a:rPr>
              <a:t>fragen</a:t>
            </a:r>
            <a:endParaRPr sz="2400" b="0" i="0" u="none" strike="noStrike" cap="none" dirty="0">
              <a:solidFill>
                <a:srgbClr val="000000"/>
              </a:solidFill>
              <a:latin typeface="Arial"/>
              <a:ea typeface="Arial"/>
              <a:cs typeface="Arial"/>
              <a:sym typeface="Arial"/>
            </a:endParaRPr>
          </a:p>
        </p:txBody>
      </p:sp>
      <p:sp>
        <p:nvSpPr>
          <p:cNvPr id="256" name="Google Shape;256;p18"/>
          <p:cNvSpPr/>
          <p:nvPr/>
        </p:nvSpPr>
        <p:spPr>
          <a:xfrm>
            <a:off x="4319137" y="6768935"/>
            <a:ext cx="5964555" cy="342424"/>
          </a:xfrm>
          <a:prstGeom prst="rect">
            <a:avLst/>
          </a:prstGeom>
          <a:noFill/>
          <a:ln>
            <a:noFill/>
          </a:ln>
        </p:spPr>
        <p:txBody>
          <a:bodyPr spcFirstLastPara="1" wrap="square" lIns="0" tIns="0" rIns="0" bIns="0" anchor="t" anchorCtr="0">
            <a:noAutofit/>
          </a:bodyPr>
          <a:lstStyle/>
          <a:p>
            <a:pPr lvl="0" algn="ctr">
              <a:lnSpc>
                <a:spcPct val="96363"/>
              </a:lnSpc>
              <a:buSzPts val="2750"/>
            </a:pPr>
            <a:r>
              <a:rPr lang="en-US" sz="2750" dirty="0" err="1">
                <a:solidFill>
                  <a:srgbClr val="151617"/>
                </a:solidFill>
                <a:latin typeface="Quicksand"/>
                <a:ea typeface="Quicksand"/>
                <a:cs typeface="Quicksand"/>
                <a:sym typeface="Quicksand"/>
              </a:rPr>
              <a:t>Hilfe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zu</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suchen</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ist</a:t>
            </a:r>
            <a:r>
              <a:rPr lang="en-US" sz="2750" dirty="0">
                <a:solidFill>
                  <a:srgbClr val="151617"/>
                </a:solidFill>
                <a:latin typeface="Quicksand"/>
                <a:ea typeface="Quicksand"/>
                <a:cs typeface="Quicksand"/>
                <a:sym typeface="Quicksand"/>
              </a:rPr>
              <a:t> normal und </a:t>
            </a:r>
            <a:r>
              <a:rPr lang="en-US" sz="2750" dirty="0" err="1">
                <a:solidFill>
                  <a:srgbClr val="151617"/>
                </a:solidFill>
                <a:latin typeface="Quicksand"/>
                <a:ea typeface="Quicksand"/>
                <a:cs typeface="Quicksand"/>
                <a:sym typeface="Quicksand"/>
              </a:rPr>
              <a:t>mutig</a:t>
            </a:r>
            <a:endParaRPr sz="2750" b="0" i="0" u="none" strike="noStrike" cap="none" dirty="0">
              <a:solidFill>
                <a:srgbClr val="000000"/>
              </a:solidFill>
              <a:latin typeface="Arial"/>
              <a:ea typeface="Arial"/>
              <a:cs typeface="Arial"/>
              <a:sym typeface="Arial"/>
            </a:endParaRPr>
          </a:p>
        </p:txBody>
      </p:sp>
      <p:sp>
        <p:nvSpPr>
          <p:cNvPr id="257" name="Google Shape;257;p18"/>
          <p:cNvSpPr/>
          <p:nvPr/>
        </p:nvSpPr>
        <p:spPr>
          <a:xfrm>
            <a:off x="10578134" y="8254260"/>
            <a:ext cx="53340" cy="642223"/>
          </a:xfrm>
          <a:prstGeom prst="roundRect">
            <a:avLst>
              <a:gd name="adj" fmla="val 17143"/>
            </a:avLst>
          </a:prstGeom>
          <a:solidFill>
            <a:srgbClr val="833F9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258" name="Google Shape;258;p18"/>
          <p:cNvSpPr/>
          <p:nvPr/>
        </p:nvSpPr>
        <p:spPr>
          <a:xfrm>
            <a:off x="10390670" y="8019381"/>
            <a:ext cx="481608" cy="481608"/>
          </a:xfrm>
          <a:prstGeom prst="roundRect">
            <a:avLst>
              <a:gd name="adj" fmla="val 1899"/>
            </a:avLst>
          </a:prstGeom>
          <a:solidFill>
            <a:srgbClr val="F5F5F5"/>
          </a:solidFill>
          <a:ln w="30475"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pic>
        <p:nvPicPr>
          <p:cNvPr id="259" name="Google Shape;259;p18" descr="preencoded.png"/>
          <p:cNvPicPr preferRelativeResize="0"/>
          <p:nvPr/>
        </p:nvPicPr>
        <p:blipFill rotWithShape="1">
          <a:blip r:embed="rId7">
            <a:alphaModFix/>
          </a:blip>
          <a:srcRect/>
          <a:stretch/>
        </p:blipFill>
        <p:spPr>
          <a:xfrm>
            <a:off x="10444248" y="8053580"/>
            <a:ext cx="321112" cy="401360"/>
          </a:xfrm>
          <a:prstGeom prst="rect">
            <a:avLst/>
          </a:prstGeom>
          <a:noFill/>
          <a:ln>
            <a:noFill/>
          </a:ln>
        </p:spPr>
      </p:pic>
      <p:sp>
        <p:nvSpPr>
          <p:cNvPr id="260" name="Google Shape;260;p18"/>
          <p:cNvSpPr/>
          <p:nvPr/>
        </p:nvSpPr>
        <p:spPr>
          <a:xfrm>
            <a:off x="8364464" y="8923019"/>
            <a:ext cx="4427339" cy="334566"/>
          </a:xfrm>
          <a:prstGeom prst="rect">
            <a:avLst/>
          </a:prstGeom>
          <a:noFill/>
          <a:ln>
            <a:noFill/>
          </a:ln>
        </p:spPr>
        <p:txBody>
          <a:bodyPr spcFirstLastPara="1" wrap="square" lIns="0" tIns="0" rIns="0" bIns="0" anchor="t" anchorCtr="0">
            <a:noAutofit/>
          </a:bodyPr>
          <a:lstStyle/>
          <a:p>
            <a:pPr lvl="0" algn="ctr">
              <a:lnSpc>
                <a:spcPct val="94545"/>
              </a:lnSpc>
              <a:buSzPts val="2750"/>
            </a:pPr>
            <a:r>
              <a:rPr lang="en-US" sz="2750" dirty="0">
                <a:solidFill>
                  <a:srgbClr val="151617"/>
                </a:solidFill>
                <a:latin typeface="Anton"/>
                <a:ea typeface="Anton"/>
                <a:cs typeface="Anton"/>
                <a:sym typeface="Anton"/>
              </a:rPr>
              <a:t>Sie </a:t>
            </a:r>
            <a:r>
              <a:rPr lang="en-US" sz="2750" dirty="0" err="1">
                <a:solidFill>
                  <a:srgbClr val="151617"/>
                </a:solidFill>
                <a:latin typeface="Anton"/>
                <a:ea typeface="Anton"/>
                <a:cs typeface="Anton"/>
                <a:sym typeface="Anton"/>
              </a:rPr>
              <a:t>sind</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nicht</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allein</a:t>
            </a:r>
            <a:endParaRPr sz="2750" b="0" i="0" u="none" strike="noStrike" cap="none" dirty="0">
              <a:solidFill>
                <a:srgbClr val="000000"/>
              </a:solidFill>
              <a:latin typeface="Arial"/>
              <a:ea typeface="Arial"/>
              <a:cs typeface="Arial"/>
              <a:sym typeface="Arial"/>
            </a:endParaRPr>
          </a:p>
        </p:txBody>
      </p:sp>
      <p:sp>
        <p:nvSpPr>
          <p:cNvPr id="261" name="Google Shape;261;p18"/>
          <p:cNvSpPr/>
          <p:nvPr/>
        </p:nvSpPr>
        <p:spPr>
          <a:xfrm>
            <a:off x="7259325" y="9329213"/>
            <a:ext cx="5964674" cy="342424"/>
          </a:xfrm>
          <a:prstGeom prst="rect">
            <a:avLst/>
          </a:prstGeom>
          <a:noFill/>
          <a:ln>
            <a:noFill/>
          </a:ln>
        </p:spPr>
        <p:txBody>
          <a:bodyPr spcFirstLastPara="1" wrap="square" lIns="0" tIns="0" rIns="0" bIns="0" anchor="t" anchorCtr="0">
            <a:noAutofit/>
          </a:bodyPr>
          <a:lstStyle/>
          <a:p>
            <a:pPr lvl="0" algn="ctr">
              <a:lnSpc>
                <a:spcPct val="96363"/>
              </a:lnSpc>
              <a:buSzPts val="2750"/>
            </a:pPr>
            <a:r>
              <a:rPr lang="en-US" sz="2750" dirty="0">
                <a:solidFill>
                  <a:srgbClr val="151617"/>
                </a:solidFill>
                <a:latin typeface="Quicksand"/>
                <a:ea typeface="Quicksand"/>
                <a:cs typeface="Quicksand"/>
                <a:sym typeface="Quicksand"/>
              </a:rPr>
              <a:t>Support </a:t>
            </a:r>
            <a:r>
              <a:rPr lang="en-US" sz="2750" dirty="0" err="1">
                <a:solidFill>
                  <a:srgbClr val="151617"/>
                </a:solidFill>
                <a:latin typeface="Quicksand"/>
                <a:ea typeface="Quicksand"/>
                <a:cs typeface="Quicksand"/>
                <a:sym typeface="Quicksand"/>
              </a:rPr>
              <a:t>steht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dir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zur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Verfügung</a:t>
            </a:r>
            <a:endParaRPr sz="2750" b="0" i="0" u="none" strike="noStrike" cap="none" dirty="0">
              <a:solidFill>
                <a:srgbClr val="000000"/>
              </a:solidFill>
              <a:latin typeface="Arial"/>
              <a:ea typeface="Arial"/>
              <a:cs typeface="Arial"/>
              <a:sym typeface="Arial"/>
            </a:endParaRPr>
          </a:p>
        </p:txBody>
      </p:sp>
      <p:sp>
        <p:nvSpPr>
          <p:cNvPr id="262" name="Google Shape;262;p18"/>
          <p:cNvSpPr/>
          <p:nvPr/>
        </p:nvSpPr>
        <p:spPr>
          <a:xfrm>
            <a:off x="13908312" y="7612156"/>
            <a:ext cx="53340" cy="642223"/>
          </a:xfrm>
          <a:prstGeom prst="roundRect">
            <a:avLst>
              <a:gd name="adj" fmla="val 17143"/>
            </a:avLst>
          </a:pr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263" name="Google Shape;263;p18"/>
          <p:cNvSpPr/>
          <p:nvPr/>
        </p:nvSpPr>
        <p:spPr>
          <a:xfrm>
            <a:off x="13694238" y="8013515"/>
            <a:ext cx="481608" cy="481608"/>
          </a:xfrm>
          <a:prstGeom prst="roundRect">
            <a:avLst>
              <a:gd name="adj" fmla="val 1899"/>
            </a:avLst>
          </a:prstGeom>
          <a:solidFill>
            <a:srgbClr val="F5F5F5"/>
          </a:solidFill>
          <a:ln w="30475"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pic>
        <p:nvPicPr>
          <p:cNvPr id="264" name="Google Shape;264;p18" descr="preencoded.png"/>
          <p:cNvPicPr preferRelativeResize="0"/>
          <p:nvPr/>
        </p:nvPicPr>
        <p:blipFill rotWithShape="1">
          <a:blip r:embed="rId8">
            <a:alphaModFix/>
          </a:blip>
          <a:srcRect/>
          <a:stretch/>
        </p:blipFill>
        <p:spPr>
          <a:xfrm>
            <a:off x="13774426" y="8053580"/>
            <a:ext cx="321112" cy="401360"/>
          </a:xfrm>
          <a:prstGeom prst="rect">
            <a:avLst/>
          </a:prstGeom>
          <a:noFill/>
          <a:ln>
            <a:noFill/>
          </a:ln>
        </p:spPr>
      </p:pic>
      <p:sp>
        <p:nvSpPr>
          <p:cNvPr id="265" name="Google Shape;265;p18"/>
          <p:cNvSpPr/>
          <p:nvPr/>
        </p:nvSpPr>
        <p:spPr>
          <a:xfrm>
            <a:off x="12623568" y="5933573"/>
            <a:ext cx="2676168" cy="334566"/>
          </a:xfrm>
          <a:prstGeom prst="rect">
            <a:avLst/>
          </a:prstGeom>
          <a:noFill/>
          <a:ln>
            <a:noFill/>
          </a:ln>
        </p:spPr>
        <p:txBody>
          <a:bodyPr spcFirstLastPara="1" wrap="square" lIns="0" tIns="0" rIns="0" bIns="0" anchor="t" anchorCtr="0">
            <a:noAutofit/>
          </a:bodyPr>
          <a:lstStyle/>
          <a:p>
            <a:pPr lvl="0" algn="ctr">
              <a:lnSpc>
                <a:spcPct val="94545"/>
              </a:lnSpc>
              <a:buSzPts val="2750"/>
            </a:pPr>
            <a:r>
              <a:rPr lang="en-US" sz="2750" dirty="0" err="1">
                <a:solidFill>
                  <a:srgbClr val="151617"/>
                </a:solidFill>
                <a:latin typeface="Anton"/>
                <a:ea typeface="Anton"/>
                <a:cs typeface="Anton"/>
                <a:sym typeface="Anton"/>
              </a:rPr>
              <a:t>Kontakt</a:t>
            </a:r>
            <a:r>
              <a:rPr lang="en-US" sz="2750" dirty="0">
                <a:solidFill>
                  <a:srgbClr val="151617"/>
                </a:solidFill>
                <a:latin typeface="Anton"/>
                <a:ea typeface="Anton"/>
                <a:cs typeface="Anton"/>
                <a:sym typeface="Anton"/>
              </a:rPr>
              <a:t> Services</a:t>
            </a:r>
            <a:endParaRPr sz="2750" b="0" i="0" u="none" strike="noStrike" cap="none" dirty="0">
              <a:solidFill>
                <a:srgbClr val="000000"/>
              </a:solidFill>
              <a:latin typeface="Arial"/>
              <a:ea typeface="Arial"/>
              <a:cs typeface="Arial"/>
              <a:sym typeface="Arial"/>
            </a:endParaRPr>
          </a:p>
        </p:txBody>
      </p:sp>
      <p:sp>
        <p:nvSpPr>
          <p:cNvPr id="266" name="Google Shape;266;p18"/>
          <p:cNvSpPr/>
          <p:nvPr/>
        </p:nvSpPr>
        <p:spPr>
          <a:xfrm>
            <a:off x="10952645" y="6441185"/>
            <a:ext cx="5964674" cy="342424"/>
          </a:xfrm>
          <a:prstGeom prst="rect">
            <a:avLst/>
          </a:prstGeom>
          <a:noFill/>
          <a:ln>
            <a:noFill/>
          </a:ln>
        </p:spPr>
        <p:txBody>
          <a:bodyPr spcFirstLastPara="1" wrap="square" lIns="0" tIns="0" rIns="0" bIns="0" anchor="t" anchorCtr="0">
            <a:noAutofit/>
          </a:bodyPr>
          <a:lstStyle/>
          <a:p>
            <a:pPr lvl="0" algn="ctr">
              <a:lnSpc>
                <a:spcPct val="96363"/>
              </a:lnSpc>
              <a:buSzPts val="2750"/>
            </a:pPr>
            <a:r>
              <a:rPr lang="en-US" sz="2750" dirty="0" err="1">
                <a:solidFill>
                  <a:srgbClr val="151617"/>
                </a:solidFill>
                <a:latin typeface="Quicksand"/>
                <a:ea typeface="Quicksand"/>
                <a:cs typeface="Quicksand"/>
                <a:sym typeface="Quicksand"/>
              </a:rPr>
              <a:t>Wende</a:t>
            </a:r>
            <a:r>
              <a:rPr lang="en-US" sz="2750" dirty="0">
                <a:solidFill>
                  <a:srgbClr val="151617"/>
                </a:solidFill>
                <a:latin typeface="Quicksand"/>
                <a:ea typeface="Quicksand"/>
                <a:cs typeface="Quicksand"/>
                <a:sym typeface="Quicksand"/>
              </a:rPr>
              <a:t> dich an </a:t>
            </a:r>
            <a:r>
              <a:rPr lang="en-US" sz="2750" dirty="0" err="1">
                <a:solidFill>
                  <a:srgbClr val="151617"/>
                </a:solidFill>
                <a:latin typeface="Quicksand"/>
                <a:ea typeface="Quicksand"/>
                <a:cs typeface="Quicksand"/>
                <a:sym typeface="Quicksand"/>
              </a:rPr>
              <a:t>gehörlosenfreundliche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Unterstützung</a:t>
            </a:r>
            <a:endParaRPr sz="2750" b="0" i="0" u="none" strike="noStrike" cap="none"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70"/>
        <p:cNvGrpSpPr/>
        <p:nvPr/>
      </p:nvGrpSpPr>
      <p:grpSpPr>
        <a:xfrm>
          <a:off x="0" y="0"/>
          <a:ext cx="0" cy="0"/>
          <a:chOff x="0" y="0"/>
          <a:chExt cx="0" cy="0"/>
        </a:xfrm>
      </p:grpSpPr>
      <p:grpSp>
        <p:nvGrpSpPr>
          <p:cNvPr id="271" name="Google Shape;271;p19"/>
          <p:cNvGrpSpPr/>
          <p:nvPr/>
        </p:nvGrpSpPr>
        <p:grpSpPr>
          <a:xfrm>
            <a:off x="0" y="-216991"/>
            <a:ext cx="2922084" cy="10503991"/>
            <a:chOff x="0" y="-57150"/>
            <a:chExt cx="769602" cy="2766483"/>
          </a:xfrm>
        </p:grpSpPr>
        <p:sp>
          <p:nvSpPr>
            <p:cNvPr id="272" name="Google Shape;272;p1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3" name="Google Shape;273;p1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74" name="Google Shape;274;p1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5" name="Google Shape;275;p19"/>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p19"/>
          <p:cNvSpPr txBox="1"/>
          <p:nvPr/>
        </p:nvSpPr>
        <p:spPr>
          <a:xfrm>
            <a:off x="3253515" y="456993"/>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rgbClr val="FFFFFF"/>
                </a:solidFill>
                <a:latin typeface="Anton"/>
                <a:ea typeface="Anton"/>
                <a:cs typeface="Anton"/>
                <a:sym typeface="Anton"/>
              </a:rPr>
              <a:t>Vielen</a:t>
            </a:r>
            <a:r>
              <a:rPr lang="en-US" sz="8000" b="1" dirty="0">
                <a:solidFill>
                  <a:srgbClr val="FFFFFF"/>
                </a:solidFill>
                <a:latin typeface="Anton"/>
                <a:ea typeface="Anton"/>
                <a:cs typeface="Anton"/>
                <a:sym typeface="Anton"/>
              </a:rPr>
              <a:t> Dank!</a:t>
            </a:r>
            <a:endParaRPr sz="2750" b="0" i="0" u="none" strike="noStrike" cap="none" dirty="0">
              <a:solidFill>
                <a:srgbClr val="FFFFFF"/>
              </a:solidFill>
              <a:latin typeface="Quicksand"/>
              <a:ea typeface="Quicksand"/>
              <a:cs typeface="Quicksand"/>
              <a:sym typeface="Quicksand"/>
            </a:endParaRPr>
          </a:p>
        </p:txBody>
      </p:sp>
      <p:sp>
        <p:nvSpPr>
          <p:cNvPr id="277" name="Google Shape;277;p19"/>
          <p:cNvSpPr/>
          <p:nvPr/>
        </p:nvSpPr>
        <p:spPr>
          <a:xfrm>
            <a:off x="3506113" y="3439834"/>
            <a:ext cx="3608070"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a:t>
            </a:r>
            <a:endParaRPr sz="5850" b="0" i="0" u="none" strike="noStrike" cap="none">
              <a:solidFill>
                <a:schemeClr val="lt1"/>
              </a:solidFill>
              <a:latin typeface="Arial"/>
              <a:ea typeface="Arial"/>
              <a:cs typeface="Arial"/>
              <a:sym typeface="Arial"/>
            </a:endParaRPr>
          </a:p>
        </p:txBody>
      </p:sp>
      <p:sp>
        <p:nvSpPr>
          <p:cNvPr id="278" name="Google Shape;278;p19"/>
          <p:cNvSpPr/>
          <p:nvPr/>
        </p:nvSpPr>
        <p:spPr>
          <a:xfrm>
            <a:off x="3892471" y="4471630"/>
            <a:ext cx="2835235" cy="354330"/>
          </a:xfrm>
          <a:prstGeom prst="rect">
            <a:avLst/>
          </a:prstGeom>
          <a:noFill/>
          <a:ln>
            <a:noFill/>
          </a:ln>
        </p:spPr>
        <p:txBody>
          <a:bodyPr spcFirstLastPara="1" wrap="square" lIns="0" tIns="0" rIns="0" bIns="0" anchor="t" anchorCtr="0">
            <a:noAutofit/>
          </a:bodyPr>
          <a:lstStyle/>
          <a:p>
            <a:pPr lvl="0" algn="ctr">
              <a:buSzPts val="2750"/>
            </a:pPr>
            <a:r>
              <a:rPr lang="en-US" sz="2400" dirty="0" err="1">
                <a:solidFill>
                  <a:schemeClr val="lt1"/>
                </a:solidFill>
                <a:latin typeface="Anton"/>
                <a:ea typeface="Anton"/>
                <a:cs typeface="Anton"/>
                <a:sym typeface="Anton"/>
              </a:rPr>
              <a:t>Geteilte</a:t>
            </a:r>
            <a:r>
              <a:rPr lang="en-US" sz="2400" dirty="0">
                <a:solidFill>
                  <a:schemeClr val="lt1"/>
                </a:solidFill>
                <a:latin typeface="Anton"/>
                <a:ea typeface="Anton"/>
                <a:cs typeface="Anton"/>
                <a:sym typeface="Anton"/>
              </a:rPr>
              <a:t> </a:t>
            </a:r>
            <a:r>
              <a:rPr lang="en-US" sz="2400" dirty="0" err="1">
                <a:solidFill>
                  <a:schemeClr val="lt1"/>
                </a:solidFill>
                <a:latin typeface="Anton"/>
                <a:ea typeface="Anton"/>
                <a:cs typeface="Anton"/>
                <a:sym typeface="Anton"/>
              </a:rPr>
              <a:t>Informationen</a:t>
            </a:r>
            <a:endParaRPr sz="2400" b="0" i="0" u="none" strike="noStrike" cap="none" dirty="0">
              <a:solidFill>
                <a:schemeClr val="lt1"/>
              </a:solidFill>
              <a:latin typeface="Arial"/>
              <a:ea typeface="Arial"/>
              <a:cs typeface="Arial"/>
              <a:sym typeface="Arial"/>
            </a:endParaRPr>
          </a:p>
        </p:txBody>
      </p:sp>
      <p:sp>
        <p:nvSpPr>
          <p:cNvPr id="279" name="Google Shape;279;p19"/>
          <p:cNvSpPr/>
          <p:nvPr/>
        </p:nvSpPr>
        <p:spPr>
          <a:xfrm>
            <a:off x="3506113" y="4962048"/>
            <a:ext cx="3608070" cy="362903"/>
          </a:xfrm>
          <a:prstGeom prst="rect">
            <a:avLst/>
          </a:prstGeom>
          <a:noFill/>
          <a:ln>
            <a:noFill/>
          </a:ln>
        </p:spPr>
        <p:txBody>
          <a:bodyPr spcFirstLastPara="1" wrap="square" lIns="0" tIns="0" rIns="0" bIns="0" anchor="t" anchorCtr="0">
            <a:noAutofit/>
          </a:bodyPr>
          <a:lstStyle/>
          <a:p>
            <a:pPr lvl="0" algn="ctr">
              <a:lnSpc>
                <a:spcPct val="103636"/>
              </a:lnSpc>
              <a:buSzPts val="2750"/>
            </a:pPr>
            <a:r>
              <a:rPr lang="en-US" sz="2750" dirty="0">
                <a:solidFill>
                  <a:schemeClr val="lt1"/>
                </a:solidFill>
                <a:latin typeface="Quicksand"/>
                <a:ea typeface="Quicksand"/>
                <a:cs typeface="Quicksand"/>
                <a:sym typeface="Quicksand"/>
              </a:rPr>
              <a:t>Du </a:t>
            </a:r>
            <a:r>
              <a:rPr lang="en-US" sz="2750" dirty="0" err="1">
                <a:solidFill>
                  <a:schemeClr val="lt1"/>
                </a:solidFill>
                <a:latin typeface="Quicksand"/>
                <a:ea typeface="Quicksand"/>
                <a:cs typeface="Quicksand"/>
                <a:sym typeface="Quicksand"/>
              </a:rPr>
              <a:t>verfügst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jetzt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über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Ressourcen</a:t>
            </a:r>
            <a:endParaRPr sz="2750" b="0" i="0" u="none" strike="noStrike" cap="none" dirty="0">
              <a:solidFill>
                <a:schemeClr val="lt1"/>
              </a:solidFill>
              <a:latin typeface="Arial"/>
              <a:ea typeface="Arial"/>
              <a:cs typeface="Arial"/>
              <a:sym typeface="Arial"/>
            </a:endParaRPr>
          </a:p>
        </p:txBody>
      </p:sp>
      <p:sp>
        <p:nvSpPr>
          <p:cNvPr id="280" name="Google Shape;280;p19"/>
          <p:cNvSpPr/>
          <p:nvPr/>
        </p:nvSpPr>
        <p:spPr>
          <a:xfrm>
            <a:off x="8227297" y="3439834"/>
            <a:ext cx="360818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a:t>
            </a:r>
            <a:endParaRPr sz="5850" b="0" i="0" u="none" strike="noStrike" cap="none">
              <a:solidFill>
                <a:schemeClr val="lt1"/>
              </a:solidFill>
              <a:latin typeface="Arial"/>
              <a:ea typeface="Arial"/>
              <a:cs typeface="Arial"/>
              <a:sym typeface="Arial"/>
            </a:endParaRPr>
          </a:p>
        </p:txBody>
      </p:sp>
      <p:sp>
        <p:nvSpPr>
          <p:cNvPr id="281" name="Google Shape;281;p19"/>
          <p:cNvSpPr/>
          <p:nvPr/>
        </p:nvSpPr>
        <p:spPr>
          <a:xfrm>
            <a:off x="8613774" y="4471630"/>
            <a:ext cx="2835235" cy="354330"/>
          </a:xfrm>
          <a:prstGeom prst="rect">
            <a:avLst/>
          </a:prstGeom>
          <a:noFill/>
          <a:ln>
            <a:noFill/>
          </a:ln>
        </p:spPr>
        <p:txBody>
          <a:bodyPr spcFirstLastPara="1" wrap="square" lIns="0" tIns="0" rIns="0" bIns="0" anchor="t" anchorCtr="0">
            <a:noAutofit/>
          </a:bodyPr>
          <a:lstStyle/>
          <a:p>
            <a:pPr lvl="0" algn="ctr">
              <a:buSzPts val="2750"/>
            </a:pPr>
            <a:r>
              <a:rPr lang="en-US" sz="2400" dirty="0">
                <a:solidFill>
                  <a:schemeClr val="lt1"/>
                </a:solidFill>
                <a:latin typeface="Anton"/>
                <a:ea typeface="Anton"/>
                <a:cs typeface="Anton"/>
                <a:sym typeface="Anton"/>
              </a:rPr>
              <a:t>Von der Community </a:t>
            </a:r>
            <a:r>
              <a:rPr lang="en-US" sz="2400" dirty="0" err="1">
                <a:solidFill>
                  <a:schemeClr val="lt1"/>
                </a:solidFill>
                <a:latin typeface="Anton"/>
                <a:ea typeface="Anton"/>
                <a:cs typeface="Anton"/>
                <a:sym typeface="Anton"/>
              </a:rPr>
              <a:t>entwickelt</a:t>
            </a:r>
            <a:endParaRPr sz="2400" b="0" i="0" u="none" strike="noStrike" cap="none" dirty="0">
              <a:solidFill>
                <a:schemeClr val="lt1"/>
              </a:solidFill>
              <a:latin typeface="Arial"/>
              <a:ea typeface="Arial"/>
              <a:cs typeface="Arial"/>
              <a:sym typeface="Arial"/>
            </a:endParaRPr>
          </a:p>
        </p:txBody>
      </p:sp>
      <p:sp>
        <p:nvSpPr>
          <p:cNvPr id="282" name="Google Shape;282;p19"/>
          <p:cNvSpPr/>
          <p:nvPr/>
        </p:nvSpPr>
        <p:spPr>
          <a:xfrm>
            <a:off x="8227297" y="5418295"/>
            <a:ext cx="3608189" cy="362903"/>
          </a:xfrm>
          <a:prstGeom prst="rect">
            <a:avLst/>
          </a:prstGeom>
          <a:noFill/>
          <a:ln>
            <a:noFill/>
          </a:ln>
        </p:spPr>
        <p:txBody>
          <a:bodyPr spcFirstLastPara="1" wrap="square" lIns="0" tIns="0" rIns="0" bIns="0" anchor="t" anchorCtr="0">
            <a:noAutofit/>
          </a:bodyPr>
          <a:lstStyle/>
          <a:p>
            <a:pPr lvl="0" algn="ctr">
              <a:lnSpc>
                <a:spcPct val="103636"/>
              </a:lnSpc>
              <a:buSzPts val="2750"/>
            </a:pPr>
            <a:r>
              <a:rPr lang="en-US" sz="2750" dirty="0" err="1">
                <a:solidFill>
                  <a:schemeClr val="lt1"/>
                </a:solidFill>
                <a:latin typeface="Quicksand"/>
                <a:ea typeface="Quicksand"/>
                <a:cs typeface="Quicksand"/>
                <a:sym typeface="Quicksand"/>
              </a:rPr>
              <a:t>Hilf</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mit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indem</a:t>
            </a:r>
            <a:r>
              <a:rPr lang="en-US" sz="2750" dirty="0">
                <a:solidFill>
                  <a:schemeClr val="lt1"/>
                </a:solidFill>
                <a:latin typeface="Quicksand"/>
                <a:ea typeface="Quicksand"/>
                <a:cs typeface="Quicksand"/>
                <a:sym typeface="Quicksand"/>
              </a:rPr>
              <a:t> du </a:t>
            </a:r>
            <a:r>
              <a:rPr lang="en-US" sz="2750" dirty="0" err="1">
                <a:solidFill>
                  <a:schemeClr val="lt1"/>
                </a:solidFill>
                <a:latin typeface="Quicksand"/>
                <a:ea typeface="Quicksand"/>
                <a:cs typeface="Quicksand"/>
                <a:sym typeface="Quicksand"/>
              </a:rPr>
              <a:t>es</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mit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anderen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teilen</a:t>
            </a:r>
            <a:endParaRPr sz="2750" b="0" i="0" u="none" strike="noStrike" cap="none" dirty="0">
              <a:solidFill>
                <a:schemeClr val="lt1"/>
              </a:solidFill>
              <a:latin typeface="Arial"/>
              <a:ea typeface="Arial"/>
              <a:cs typeface="Arial"/>
              <a:sym typeface="Arial"/>
            </a:endParaRPr>
          </a:p>
        </p:txBody>
      </p:sp>
      <p:sp>
        <p:nvSpPr>
          <p:cNvPr id="283" name="Google Shape;283;p19"/>
          <p:cNvSpPr/>
          <p:nvPr/>
        </p:nvSpPr>
        <p:spPr>
          <a:xfrm>
            <a:off x="5866644" y="6118740"/>
            <a:ext cx="360818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a:t>
            </a:r>
            <a:endParaRPr sz="5850" b="0" i="0" u="none" strike="noStrike" cap="none">
              <a:solidFill>
                <a:schemeClr val="lt1"/>
              </a:solidFill>
              <a:latin typeface="Arial"/>
              <a:ea typeface="Arial"/>
              <a:cs typeface="Arial"/>
              <a:sym typeface="Arial"/>
            </a:endParaRPr>
          </a:p>
        </p:txBody>
      </p:sp>
      <p:sp>
        <p:nvSpPr>
          <p:cNvPr id="284" name="Google Shape;284;p19"/>
          <p:cNvSpPr/>
          <p:nvPr/>
        </p:nvSpPr>
        <p:spPr>
          <a:xfrm>
            <a:off x="6253121" y="7150536"/>
            <a:ext cx="2835235" cy="354330"/>
          </a:xfrm>
          <a:prstGeom prst="rect">
            <a:avLst/>
          </a:prstGeom>
          <a:noFill/>
          <a:ln>
            <a:noFill/>
          </a:ln>
        </p:spPr>
        <p:txBody>
          <a:bodyPr spcFirstLastPara="1" wrap="square" lIns="0" tIns="0" rIns="0" bIns="0" anchor="t" anchorCtr="0">
            <a:noAutofit/>
          </a:bodyPr>
          <a:lstStyle/>
          <a:p>
            <a:pPr lvl="0" algn="ctr">
              <a:buSzPts val="2750"/>
            </a:pPr>
            <a:r>
              <a:rPr lang="en-US" sz="2000" dirty="0" err="1">
                <a:solidFill>
                  <a:schemeClr val="lt1"/>
                </a:solidFill>
                <a:latin typeface="Anton"/>
                <a:ea typeface="Anton"/>
                <a:cs typeface="Anton"/>
                <a:sym typeface="Anton"/>
              </a:rPr>
              <a:t>Bleiben</a:t>
            </a:r>
            <a:r>
              <a:rPr lang="en-US" sz="2000" dirty="0">
                <a:solidFill>
                  <a:schemeClr val="lt1"/>
                </a:solidFill>
                <a:latin typeface="Anton"/>
                <a:ea typeface="Anton"/>
                <a:cs typeface="Anton"/>
                <a:sym typeface="Anton"/>
              </a:rPr>
              <a:t> Sie in </a:t>
            </a:r>
            <a:r>
              <a:rPr lang="en-US" sz="2000" dirty="0" err="1">
                <a:solidFill>
                  <a:schemeClr val="lt1"/>
                </a:solidFill>
                <a:latin typeface="Anton"/>
                <a:ea typeface="Anton"/>
                <a:cs typeface="Anton"/>
                <a:sym typeface="Anton"/>
              </a:rPr>
              <a:t>Verbindung</a:t>
            </a:r>
            <a:endParaRPr sz="2000" b="0" i="0" u="none" strike="noStrike" cap="none" dirty="0">
              <a:solidFill>
                <a:schemeClr val="lt1"/>
              </a:solidFill>
              <a:latin typeface="Arial"/>
              <a:ea typeface="Arial"/>
              <a:cs typeface="Arial"/>
              <a:sym typeface="Arial"/>
            </a:endParaRPr>
          </a:p>
        </p:txBody>
      </p:sp>
      <p:sp>
        <p:nvSpPr>
          <p:cNvPr id="285" name="Google Shape;285;p19"/>
          <p:cNvSpPr/>
          <p:nvPr/>
        </p:nvSpPr>
        <p:spPr>
          <a:xfrm>
            <a:off x="5866644" y="7640954"/>
            <a:ext cx="3608189" cy="362903"/>
          </a:xfrm>
          <a:prstGeom prst="rect">
            <a:avLst/>
          </a:prstGeom>
          <a:noFill/>
          <a:ln>
            <a:noFill/>
          </a:ln>
        </p:spPr>
        <p:txBody>
          <a:bodyPr spcFirstLastPara="1" wrap="square" lIns="0" tIns="0" rIns="0" bIns="0" anchor="t" anchorCtr="0">
            <a:noAutofit/>
          </a:bodyPr>
          <a:lstStyle/>
          <a:p>
            <a:pPr lvl="0" algn="ctr">
              <a:lnSpc>
                <a:spcPct val="103636"/>
              </a:lnSpc>
              <a:buSzPts val="2750"/>
            </a:pPr>
            <a:r>
              <a:rPr lang="en-US" sz="2750" dirty="0" err="1">
                <a:solidFill>
                  <a:schemeClr val="lt1"/>
                </a:solidFill>
                <a:latin typeface="Quicksand"/>
                <a:ea typeface="Quicksand"/>
                <a:cs typeface="Quicksand"/>
                <a:sym typeface="Quicksand"/>
              </a:rPr>
              <a:t>Fragen</a:t>
            </a:r>
            <a:r>
              <a:rPr lang="en-US" sz="2750" dirty="0">
                <a:solidFill>
                  <a:schemeClr val="lt1"/>
                </a:solidFill>
                <a:latin typeface="Quicksand"/>
                <a:ea typeface="Quicksand"/>
                <a:cs typeface="Quicksand"/>
                <a:sym typeface="Quicksand"/>
              </a:rPr>
              <a:t>? </a:t>
            </a:r>
            <a:br>
              <a:rPr lang="en-US" sz="2750" dirty="0">
                <a:solidFill>
                  <a:schemeClr val="lt1"/>
                </a:solidFill>
                <a:latin typeface="Quicksand"/>
                <a:ea typeface="Quicksand"/>
                <a:cs typeface="Quicksand"/>
                <a:sym typeface="Quicksand"/>
              </a:rPr>
            </a:br>
            <a:r>
              <a:rPr lang="en-US" sz="2750" dirty="0" err="1">
                <a:solidFill>
                  <a:schemeClr val="lt1"/>
                </a:solidFill>
                <a:latin typeface="Quicksand"/>
                <a:ea typeface="Quicksand"/>
                <a:cs typeface="Quicksand"/>
                <a:sym typeface="Quicksand"/>
              </a:rPr>
              <a:t>Kontaktiere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uns</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jederzeit</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pic>
        <p:nvPicPr>
          <p:cNvPr id="286" name="Google Shape;286;p19" descr="preencoded.png"/>
          <p:cNvPicPr preferRelativeResize="0"/>
          <p:nvPr/>
        </p:nvPicPr>
        <p:blipFill rotWithShape="1">
          <a:blip r:embed="rId5">
            <a:alphaModFix/>
          </a:blip>
          <a:srcRect/>
          <a:stretch/>
        </p:blipFill>
        <p:spPr>
          <a:xfrm>
            <a:off x="12419515" y="0"/>
            <a:ext cx="5868485" cy="8802728"/>
          </a:xfrm>
          <a:prstGeom prst="rect">
            <a:avLst/>
          </a:prstGeom>
          <a:noFill/>
          <a:ln>
            <a:noFill/>
          </a:ln>
        </p:spPr>
      </p:pic>
      <p:sp>
        <p:nvSpPr>
          <p:cNvPr id="287" name="Google Shape;287;p19"/>
          <p:cNvSpPr txBox="1"/>
          <p:nvPr/>
        </p:nvSpPr>
        <p:spPr>
          <a:xfrm>
            <a:off x="8978900" y="8877088"/>
            <a:ext cx="9309100"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Quicksand"/>
                <a:ea typeface="Quicksand"/>
                <a:cs typeface="Quicksand"/>
                <a:sym typeface="Quicksand"/>
              </a:rPr>
              <a:t>Source: Image generated by ChatGPT</a:t>
            </a: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br>
              <a:rPr lang="en-US" sz="1400" b="0" i="0" u="none" strike="noStrike" cap="none">
                <a:solidFill>
                  <a:schemeClr val="lt1"/>
                </a:solidFill>
                <a:latin typeface="Arial"/>
                <a:ea typeface="Arial"/>
                <a:cs typeface="Arial"/>
                <a:sym typeface="Arial"/>
              </a:rPr>
            </a:b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91"/>
        <p:cNvGrpSpPr/>
        <p:nvPr/>
      </p:nvGrpSpPr>
      <p:grpSpPr>
        <a:xfrm>
          <a:off x="0" y="0"/>
          <a:ext cx="0" cy="0"/>
          <a:chOff x="0" y="0"/>
          <a:chExt cx="0" cy="0"/>
        </a:xfrm>
      </p:grpSpPr>
      <p:sp>
        <p:nvSpPr>
          <p:cNvPr id="292" name="Google Shape;292;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5" name="Google Shape;295;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6" name="Google Shape;296;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97" name="Google Shape;297;p3"/>
          <p:cNvGrpSpPr/>
          <p:nvPr/>
        </p:nvGrpSpPr>
        <p:grpSpPr>
          <a:xfrm>
            <a:off x="-228300" y="6944209"/>
            <a:ext cx="18940740" cy="4430740"/>
            <a:chOff x="0" y="-57150"/>
            <a:chExt cx="4988508" cy="1166944"/>
          </a:xfrm>
        </p:grpSpPr>
        <p:sp>
          <p:nvSpPr>
            <p:cNvPr id="298" name="Google Shape;298;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9" name="Google Shape;299;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00" name="Google Shape;300;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1" name="Google Shape;301;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2" name="Google Shape;302;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3" name="Google Shape;303;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4" name="Google Shape;304;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p3"/>
          <p:cNvSpPr txBox="1"/>
          <p:nvPr/>
        </p:nvSpPr>
        <p:spPr>
          <a:xfrm>
            <a:off x="2035247" y="1462481"/>
            <a:ext cx="3102769"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306" name="Google Shape;306;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Arial"/>
              <a:ea typeface="Arial"/>
              <a:cs typeface="Arial"/>
              <a:sym typeface="Arial"/>
            </a:endParaRPr>
          </a:p>
        </p:txBody>
      </p:sp>
      <p:sp>
        <p:nvSpPr>
          <p:cNvPr id="307" name="Google Shape;307;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 Culture, Heritage and Diversity</a:t>
            </a:r>
            <a:endParaRPr sz="1400" b="0" i="0" u="none" strike="noStrike" cap="none">
              <a:solidFill>
                <a:srgbClr val="000000"/>
              </a:solidFill>
              <a:latin typeface="Arial"/>
              <a:ea typeface="Arial"/>
              <a:cs typeface="Arial"/>
              <a:sym typeface="Arial"/>
            </a:endParaRPr>
          </a:p>
        </p:txBody>
      </p:sp>
      <p:sp>
        <p:nvSpPr>
          <p:cNvPr id="308" name="Google Shape;308;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@deafstudies.eu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487</Words>
  <Application>Microsoft Office PowerPoint</Application>
  <PresentationFormat>Benutzerdefiniert</PresentationFormat>
  <Paragraphs>90</Paragraphs>
  <Slides>11</Slides>
  <Notes>11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11</vt:i4>
      </vt:variant>
    </vt:vector>
  </HeadingPairs>
  <TitlesOfParts>
    <vt:vector size="16" baseType="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12</cp:revision>
  <dcterms:created xsi:type="dcterms:W3CDTF">2006-08-16T00:00:00Z</dcterms:created>
  <dcterms:modified xsi:type="dcterms:W3CDTF">2026-06-11T13:10:51Z</dcterms:modified>
</cp:coreProperties>
</file>