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Anton"/>
      <p:regular r:id="rId17"/>
    </p:embeddedFont>
    <p:embeddedFont>
      <p:font typeface="Quicksand"/>
      <p:regular r:id="rId18"/>
      <p:bold r:id="rId19"/>
    </p:embeddedFont>
    <p:embeddedFont>
      <p:font typeface="Quicksand Medium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jJUCspnhxe9uMsyaKQEXLQeIOs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icksandMedium-regular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QuicksandMedium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nton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Quicksand-bold.fntdata"/><Relationship Id="rId6" Type="http://schemas.openxmlformats.org/officeDocument/2006/relationships/slide" Target="slides/slide1.xml"/><Relationship Id="rId18" Type="http://schemas.openxmlformats.org/officeDocument/2006/relationships/font" Target="fonts/Quicksan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4oTj7StJDY0" TargetMode="External"/><Relationship Id="rId3" Type="http://schemas.openxmlformats.org/officeDocument/2006/relationships/hyperlink" Target="https://www.youtube.com/watch?v=j_hW3KqyzQ8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5f1fb36ef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g35f1fb36ef7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f1fb36ef7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g35f1fb36ef7_0_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1fb36ef7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g35f1fb36ef7_0_1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f1fb36ef7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g35f1fb36ef7_0_1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1fb36ef7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chemeClr val="hlink"/>
                </a:solidFill>
                <a:hlinkClick r:id="rId2"/>
              </a:rPr>
              <a:t>https://www.youtube.com/watch?v=4oTj7StJDY0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https://www.youtube.com/watch?v=j_hW3KqyzQ8</a:t>
            </a:r>
            <a:endParaRPr/>
          </a:p>
        </p:txBody>
      </p:sp>
      <p:sp>
        <p:nvSpPr>
          <p:cNvPr id="182" name="Google Shape;182;g35f1fb36ef7_0_2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f1fb36ef7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g35f1fb36ef7_0_2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5f1fb36ef7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2" name="Google Shape;222;g35f1fb36ef7_0_30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5f1fb36ef7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3" name="Google Shape;243;g35f1fb36ef7_0_3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5f1fb36ef7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" name="Google Shape;271;g35f1fb36ef7_0_3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2" name="Google Shape;2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image" Target="../media/image7.png"/><Relationship Id="rId8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8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10.png"/><Relationship Id="rId6" Type="http://schemas.openxmlformats.org/officeDocument/2006/relationships/image" Target="../media/image13.png"/><Relationship Id="rId7" Type="http://schemas.openxmlformats.org/officeDocument/2006/relationships/image" Target="../media/image24.png"/><Relationship Id="rId8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11" Type="http://schemas.openxmlformats.org/officeDocument/2006/relationships/image" Target="../media/image18.png"/><Relationship Id="rId10" Type="http://schemas.openxmlformats.org/officeDocument/2006/relationships/image" Target="../media/image34.png"/><Relationship Id="rId12" Type="http://schemas.openxmlformats.org/officeDocument/2006/relationships/image" Target="../media/image2.png"/><Relationship Id="rId9" Type="http://schemas.openxmlformats.org/officeDocument/2006/relationships/image" Target="../media/image19.png"/><Relationship Id="rId5" Type="http://schemas.openxmlformats.org/officeDocument/2006/relationships/image" Target="../media/image14.png"/><Relationship Id="rId6" Type="http://schemas.openxmlformats.org/officeDocument/2006/relationships/image" Target="../media/image33.png"/><Relationship Id="rId7" Type="http://schemas.openxmlformats.org/officeDocument/2006/relationships/image" Target="../media/image15.png"/><Relationship Id="rId8" Type="http://schemas.openxmlformats.org/officeDocument/2006/relationships/image" Target="../media/image2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6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5.png"/><Relationship Id="rId5" Type="http://schemas.openxmlformats.org/officeDocument/2006/relationships/image" Target="../media/image30.png"/><Relationship Id="rId6" Type="http://schemas.openxmlformats.org/officeDocument/2006/relationships/image" Target="../media/image28.png"/><Relationship Id="rId7" Type="http://schemas.openxmlformats.org/officeDocument/2006/relationships/image" Target="../media/image16.png"/><Relationship Id="rId8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37.png"/><Relationship Id="rId5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1.png"/><Relationship Id="rId10" Type="http://schemas.openxmlformats.org/officeDocument/2006/relationships/image" Target="../media/image29.png"/><Relationship Id="rId13" Type="http://schemas.openxmlformats.org/officeDocument/2006/relationships/image" Target="../media/image2.png"/><Relationship Id="rId12" Type="http://schemas.openxmlformats.org/officeDocument/2006/relationships/hyperlink" Target="https://deafstudies.e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Relationship Id="rId5" Type="http://schemas.openxmlformats.org/officeDocument/2006/relationships/image" Target="../media/image23.png"/><Relationship Id="rId6" Type="http://schemas.openxmlformats.org/officeDocument/2006/relationships/image" Target="../media/image25.png"/><Relationship Id="rId7" Type="http://schemas.openxmlformats.org/officeDocument/2006/relationships/image" Target="../media/image32.png"/><Relationship Id="rId8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3457348" y="3904550"/>
            <a:ext cx="14153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Salute mentale e benessere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Risorse per le persone sorde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0" y="9339575"/>
            <a:ext cx="10519200" cy="7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833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Finanziato dall’Unione Europea. Tuttavia, le opinioni e i punti di vista espressi sono esclusivamente quelli dell’autore o degli autori e non riflettono necessariamente quelli dell’Unione Europea o dell’Agenzia esecutiva europea per l’istruzione e la cultura (EACEA). Né l’Unione Europea né l’EACEA possono essere ritenute responsabili per tali contenuti.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92" name="Google Shape;92;p1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g35f1fb36ef7_0_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98" name="Google Shape;98;g35f1fb36ef7_0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g35f1fb36ef7_0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g35f1fb36ef7_0_0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1" name="Google Shape;101;g35f1fb36ef7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80138" y="4119573"/>
            <a:ext cx="978619" cy="9786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2" name="Google Shape;102;g35f1fb36ef7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12454" y="4119573"/>
            <a:ext cx="978619" cy="9786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3" name="Google Shape;103;g35f1fb36ef7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31563" y="7343731"/>
            <a:ext cx="978619" cy="9786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4" name="Google Shape;104;g35f1fb36ef7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80138" y="7250916"/>
            <a:ext cx="978619" cy="9786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5" name="Google Shape;105;g35f1fb36ef7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522200" y="-1"/>
            <a:ext cx="5744279" cy="861641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35f1fb36ef7_0_0"/>
          <p:cNvSpPr txBox="1"/>
          <p:nvPr/>
        </p:nvSpPr>
        <p:spPr>
          <a:xfrm>
            <a:off x="3266775" y="596688"/>
            <a:ext cx="9255300" cy="28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Che cos'è </a:t>
            </a:r>
            <a:endParaRPr b="0" i="0" sz="8000" u="none" cap="none" strike="noStrike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la salute mentale?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7" name="Google Shape;107;g35f1fb36ef7_0_0"/>
          <p:cNvSpPr/>
          <p:nvPr/>
        </p:nvSpPr>
        <p:spPr>
          <a:xfrm>
            <a:off x="4585570" y="4214586"/>
            <a:ext cx="2364600" cy="7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Come pensiamo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35f1fb36ef7_0_0"/>
          <p:cNvSpPr/>
          <p:nvPr/>
        </p:nvSpPr>
        <p:spPr>
          <a:xfrm>
            <a:off x="4585575" y="4748598"/>
            <a:ext cx="2922000" cy="14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nostri pensieri e sentimenti sono importanti</a:t>
            </a:r>
            <a:endParaRPr b="0"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09" name="Google Shape;109;g35f1fb36ef7_0_0"/>
          <p:cNvSpPr/>
          <p:nvPr/>
        </p:nvSpPr>
        <p:spPr>
          <a:xfrm>
            <a:off x="9017876" y="4214575"/>
            <a:ext cx="28467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Come ci sentiamo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35f1fb36ef7_0_0"/>
          <p:cNvSpPr/>
          <p:nvPr/>
        </p:nvSpPr>
        <p:spPr>
          <a:xfrm>
            <a:off x="9017886" y="4748606"/>
            <a:ext cx="2741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Tutti provano emozioni</a:t>
            </a:r>
            <a:endParaRPr b="0"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11" name="Google Shape;111;g35f1fb36ef7_0_0"/>
          <p:cNvSpPr/>
          <p:nvPr/>
        </p:nvSpPr>
        <p:spPr>
          <a:xfrm>
            <a:off x="4585570" y="7269729"/>
            <a:ext cx="2491800" cy="10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Tutti hanno una salute mentale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35f1fb36ef7_0_0"/>
          <p:cNvSpPr/>
          <p:nvPr/>
        </p:nvSpPr>
        <p:spPr>
          <a:xfrm>
            <a:off x="4585575" y="8223600"/>
            <a:ext cx="2263200" cy="14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Fa parte dell'essere umano</a:t>
            </a:r>
            <a:endParaRPr b="0"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13" name="Google Shape;113;g35f1fb36ef7_0_0"/>
          <p:cNvSpPr/>
          <p:nvPr/>
        </p:nvSpPr>
        <p:spPr>
          <a:xfrm>
            <a:off x="9037001" y="7438750"/>
            <a:ext cx="3074100" cy="7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Come ci connettiamo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35f1fb36ef7_0_0"/>
          <p:cNvSpPr/>
          <p:nvPr/>
        </p:nvSpPr>
        <p:spPr>
          <a:xfrm>
            <a:off x="9037000" y="8147400"/>
            <a:ext cx="3008400" cy="14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relazioni </a:t>
            </a:r>
            <a:b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 gli altri </a:t>
            </a:r>
            <a:b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sono importanti</a:t>
            </a:r>
            <a:endParaRPr b="0"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15" name="Google Shape;115;g35f1fb36ef7_0_0"/>
          <p:cNvSpPr txBox="1"/>
          <p:nvPr/>
        </p:nvSpPr>
        <p:spPr>
          <a:xfrm>
            <a:off x="12965575" y="8715250"/>
            <a:ext cx="5322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g35f1fb36ef7_0_0" title="IT_Co-fundedbytheEU_RGB_BLACK Outlin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511032" y="9368944"/>
            <a:ext cx="3332050" cy="73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g35f1fb36ef7_0_23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22" name="Google Shape;122;g35f1fb36ef7_0_2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g35f1fb36ef7_0_2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g35f1fb36ef7_0_2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35f1fb36ef7_0_23"/>
          <p:cNvSpPr txBox="1"/>
          <p:nvPr/>
        </p:nvSpPr>
        <p:spPr>
          <a:xfrm>
            <a:off x="3319425" y="1878438"/>
            <a:ext cx="10056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US" sz="7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Termini chiave</a:t>
            </a:r>
            <a:endParaRPr b="0" i="0" sz="7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6" name="Google Shape;126;g35f1fb36ef7_0_23"/>
          <p:cNvSpPr/>
          <p:nvPr/>
        </p:nvSpPr>
        <p:spPr>
          <a:xfrm>
            <a:off x="3918000" y="4097700"/>
            <a:ext cx="5190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35f1fb36ef7_0_23"/>
          <p:cNvSpPr/>
          <p:nvPr/>
        </p:nvSpPr>
        <p:spPr>
          <a:xfrm>
            <a:off x="4745239" y="4099366"/>
            <a:ext cx="31821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Stress 😣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35f1fb36ef7_0_23"/>
          <p:cNvSpPr/>
          <p:nvPr/>
        </p:nvSpPr>
        <p:spPr>
          <a:xfrm>
            <a:off x="3918000" y="5505374"/>
            <a:ext cx="5190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35f1fb36ef7_0_23"/>
          <p:cNvSpPr/>
          <p:nvPr/>
        </p:nvSpPr>
        <p:spPr>
          <a:xfrm>
            <a:off x="4745239" y="5507041"/>
            <a:ext cx="31821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Ansia 😟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g35f1fb36ef7_0_23"/>
          <p:cNvSpPr/>
          <p:nvPr/>
        </p:nvSpPr>
        <p:spPr>
          <a:xfrm>
            <a:off x="3918000" y="6913050"/>
            <a:ext cx="5190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35f1fb36ef7_0_23"/>
          <p:cNvSpPr/>
          <p:nvPr/>
        </p:nvSpPr>
        <p:spPr>
          <a:xfrm>
            <a:off x="4745239" y="6914717"/>
            <a:ext cx="31821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Depressione 😞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35f1fb36ef7_0_23"/>
          <p:cNvSpPr/>
          <p:nvPr/>
        </p:nvSpPr>
        <p:spPr>
          <a:xfrm>
            <a:off x="3918000" y="8320725"/>
            <a:ext cx="5190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E6E0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35f1fb36ef7_0_23"/>
          <p:cNvSpPr/>
          <p:nvPr/>
        </p:nvSpPr>
        <p:spPr>
          <a:xfrm>
            <a:off x="4745239" y="8322392"/>
            <a:ext cx="31821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Bullismo 🚫😠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with different expressions&#10;&#10;AI-generated content may be incorrect." id="134" name="Google Shape;134;g35f1fb36ef7_0_23"/>
          <p:cNvPicPr preferRelativeResize="0"/>
          <p:nvPr/>
        </p:nvPicPr>
        <p:blipFill rotWithShape="1">
          <a:blip r:embed="rId4">
            <a:alphaModFix/>
          </a:blip>
          <a:srcRect b="10917" l="0" r="0" t="8814"/>
          <a:stretch/>
        </p:blipFill>
        <p:spPr>
          <a:xfrm>
            <a:off x="11176000" y="0"/>
            <a:ext cx="7112000" cy="856283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g35f1fb36ef7_0_23"/>
          <p:cNvSpPr txBox="1"/>
          <p:nvPr/>
        </p:nvSpPr>
        <p:spPr>
          <a:xfrm>
            <a:off x="3319425" y="382800"/>
            <a:ext cx="7435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Salute mentale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35f1fb36ef7_0_23"/>
          <p:cNvSpPr txBox="1"/>
          <p:nvPr/>
        </p:nvSpPr>
        <p:spPr>
          <a:xfrm>
            <a:off x="11175900" y="8639050"/>
            <a:ext cx="7112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g35f1fb36ef7_0_23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g35f1fb36ef7_0_129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43" name="Google Shape;143;g35f1fb36ef7_0_12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g35f1fb36ef7_0_12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" name="Google Shape;145;g35f1fb36ef7_0_12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35f1fb36ef7_0_129"/>
          <p:cNvSpPr/>
          <p:nvPr/>
        </p:nvSpPr>
        <p:spPr>
          <a:xfrm>
            <a:off x="3367091" y="4021456"/>
            <a:ext cx="4129800" cy="3725400"/>
          </a:xfrm>
          <a:prstGeom prst="roundRect">
            <a:avLst>
              <a:gd fmla="val 434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35f1fb36ef7_0_129"/>
          <p:cNvSpPr/>
          <p:nvPr/>
        </p:nvSpPr>
        <p:spPr>
          <a:xfrm>
            <a:off x="7796574" y="4021456"/>
            <a:ext cx="4317900" cy="3725400"/>
          </a:xfrm>
          <a:prstGeom prst="roundRect">
            <a:avLst>
              <a:gd fmla="val 434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35f1fb36ef7_0_129"/>
          <p:cNvSpPr/>
          <p:nvPr/>
        </p:nvSpPr>
        <p:spPr>
          <a:xfrm>
            <a:off x="3367091" y="8026401"/>
            <a:ext cx="8747400" cy="1758000"/>
          </a:xfrm>
          <a:prstGeom prst="roundRect">
            <a:avLst>
              <a:gd fmla="val 661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drawing of a door with a sign and question marks&#10;&#10;AI-generated content may be incorrect." id="149" name="Google Shape;149;g35f1fb36ef7_0_1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46685" y="-15318"/>
            <a:ext cx="5769851" cy="865477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5f1fb36ef7_0_129"/>
          <p:cNvSpPr txBox="1"/>
          <p:nvPr/>
        </p:nvSpPr>
        <p:spPr>
          <a:xfrm>
            <a:off x="3253625" y="502638"/>
            <a:ext cx="8049300" cy="28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Sfide per le persone Sorde</a:t>
            </a:r>
            <a:endParaRPr b="0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1" name="Google Shape;151;g35f1fb36ef7_0_129"/>
          <p:cNvSpPr/>
          <p:nvPr/>
        </p:nvSpPr>
        <p:spPr>
          <a:xfrm>
            <a:off x="3632000" y="4360822"/>
            <a:ext cx="31947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Barriere alla comunicazione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g35f1fb36ef7_0_129"/>
          <p:cNvSpPr/>
          <p:nvPr/>
        </p:nvSpPr>
        <p:spPr>
          <a:xfrm>
            <a:off x="3632000" y="5276950"/>
            <a:ext cx="3532800" cy="22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Nessun interprete disponibile. Nessuna informazione in lingua dei segni. Difficile trovare aiuto.</a:t>
            </a:r>
            <a:endParaRPr b="0"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53" name="Google Shape;153;g35f1fb36ef7_0_129"/>
          <p:cNvSpPr/>
          <p:nvPr/>
        </p:nvSpPr>
        <p:spPr>
          <a:xfrm>
            <a:off x="8155894" y="4506019"/>
            <a:ext cx="33405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Sentirsi isolati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5f1fb36ef7_0_129"/>
          <p:cNvSpPr/>
          <p:nvPr/>
        </p:nvSpPr>
        <p:spPr>
          <a:xfrm>
            <a:off x="8155900" y="5277025"/>
            <a:ext cx="3585300" cy="21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Molti Sordi si sentono soli o incompresi dai servizi per gli udenti.</a:t>
            </a:r>
            <a:endParaRPr b="0"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55" name="Google Shape;155;g35f1fb36ef7_0_129"/>
          <p:cNvSpPr/>
          <p:nvPr/>
        </p:nvSpPr>
        <p:spPr>
          <a:xfrm>
            <a:off x="3632005" y="8285127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Bisogno essenziale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g35f1fb36ef7_0_129"/>
          <p:cNvSpPr/>
          <p:nvPr/>
        </p:nvSpPr>
        <p:spPr>
          <a:xfrm>
            <a:off x="3632005" y="8775546"/>
            <a:ext cx="8217600" cy="7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lingua dei segni è essenziale per una buona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salute mentale!</a:t>
            </a:r>
            <a:endParaRPr b="0"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57" name="Google Shape;157;g35f1fb36ef7_0_129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5f1fb36ef7_0_129"/>
          <p:cNvSpPr txBox="1"/>
          <p:nvPr/>
        </p:nvSpPr>
        <p:spPr>
          <a:xfrm>
            <a:off x="8978900" y="8637874"/>
            <a:ext cx="9309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g35f1fb36ef7_0_149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64" name="Google Shape;164;g35f1fb36ef7_0_14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g35f1fb36ef7_0_14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6" name="Google Shape;166;g35f1fb36ef7_0_14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7" name="Google Shape;167;g35f1fb36ef7_0_1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76954" y="4221039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g35f1fb36ef7_0_149"/>
          <p:cNvSpPr/>
          <p:nvPr/>
        </p:nvSpPr>
        <p:spPr>
          <a:xfrm>
            <a:off x="5451175" y="6615378"/>
            <a:ext cx="60822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 che modo la comunicazione influisce sull’ottenere supporto?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preencoded.png" id="169" name="Google Shape;169;g35f1fb36ef7_0_1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76954" y="6109719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35f1fb36ef7_0_149"/>
          <p:cNvSpPr/>
          <p:nvPr/>
        </p:nvSpPr>
        <p:spPr>
          <a:xfrm>
            <a:off x="5451175" y="4664731"/>
            <a:ext cx="60822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rende difficile per le persone Sorde ottenere aiuto?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preencoded.png" id="171" name="Google Shape;171;g35f1fb36ef7_0_1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76954" y="7846849"/>
            <a:ext cx="1134070" cy="13608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sitting in chairs talking&#10;&#10;AI-generated content may be incorrect." id="172" name="Google Shape;172;g35f1fb36ef7_0_1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588246" y="-15318"/>
            <a:ext cx="5699753" cy="854962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g35f1fb36ef7_0_149"/>
          <p:cNvSpPr txBox="1"/>
          <p:nvPr/>
        </p:nvSpPr>
        <p:spPr>
          <a:xfrm>
            <a:off x="3177431" y="393826"/>
            <a:ext cx="96009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72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Discussione di gruppo</a:t>
            </a:r>
            <a:endParaRPr b="0" i="0" sz="74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77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Quali sono gli ostacoli?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35f1fb36ef7_0_149"/>
          <p:cNvSpPr/>
          <p:nvPr/>
        </p:nvSpPr>
        <p:spPr>
          <a:xfrm>
            <a:off x="5451164" y="4150584"/>
            <a:ext cx="5593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Condividi la tua esperienza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35f1fb36ef7_0_149"/>
          <p:cNvSpPr/>
          <p:nvPr/>
        </p:nvSpPr>
        <p:spPr>
          <a:xfrm>
            <a:off x="5451166" y="6115459"/>
            <a:ext cx="50850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Impatto della comunicazione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35f1fb36ef7_0_149"/>
          <p:cNvSpPr/>
          <p:nvPr/>
        </p:nvSpPr>
        <p:spPr>
          <a:xfrm>
            <a:off x="5451186" y="7846994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Esempi reali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35f1fb36ef7_0_149"/>
          <p:cNvSpPr/>
          <p:nvPr/>
        </p:nvSpPr>
        <p:spPr>
          <a:xfrm>
            <a:off x="5451175" y="8413604"/>
            <a:ext cx="6082200" cy="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Ci sono storie o esempi</a:t>
            </a:r>
            <a:b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da condividere?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8" name="Google Shape;178;g35f1fb36ef7_0_149"/>
          <p:cNvSpPr txBox="1"/>
          <p:nvPr/>
        </p:nvSpPr>
        <p:spPr>
          <a:xfrm>
            <a:off x="8978900" y="8566929"/>
            <a:ext cx="9309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g35f1fb36ef7_0_149" title="IT_Co-fundedbytheEU_RGB_WHITE Outlin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g35f1fb36ef7_0_262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85" name="Google Shape;185;g35f1fb36ef7_0_26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g35f1fb36ef7_0_26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g35f1fb36ef7_0_262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5f1fb36ef7_0_262"/>
          <p:cNvSpPr txBox="1"/>
          <p:nvPr/>
        </p:nvSpPr>
        <p:spPr>
          <a:xfrm>
            <a:off x="3266775" y="746088"/>
            <a:ext cx="14806200" cy="26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72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Video</a:t>
            </a:r>
            <a:endParaRPr b="0" i="0" sz="7200" u="none" cap="none" strike="noStrike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Servizi adatti alle persone sorde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9" name="Google Shape;189;g35f1fb36ef7_0_262"/>
          <p:cNvSpPr/>
          <p:nvPr/>
        </p:nvSpPr>
        <p:spPr>
          <a:xfrm>
            <a:off x="3638590" y="4257941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Guarda e impara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35f1fb36ef7_0_262"/>
          <p:cNvSpPr/>
          <p:nvPr/>
        </p:nvSpPr>
        <p:spPr>
          <a:xfrm>
            <a:off x="3638600" y="4839062"/>
            <a:ext cx="6244800" cy="17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Breve video che mostra i servizi adatti alle persone sorde. </a:t>
            </a:r>
            <a:br>
              <a:rPr b="0" i="0" lang="en-US" sz="30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endParaRPr b="0" i="0" sz="3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91" name="Google Shape;191;g35f1fb36ef7_0_262"/>
          <p:cNvSpPr/>
          <p:nvPr/>
        </p:nvSpPr>
        <p:spPr>
          <a:xfrm>
            <a:off x="10444327" y="4257950"/>
            <a:ext cx="45936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Punti di discussione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35f1fb36ef7_0_262"/>
          <p:cNvSpPr/>
          <p:nvPr/>
        </p:nvSpPr>
        <p:spPr>
          <a:xfrm>
            <a:off x="10444325" y="4839071"/>
            <a:ext cx="6244800" cy="9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Quali servizi per le persone sorde avete visto? Cosa vi è sembrato utile?</a:t>
            </a:r>
            <a:endParaRPr b="0" i="0" sz="3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93" name="Google Shape;193;g35f1fb36ef7_0_262" title="IT_Co-fundedbytheEU_RGB_BLACK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1032" y="9368944"/>
            <a:ext cx="3332050" cy="73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g35f1fb36ef7_0_275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99" name="Google Shape;199;g35f1fb36ef7_0_27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g35f1fb36ef7_0_27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1" name="Google Shape;201;g35f1fb36ef7_0_275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35f1fb36ef7_0_275"/>
          <p:cNvSpPr/>
          <p:nvPr/>
        </p:nvSpPr>
        <p:spPr>
          <a:xfrm>
            <a:off x="3087814" y="4471966"/>
            <a:ext cx="4165500" cy="11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Supporto di emergenza tramite messaggi e video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preencoded.png" id="203" name="Google Shape;203;g35f1fb36ef7_0_2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19050" y="3721600"/>
            <a:ext cx="5245149" cy="52451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4" name="Google Shape;204;g35f1fb36ef7_0_27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48493" y="4802205"/>
            <a:ext cx="389888" cy="487428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g35f1fb36ef7_0_275"/>
          <p:cNvSpPr/>
          <p:nvPr/>
        </p:nvSpPr>
        <p:spPr>
          <a:xfrm>
            <a:off x="12829925" y="4471975"/>
            <a:ext cx="3898800" cy="9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Servizi di terapia professionale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preencoded.png" id="206" name="Google Shape;206;g35f1fb36ef7_0_27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19050" y="3721600"/>
            <a:ext cx="5245149" cy="52451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7" name="Google Shape;207;g35f1fb36ef7_0_27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144734" y="4802205"/>
            <a:ext cx="389888" cy="4874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8" name="Google Shape;208;g35f1fb36ef7_0_27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419050" y="3721600"/>
            <a:ext cx="5245149" cy="52451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9" name="Google Shape;209;g35f1fb36ef7_0_27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144734" y="7398446"/>
            <a:ext cx="389888" cy="487428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35f1fb36ef7_0_275"/>
          <p:cNvSpPr/>
          <p:nvPr/>
        </p:nvSpPr>
        <p:spPr>
          <a:xfrm>
            <a:off x="4354776" y="6708766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Supporto online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1" name="Google Shape;211;g35f1fb36ef7_0_27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419050" y="3721600"/>
            <a:ext cx="5245149" cy="52451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12" name="Google Shape;212;g35f1fb36ef7_0_27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548493" y="7398446"/>
            <a:ext cx="389888" cy="48742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g35f1fb36ef7_0_275"/>
          <p:cNvSpPr txBox="1"/>
          <p:nvPr/>
        </p:nvSpPr>
        <p:spPr>
          <a:xfrm>
            <a:off x="3253515" y="522709"/>
            <a:ext cx="14806200" cy="26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72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Mappatura delle risorse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Dove posso trovare aiuto?</a:t>
            </a:r>
            <a:endParaRPr b="0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4" name="Google Shape;214;g35f1fb36ef7_0_275"/>
          <p:cNvSpPr/>
          <p:nvPr/>
        </p:nvSpPr>
        <p:spPr>
          <a:xfrm>
            <a:off x="3899037" y="3981541"/>
            <a:ext cx="3354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Linee di emergenza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35f1fb36ef7_0_275"/>
          <p:cNvSpPr/>
          <p:nvPr/>
        </p:nvSpPr>
        <p:spPr>
          <a:xfrm>
            <a:off x="3291314" y="7199205"/>
            <a:ext cx="3898800" cy="10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Risorse digitali</a:t>
            </a:r>
            <a:endParaRPr b="0" i="0" sz="3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supporto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6" name="Google Shape;216;g35f1fb36ef7_0_275"/>
          <p:cNvSpPr/>
          <p:nvPr/>
        </p:nvSpPr>
        <p:spPr>
          <a:xfrm>
            <a:off x="12829927" y="3981550"/>
            <a:ext cx="38988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Consulenza psicologica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35f1fb36ef7_0_275"/>
          <p:cNvSpPr/>
          <p:nvPr/>
        </p:nvSpPr>
        <p:spPr>
          <a:xfrm>
            <a:off x="12893096" y="6724125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Supporto tra pari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35f1fb36ef7_0_275"/>
          <p:cNvSpPr/>
          <p:nvPr/>
        </p:nvSpPr>
        <p:spPr>
          <a:xfrm>
            <a:off x="12893100" y="7214563"/>
            <a:ext cx="3898800" cy="10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Gruppi con esperienze comuni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19" name="Google Shape;219;g35f1fb36ef7_0_275" title="IT_Co-fundedbytheEU_RGB_WHITE Outline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g35f1fb36ef7_0_30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25" name="Google Shape;225;g35f1fb36ef7_0_30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g35f1fb36ef7_0_30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7" name="Google Shape;227;g35f1fb36ef7_0_30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35f1fb36ef7_0_300"/>
          <p:cNvSpPr/>
          <p:nvPr/>
        </p:nvSpPr>
        <p:spPr>
          <a:xfrm>
            <a:off x="3904949" y="6917950"/>
            <a:ext cx="4120800" cy="226800"/>
          </a:xfrm>
          <a:prstGeom prst="roundRect">
            <a:avLst>
              <a:gd fmla="val 4031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35f1fb36ef7_0_300"/>
          <p:cNvSpPr/>
          <p:nvPr/>
        </p:nvSpPr>
        <p:spPr>
          <a:xfrm>
            <a:off x="8365863" y="6577669"/>
            <a:ext cx="4120800" cy="226800"/>
          </a:xfrm>
          <a:prstGeom prst="roundRect">
            <a:avLst>
              <a:gd fmla="val 4031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35f1fb36ef7_0_300"/>
          <p:cNvSpPr/>
          <p:nvPr/>
        </p:nvSpPr>
        <p:spPr>
          <a:xfrm>
            <a:off x="12826897" y="6237508"/>
            <a:ext cx="4120800" cy="226800"/>
          </a:xfrm>
          <a:prstGeom prst="roundRect">
            <a:avLst>
              <a:gd fmla="val 4031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g35f1fb36ef7_0_300"/>
          <p:cNvSpPr/>
          <p:nvPr/>
        </p:nvSpPr>
        <p:spPr>
          <a:xfrm>
            <a:off x="12925500" y="6791400"/>
            <a:ext cx="375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Passaparola/segni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connected to each other&#10;&#10;AI-generated content may be incorrect." id="232" name="Google Shape;232;g35f1fb36ef7_0_300"/>
          <p:cNvPicPr preferRelativeResize="0"/>
          <p:nvPr/>
        </p:nvPicPr>
        <p:blipFill rotWithShape="1">
          <a:blip r:embed="rId4">
            <a:alphaModFix/>
          </a:blip>
          <a:srcRect b="33050" l="0" r="0" t="27976"/>
          <a:stretch/>
        </p:blipFill>
        <p:spPr>
          <a:xfrm>
            <a:off x="2922084" y="0"/>
            <a:ext cx="15403676" cy="4002414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35f1fb36ef7_0_300"/>
          <p:cNvSpPr txBox="1"/>
          <p:nvPr/>
        </p:nvSpPr>
        <p:spPr>
          <a:xfrm>
            <a:off x="3253631" y="4343296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Condivisione e rete</a:t>
            </a:r>
            <a:endParaRPr b="0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4" name="Google Shape;234;g35f1fb36ef7_0_300"/>
          <p:cNvSpPr txBox="1"/>
          <p:nvPr/>
        </p:nvSpPr>
        <p:spPr>
          <a:xfrm>
            <a:off x="8978900" y="4049492"/>
            <a:ext cx="9309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g35f1fb36ef7_0_300"/>
          <p:cNvSpPr/>
          <p:nvPr/>
        </p:nvSpPr>
        <p:spPr>
          <a:xfrm>
            <a:off x="4006800" y="7480600"/>
            <a:ext cx="39171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Condivisione di gruppo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35f1fb36ef7_0_300"/>
          <p:cNvSpPr/>
          <p:nvPr/>
        </p:nvSpPr>
        <p:spPr>
          <a:xfrm>
            <a:off x="4006800" y="8096800"/>
            <a:ext cx="3834900" cy="18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Ogni gruppo mostra una risorsa o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 suggerimento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che ha trovato.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37" name="Google Shape;237;g35f1fb36ef7_0_300"/>
          <p:cNvSpPr/>
          <p:nvPr/>
        </p:nvSpPr>
        <p:spPr>
          <a:xfrm>
            <a:off x="8457950" y="7785150"/>
            <a:ext cx="3585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Contribuire con le proprie conoscenze ed esperienze.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38" name="Google Shape;238;g35f1fb36ef7_0_300"/>
          <p:cNvSpPr/>
          <p:nvPr/>
        </p:nvSpPr>
        <p:spPr>
          <a:xfrm>
            <a:off x="8457954" y="7145725"/>
            <a:ext cx="38349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Condividi le tue idee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35f1fb36ef7_0_300"/>
          <p:cNvSpPr/>
          <p:nvPr/>
        </p:nvSpPr>
        <p:spPr>
          <a:xfrm>
            <a:off x="12925500" y="7398450"/>
            <a:ext cx="41208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Condividere le informazioni con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amici e familiari.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40" name="Google Shape;240;g35f1fb36ef7_0_300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Google Shape;245;g35f1fb36ef7_0_32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46" name="Google Shape;246;g35f1fb36ef7_0_32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g35f1fb36ef7_0_32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8" name="Google Shape;248;g35f1fb36ef7_0_32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g35f1fb36ef7_0_320"/>
          <p:cNvPicPr preferRelativeResize="0"/>
          <p:nvPr/>
        </p:nvPicPr>
        <p:blipFill rotWithShape="1">
          <a:blip r:embed="rId4">
            <a:alphaModFix/>
          </a:blip>
          <a:srcRect b="35277" l="-170" r="170" t="25006"/>
          <a:stretch/>
        </p:blipFill>
        <p:spPr>
          <a:xfrm>
            <a:off x="2922084" y="0"/>
            <a:ext cx="15365917" cy="406875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35f1fb36ef7_0_320"/>
          <p:cNvSpPr/>
          <p:nvPr/>
        </p:nvSpPr>
        <p:spPr>
          <a:xfrm>
            <a:off x="4078512" y="8254319"/>
            <a:ext cx="13053000" cy="53400"/>
          </a:xfrm>
          <a:prstGeom prst="roundRect">
            <a:avLst>
              <a:gd fmla="val 17143" name="adj"/>
            </a:avLst>
          </a:prstGeom>
          <a:solidFill>
            <a:srgbClr val="000000">
              <a:alpha val="784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g35f1fb36ef7_0_320"/>
          <p:cNvSpPr/>
          <p:nvPr/>
        </p:nvSpPr>
        <p:spPr>
          <a:xfrm>
            <a:off x="7248075" y="7612156"/>
            <a:ext cx="53400" cy="642300"/>
          </a:xfrm>
          <a:prstGeom prst="roundRect">
            <a:avLst>
              <a:gd fmla="val 17143" name="adj"/>
            </a:avLst>
          </a:prstGeom>
          <a:solidFill>
            <a:srgbClr val="068E8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g35f1fb36ef7_0_320"/>
          <p:cNvSpPr/>
          <p:nvPr/>
        </p:nvSpPr>
        <p:spPr>
          <a:xfrm>
            <a:off x="7034000" y="8013515"/>
            <a:ext cx="481500" cy="481500"/>
          </a:xfrm>
          <a:prstGeom prst="roundRect">
            <a:avLst>
              <a:gd fmla="val 1899" name="adj"/>
            </a:avLst>
          </a:prstGeom>
          <a:solidFill>
            <a:srgbClr val="F5F5F5"/>
          </a:solidFill>
          <a:ln cap="flat" cmpd="sng" w="30475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53" name="Google Shape;253;g35f1fb36ef7_0_3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89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g35f1fb36ef7_0_320"/>
          <p:cNvSpPr/>
          <p:nvPr/>
        </p:nvSpPr>
        <p:spPr>
          <a:xfrm>
            <a:off x="5936720" y="6592683"/>
            <a:ext cx="26763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Va bene chiedere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35f1fb36ef7_0_320"/>
          <p:cNvSpPr/>
          <p:nvPr/>
        </p:nvSpPr>
        <p:spPr>
          <a:xfrm>
            <a:off x="10578134" y="8254260"/>
            <a:ext cx="53400" cy="642300"/>
          </a:xfrm>
          <a:prstGeom prst="roundRect">
            <a:avLst>
              <a:gd fmla="val 17143" name="adj"/>
            </a:avLst>
          </a:prstGeom>
          <a:solidFill>
            <a:srgbClr val="833F9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35f1fb36ef7_0_320"/>
          <p:cNvSpPr/>
          <p:nvPr/>
        </p:nvSpPr>
        <p:spPr>
          <a:xfrm>
            <a:off x="10364060" y="8013515"/>
            <a:ext cx="481500" cy="481500"/>
          </a:xfrm>
          <a:prstGeom prst="roundRect">
            <a:avLst>
              <a:gd fmla="val 1899" name="adj"/>
            </a:avLst>
          </a:prstGeom>
          <a:solidFill>
            <a:srgbClr val="F5F5F5"/>
          </a:solidFill>
          <a:ln cap="flat" cmpd="sng" w="30475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57" name="Google Shape;257;g35f1fb36ef7_0_3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444248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g35f1fb36ef7_0_320"/>
          <p:cNvSpPr/>
          <p:nvPr/>
        </p:nvSpPr>
        <p:spPr>
          <a:xfrm>
            <a:off x="7622645" y="9573532"/>
            <a:ext cx="59646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Hai a disposizione il supporto</a:t>
            </a:r>
            <a:endParaRPr b="0" i="0" sz="2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9" name="Google Shape;259;g35f1fb36ef7_0_320"/>
          <p:cNvSpPr/>
          <p:nvPr/>
        </p:nvSpPr>
        <p:spPr>
          <a:xfrm>
            <a:off x="13908312" y="7612156"/>
            <a:ext cx="53400" cy="642300"/>
          </a:xfrm>
          <a:prstGeom prst="roundRect">
            <a:avLst>
              <a:gd fmla="val 17143" name="adj"/>
            </a:avLst>
          </a:pr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35f1fb36ef7_0_320"/>
          <p:cNvSpPr/>
          <p:nvPr/>
        </p:nvSpPr>
        <p:spPr>
          <a:xfrm>
            <a:off x="13694238" y="8013515"/>
            <a:ext cx="481500" cy="481500"/>
          </a:xfrm>
          <a:prstGeom prst="roundRect">
            <a:avLst>
              <a:gd fmla="val 1899" name="adj"/>
            </a:avLst>
          </a:prstGeom>
          <a:solidFill>
            <a:srgbClr val="F5F5F5"/>
          </a:solidFill>
          <a:ln cap="flat" cmpd="sng" w="30475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61" name="Google Shape;261;g35f1fb36ef7_0_3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774426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g35f1fb36ef7_0_320"/>
          <p:cNvSpPr/>
          <p:nvPr/>
        </p:nvSpPr>
        <p:spPr>
          <a:xfrm>
            <a:off x="12597077" y="6592683"/>
            <a:ext cx="26763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Contatta i servizi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g35f1fb36ef7_0_320"/>
          <p:cNvSpPr/>
          <p:nvPr/>
        </p:nvSpPr>
        <p:spPr>
          <a:xfrm>
            <a:off x="11240100" y="7055600"/>
            <a:ext cx="6155400" cy="8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Chiedi aiuto a un servizio per sordə</a:t>
            </a:r>
            <a:endParaRPr b="0" i="0" sz="2800" u="none" cap="none" strike="noStrike">
              <a:solidFill>
                <a:srgbClr val="151617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151617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4" name="Google Shape;264;g35f1fb36ef7_0_320"/>
          <p:cNvSpPr txBox="1"/>
          <p:nvPr/>
        </p:nvSpPr>
        <p:spPr>
          <a:xfrm>
            <a:off x="3253631" y="4285749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Ricorda questi punti importanti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5" name="Google Shape;265;g35f1fb36ef7_0_320"/>
          <p:cNvSpPr/>
          <p:nvPr/>
        </p:nvSpPr>
        <p:spPr>
          <a:xfrm>
            <a:off x="3920866" y="7055600"/>
            <a:ext cx="64050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Cercare aiuto è normale e coraggioso</a:t>
            </a:r>
            <a:endParaRPr b="0" i="0" sz="2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6" name="Google Shape;266;g35f1fb36ef7_0_320"/>
          <p:cNvSpPr/>
          <p:nvPr/>
        </p:nvSpPr>
        <p:spPr>
          <a:xfrm>
            <a:off x="9266899" y="9110617"/>
            <a:ext cx="26763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Non sei solə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35f1fb36ef7_0_320"/>
          <p:cNvSpPr txBox="1"/>
          <p:nvPr/>
        </p:nvSpPr>
        <p:spPr>
          <a:xfrm>
            <a:off x="12841425" y="4068750"/>
            <a:ext cx="5322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g35f1fb36ef7_0_320" title="IT_Co-fundedbytheEU_RGB_BLACK Outlin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511032" y="9368944"/>
            <a:ext cx="3332050" cy="73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oogle Shape;273;g35f1fb36ef7_0_347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74" name="Google Shape;274;g35f1fb36ef7_0_34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g35f1fb36ef7_0_34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6" name="Google Shape;276;g35f1fb36ef7_0_347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g35f1fb36ef7_0_347"/>
          <p:cNvSpPr/>
          <p:nvPr/>
        </p:nvSpPr>
        <p:spPr>
          <a:xfrm>
            <a:off x="3506113" y="3439834"/>
            <a:ext cx="36081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✓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g35f1fb36ef7_0_347"/>
          <p:cNvSpPr/>
          <p:nvPr/>
        </p:nvSpPr>
        <p:spPr>
          <a:xfrm>
            <a:off x="3335725" y="4962050"/>
            <a:ext cx="3778500" cy="10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Ora hai a disposizione delle risorse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9" name="Google Shape;279;g35f1fb36ef7_0_347"/>
          <p:cNvSpPr/>
          <p:nvPr/>
        </p:nvSpPr>
        <p:spPr>
          <a:xfrm>
            <a:off x="8116072" y="3439834"/>
            <a:ext cx="36081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🤝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g35f1fb36ef7_0_347"/>
          <p:cNvSpPr/>
          <p:nvPr/>
        </p:nvSpPr>
        <p:spPr>
          <a:xfrm>
            <a:off x="7795075" y="4471630"/>
            <a:ext cx="4250100" cy="4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Realizzato dalla comunità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g35f1fb36ef7_0_347"/>
          <p:cNvSpPr/>
          <p:nvPr/>
        </p:nvSpPr>
        <p:spPr>
          <a:xfrm>
            <a:off x="8227300" y="4962053"/>
            <a:ext cx="3608100" cy="9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Aiuta condividendo con gli altri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82" name="Google Shape;282;g35f1fb36ef7_0_347"/>
          <p:cNvSpPr/>
          <p:nvPr/>
        </p:nvSpPr>
        <p:spPr>
          <a:xfrm>
            <a:off x="5866644" y="6118740"/>
            <a:ext cx="36081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📧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83" name="Google Shape;283;g35f1fb36ef7_0_3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19515" y="0"/>
            <a:ext cx="5868484" cy="8802729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g35f1fb36ef7_0_347"/>
          <p:cNvSpPr txBox="1"/>
          <p:nvPr/>
        </p:nvSpPr>
        <p:spPr>
          <a:xfrm>
            <a:off x="3253515" y="456993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Grazie!</a:t>
            </a:r>
            <a:endParaRPr b="0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5" name="Google Shape;285;g35f1fb36ef7_0_347"/>
          <p:cNvSpPr/>
          <p:nvPr/>
        </p:nvSpPr>
        <p:spPr>
          <a:xfrm>
            <a:off x="3352308" y="4471625"/>
            <a:ext cx="3778500" cy="4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Informazioni condivise 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g35f1fb36ef7_0_347"/>
          <p:cNvSpPr/>
          <p:nvPr/>
        </p:nvSpPr>
        <p:spPr>
          <a:xfrm>
            <a:off x="5859101" y="7150525"/>
            <a:ext cx="3610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Rimani in contatto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g35f1fb36ef7_0_347"/>
          <p:cNvSpPr/>
          <p:nvPr/>
        </p:nvSpPr>
        <p:spPr>
          <a:xfrm>
            <a:off x="5866650" y="7640953"/>
            <a:ext cx="36081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Domande?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Contattaci in qualsiasi momento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88" name="Google Shape;288;g35f1fb36ef7_0_347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g35f1fb36ef7_0_347"/>
          <p:cNvSpPr txBox="1"/>
          <p:nvPr/>
        </p:nvSpPr>
        <p:spPr>
          <a:xfrm>
            <a:off x="8978900" y="8797500"/>
            <a:ext cx="9309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8" name="Google Shape;298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99" name="Google Shape;299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1" name="Google Shape;301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"/>
          <p:cNvSpPr txBox="1"/>
          <p:nvPr/>
        </p:nvSpPr>
        <p:spPr>
          <a:xfrm>
            <a:off x="2157051" y="1867850"/>
            <a:ext cx="366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08" name="Google Shape;308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09" name="Google Shape;309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310" name="Google Shape;310;p3" title="IT_Co-fundedbytheEU_RGB_WHITE Outline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581945" y="323463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