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10287000" cx="18288000"/>
  <p:notesSz cx="6858000" cy="9144000"/>
  <p:embeddedFontLst>
    <p:embeddedFont>
      <p:font typeface="Anton"/>
      <p:regular r:id="rId17"/>
    </p:embeddedFont>
    <p:embeddedFont>
      <p:font typeface="Quicksand"/>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0" roundtripDataSignature="AMtx7mgaYbEAj5p6QnMEeoGHDwdEx3xX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Anton-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Quicksand-bold.fntdata"/><Relationship Id="rId6" Type="http://schemas.openxmlformats.org/officeDocument/2006/relationships/slide" Target="slides/slide1.xml"/><Relationship Id="rId18" Type="http://schemas.openxmlformats.org/officeDocument/2006/relationships/font" Target="fonts/Quicksand-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890f228e9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d890f228e9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d890f228e9_1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g3d890f228e9_1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d890f228e9_1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9" name="Google Shape;119;g3d890f228e9_1_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d890f228e9_1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9" name="Google Shape;139;g3d890f228e9_1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d890f228e9_1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 name="Google Shape;160;g3d890f228e9_1_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d890f228e9_1_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g3d890f228e9_1_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d890f228e9_1_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6" name="Google Shape;196;g3d890f228e9_1_1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d890f228e9_1_1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2" name="Google Shape;222;g3d890f228e9_1_1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d890f228e9_1_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 name="Google Shape;243;g3d890f228e9_1_1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d890f228e9_1_1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1" name="Google Shape;271;g3d890f228e9_1_1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d890f228e9_1_1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2" name="Google Shape;292;g3d890f228e9_1_1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8.png"/><Relationship Id="rId9" Type="http://schemas.openxmlformats.org/officeDocument/2006/relationships/image" Target="../media/image1.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2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36.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19.png"/><Relationship Id="rId8"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hyperlink" Target="http://www.youtube.com/watch?v=9cVW05OkWAk" TargetMode="External"/><Relationship Id="rId5" Type="http://schemas.openxmlformats.org/officeDocument/2006/relationships/image" Target="../media/image6.jpg"/><Relationship Id="rId6"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18.png"/><Relationship Id="rId11" Type="http://schemas.openxmlformats.org/officeDocument/2006/relationships/image" Target="../media/image14.png"/><Relationship Id="rId10" Type="http://schemas.openxmlformats.org/officeDocument/2006/relationships/image" Target="../media/image15.png"/><Relationship Id="rId12" Type="http://schemas.openxmlformats.org/officeDocument/2006/relationships/image" Target="../media/image1.png"/><Relationship Id="rId9" Type="http://schemas.openxmlformats.org/officeDocument/2006/relationships/image" Target="../media/image20.png"/><Relationship Id="rId5" Type="http://schemas.openxmlformats.org/officeDocument/2006/relationships/image" Target="../media/image30.png"/><Relationship Id="rId6" Type="http://schemas.openxmlformats.org/officeDocument/2006/relationships/image" Target="../media/image33.png"/><Relationship Id="rId7" Type="http://schemas.openxmlformats.org/officeDocument/2006/relationships/image" Target="../media/image21.png"/><Relationship Id="rId8"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34.png"/><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32.png"/><Relationship Id="rId5" Type="http://schemas.openxmlformats.org/officeDocument/2006/relationships/image" Target="../media/image24.png"/><Relationship Id="rId6" Type="http://schemas.openxmlformats.org/officeDocument/2006/relationships/image" Target="../media/image11.png"/><Relationship Id="rId7" Type="http://schemas.openxmlformats.org/officeDocument/2006/relationships/image" Target="../media/image17.png"/><Relationship Id="rId8"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23.png"/><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1" Type="http://schemas.openxmlformats.org/officeDocument/2006/relationships/image" Target="../media/image31.png"/><Relationship Id="rId10" Type="http://schemas.openxmlformats.org/officeDocument/2006/relationships/image" Target="../media/image29.png"/><Relationship Id="rId13" Type="http://schemas.openxmlformats.org/officeDocument/2006/relationships/image" Target="../media/image1.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6.png"/><Relationship Id="rId9" Type="http://schemas.openxmlformats.org/officeDocument/2006/relationships/image" Target="../media/image26.png"/><Relationship Id="rId5" Type="http://schemas.openxmlformats.org/officeDocument/2006/relationships/image" Target="../media/image22.png"/><Relationship Id="rId6" Type="http://schemas.openxmlformats.org/officeDocument/2006/relationships/image" Target="../media/image37.png"/><Relationship Id="rId7" Type="http://schemas.openxmlformats.org/officeDocument/2006/relationships/image" Target="../media/image25.png"/><Relationship Id="rId8"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g3d890f228e9_1_0"/>
          <p:cNvGrpSpPr/>
          <p:nvPr/>
        </p:nvGrpSpPr>
        <p:grpSpPr>
          <a:xfrm>
            <a:off x="0" y="-216992"/>
            <a:ext cx="2922102" cy="10504504"/>
            <a:chOff x="0" y="-57150"/>
            <a:chExt cx="769602" cy="2766600"/>
          </a:xfrm>
        </p:grpSpPr>
        <p:sp>
          <p:nvSpPr>
            <p:cNvPr id="85" name="Google Shape;85;g3d890f228e9_1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3d890f228e9_1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g3d890f228e9_1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g3d890f228e9_1_0"/>
          <p:cNvSpPr txBox="1"/>
          <p:nvPr/>
        </p:nvSpPr>
        <p:spPr>
          <a:xfrm>
            <a:off x="3457348" y="3904550"/>
            <a:ext cx="141537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Geestelijke gezondheid en welzijn</a:t>
            </a:r>
            <a:endParaRPr b="0" i="0" sz="8000" u="none" cap="none" strike="noStrike">
              <a:solidFill>
                <a:srgbClr val="FFFFFF"/>
              </a:solidFill>
              <a:latin typeface="Anton"/>
              <a:ea typeface="Anton"/>
              <a:cs typeface="Anton"/>
              <a:sym typeface="Anton"/>
            </a:endParaRPr>
          </a:p>
        </p:txBody>
      </p:sp>
      <p:sp>
        <p:nvSpPr>
          <p:cNvPr id="89" name="Google Shape;89;g3d890f228e9_1_0"/>
          <p:cNvSpPr txBox="1"/>
          <p:nvPr/>
        </p:nvSpPr>
        <p:spPr>
          <a:xfrm>
            <a:off x="3457354" y="5450055"/>
            <a:ext cx="114015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Hulpbronnen voor geestelijke gezondheid voor dove mensen</a:t>
            </a:r>
            <a:endParaRPr b="0" i="0" sz="3200" u="none" cap="none" strike="noStrike">
              <a:solidFill>
                <a:srgbClr val="FFFFFF"/>
              </a:solidFill>
              <a:latin typeface="Quicksand"/>
              <a:ea typeface="Quicksand"/>
              <a:cs typeface="Quicksand"/>
              <a:sym typeface="Quicksand"/>
            </a:endParaRPr>
          </a:p>
        </p:txBody>
      </p:sp>
      <p:sp>
        <p:nvSpPr>
          <p:cNvPr id="90" name="Google Shape;90;g3d890f228e9_1_0"/>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Workshop </a:t>
            </a:r>
            <a:r>
              <a:rPr lang="en-US" sz="2299">
                <a:solidFill>
                  <a:schemeClr val="lt1"/>
                </a:solidFill>
                <a:latin typeface="Quicksand"/>
                <a:ea typeface="Quicksand"/>
                <a:cs typeface="Quicksand"/>
                <a:sym typeface="Quicksand"/>
              </a:rPr>
              <a:t>Deaf Studies</a:t>
            </a:r>
            <a:endParaRPr b="0" i="0" sz="1400" u="none" cap="none" strike="noStrike">
              <a:solidFill>
                <a:srgbClr val="000000"/>
              </a:solidFill>
              <a:latin typeface="Arial"/>
              <a:ea typeface="Arial"/>
              <a:cs typeface="Arial"/>
              <a:sym typeface="Arial"/>
            </a:endParaRPr>
          </a:p>
        </p:txBody>
      </p:sp>
      <p:sp>
        <p:nvSpPr>
          <p:cNvPr id="91" name="Google Shape;91;g3d890f228e9_1_0"/>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2" name="Google Shape;92;g3d890f228e9_1_0"/>
          <p:cNvPicPr preferRelativeResize="0"/>
          <p:nvPr/>
        </p:nvPicPr>
        <p:blipFill>
          <a:blip r:embed="rId4">
            <a:alphaModFix/>
          </a:blip>
          <a:stretch>
            <a:fillRect/>
          </a:stretch>
        </p:blipFill>
        <p:spPr>
          <a:xfrm>
            <a:off x="3187188"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96" name="Shape 96"/>
        <p:cNvGrpSpPr/>
        <p:nvPr/>
      </p:nvGrpSpPr>
      <p:grpSpPr>
        <a:xfrm>
          <a:off x="0" y="0"/>
          <a:ext cx="0" cy="0"/>
          <a:chOff x="0" y="0"/>
          <a:chExt cx="0" cy="0"/>
        </a:xfrm>
      </p:grpSpPr>
      <p:grpSp>
        <p:nvGrpSpPr>
          <p:cNvPr id="97" name="Google Shape;97;g3d890f228e9_1_11"/>
          <p:cNvGrpSpPr/>
          <p:nvPr/>
        </p:nvGrpSpPr>
        <p:grpSpPr>
          <a:xfrm>
            <a:off x="0" y="-216992"/>
            <a:ext cx="2922102" cy="10504504"/>
            <a:chOff x="0" y="-57150"/>
            <a:chExt cx="769602" cy="2766600"/>
          </a:xfrm>
        </p:grpSpPr>
        <p:sp>
          <p:nvSpPr>
            <p:cNvPr id="98" name="Google Shape;98;g3d890f228e9_1_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g3d890f228e9_1_1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g3d890f228e9_1_1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g3d890f228e9_1_11"/>
          <p:cNvSpPr txBox="1"/>
          <p:nvPr/>
        </p:nvSpPr>
        <p:spPr>
          <a:xfrm>
            <a:off x="3266775" y="746088"/>
            <a:ext cx="9255300" cy="2832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dk1"/>
                </a:solidFill>
                <a:latin typeface="Anton"/>
                <a:ea typeface="Anton"/>
                <a:cs typeface="Anton"/>
                <a:sym typeface="Anton"/>
              </a:rPr>
              <a:t>Wat is geestelijke gezondheid?</a:t>
            </a:r>
            <a:endParaRPr b="0" i="0" sz="2750" u="none" cap="none" strike="noStrike">
              <a:solidFill>
                <a:schemeClr val="dk1"/>
              </a:solidFill>
              <a:latin typeface="Quicksand"/>
              <a:ea typeface="Quicksand"/>
              <a:cs typeface="Quicksand"/>
              <a:sym typeface="Quicksand"/>
            </a:endParaRPr>
          </a:p>
        </p:txBody>
      </p:sp>
      <p:pic>
        <p:nvPicPr>
          <p:cNvPr descr="preencoded.png" id="102" name="Google Shape;102;g3d890f228e9_1_11"/>
          <p:cNvPicPr preferRelativeResize="0"/>
          <p:nvPr/>
        </p:nvPicPr>
        <p:blipFill rotWithShape="1">
          <a:blip r:embed="rId4">
            <a:alphaModFix/>
          </a:blip>
          <a:srcRect b="0" l="0" r="0" t="0"/>
          <a:stretch/>
        </p:blipFill>
        <p:spPr>
          <a:xfrm>
            <a:off x="3684938" y="4119573"/>
            <a:ext cx="978619" cy="978619"/>
          </a:xfrm>
          <a:prstGeom prst="rect">
            <a:avLst/>
          </a:prstGeom>
          <a:noFill/>
          <a:ln>
            <a:noFill/>
          </a:ln>
        </p:spPr>
      </p:pic>
      <p:sp>
        <p:nvSpPr>
          <p:cNvPr id="103" name="Google Shape;103;g3d890f228e9_1_11"/>
          <p:cNvSpPr/>
          <p:nvPr/>
        </p:nvSpPr>
        <p:spPr>
          <a:xfrm>
            <a:off x="4890370" y="4214586"/>
            <a:ext cx="2364600" cy="708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Hoe we denken</a:t>
            </a:r>
            <a:endParaRPr b="0" i="0" sz="2750" u="none" cap="none" strike="noStrike">
              <a:solidFill>
                <a:srgbClr val="000000"/>
              </a:solidFill>
              <a:latin typeface="Arial"/>
              <a:ea typeface="Arial"/>
              <a:cs typeface="Arial"/>
              <a:sym typeface="Arial"/>
            </a:endParaRPr>
          </a:p>
        </p:txBody>
      </p:sp>
      <p:sp>
        <p:nvSpPr>
          <p:cNvPr id="104" name="Google Shape;104;g3d890f228e9_1_11"/>
          <p:cNvSpPr/>
          <p:nvPr/>
        </p:nvSpPr>
        <p:spPr>
          <a:xfrm>
            <a:off x="4890370" y="4824806"/>
            <a:ext cx="2922000" cy="1088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Onze gedachten en gevoelens zijn belangrijk</a:t>
            </a:r>
            <a:endParaRPr b="0" i="0" sz="2750" u="none" cap="none" strike="noStrike">
              <a:solidFill>
                <a:srgbClr val="000000"/>
              </a:solidFill>
              <a:latin typeface="Arial"/>
              <a:ea typeface="Arial"/>
              <a:cs typeface="Arial"/>
              <a:sym typeface="Arial"/>
            </a:endParaRPr>
          </a:p>
        </p:txBody>
      </p:sp>
      <p:pic>
        <p:nvPicPr>
          <p:cNvPr descr="preencoded.png" id="105" name="Google Shape;105;g3d890f228e9_1_11"/>
          <p:cNvPicPr preferRelativeResize="0"/>
          <p:nvPr/>
        </p:nvPicPr>
        <p:blipFill rotWithShape="1">
          <a:blip r:embed="rId5">
            <a:alphaModFix/>
          </a:blip>
          <a:srcRect b="0" l="0" r="0" t="0"/>
          <a:stretch/>
        </p:blipFill>
        <p:spPr>
          <a:xfrm>
            <a:off x="7812454" y="4119573"/>
            <a:ext cx="978619" cy="978619"/>
          </a:xfrm>
          <a:prstGeom prst="rect">
            <a:avLst/>
          </a:prstGeom>
          <a:noFill/>
          <a:ln>
            <a:noFill/>
          </a:ln>
        </p:spPr>
      </p:pic>
      <p:sp>
        <p:nvSpPr>
          <p:cNvPr id="106" name="Google Shape;106;g3d890f228e9_1_11"/>
          <p:cNvSpPr/>
          <p:nvPr/>
        </p:nvSpPr>
        <p:spPr>
          <a:xfrm>
            <a:off x="9017886" y="4214586"/>
            <a:ext cx="15360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Hoe we ons voelen</a:t>
            </a:r>
            <a:endParaRPr b="0" i="0" sz="2750" u="none" cap="none" strike="noStrike">
              <a:solidFill>
                <a:srgbClr val="000000"/>
              </a:solidFill>
              <a:latin typeface="Arial"/>
              <a:ea typeface="Arial"/>
              <a:cs typeface="Arial"/>
              <a:sym typeface="Arial"/>
            </a:endParaRPr>
          </a:p>
        </p:txBody>
      </p:sp>
      <p:sp>
        <p:nvSpPr>
          <p:cNvPr id="107" name="Google Shape;107;g3d890f228e9_1_11"/>
          <p:cNvSpPr/>
          <p:nvPr/>
        </p:nvSpPr>
        <p:spPr>
          <a:xfrm>
            <a:off x="9017886" y="5026181"/>
            <a:ext cx="2741400" cy="1088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Iedereen ervaart emoties</a:t>
            </a:r>
            <a:endParaRPr b="0" i="0" sz="2750" u="none" cap="none" strike="noStrike">
              <a:solidFill>
                <a:srgbClr val="000000"/>
              </a:solidFill>
              <a:latin typeface="Arial"/>
              <a:ea typeface="Arial"/>
              <a:cs typeface="Arial"/>
              <a:sym typeface="Arial"/>
            </a:endParaRPr>
          </a:p>
        </p:txBody>
      </p:sp>
      <p:pic>
        <p:nvPicPr>
          <p:cNvPr descr="preencoded.png" id="108" name="Google Shape;108;g3d890f228e9_1_11"/>
          <p:cNvPicPr preferRelativeResize="0"/>
          <p:nvPr/>
        </p:nvPicPr>
        <p:blipFill rotWithShape="1">
          <a:blip r:embed="rId6">
            <a:alphaModFix/>
          </a:blip>
          <a:srcRect b="0" l="0" r="0" t="0"/>
          <a:stretch/>
        </p:blipFill>
        <p:spPr>
          <a:xfrm>
            <a:off x="7831563" y="7648531"/>
            <a:ext cx="978619" cy="978619"/>
          </a:xfrm>
          <a:prstGeom prst="rect">
            <a:avLst/>
          </a:prstGeom>
          <a:noFill/>
          <a:ln>
            <a:noFill/>
          </a:ln>
        </p:spPr>
      </p:pic>
      <p:sp>
        <p:nvSpPr>
          <p:cNvPr id="109" name="Google Shape;109;g3d890f228e9_1_11"/>
          <p:cNvSpPr/>
          <p:nvPr/>
        </p:nvSpPr>
        <p:spPr>
          <a:xfrm>
            <a:off x="9036996" y="7514194"/>
            <a:ext cx="2491800" cy="708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Hoe we contact maken</a:t>
            </a:r>
            <a:endParaRPr b="0" i="0" sz="2750" u="none" cap="none" strike="noStrike">
              <a:solidFill>
                <a:srgbClr val="000000"/>
              </a:solidFill>
              <a:latin typeface="Arial"/>
              <a:ea typeface="Arial"/>
              <a:cs typeface="Arial"/>
              <a:sym typeface="Arial"/>
            </a:endParaRPr>
          </a:p>
        </p:txBody>
      </p:sp>
      <p:sp>
        <p:nvSpPr>
          <p:cNvPr id="110" name="Google Shape;110;g3d890f228e9_1_11"/>
          <p:cNvSpPr/>
          <p:nvPr/>
        </p:nvSpPr>
        <p:spPr>
          <a:xfrm>
            <a:off x="9036996" y="8452204"/>
            <a:ext cx="2263200" cy="1088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Relaties met anderen zijn belangrijk</a:t>
            </a:r>
            <a:endParaRPr b="0" i="0" sz="2750" u="none" cap="none" strike="noStrike">
              <a:solidFill>
                <a:srgbClr val="000000"/>
              </a:solidFill>
              <a:latin typeface="Arial"/>
              <a:ea typeface="Arial"/>
              <a:cs typeface="Arial"/>
              <a:sym typeface="Arial"/>
            </a:endParaRPr>
          </a:p>
        </p:txBody>
      </p:sp>
      <p:pic>
        <p:nvPicPr>
          <p:cNvPr descr="preencoded.png" id="111" name="Google Shape;111;g3d890f228e9_1_11"/>
          <p:cNvPicPr preferRelativeResize="0"/>
          <p:nvPr/>
        </p:nvPicPr>
        <p:blipFill rotWithShape="1">
          <a:blip r:embed="rId7">
            <a:alphaModFix/>
          </a:blip>
          <a:srcRect b="0" l="0" r="0" t="0"/>
          <a:stretch/>
        </p:blipFill>
        <p:spPr>
          <a:xfrm>
            <a:off x="3684938" y="7555716"/>
            <a:ext cx="978619" cy="978619"/>
          </a:xfrm>
          <a:prstGeom prst="rect">
            <a:avLst/>
          </a:prstGeom>
          <a:noFill/>
          <a:ln>
            <a:noFill/>
          </a:ln>
        </p:spPr>
      </p:pic>
      <p:sp>
        <p:nvSpPr>
          <p:cNvPr id="112" name="Google Shape;112;g3d890f228e9_1_11"/>
          <p:cNvSpPr/>
          <p:nvPr/>
        </p:nvSpPr>
        <p:spPr>
          <a:xfrm>
            <a:off x="4826770" y="7159904"/>
            <a:ext cx="2491800" cy="106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Iedereen heeft een geestelijke gezondheid</a:t>
            </a:r>
            <a:endParaRPr b="0" i="0" sz="2750" u="none" cap="none" strike="noStrike">
              <a:solidFill>
                <a:srgbClr val="000000"/>
              </a:solidFill>
              <a:latin typeface="Arial"/>
              <a:ea typeface="Arial"/>
              <a:cs typeface="Arial"/>
              <a:sym typeface="Arial"/>
            </a:endParaRPr>
          </a:p>
        </p:txBody>
      </p:sp>
      <p:sp>
        <p:nvSpPr>
          <p:cNvPr id="113" name="Google Shape;113;g3d890f228e9_1_11"/>
          <p:cNvSpPr/>
          <p:nvPr/>
        </p:nvSpPr>
        <p:spPr>
          <a:xfrm>
            <a:off x="4890370" y="8452204"/>
            <a:ext cx="2263200" cy="725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Het hoort bij het mens-zijn</a:t>
            </a:r>
            <a:endParaRPr b="0" i="0" sz="2750" u="none" cap="none" strike="noStrike">
              <a:solidFill>
                <a:srgbClr val="000000"/>
              </a:solidFill>
              <a:latin typeface="Arial"/>
              <a:ea typeface="Arial"/>
              <a:cs typeface="Arial"/>
              <a:sym typeface="Arial"/>
            </a:endParaRPr>
          </a:p>
        </p:txBody>
      </p:sp>
      <p:pic>
        <p:nvPicPr>
          <p:cNvPr descr="preencoded.png" id="114" name="Google Shape;114;g3d890f228e9_1_11"/>
          <p:cNvPicPr preferRelativeResize="0"/>
          <p:nvPr/>
        </p:nvPicPr>
        <p:blipFill rotWithShape="1">
          <a:blip r:embed="rId8">
            <a:alphaModFix/>
          </a:blip>
          <a:srcRect b="0" l="0" r="0" t="0"/>
          <a:stretch/>
        </p:blipFill>
        <p:spPr>
          <a:xfrm>
            <a:off x="12522200" y="-1"/>
            <a:ext cx="5744279" cy="8616418"/>
          </a:xfrm>
          <a:prstGeom prst="rect">
            <a:avLst/>
          </a:prstGeom>
          <a:noFill/>
          <a:ln>
            <a:noFill/>
          </a:ln>
        </p:spPr>
      </p:pic>
      <p:sp>
        <p:nvSpPr>
          <p:cNvPr id="115" name="Google Shape;115;g3d890f228e9_1_11"/>
          <p:cNvSpPr txBox="1"/>
          <p:nvPr/>
        </p:nvSpPr>
        <p:spPr>
          <a:xfrm>
            <a:off x="8978900" y="8715238"/>
            <a:ext cx="9309000" cy="738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Quicksand"/>
                <a:ea typeface="Quicksand"/>
                <a:cs typeface="Quicksand"/>
                <a:sym typeface="Quicksand"/>
              </a:rPr>
              <a:t>Bron: Afbeelding gegenereerd door ChatGPT</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p:txBody>
      </p:sp>
      <p:pic>
        <p:nvPicPr>
          <p:cNvPr id="116" name="Google Shape;116;g3d890f228e9_1_11"/>
          <p:cNvPicPr preferRelativeResize="0"/>
          <p:nvPr/>
        </p:nvPicPr>
        <p:blipFill>
          <a:blip r:embed="rId9">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20" name="Shape 120"/>
        <p:cNvGrpSpPr/>
        <p:nvPr/>
      </p:nvGrpSpPr>
      <p:grpSpPr>
        <a:xfrm>
          <a:off x="0" y="0"/>
          <a:ext cx="0" cy="0"/>
          <a:chOff x="0" y="0"/>
          <a:chExt cx="0" cy="0"/>
        </a:xfrm>
      </p:grpSpPr>
      <p:grpSp>
        <p:nvGrpSpPr>
          <p:cNvPr id="121" name="Google Shape;121;g3d890f228e9_1_34"/>
          <p:cNvGrpSpPr/>
          <p:nvPr/>
        </p:nvGrpSpPr>
        <p:grpSpPr>
          <a:xfrm>
            <a:off x="0" y="-216992"/>
            <a:ext cx="2922102" cy="10504504"/>
            <a:chOff x="0" y="-57150"/>
            <a:chExt cx="769602" cy="2766600"/>
          </a:xfrm>
        </p:grpSpPr>
        <p:sp>
          <p:nvSpPr>
            <p:cNvPr id="122" name="Google Shape;122;g3d890f228e9_1_3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g3d890f228e9_1_3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4" name="Google Shape;124;g3d890f228e9_1_3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5" name="Google Shape;125;g3d890f228e9_1_34"/>
          <p:cNvSpPr txBox="1"/>
          <p:nvPr/>
        </p:nvSpPr>
        <p:spPr>
          <a:xfrm>
            <a:off x="3253625" y="1102338"/>
            <a:ext cx="10056000" cy="2633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7400" u="none" cap="none" strike="noStrike">
                <a:solidFill>
                  <a:srgbClr val="FFFFFF"/>
                </a:solidFill>
                <a:latin typeface="Anton"/>
                <a:ea typeface="Anton"/>
                <a:cs typeface="Anton"/>
                <a:sym typeface="Anton"/>
              </a:rPr>
              <a:t>Belangrijke termen geestelijke gezondheid</a:t>
            </a:r>
            <a:endParaRPr b="0" i="0" sz="2150" u="none" cap="none" strike="noStrike">
              <a:solidFill>
                <a:srgbClr val="FFFFFF"/>
              </a:solidFill>
              <a:latin typeface="Quicksand"/>
              <a:ea typeface="Quicksand"/>
              <a:cs typeface="Quicksand"/>
              <a:sym typeface="Quicksand"/>
            </a:endParaRPr>
          </a:p>
        </p:txBody>
      </p:sp>
      <p:sp>
        <p:nvSpPr>
          <p:cNvPr id="126" name="Google Shape;126;g3d890f228e9_1_34"/>
          <p:cNvSpPr/>
          <p:nvPr/>
        </p:nvSpPr>
        <p:spPr>
          <a:xfrm>
            <a:off x="3917990" y="4631101"/>
            <a:ext cx="510300" cy="510300"/>
          </a:xfrm>
          <a:prstGeom prst="roundRect">
            <a:avLst>
              <a:gd fmla="val 1792"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sp>
        <p:nvSpPr>
          <p:cNvPr id="127" name="Google Shape;127;g3d890f228e9_1_34"/>
          <p:cNvSpPr/>
          <p:nvPr/>
        </p:nvSpPr>
        <p:spPr>
          <a:xfrm>
            <a:off x="4655106" y="4708967"/>
            <a:ext cx="2835300" cy="377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Stress 😣</a:t>
            </a:r>
            <a:endParaRPr b="0" i="0" sz="2750" u="none" cap="none" strike="noStrike">
              <a:solidFill>
                <a:schemeClr val="lt1"/>
              </a:solidFill>
              <a:latin typeface="Arial"/>
              <a:ea typeface="Arial"/>
              <a:cs typeface="Arial"/>
              <a:sym typeface="Arial"/>
            </a:endParaRPr>
          </a:p>
        </p:txBody>
      </p:sp>
      <p:sp>
        <p:nvSpPr>
          <p:cNvPr id="128" name="Google Shape;128;g3d890f228e9_1_34"/>
          <p:cNvSpPr/>
          <p:nvPr/>
        </p:nvSpPr>
        <p:spPr>
          <a:xfrm>
            <a:off x="3917990" y="6038776"/>
            <a:ext cx="510300" cy="510300"/>
          </a:xfrm>
          <a:prstGeom prst="roundRect">
            <a:avLst>
              <a:gd fmla="val 1792"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sp>
        <p:nvSpPr>
          <p:cNvPr id="129" name="Google Shape;129;g3d890f228e9_1_34"/>
          <p:cNvSpPr/>
          <p:nvPr/>
        </p:nvSpPr>
        <p:spPr>
          <a:xfrm>
            <a:off x="4655106" y="6116643"/>
            <a:ext cx="2835300" cy="377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Angst 😟</a:t>
            </a:r>
            <a:endParaRPr b="0" i="0" sz="2750" u="none" cap="none" strike="noStrike">
              <a:solidFill>
                <a:schemeClr val="lt1"/>
              </a:solidFill>
              <a:latin typeface="Arial"/>
              <a:ea typeface="Arial"/>
              <a:cs typeface="Arial"/>
              <a:sym typeface="Arial"/>
            </a:endParaRPr>
          </a:p>
        </p:txBody>
      </p:sp>
      <p:sp>
        <p:nvSpPr>
          <p:cNvPr id="130" name="Google Shape;130;g3d890f228e9_1_34"/>
          <p:cNvSpPr/>
          <p:nvPr/>
        </p:nvSpPr>
        <p:spPr>
          <a:xfrm>
            <a:off x="3917990" y="7446452"/>
            <a:ext cx="510300" cy="510300"/>
          </a:xfrm>
          <a:prstGeom prst="roundRect">
            <a:avLst>
              <a:gd fmla="val 1792"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sp>
        <p:nvSpPr>
          <p:cNvPr id="131" name="Google Shape;131;g3d890f228e9_1_34"/>
          <p:cNvSpPr/>
          <p:nvPr/>
        </p:nvSpPr>
        <p:spPr>
          <a:xfrm>
            <a:off x="4655106" y="7524319"/>
            <a:ext cx="2835300" cy="377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Depressie 😞</a:t>
            </a:r>
            <a:endParaRPr b="0" i="0" sz="2750" u="none" cap="none" strike="noStrike">
              <a:solidFill>
                <a:schemeClr val="lt1"/>
              </a:solidFill>
              <a:latin typeface="Arial"/>
              <a:ea typeface="Arial"/>
              <a:cs typeface="Arial"/>
              <a:sym typeface="Arial"/>
            </a:endParaRPr>
          </a:p>
        </p:txBody>
      </p:sp>
      <p:sp>
        <p:nvSpPr>
          <p:cNvPr id="132" name="Google Shape;132;g3d890f228e9_1_34"/>
          <p:cNvSpPr/>
          <p:nvPr/>
        </p:nvSpPr>
        <p:spPr>
          <a:xfrm>
            <a:off x="3917990" y="8854128"/>
            <a:ext cx="510300" cy="510300"/>
          </a:xfrm>
          <a:prstGeom prst="roundRect">
            <a:avLst>
              <a:gd fmla="val 1792" name="adj"/>
            </a:avLst>
          </a:prstGeom>
          <a:solidFill>
            <a:srgbClr val="F5F5F5"/>
          </a:solidFill>
          <a:ln cap="flat" cmpd="sng" w="38100">
            <a:solidFill>
              <a:srgbClr val="E6E0C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sp>
        <p:nvSpPr>
          <p:cNvPr id="133" name="Google Shape;133;g3d890f228e9_1_34"/>
          <p:cNvSpPr/>
          <p:nvPr/>
        </p:nvSpPr>
        <p:spPr>
          <a:xfrm>
            <a:off x="4655106" y="8931995"/>
            <a:ext cx="2835300" cy="377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Pesten 🚫😠</a:t>
            </a:r>
            <a:endParaRPr b="0" i="0" sz="2750" u="none" cap="none" strike="noStrike">
              <a:solidFill>
                <a:schemeClr val="lt1"/>
              </a:solidFill>
              <a:latin typeface="Arial"/>
              <a:ea typeface="Arial"/>
              <a:cs typeface="Arial"/>
              <a:sym typeface="Arial"/>
            </a:endParaRPr>
          </a:p>
        </p:txBody>
      </p:sp>
      <p:sp>
        <p:nvSpPr>
          <p:cNvPr id="134" name="Google Shape;134;g3d890f228e9_1_34"/>
          <p:cNvSpPr txBox="1"/>
          <p:nvPr/>
        </p:nvSpPr>
        <p:spPr>
          <a:xfrm>
            <a:off x="8894975" y="7162513"/>
            <a:ext cx="9309000" cy="738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a:ea typeface="Quicksand"/>
                <a:cs typeface="Quicksand"/>
                <a:sym typeface="Quicksand"/>
              </a:rPr>
              <a:t>Bron: Afbeelding gegenereerd door ChatGPT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pic>
        <p:nvPicPr>
          <p:cNvPr descr="A group of people with different expressions&#10;&#10;AI-generated content may be incorrect." id="135" name="Google Shape;135;g3d890f228e9_1_34"/>
          <p:cNvPicPr preferRelativeResize="0"/>
          <p:nvPr/>
        </p:nvPicPr>
        <p:blipFill rotWithShape="1">
          <a:blip r:embed="rId4">
            <a:alphaModFix/>
          </a:blip>
          <a:srcRect b="10917" l="0" r="0" t="8814"/>
          <a:stretch/>
        </p:blipFill>
        <p:spPr>
          <a:xfrm>
            <a:off x="12438775" y="268525"/>
            <a:ext cx="5620951" cy="6767624"/>
          </a:xfrm>
          <a:prstGeom prst="rect">
            <a:avLst/>
          </a:prstGeom>
          <a:noFill/>
          <a:ln>
            <a:noFill/>
          </a:ln>
        </p:spPr>
      </p:pic>
      <p:pic>
        <p:nvPicPr>
          <p:cNvPr id="136" name="Google Shape;136;g3d890f228e9_1_34"/>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40" name="Shape 140"/>
        <p:cNvGrpSpPr/>
        <p:nvPr/>
      </p:nvGrpSpPr>
      <p:grpSpPr>
        <a:xfrm>
          <a:off x="0" y="0"/>
          <a:ext cx="0" cy="0"/>
          <a:chOff x="0" y="0"/>
          <a:chExt cx="0" cy="0"/>
        </a:xfrm>
      </p:grpSpPr>
      <p:grpSp>
        <p:nvGrpSpPr>
          <p:cNvPr id="141" name="Google Shape;141;g3d890f228e9_1_53"/>
          <p:cNvGrpSpPr/>
          <p:nvPr/>
        </p:nvGrpSpPr>
        <p:grpSpPr>
          <a:xfrm>
            <a:off x="0" y="-216992"/>
            <a:ext cx="2922102" cy="10504504"/>
            <a:chOff x="0" y="-57150"/>
            <a:chExt cx="769602" cy="2766600"/>
          </a:xfrm>
        </p:grpSpPr>
        <p:sp>
          <p:nvSpPr>
            <p:cNvPr id="142" name="Google Shape;142;g3d890f228e9_1_5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3" name="Google Shape;143;g3d890f228e9_1_5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4" name="Google Shape;144;g3d890f228e9_1_5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g3d890f228e9_1_53"/>
          <p:cNvSpPr txBox="1"/>
          <p:nvPr/>
        </p:nvSpPr>
        <p:spPr>
          <a:xfrm>
            <a:off x="3253625" y="502638"/>
            <a:ext cx="8049300" cy="2832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rgbClr val="FFFFFF"/>
                </a:solidFill>
                <a:latin typeface="Anton"/>
                <a:ea typeface="Anton"/>
                <a:cs typeface="Anton"/>
                <a:sym typeface="Anton"/>
              </a:rPr>
              <a:t>Uitdagingen voor dove mensen</a:t>
            </a:r>
            <a:endParaRPr b="1" i="0" sz="2750" u="none" cap="none" strike="noStrike">
              <a:solidFill>
                <a:srgbClr val="FFFFFF"/>
              </a:solidFill>
              <a:latin typeface="Quicksand"/>
              <a:ea typeface="Quicksand"/>
              <a:cs typeface="Quicksand"/>
              <a:sym typeface="Quicksand"/>
            </a:endParaRPr>
          </a:p>
        </p:txBody>
      </p:sp>
      <p:sp>
        <p:nvSpPr>
          <p:cNvPr id="146" name="Google Shape;146;g3d890f228e9_1_53"/>
          <p:cNvSpPr txBox="1"/>
          <p:nvPr/>
        </p:nvSpPr>
        <p:spPr>
          <a:xfrm>
            <a:off x="8978900" y="8766038"/>
            <a:ext cx="9309000" cy="738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a:ea typeface="Quicksand"/>
                <a:cs typeface="Quicksand"/>
                <a:sym typeface="Quicksand"/>
              </a:rPr>
              <a:t>Bron: Afbeelding gegenereerd door ChatGPT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sp>
        <p:nvSpPr>
          <p:cNvPr id="147" name="Google Shape;147;g3d890f228e9_1_53"/>
          <p:cNvSpPr/>
          <p:nvPr/>
        </p:nvSpPr>
        <p:spPr>
          <a:xfrm>
            <a:off x="3367091" y="4021456"/>
            <a:ext cx="4129800" cy="3725400"/>
          </a:xfrm>
          <a:prstGeom prst="roundRect">
            <a:avLst>
              <a:gd fmla="val 434"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g3d890f228e9_1_53"/>
          <p:cNvSpPr/>
          <p:nvPr/>
        </p:nvSpPr>
        <p:spPr>
          <a:xfrm>
            <a:off x="3631999" y="4360825"/>
            <a:ext cx="3585300" cy="62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Communicatiebarrières</a:t>
            </a:r>
            <a:endParaRPr b="0" i="0" sz="2750" u="none" cap="none" strike="noStrike">
              <a:solidFill>
                <a:srgbClr val="000000"/>
              </a:solidFill>
              <a:latin typeface="Arial"/>
              <a:ea typeface="Arial"/>
              <a:cs typeface="Arial"/>
              <a:sym typeface="Arial"/>
            </a:endParaRPr>
          </a:p>
        </p:txBody>
      </p:sp>
      <p:sp>
        <p:nvSpPr>
          <p:cNvPr id="149" name="Google Shape;149;g3d890f228e9_1_53"/>
          <p:cNvSpPr/>
          <p:nvPr/>
        </p:nvSpPr>
        <p:spPr>
          <a:xfrm>
            <a:off x="3632005" y="5276951"/>
            <a:ext cx="3532800" cy="192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Geen tolk beschikbaar. Geen informatie in gebarentaal. Moeilijk om hulp te vinden.</a:t>
            </a:r>
            <a:endParaRPr b="0" i="0" sz="2750" u="none" cap="none" strike="noStrike">
              <a:solidFill>
                <a:srgbClr val="000000"/>
              </a:solidFill>
              <a:latin typeface="Arial"/>
              <a:ea typeface="Arial"/>
              <a:cs typeface="Arial"/>
              <a:sym typeface="Arial"/>
            </a:endParaRPr>
          </a:p>
        </p:txBody>
      </p:sp>
      <p:sp>
        <p:nvSpPr>
          <p:cNvPr id="150" name="Google Shape;150;g3d890f228e9_1_53"/>
          <p:cNvSpPr/>
          <p:nvPr/>
        </p:nvSpPr>
        <p:spPr>
          <a:xfrm>
            <a:off x="7796574" y="4021456"/>
            <a:ext cx="4317900" cy="3725400"/>
          </a:xfrm>
          <a:prstGeom prst="roundRect">
            <a:avLst>
              <a:gd fmla="val 434"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g3d890f228e9_1_53"/>
          <p:cNvSpPr/>
          <p:nvPr/>
        </p:nvSpPr>
        <p:spPr>
          <a:xfrm>
            <a:off x="8155894" y="4342294"/>
            <a:ext cx="3340500" cy="62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Gevoel van isolatie</a:t>
            </a:r>
            <a:endParaRPr b="0" i="0" sz="2750" u="none" cap="none" strike="noStrike">
              <a:solidFill>
                <a:srgbClr val="000000"/>
              </a:solidFill>
              <a:latin typeface="Arial"/>
              <a:ea typeface="Arial"/>
              <a:cs typeface="Arial"/>
              <a:sym typeface="Arial"/>
            </a:endParaRPr>
          </a:p>
        </p:txBody>
      </p:sp>
      <p:sp>
        <p:nvSpPr>
          <p:cNvPr id="152" name="Google Shape;152;g3d890f228e9_1_53"/>
          <p:cNvSpPr/>
          <p:nvPr/>
        </p:nvSpPr>
        <p:spPr>
          <a:xfrm>
            <a:off x="8155900" y="4819750"/>
            <a:ext cx="3340500" cy="26475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Veel dove mensen voelen zich alleen of onbegrepen door diensten voor horenden.</a:t>
            </a:r>
            <a:endParaRPr b="0" i="0" sz="2750" u="none" cap="none" strike="noStrike">
              <a:solidFill>
                <a:srgbClr val="000000"/>
              </a:solidFill>
              <a:latin typeface="Arial"/>
              <a:ea typeface="Arial"/>
              <a:cs typeface="Arial"/>
              <a:sym typeface="Arial"/>
            </a:endParaRPr>
          </a:p>
        </p:txBody>
      </p:sp>
      <p:sp>
        <p:nvSpPr>
          <p:cNvPr id="153" name="Google Shape;153;g3d890f228e9_1_53"/>
          <p:cNvSpPr/>
          <p:nvPr/>
        </p:nvSpPr>
        <p:spPr>
          <a:xfrm>
            <a:off x="3367091" y="8026401"/>
            <a:ext cx="8747400" cy="1758000"/>
          </a:xfrm>
          <a:prstGeom prst="roundRect">
            <a:avLst>
              <a:gd fmla="val 661"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g3d890f228e9_1_53"/>
          <p:cNvSpPr/>
          <p:nvPr/>
        </p:nvSpPr>
        <p:spPr>
          <a:xfrm>
            <a:off x="3632005" y="8285127"/>
            <a:ext cx="2835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Essentiële behoefte</a:t>
            </a:r>
            <a:endParaRPr b="0" i="0" sz="2750" u="none" cap="none" strike="noStrike">
              <a:solidFill>
                <a:srgbClr val="000000"/>
              </a:solidFill>
              <a:latin typeface="Arial"/>
              <a:ea typeface="Arial"/>
              <a:cs typeface="Arial"/>
              <a:sym typeface="Arial"/>
            </a:endParaRPr>
          </a:p>
        </p:txBody>
      </p:sp>
      <p:sp>
        <p:nvSpPr>
          <p:cNvPr id="155" name="Google Shape;155;g3d890f228e9_1_53"/>
          <p:cNvSpPr/>
          <p:nvPr/>
        </p:nvSpPr>
        <p:spPr>
          <a:xfrm>
            <a:off x="3632005" y="8775546"/>
            <a:ext cx="8217600" cy="7293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Gebarentaal is essentieel voor een goede </a:t>
            </a:r>
            <a:endParaRPr b="0" i="0" sz="1400" u="none" cap="none" strike="noStrike">
              <a:solidFill>
                <a:srgbClr val="000000"/>
              </a:solidFill>
              <a:latin typeface="Arial"/>
              <a:ea typeface="Arial"/>
              <a:cs typeface="Arial"/>
              <a:sym typeface="Arial"/>
            </a:endParaRPr>
          </a:p>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gezondheidszorg!</a:t>
            </a:r>
            <a:endParaRPr b="0" i="0" sz="2750" u="none" cap="none" strike="noStrike">
              <a:solidFill>
                <a:srgbClr val="000000"/>
              </a:solidFill>
              <a:latin typeface="Arial"/>
              <a:ea typeface="Arial"/>
              <a:cs typeface="Arial"/>
              <a:sym typeface="Arial"/>
            </a:endParaRPr>
          </a:p>
        </p:txBody>
      </p:sp>
      <p:pic>
        <p:nvPicPr>
          <p:cNvPr descr="A drawing of a door with a sign and question marks&#10;&#10;AI-generated content may be incorrect." id="156" name="Google Shape;156;g3d890f228e9_1_53"/>
          <p:cNvPicPr preferRelativeResize="0"/>
          <p:nvPr/>
        </p:nvPicPr>
        <p:blipFill rotWithShape="1">
          <a:blip r:embed="rId4">
            <a:alphaModFix/>
          </a:blip>
          <a:srcRect b="0" l="0" r="0" t="0"/>
          <a:stretch/>
        </p:blipFill>
        <p:spPr>
          <a:xfrm>
            <a:off x="12546685" y="-15318"/>
            <a:ext cx="5769851" cy="8654776"/>
          </a:xfrm>
          <a:prstGeom prst="rect">
            <a:avLst/>
          </a:prstGeom>
          <a:noFill/>
          <a:ln>
            <a:noFill/>
          </a:ln>
        </p:spPr>
      </p:pic>
      <p:pic>
        <p:nvPicPr>
          <p:cNvPr id="157" name="Google Shape;157;g3d890f228e9_1_53"/>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1" name="Shape 161"/>
        <p:cNvGrpSpPr/>
        <p:nvPr/>
      </p:nvGrpSpPr>
      <p:grpSpPr>
        <a:xfrm>
          <a:off x="0" y="0"/>
          <a:ext cx="0" cy="0"/>
          <a:chOff x="0" y="0"/>
          <a:chExt cx="0" cy="0"/>
        </a:xfrm>
      </p:grpSpPr>
      <p:grpSp>
        <p:nvGrpSpPr>
          <p:cNvPr id="162" name="Google Shape;162;g3d890f228e9_1_73"/>
          <p:cNvGrpSpPr/>
          <p:nvPr/>
        </p:nvGrpSpPr>
        <p:grpSpPr>
          <a:xfrm>
            <a:off x="0" y="-216992"/>
            <a:ext cx="2922102" cy="10504504"/>
            <a:chOff x="0" y="-57150"/>
            <a:chExt cx="769602" cy="2766600"/>
          </a:xfrm>
        </p:grpSpPr>
        <p:sp>
          <p:nvSpPr>
            <p:cNvPr id="163" name="Google Shape;163;g3d890f228e9_1_7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4" name="Google Shape;164;g3d890f228e9_1_7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5" name="Google Shape;165;g3d890f228e9_1_7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6" name="Google Shape;166;g3d890f228e9_1_73"/>
          <p:cNvSpPr txBox="1"/>
          <p:nvPr/>
        </p:nvSpPr>
        <p:spPr>
          <a:xfrm>
            <a:off x="3177431" y="393826"/>
            <a:ext cx="9600900" cy="2955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Groepsdiscussie – Wat </a:t>
            </a:r>
            <a:r>
              <a:rPr lang="en-US" sz="8000">
                <a:solidFill>
                  <a:srgbClr val="FFFFFF"/>
                </a:solidFill>
                <a:latin typeface="Anton"/>
                <a:ea typeface="Anton"/>
                <a:cs typeface="Anton"/>
                <a:sym typeface="Anton"/>
              </a:rPr>
              <a:t>zijn </a:t>
            </a:r>
            <a:r>
              <a:rPr b="0" i="0" lang="en-US" sz="8000" u="none" cap="none" strike="noStrike">
                <a:solidFill>
                  <a:srgbClr val="FFFFFF"/>
                </a:solidFill>
                <a:latin typeface="Anton"/>
                <a:ea typeface="Anton"/>
                <a:cs typeface="Anton"/>
                <a:sym typeface="Anton"/>
              </a:rPr>
              <a:t>belemmeringen?</a:t>
            </a:r>
            <a:endParaRPr b="0" i="0" sz="1400" u="none" cap="none" strike="noStrike">
              <a:solidFill>
                <a:srgbClr val="000000"/>
              </a:solidFill>
              <a:latin typeface="Arial"/>
              <a:ea typeface="Arial"/>
              <a:cs typeface="Arial"/>
              <a:sym typeface="Arial"/>
            </a:endParaRPr>
          </a:p>
        </p:txBody>
      </p:sp>
      <p:pic>
        <p:nvPicPr>
          <p:cNvPr descr="preencoded.png" id="167" name="Google Shape;167;g3d890f228e9_1_73"/>
          <p:cNvPicPr preferRelativeResize="0"/>
          <p:nvPr/>
        </p:nvPicPr>
        <p:blipFill rotWithShape="1">
          <a:blip r:embed="rId4">
            <a:alphaModFix/>
          </a:blip>
          <a:srcRect b="0" l="0" r="0" t="0"/>
          <a:stretch/>
        </p:blipFill>
        <p:spPr>
          <a:xfrm>
            <a:off x="3976954" y="3801514"/>
            <a:ext cx="1134070" cy="1360884"/>
          </a:xfrm>
          <a:prstGeom prst="rect">
            <a:avLst/>
          </a:prstGeom>
          <a:noFill/>
          <a:ln>
            <a:noFill/>
          </a:ln>
        </p:spPr>
      </p:pic>
      <p:sp>
        <p:nvSpPr>
          <p:cNvPr id="168" name="Google Shape;168;g3d890f228e9_1_73"/>
          <p:cNvSpPr/>
          <p:nvPr/>
        </p:nvSpPr>
        <p:spPr>
          <a:xfrm>
            <a:off x="5451164" y="3966550"/>
            <a:ext cx="55932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Deel </a:t>
            </a:r>
            <a:r>
              <a:rPr lang="en-US" sz="2750">
                <a:solidFill>
                  <a:schemeClr val="lt1"/>
                </a:solidFill>
                <a:latin typeface="Anton"/>
                <a:ea typeface="Anton"/>
                <a:cs typeface="Anton"/>
                <a:sym typeface="Anton"/>
              </a:rPr>
              <a:t>je</a:t>
            </a:r>
            <a:r>
              <a:rPr b="0" i="0" lang="en-US" sz="2750" u="none" cap="none" strike="noStrike">
                <a:solidFill>
                  <a:schemeClr val="lt1"/>
                </a:solidFill>
                <a:latin typeface="Anton"/>
                <a:ea typeface="Anton"/>
                <a:cs typeface="Anton"/>
                <a:sym typeface="Anton"/>
              </a:rPr>
              <a:t> ervaring</a:t>
            </a:r>
            <a:endParaRPr b="0" i="0" sz="2750" u="none" cap="none" strike="noStrike">
              <a:solidFill>
                <a:schemeClr val="lt1"/>
              </a:solidFill>
              <a:latin typeface="Arial"/>
              <a:ea typeface="Arial"/>
              <a:cs typeface="Arial"/>
              <a:sym typeface="Arial"/>
            </a:endParaRPr>
          </a:p>
        </p:txBody>
      </p:sp>
      <p:sp>
        <p:nvSpPr>
          <p:cNvPr id="169" name="Google Shape;169;g3d890f228e9_1_73"/>
          <p:cNvSpPr/>
          <p:nvPr/>
        </p:nvSpPr>
        <p:spPr>
          <a:xfrm>
            <a:off x="5451186" y="4518721"/>
            <a:ext cx="60822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Wat maakt het moeilijk voor dove mensen om hulp te krijgen?</a:t>
            </a:r>
            <a:endParaRPr b="0" i="0" sz="2750" u="none" cap="none" strike="noStrike">
              <a:solidFill>
                <a:schemeClr val="lt1"/>
              </a:solidFill>
              <a:latin typeface="Arial"/>
              <a:ea typeface="Arial"/>
              <a:cs typeface="Arial"/>
              <a:sym typeface="Arial"/>
            </a:endParaRPr>
          </a:p>
        </p:txBody>
      </p:sp>
      <p:pic>
        <p:nvPicPr>
          <p:cNvPr descr="preencoded.png" id="170" name="Google Shape;170;g3d890f228e9_1_73"/>
          <p:cNvPicPr preferRelativeResize="0"/>
          <p:nvPr/>
        </p:nvPicPr>
        <p:blipFill rotWithShape="1">
          <a:blip r:embed="rId5">
            <a:alphaModFix/>
          </a:blip>
          <a:srcRect b="0" l="0" r="0" t="0"/>
          <a:stretch/>
        </p:blipFill>
        <p:spPr>
          <a:xfrm>
            <a:off x="3976954" y="5824182"/>
            <a:ext cx="1134070" cy="1360884"/>
          </a:xfrm>
          <a:prstGeom prst="rect">
            <a:avLst/>
          </a:prstGeom>
          <a:noFill/>
          <a:ln>
            <a:noFill/>
          </a:ln>
        </p:spPr>
      </p:pic>
      <p:sp>
        <p:nvSpPr>
          <p:cNvPr id="171" name="Google Shape;171;g3d890f228e9_1_73"/>
          <p:cNvSpPr/>
          <p:nvPr/>
        </p:nvSpPr>
        <p:spPr>
          <a:xfrm>
            <a:off x="5435366" y="5852850"/>
            <a:ext cx="50850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Gevolgen voor de communicatie</a:t>
            </a:r>
            <a:endParaRPr b="0" i="0" sz="2750" u="none" cap="none" strike="noStrike">
              <a:solidFill>
                <a:schemeClr val="lt1"/>
              </a:solidFill>
              <a:latin typeface="Arial"/>
              <a:ea typeface="Arial"/>
              <a:cs typeface="Arial"/>
              <a:sym typeface="Arial"/>
            </a:endParaRPr>
          </a:p>
        </p:txBody>
      </p:sp>
      <p:sp>
        <p:nvSpPr>
          <p:cNvPr id="172" name="Google Shape;172;g3d890f228e9_1_73"/>
          <p:cNvSpPr/>
          <p:nvPr/>
        </p:nvSpPr>
        <p:spPr>
          <a:xfrm>
            <a:off x="5451186" y="6369590"/>
            <a:ext cx="60822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Hoe beïnvloedt communicatie </a:t>
            </a:r>
            <a:endParaRPr b="0" i="0" sz="1400" u="none" cap="none" strike="noStrike">
              <a:solidFill>
                <a:srgbClr val="000000"/>
              </a:solidFill>
              <a:latin typeface="Arial"/>
              <a:ea typeface="Arial"/>
              <a:cs typeface="Arial"/>
              <a:sym typeface="Arial"/>
            </a:endParaRPr>
          </a:p>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het verkrijgen van ondersteuning?</a:t>
            </a:r>
            <a:endParaRPr b="0" i="0" sz="2750" u="none" cap="none" strike="noStrike">
              <a:solidFill>
                <a:schemeClr val="lt1"/>
              </a:solidFill>
              <a:latin typeface="Arial"/>
              <a:ea typeface="Arial"/>
              <a:cs typeface="Arial"/>
              <a:sym typeface="Arial"/>
            </a:endParaRPr>
          </a:p>
        </p:txBody>
      </p:sp>
      <p:pic>
        <p:nvPicPr>
          <p:cNvPr descr="preencoded.png" id="173" name="Google Shape;173;g3d890f228e9_1_73"/>
          <p:cNvPicPr preferRelativeResize="0"/>
          <p:nvPr/>
        </p:nvPicPr>
        <p:blipFill rotWithShape="1">
          <a:blip r:embed="rId6">
            <a:alphaModFix/>
          </a:blip>
          <a:srcRect b="0" l="0" r="0" t="0"/>
          <a:stretch/>
        </p:blipFill>
        <p:spPr>
          <a:xfrm>
            <a:off x="3976954" y="7846849"/>
            <a:ext cx="1134070" cy="1360884"/>
          </a:xfrm>
          <a:prstGeom prst="rect">
            <a:avLst/>
          </a:prstGeom>
          <a:noFill/>
          <a:ln>
            <a:noFill/>
          </a:ln>
        </p:spPr>
      </p:pic>
      <p:sp>
        <p:nvSpPr>
          <p:cNvPr id="174" name="Google Shape;174;g3d890f228e9_1_73"/>
          <p:cNvSpPr/>
          <p:nvPr/>
        </p:nvSpPr>
        <p:spPr>
          <a:xfrm>
            <a:off x="5451186" y="7968735"/>
            <a:ext cx="2835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Echte voorbeelden</a:t>
            </a:r>
            <a:endParaRPr b="0" i="0" sz="2750" u="none" cap="none" strike="noStrike">
              <a:solidFill>
                <a:schemeClr val="lt1"/>
              </a:solidFill>
              <a:latin typeface="Arial"/>
              <a:ea typeface="Arial"/>
              <a:cs typeface="Arial"/>
              <a:sym typeface="Arial"/>
            </a:endParaRPr>
          </a:p>
        </p:txBody>
      </p:sp>
      <p:sp>
        <p:nvSpPr>
          <p:cNvPr id="175" name="Google Shape;175;g3d890f228e9_1_73"/>
          <p:cNvSpPr/>
          <p:nvPr/>
        </p:nvSpPr>
        <p:spPr>
          <a:xfrm>
            <a:off x="5451186" y="8425603"/>
            <a:ext cx="60822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Heb je verhalen of voorbeelden om te delen?</a:t>
            </a:r>
            <a:endParaRPr b="0" i="0" sz="2750" u="none" cap="none" strike="noStrike">
              <a:solidFill>
                <a:schemeClr val="lt1"/>
              </a:solidFill>
              <a:latin typeface="Arial"/>
              <a:ea typeface="Arial"/>
              <a:cs typeface="Arial"/>
              <a:sym typeface="Arial"/>
            </a:endParaRPr>
          </a:p>
        </p:txBody>
      </p:sp>
      <p:pic>
        <p:nvPicPr>
          <p:cNvPr descr="A group of people sitting in chairs talking&#10;&#10;AI-generated content may be incorrect." id="176" name="Google Shape;176;g3d890f228e9_1_73"/>
          <p:cNvPicPr preferRelativeResize="0"/>
          <p:nvPr/>
        </p:nvPicPr>
        <p:blipFill rotWithShape="1">
          <a:blip r:embed="rId7">
            <a:alphaModFix/>
          </a:blip>
          <a:srcRect b="0" l="0" r="0" t="0"/>
          <a:stretch/>
        </p:blipFill>
        <p:spPr>
          <a:xfrm>
            <a:off x="12588246" y="-15318"/>
            <a:ext cx="5699753" cy="8549629"/>
          </a:xfrm>
          <a:prstGeom prst="rect">
            <a:avLst/>
          </a:prstGeom>
          <a:noFill/>
          <a:ln>
            <a:noFill/>
          </a:ln>
        </p:spPr>
      </p:pic>
      <p:sp>
        <p:nvSpPr>
          <p:cNvPr id="177" name="Google Shape;177;g3d890f228e9_1_73"/>
          <p:cNvSpPr txBox="1"/>
          <p:nvPr/>
        </p:nvSpPr>
        <p:spPr>
          <a:xfrm>
            <a:off x="8978900" y="8566929"/>
            <a:ext cx="9309000" cy="738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a:ea typeface="Quicksand"/>
                <a:cs typeface="Quicksand"/>
                <a:sym typeface="Quicksand"/>
              </a:rPr>
              <a:t>Bron: Afbeelding gegenereerd door ChatGPT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pic>
        <p:nvPicPr>
          <p:cNvPr id="178" name="Google Shape;178;g3d890f228e9_1_73"/>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82" name="Shape 182"/>
        <p:cNvGrpSpPr/>
        <p:nvPr/>
      </p:nvGrpSpPr>
      <p:grpSpPr>
        <a:xfrm>
          <a:off x="0" y="0"/>
          <a:ext cx="0" cy="0"/>
          <a:chOff x="0" y="0"/>
          <a:chExt cx="0" cy="0"/>
        </a:xfrm>
      </p:grpSpPr>
      <p:grpSp>
        <p:nvGrpSpPr>
          <p:cNvPr id="183" name="Google Shape;183;g3d890f228e9_1_93"/>
          <p:cNvGrpSpPr/>
          <p:nvPr/>
        </p:nvGrpSpPr>
        <p:grpSpPr>
          <a:xfrm>
            <a:off x="0" y="-216992"/>
            <a:ext cx="2922102" cy="10504504"/>
            <a:chOff x="0" y="-57150"/>
            <a:chExt cx="769602" cy="2766600"/>
          </a:xfrm>
        </p:grpSpPr>
        <p:sp>
          <p:nvSpPr>
            <p:cNvPr id="184" name="Google Shape;184;g3d890f228e9_1_9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5" name="Google Shape;185;g3d890f228e9_1_9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6" name="Google Shape;186;g3d890f228e9_1_93"/>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d890f228e9_1_93"/>
          <p:cNvSpPr txBox="1"/>
          <p:nvPr/>
        </p:nvSpPr>
        <p:spPr>
          <a:xfrm>
            <a:off x="3266775" y="746088"/>
            <a:ext cx="148062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dk1"/>
                </a:solidFill>
                <a:latin typeface="Anton"/>
                <a:ea typeface="Anton"/>
                <a:cs typeface="Anton"/>
                <a:sym typeface="Anton"/>
              </a:rPr>
              <a:t>Video – Do</a:t>
            </a:r>
            <a:r>
              <a:rPr b="1" lang="en-US" sz="8000">
                <a:solidFill>
                  <a:schemeClr val="dk1"/>
                </a:solidFill>
                <a:latin typeface="Anton"/>
                <a:ea typeface="Anton"/>
                <a:cs typeface="Anton"/>
                <a:sym typeface="Anton"/>
              </a:rPr>
              <a:t>of</a:t>
            </a:r>
            <a:r>
              <a:rPr b="1" i="0" lang="en-US" sz="8000" u="none" cap="none" strike="noStrike">
                <a:solidFill>
                  <a:schemeClr val="dk1"/>
                </a:solidFill>
                <a:latin typeface="Anton"/>
                <a:ea typeface="Anton"/>
                <a:cs typeface="Anton"/>
                <a:sym typeface="Anton"/>
              </a:rPr>
              <a:t>vriendelijke diensten</a:t>
            </a:r>
            <a:endParaRPr b="0" i="0" sz="2750" u="none" cap="none" strike="noStrike">
              <a:solidFill>
                <a:schemeClr val="dk1"/>
              </a:solidFill>
              <a:latin typeface="Quicksand"/>
              <a:ea typeface="Quicksand"/>
              <a:cs typeface="Quicksand"/>
              <a:sym typeface="Quicksand"/>
            </a:endParaRPr>
          </a:p>
        </p:txBody>
      </p:sp>
      <p:sp>
        <p:nvSpPr>
          <p:cNvPr id="188" name="Google Shape;188;g3d890f228e9_1_93"/>
          <p:cNvSpPr/>
          <p:nvPr/>
        </p:nvSpPr>
        <p:spPr>
          <a:xfrm>
            <a:off x="3613465" y="7803216"/>
            <a:ext cx="2835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Bekijk en leer</a:t>
            </a:r>
            <a:endParaRPr b="0" i="0" sz="2750" u="none" cap="none" strike="noStrike">
              <a:solidFill>
                <a:srgbClr val="000000"/>
              </a:solidFill>
              <a:latin typeface="Arial"/>
              <a:ea typeface="Arial"/>
              <a:cs typeface="Arial"/>
              <a:sym typeface="Arial"/>
            </a:endParaRPr>
          </a:p>
        </p:txBody>
      </p:sp>
      <p:sp>
        <p:nvSpPr>
          <p:cNvPr id="189" name="Google Shape;189;g3d890f228e9_1_93"/>
          <p:cNvSpPr/>
          <p:nvPr/>
        </p:nvSpPr>
        <p:spPr>
          <a:xfrm>
            <a:off x="3613475" y="8401900"/>
            <a:ext cx="6553500" cy="725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Korte video over do</a:t>
            </a:r>
            <a:r>
              <a:rPr lang="en-US" sz="2750">
                <a:solidFill>
                  <a:srgbClr val="151617"/>
                </a:solidFill>
                <a:latin typeface="Quicksand"/>
                <a:ea typeface="Quicksand"/>
                <a:cs typeface="Quicksand"/>
                <a:sym typeface="Quicksand"/>
              </a:rPr>
              <a:t>of</a:t>
            </a:r>
            <a:r>
              <a:rPr b="0" i="0" lang="en-US" sz="2750" u="none" cap="none" strike="noStrike">
                <a:solidFill>
                  <a:srgbClr val="151617"/>
                </a:solidFill>
                <a:latin typeface="Quicksand"/>
                <a:ea typeface="Quicksand"/>
                <a:cs typeface="Quicksand"/>
                <a:sym typeface="Quicksand"/>
              </a:rPr>
              <a:t>vriendelijke diensten. SignHealth, hulplijnen voor doven, voorbeelden van lotgenotenondersteuning.</a:t>
            </a:r>
            <a:endParaRPr b="0" i="0" sz="2750" u="none" cap="none" strike="noStrike">
              <a:solidFill>
                <a:srgbClr val="000000"/>
              </a:solidFill>
              <a:latin typeface="Arial"/>
              <a:ea typeface="Arial"/>
              <a:cs typeface="Arial"/>
              <a:sym typeface="Arial"/>
            </a:endParaRPr>
          </a:p>
        </p:txBody>
      </p:sp>
      <p:sp>
        <p:nvSpPr>
          <p:cNvPr id="190" name="Google Shape;190;g3d890f228e9_1_93"/>
          <p:cNvSpPr/>
          <p:nvPr/>
        </p:nvSpPr>
        <p:spPr>
          <a:xfrm>
            <a:off x="10549646" y="7803216"/>
            <a:ext cx="2835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Discussiepunten</a:t>
            </a:r>
            <a:endParaRPr b="0" i="0" sz="2750" u="none" cap="none" strike="noStrike">
              <a:solidFill>
                <a:srgbClr val="000000"/>
              </a:solidFill>
              <a:latin typeface="Arial"/>
              <a:ea typeface="Arial"/>
              <a:cs typeface="Arial"/>
              <a:sym typeface="Arial"/>
            </a:endParaRPr>
          </a:p>
        </p:txBody>
      </p:sp>
      <p:sp>
        <p:nvSpPr>
          <p:cNvPr id="191" name="Google Shape;191;g3d890f228e9_1_93"/>
          <p:cNvSpPr/>
          <p:nvPr/>
        </p:nvSpPr>
        <p:spPr>
          <a:xfrm>
            <a:off x="10549646" y="8401910"/>
            <a:ext cx="6244800" cy="725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Welke do</a:t>
            </a:r>
            <a:r>
              <a:rPr lang="en-US" sz="2750">
                <a:solidFill>
                  <a:srgbClr val="151617"/>
                </a:solidFill>
                <a:latin typeface="Quicksand"/>
                <a:ea typeface="Quicksand"/>
                <a:cs typeface="Quicksand"/>
                <a:sym typeface="Quicksand"/>
              </a:rPr>
              <a:t>of</a:t>
            </a:r>
            <a:r>
              <a:rPr b="0" i="0" lang="en-US" sz="2750" u="none" cap="none" strike="noStrike">
                <a:solidFill>
                  <a:srgbClr val="151617"/>
                </a:solidFill>
                <a:latin typeface="Quicksand"/>
                <a:ea typeface="Quicksand"/>
                <a:cs typeface="Quicksand"/>
                <a:sym typeface="Quicksand"/>
              </a:rPr>
              <a:t>vriendelijke diensten heb je gezien? Wat leek nuttig?</a:t>
            </a:r>
            <a:endParaRPr b="0" i="0" sz="2750" u="none" cap="none" strike="noStrike">
              <a:solidFill>
                <a:srgbClr val="000000"/>
              </a:solidFill>
              <a:latin typeface="Arial"/>
              <a:ea typeface="Arial"/>
              <a:cs typeface="Arial"/>
              <a:sym typeface="Arial"/>
            </a:endParaRPr>
          </a:p>
        </p:txBody>
      </p:sp>
      <p:pic>
        <p:nvPicPr>
          <p:cNvPr id="192" name="Google Shape;192;g3d890f228e9_1_93" title="4B - Tips om je mentale gezondheid te verbeteren">
            <a:hlinkClick r:id="rId4"/>
          </p:cNvPr>
          <p:cNvPicPr preferRelativeResize="0"/>
          <p:nvPr/>
        </p:nvPicPr>
        <p:blipFill>
          <a:blip r:embed="rId5">
            <a:alphaModFix/>
          </a:blip>
          <a:stretch>
            <a:fillRect/>
          </a:stretch>
        </p:blipFill>
        <p:spPr>
          <a:xfrm>
            <a:off x="5875372" y="2499181"/>
            <a:ext cx="8830150" cy="4966975"/>
          </a:xfrm>
          <a:prstGeom prst="rect">
            <a:avLst/>
          </a:prstGeom>
          <a:noFill/>
          <a:ln>
            <a:noFill/>
          </a:ln>
        </p:spPr>
      </p:pic>
      <p:pic>
        <p:nvPicPr>
          <p:cNvPr id="193" name="Google Shape;193;g3d890f228e9_1_93"/>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97" name="Shape 197"/>
        <p:cNvGrpSpPr/>
        <p:nvPr/>
      </p:nvGrpSpPr>
      <p:grpSpPr>
        <a:xfrm>
          <a:off x="0" y="0"/>
          <a:ext cx="0" cy="0"/>
          <a:chOff x="0" y="0"/>
          <a:chExt cx="0" cy="0"/>
        </a:xfrm>
      </p:grpSpPr>
      <p:grpSp>
        <p:nvGrpSpPr>
          <p:cNvPr id="198" name="Google Shape;198;g3d890f228e9_1_106"/>
          <p:cNvGrpSpPr/>
          <p:nvPr/>
        </p:nvGrpSpPr>
        <p:grpSpPr>
          <a:xfrm>
            <a:off x="0" y="-216992"/>
            <a:ext cx="2922102" cy="10504504"/>
            <a:chOff x="0" y="-57150"/>
            <a:chExt cx="769602" cy="2766600"/>
          </a:xfrm>
        </p:grpSpPr>
        <p:sp>
          <p:nvSpPr>
            <p:cNvPr id="199" name="Google Shape;199;g3d890f228e9_1_10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g3d890f228e9_1_10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1" name="Google Shape;201;g3d890f228e9_1_106"/>
          <p:cNvSpPr/>
          <p:nvPr/>
        </p:nvSpPr>
        <p:spPr>
          <a:xfrm>
            <a:off x="-344113"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g3d890f228e9_1_106"/>
          <p:cNvSpPr txBox="1"/>
          <p:nvPr/>
        </p:nvSpPr>
        <p:spPr>
          <a:xfrm>
            <a:off x="3253515" y="522709"/>
            <a:ext cx="14806200" cy="2832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rgbClr val="FFFFFF"/>
                </a:solidFill>
                <a:latin typeface="Anton"/>
                <a:ea typeface="Anton"/>
                <a:cs typeface="Anton"/>
                <a:sym typeface="Anton"/>
              </a:rPr>
              <a:t>Overzicht van hulpbronnen –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rgbClr val="FFFFFF"/>
                </a:solidFill>
                <a:latin typeface="Anton"/>
                <a:ea typeface="Anton"/>
                <a:cs typeface="Anton"/>
                <a:sym typeface="Anton"/>
              </a:rPr>
              <a:t>Waar kan ik hulp vinden?</a:t>
            </a:r>
            <a:endParaRPr b="0" i="0" sz="2750" u="none" cap="none" strike="noStrike">
              <a:solidFill>
                <a:srgbClr val="FFFFFF"/>
              </a:solidFill>
              <a:latin typeface="Quicksand"/>
              <a:ea typeface="Quicksand"/>
              <a:cs typeface="Quicksand"/>
              <a:sym typeface="Quicksand"/>
            </a:endParaRPr>
          </a:p>
        </p:txBody>
      </p:sp>
      <p:sp>
        <p:nvSpPr>
          <p:cNvPr id="203" name="Google Shape;203;g3d890f228e9_1_106"/>
          <p:cNvSpPr/>
          <p:nvPr/>
        </p:nvSpPr>
        <p:spPr>
          <a:xfrm>
            <a:off x="4583662" y="4691081"/>
            <a:ext cx="2835300" cy="3543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Crisislijnen</a:t>
            </a:r>
            <a:endParaRPr b="0" i="0" sz="2750" u="none" cap="none" strike="noStrike">
              <a:solidFill>
                <a:schemeClr val="lt1"/>
              </a:solidFill>
              <a:latin typeface="Arial"/>
              <a:ea typeface="Arial"/>
              <a:cs typeface="Arial"/>
              <a:sym typeface="Arial"/>
            </a:endParaRPr>
          </a:p>
        </p:txBody>
      </p:sp>
      <p:sp>
        <p:nvSpPr>
          <p:cNvPr id="204" name="Google Shape;204;g3d890f228e9_1_106"/>
          <p:cNvSpPr/>
          <p:nvPr/>
        </p:nvSpPr>
        <p:spPr>
          <a:xfrm>
            <a:off x="3520196" y="5181500"/>
            <a:ext cx="3898800" cy="363000"/>
          </a:xfrm>
          <a:prstGeom prst="rect">
            <a:avLst/>
          </a:prstGeom>
          <a:noFill/>
          <a:ln>
            <a:noFill/>
          </a:ln>
        </p:spPr>
        <p:txBody>
          <a:bodyPr anchorCtr="0" anchor="t" bIns="0" lIns="0" spcFirstLastPara="1" rIns="0" wrap="square" tIns="0">
            <a:noAutofit/>
          </a:bodyPr>
          <a:lstStyle/>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Noodhulp via sms </a:t>
            </a:r>
            <a:endParaRPr b="0" i="0" sz="1400" u="none" cap="none" strike="noStrike">
              <a:solidFill>
                <a:srgbClr val="000000"/>
              </a:solidFill>
              <a:latin typeface="Arial"/>
              <a:ea typeface="Arial"/>
              <a:cs typeface="Arial"/>
              <a:sym typeface="Arial"/>
            </a:endParaRPr>
          </a:p>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en videobegeleiding</a:t>
            </a:r>
            <a:endParaRPr b="0" i="0" sz="2750" u="none" cap="none" strike="noStrike">
              <a:solidFill>
                <a:schemeClr val="lt1"/>
              </a:solidFill>
              <a:latin typeface="Arial"/>
              <a:ea typeface="Arial"/>
              <a:cs typeface="Arial"/>
              <a:sym typeface="Arial"/>
            </a:endParaRPr>
          </a:p>
        </p:txBody>
      </p:sp>
      <p:pic>
        <p:nvPicPr>
          <p:cNvPr descr="preencoded.png" id="205" name="Google Shape;205;g3d890f228e9_1_106"/>
          <p:cNvPicPr preferRelativeResize="0"/>
          <p:nvPr/>
        </p:nvPicPr>
        <p:blipFill rotWithShape="1">
          <a:blip r:embed="rId4">
            <a:alphaModFix/>
          </a:blip>
          <a:srcRect b="0" l="0" r="0" t="0"/>
          <a:stretch/>
        </p:blipFill>
        <p:spPr>
          <a:xfrm>
            <a:off x="7759059" y="4061598"/>
            <a:ext cx="4564975" cy="4564975"/>
          </a:xfrm>
          <a:prstGeom prst="rect">
            <a:avLst/>
          </a:prstGeom>
          <a:noFill/>
          <a:ln>
            <a:noFill/>
          </a:ln>
        </p:spPr>
      </p:pic>
      <p:pic>
        <p:nvPicPr>
          <p:cNvPr descr="preencoded.png" id="206" name="Google Shape;206;g3d890f228e9_1_106"/>
          <p:cNvPicPr preferRelativeResize="0"/>
          <p:nvPr/>
        </p:nvPicPr>
        <p:blipFill rotWithShape="1">
          <a:blip r:embed="rId5">
            <a:alphaModFix/>
          </a:blip>
          <a:srcRect b="0" l="0" r="0" t="0"/>
          <a:stretch/>
        </p:blipFill>
        <p:spPr>
          <a:xfrm>
            <a:off x="8742039" y="5002073"/>
            <a:ext cx="339328" cy="424220"/>
          </a:xfrm>
          <a:prstGeom prst="rect">
            <a:avLst/>
          </a:prstGeom>
          <a:noFill/>
          <a:ln>
            <a:noFill/>
          </a:ln>
        </p:spPr>
      </p:pic>
      <p:sp>
        <p:nvSpPr>
          <p:cNvPr id="207" name="Google Shape;207;g3d890f228e9_1_106"/>
          <p:cNvSpPr/>
          <p:nvPr/>
        </p:nvSpPr>
        <p:spPr>
          <a:xfrm>
            <a:off x="12664196" y="4691081"/>
            <a:ext cx="2835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Begeleiding</a:t>
            </a:r>
            <a:endParaRPr b="0" i="0" sz="2750" u="none" cap="none" strike="noStrike">
              <a:solidFill>
                <a:schemeClr val="lt1"/>
              </a:solidFill>
              <a:latin typeface="Arial"/>
              <a:ea typeface="Arial"/>
              <a:cs typeface="Arial"/>
              <a:sym typeface="Arial"/>
            </a:endParaRPr>
          </a:p>
        </p:txBody>
      </p:sp>
      <p:sp>
        <p:nvSpPr>
          <p:cNvPr id="208" name="Google Shape;208;g3d890f228e9_1_106"/>
          <p:cNvSpPr/>
          <p:nvPr/>
        </p:nvSpPr>
        <p:spPr>
          <a:xfrm>
            <a:off x="12664196" y="5181500"/>
            <a:ext cx="38988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Professionele therapie</a:t>
            </a:r>
            <a:endParaRPr b="0" i="0" sz="2750" u="none" cap="none" strike="noStrike">
              <a:solidFill>
                <a:schemeClr val="lt1"/>
              </a:solidFill>
              <a:latin typeface="Arial"/>
              <a:ea typeface="Arial"/>
              <a:cs typeface="Arial"/>
              <a:sym typeface="Arial"/>
            </a:endParaRPr>
          </a:p>
        </p:txBody>
      </p:sp>
      <p:pic>
        <p:nvPicPr>
          <p:cNvPr descr="preencoded.png" id="209" name="Google Shape;209;g3d890f228e9_1_106"/>
          <p:cNvPicPr preferRelativeResize="0"/>
          <p:nvPr/>
        </p:nvPicPr>
        <p:blipFill rotWithShape="1">
          <a:blip r:embed="rId6">
            <a:alphaModFix/>
          </a:blip>
          <a:srcRect b="0" l="0" r="0" t="0"/>
          <a:stretch/>
        </p:blipFill>
        <p:spPr>
          <a:xfrm>
            <a:off x="7759059" y="4061598"/>
            <a:ext cx="4564975" cy="4564975"/>
          </a:xfrm>
          <a:prstGeom prst="rect">
            <a:avLst/>
          </a:prstGeom>
          <a:noFill/>
          <a:ln>
            <a:noFill/>
          </a:ln>
        </p:spPr>
      </p:pic>
      <p:pic>
        <p:nvPicPr>
          <p:cNvPr descr="preencoded.png" id="210" name="Google Shape;210;g3d890f228e9_1_106"/>
          <p:cNvPicPr preferRelativeResize="0"/>
          <p:nvPr/>
        </p:nvPicPr>
        <p:blipFill rotWithShape="1">
          <a:blip r:embed="rId7">
            <a:alphaModFix/>
          </a:blip>
          <a:srcRect b="0" l="0" r="0" t="0"/>
          <a:stretch/>
        </p:blipFill>
        <p:spPr>
          <a:xfrm>
            <a:off x="11001607" y="5002073"/>
            <a:ext cx="339328" cy="424220"/>
          </a:xfrm>
          <a:prstGeom prst="rect">
            <a:avLst/>
          </a:prstGeom>
          <a:noFill/>
          <a:ln>
            <a:noFill/>
          </a:ln>
        </p:spPr>
      </p:pic>
      <p:sp>
        <p:nvSpPr>
          <p:cNvPr id="211" name="Google Shape;211;g3d890f228e9_1_106"/>
          <p:cNvSpPr/>
          <p:nvPr/>
        </p:nvSpPr>
        <p:spPr>
          <a:xfrm>
            <a:off x="12664200" y="7143650"/>
            <a:ext cx="50385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Ondersteuning door lotgenoten</a:t>
            </a:r>
            <a:endParaRPr b="0" i="0" sz="2750" u="none" cap="none" strike="noStrike">
              <a:solidFill>
                <a:schemeClr val="lt1"/>
              </a:solidFill>
              <a:latin typeface="Arial"/>
              <a:ea typeface="Arial"/>
              <a:cs typeface="Arial"/>
              <a:sym typeface="Arial"/>
            </a:endParaRPr>
          </a:p>
        </p:txBody>
      </p:sp>
      <p:sp>
        <p:nvSpPr>
          <p:cNvPr id="212" name="Google Shape;212;g3d890f228e9_1_106"/>
          <p:cNvSpPr/>
          <p:nvPr/>
        </p:nvSpPr>
        <p:spPr>
          <a:xfrm>
            <a:off x="12664196" y="7634068"/>
            <a:ext cx="38988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Groepen met gedeelde ervaringen</a:t>
            </a:r>
            <a:endParaRPr b="0" i="0" sz="2750" u="none" cap="none" strike="noStrike">
              <a:solidFill>
                <a:schemeClr val="lt1"/>
              </a:solidFill>
              <a:latin typeface="Arial"/>
              <a:ea typeface="Arial"/>
              <a:cs typeface="Arial"/>
              <a:sym typeface="Arial"/>
            </a:endParaRPr>
          </a:p>
        </p:txBody>
      </p:sp>
      <p:pic>
        <p:nvPicPr>
          <p:cNvPr descr="preencoded.png" id="213" name="Google Shape;213;g3d890f228e9_1_106"/>
          <p:cNvPicPr preferRelativeResize="0"/>
          <p:nvPr/>
        </p:nvPicPr>
        <p:blipFill rotWithShape="1">
          <a:blip r:embed="rId8">
            <a:alphaModFix/>
          </a:blip>
          <a:srcRect b="0" l="0" r="0" t="0"/>
          <a:stretch/>
        </p:blipFill>
        <p:spPr>
          <a:xfrm>
            <a:off x="7759059" y="4061598"/>
            <a:ext cx="4564975" cy="4564975"/>
          </a:xfrm>
          <a:prstGeom prst="rect">
            <a:avLst/>
          </a:prstGeom>
          <a:noFill/>
          <a:ln>
            <a:noFill/>
          </a:ln>
        </p:spPr>
      </p:pic>
      <p:pic>
        <p:nvPicPr>
          <p:cNvPr descr="preencoded.png" id="214" name="Google Shape;214;g3d890f228e9_1_106"/>
          <p:cNvPicPr preferRelativeResize="0"/>
          <p:nvPr/>
        </p:nvPicPr>
        <p:blipFill rotWithShape="1">
          <a:blip r:embed="rId9">
            <a:alphaModFix/>
          </a:blip>
          <a:srcRect b="0" l="0" r="0" t="0"/>
          <a:stretch/>
        </p:blipFill>
        <p:spPr>
          <a:xfrm>
            <a:off x="11001607" y="7261641"/>
            <a:ext cx="339328" cy="424220"/>
          </a:xfrm>
          <a:prstGeom prst="rect">
            <a:avLst/>
          </a:prstGeom>
          <a:noFill/>
          <a:ln>
            <a:noFill/>
          </a:ln>
        </p:spPr>
      </p:pic>
      <p:sp>
        <p:nvSpPr>
          <p:cNvPr id="215" name="Google Shape;215;g3d890f228e9_1_106"/>
          <p:cNvSpPr/>
          <p:nvPr/>
        </p:nvSpPr>
        <p:spPr>
          <a:xfrm>
            <a:off x="4583662" y="7143650"/>
            <a:ext cx="2835300" cy="3543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Online hulp</a:t>
            </a:r>
            <a:endParaRPr b="0" i="0" sz="2750" u="none" cap="none" strike="noStrike">
              <a:solidFill>
                <a:schemeClr val="lt1"/>
              </a:solidFill>
              <a:latin typeface="Arial"/>
              <a:ea typeface="Arial"/>
              <a:cs typeface="Arial"/>
              <a:sym typeface="Arial"/>
            </a:endParaRPr>
          </a:p>
        </p:txBody>
      </p:sp>
      <p:sp>
        <p:nvSpPr>
          <p:cNvPr id="216" name="Google Shape;216;g3d890f228e9_1_106"/>
          <p:cNvSpPr/>
          <p:nvPr/>
        </p:nvSpPr>
        <p:spPr>
          <a:xfrm>
            <a:off x="3520196" y="7634068"/>
            <a:ext cx="3898800" cy="363000"/>
          </a:xfrm>
          <a:prstGeom prst="rect">
            <a:avLst/>
          </a:prstGeom>
          <a:noFill/>
          <a:ln>
            <a:noFill/>
          </a:ln>
        </p:spPr>
        <p:txBody>
          <a:bodyPr anchorCtr="0" anchor="t" bIns="0" lIns="0" spcFirstLastPara="1" rIns="0" wrap="square" tIns="0">
            <a:noAutofit/>
          </a:bodyPr>
          <a:lstStyle/>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Digitale hulpmiddelen</a:t>
            </a:r>
            <a:endParaRPr b="0" i="0" sz="1400" u="none" cap="none" strike="noStrike">
              <a:solidFill>
                <a:srgbClr val="000000"/>
              </a:solidFill>
              <a:latin typeface="Arial"/>
              <a:ea typeface="Arial"/>
              <a:cs typeface="Arial"/>
              <a:sym typeface="Arial"/>
            </a:endParaRPr>
          </a:p>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 en ondersteuning</a:t>
            </a:r>
            <a:endParaRPr b="0" i="0" sz="2750" u="none" cap="none" strike="noStrike">
              <a:solidFill>
                <a:schemeClr val="lt1"/>
              </a:solidFill>
              <a:latin typeface="Arial"/>
              <a:ea typeface="Arial"/>
              <a:cs typeface="Arial"/>
              <a:sym typeface="Arial"/>
            </a:endParaRPr>
          </a:p>
        </p:txBody>
      </p:sp>
      <p:pic>
        <p:nvPicPr>
          <p:cNvPr descr="preencoded.png" id="217" name="Google Shape;217;g3d890f228e9_1_106"/>
          <p:cNvPicPr preferRelativeResize="0"/>
          <p:nvPr/>
        </p:nvPicPr>
        <p:blipFill rotWithShape="1">
          <a:blip r:embed="rId10">
            <a:alphaModFix/>
          </a:blip>
          <a:srcRect b="0" l="0" r="0" t="0"/>
          <a:stretch/>
        </p:blipFill>
        <p:spPr>
          <a:xfrm>
            <a:off x="7759059" y="4061598"/>
            <a:ext cx="4564975" cy="4564975"/>
          </a:xfrm>
          <a:prstGeom prst="rect">
            <a:avLst/>
          </a:prstGeom>
          <a:noFill/>
          <a:ln>
            <a:noFill/>
          </a:ln>
        </p:spPr>
      </p:pic>
      <p:pic>
        <p:nvPicPr>
          <p:cNvPr descr="preencoded.png" id="218" name="Google Shape;218;g3d890f228e9_1_106"/>
          <p:cNvPicPr preferRelativeResize="0"/>
          <p:nvPr/>
        </p:nvPicPr>
        <p:blipFill rotWithShape="1">
          <a:blip r:embed="rId11">
            <a:alphaModFix/>
          </a:blip>
          <a:srcRect b="0" l="0" r="0" t="0"/>
          <a:stretch/>
        </p:blipFill>
        <p:spPr>
          <a:xfrm>
            <a:off x="8742039" y="7261641"/>
            <a:ext cx="339328" cy="424220"/>
          </a:xfrm>
          <a:prstGeom prst="rect">
            <a:avLst/>
          </a:prstGeom>
          <a:noFill/>
          <a:ln>
            <a:noFill/>
          </a:ln>
        </p:spPr>
      </p:pic>
      <p:pic>
        <p:nvPicPr>
          <p:cNvPr id="219" name="Google Shape;219;g3d890f228e9_1_106"/>
          <p:cNvPicPr preferRelativeResize="0"/>
          <p:nvPr/>
        </p:nvPicPr>
        <p:blipFill>
          <a:blip r:embed="rId12">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23" name="Shape 223"/>
        <p:cNvGrpSpPr/>
        <p:nvPr/>
      </p:nvGrpSpPr>
      <p:grpSpPr>
        <a:xfrm>
          <a:off x="0" y="0"/>
          <a:ext cx="0" cy="0"/>
          <a:chOff x="0" y="0"/>
          <a:chExt cx="0" cy="0"/>
        </a:xfrm>
      </p:grpSpPr>
      <p:grpSp>
        <p:nvGrpSpPr>
          <p:cNvPr id="224" name="Google Shape;224;g3d890f228e9_1_131"/>
          <p:cNvGrpSpPr/>
          <p:nvPr/>
        </p:nvGrpSpPr>
        <p:grpSpPr>
          <a:xfrm>
            <a:off x="0" y="-216992"/>
            <a:ext cx="2922102" cy="10504504"/>
            <a:chOff x="0" y="-57150"/>
            <a:chExt cx="769602" cy="2766600"/>
          </a:xfrm>
        </p:grpSpPr>
        <p:sp>
          <p:nvSpPr>
            <p:cNvPr id="225" name="Google Shape;225;g3d890f228e9_1_13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6" name="Google Shape;226;g3d890f228e9_1_13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7" name="Google Shape;227;g3d890f228e9_1_13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8" name="Google Shape;228;g3d890f228e9_1_131"/>
          <p:cNvSpPr txBox="1"/>
          <p:nvPr/>
        </p:nvSpPr>
        <p:spPr>
          <a:xfrm>
            <a:off x="3253631" y="4343296"/>
            <a:ext cx="148062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rgbClr val="FFFFFF"/>
                </a:solidFill>
                <a:latin typeface="Anton"/>
                <a:ea typeface="Anton"/>
                <a:cs typeface="Anton"/>
                <a:sym typeface="Anton"/>
              </a:rPr>
              <a:t>Delen &amp; netwerken</a:t>
            </a:r>
            <a:endParaRPr b="0" i="0" sz="2750" u="none" cap="none" strike="noStrike">
              <a:solidFill>
                <a:srgbClr val="FFFFFF"/>
              </a:solidFill>
              <a:latin typeface="Quicksand"/>
              <a:ea typeface="Quicksand"/>
              <a:cs typeface="Quicksand"/>
              <a:sym typeface="Quicksand"/>
            </a:endParaRPr>
          </a:p>
        </p:txBody>
      </p:sp>
      <p:sp>
        <p:nvSpPr>
          <p:cNvPr id="229" name="Google Shape;229;g3d890f228e9_1_131"/>
          <p:cNvSpPr/>
          <p:nvPr/>
        </p:nvSpPr>
        <p:spPr>
          <a:xfrm>
            <a:off x="3904949" y="6917950"/>
            <a:ext cx="4120800" cy="226800"/>
          </a:xfrm>
          <a:prstGeom prst="roundRect">
            <a:avLst>
              <a:gd fmla="val 4031"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sp>
        <p:nvSpPr>
          <p:cNvPr id="230" name="Google Shape;230;g3d890f228e9_1_131"/>
          <p:cNvSpPr/>
          <p:nvPr/>
        </p:nvSpPr>
        <p:spPr>
          <a:xfrm>
            <a:off x="3904949" y="7484926"/>
            <a:ext cx="2835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Delen in groepen</a:t>
            </a:r>
            <a:endParaRPr b="0" i="0" sz="2750" u="none" cap="none" strike="noStrike">
              <a:solidFill>
                <a:schemeClr val="lt1"/>
              </a:solidFill>
              <a:latin typeface="Arial"/>
              <a:ea typeface="Arial"/>
              <a:cs typeface="Arial"/>
              <a:sym typeface="Arial"/>
            </a:endParaRPr>
          </a:p>
        </p:txBody>
      </p:sp>
      <p:sp>
        <p:nvSpPr>
          <p:cNvPr id="231" name="Google Shape;231;g3d890f228e9_1_131"/>
          <p:cNvSpPr/>
          <p:nvPr/>
        </p:nvSpPr>
        <p:spPr>
          <a:xfrm>
            <a:off x="3904949" y="7975344"/>
            <a:ext cx="4120800" cy="725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Elke groep toont één bron of tip die ze hebben gevonden.</a:t>
            </a:r>
            <a:endParaRPr b="0" i="0" sz="2750" u="none" cap="none" strike="noStrike">
              <a:solidFill>
                <a:schemeClr val="lt1"/>
              </a:solidFill>
              <a:latin typeface="Arial"/>
              <a:ea typeface="Arial"/>
              <a:cs typeface="Arial"/>
              <a:sym typeface="Arial"/>
            </a:endParaRPr>
          </a:p>
        </p:txBody>
      </p:sp>
      <p:sp>
        <p:nvSpPr>
          <p:cNvPr id="232" name="Google Shape;232;g3d890f228e9_1_131"/>
          <p:cNvSpPr/>
          <p:nvPr/>
        </p:nvSpPr>
        <p:spPr>
          <a:xfrm>
            <a:off x="8365863" y="6577669"/>
            <a:ext cx="4120800" cy="226800"/>
          </a:xfrm>
          <a:prstGeom prst="roundRect">
            <a:avLst>
              <a:gd fmla="val 4031"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sp>
        <p:nvSpPr>
          <p:cNvPr id="233" name="Google Shape;233;g3d890f228e9_1_131"/>
          <p:cNvSpPr/>
          <p:nvPr/>
        </p:nvSpPr>
        <p:spPr>
          <a:xfrm>
            <a:off x="8365863" y="7144645"/>
            <a:ext cx="2835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Doe mee</a:t>
            </a:r>
            <a:endParaRPr b="0" i="0" sz="2750" u="none" cap="none" strike="noStrike">
              <a:solidFill>
                <a:schemeClr val="lt1"/>
              </a:solidFill>
              <a:latin typeface="Arial"/>
              <a:ea typeface="Arial"/>
              <a:cs typeface="Arial"/>
              <a:sym typeface="Arial"/>
            </a:endParaRPr>
          </a:p>
        </p:txBody>
      </p:sp>
      <p:sp>
        <p:nvSpPr>
          <p:cNvPr id="234" name="Google Shape;234;g3d890f228e9_1_131"/>
          <p:cNvSpPr/>
          <p:nvPr/>
        </p:nvSpPr>
        <p:spPr>
          <a:xfrm>
            <a:off x="8365863" y="7635063"/>
            <a:ext cx="4120800" cy="725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Draag je eigen kennis en ervaringen bij.</a:t>
            </a:r>
            <a:endParaRPr b="0" i="0" sz="2750" u="none" cap="none" strike="noStrike">
              <a:solidFill>
                <a:schemeClr val="lt1"/>
              </a:solidFill>
              <a:latin typeface="Arial"/>
              <a:ea typeface="Arial"/>
              <a:cs typeface="Arial"/>
              <a:sym typeface="Arial"/>
            </a:endParaRPr>
          </a:p>
        </p:txBody>
      </p:sp>
      <p:sp>
        <p:nvSpPr>
          <p:cNvPr id="235" name="Google Shape;235;g3d890f228e9_1_131"/>
          <p:cNvSpPr/>
          <p:nvPr/>
        </p:nvSpPr>
        <p:spPr>
          <a:xfrm>
            <a:off x="12826897" y="6237508"/>
            <a:ext cx="4120800" cy="226800"/>
          </a:xfrm>
          <a:prstGeom prst="roundRect">
            <a:avLst>
              <a:gd fmla="val 4031"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chemeClr val="lt1"/>
              </a:solidFill>
              <a:latin typeface="Arial"/>
              <a:ea typeface="Arial"/>
              <a:cs typeface="Arial"/>
              <a:sym typeface="Arial"/>
            </a:endParaRPr>
          </a:p>
        </p:txBody>
      </p:sp>
      <p:sp>
        <p:nvSpPr>
          <p:cNvPr id="236" name="Google Shape;236;g3d890f228e9_1_131"/>
          <p:cNvSpPr/>
          <p:nvPr/>
        </p:nvSpPr>
        <p:spPr>
          <a:xfrm>
            <a:off x="12826897" y="6804483"/>
            <a:ext cx="2835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Deel</a:t>
            </a:r>
            <a:endParaRPr b="0" i="0" sz="2750" u="none" cap="none" strike="noStrike">
              <a:solidFill>
                <a:schemeClr val="lt1"/>
              </a:solidFill>
              <a:latin typeface="Arial"/>
              <a:ea typeface="Arial"/>
              <a:cs typeface="Arial"/>
              <a:sym typeface="Arial"/>
            </a:endParaRPr>
          </a:p>
        </p:txBody>
      </p:sp>
      <p:sp>
        <p:nvSpPr>
          <p:cNvPr id="237" name="Google Shape;237;g3d890f228e9_1_131"/>
          <p:cNvSpPr/>
          <p:nvPr/>
        </p:nvSpPr>
        <p:spPr>
          <a:xfrm>
            <a:off x="12826897" y="7294902"/>
            <a:ext cx="4120800" cy="725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Deel informatie met vrienden en familie.</a:t>
            </a:r>
            <a:endParaRPr b="0" i="0" sz="2750" u="none" cap="none" strike="noStrike">
              <a:solidFill>
                <a:schemeClr val="lt1"/>
              </a:solidFill>
              <a:latin typeface="Arial"/>
              <a:ea typeface="Arial"/>
              <a:cs typeface="Arial"/>
              <a:sym typeface="Arial"/>
            </a:endParaRPr>
          </a:p>
        </p:txBody>
      </p:sp>
      <p:sp>
        <p:nvSpPr>
          <p:cNvPr id="238" name="Google Shape;238;g3d890f228e9_1_131"/>
          <p:cNvSpPr txBox="1"/>
          <p:nvPr/>
        </p:nvSpPr>
        <p:spPr>
          <a:xfrm>
            <a:off x="8978900" y="4049492"/>
            <a:ext cx="9309000" cy="738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a:ea typeface="Quicksand"/>
                <a:cs typeface="Quicksand"/>
                <a:sym typeface="Quicksand"/>
              </a:rPr>
              <a:t>Bron: Afbeelding gegenereerd door ChatGPT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pic>
        <p:nvPicPr>
          <p:cNvPr descr="A group of people connected to each other&#10;&#10;AI-generated content may be incorrect." id="239" name="Google Shape;239;g3d890f228e9_1_131"/>
          <p:cNvPicPr preferRelativeResize="0"/>
          <p:nvPr/>
        </p:nvPicPr>
        <p:blipFill rotWithShape="1">
          <a:blip r:embed="rId4">
            <a:alphaModFix/>
          </a:blip>
          <a:srcRect b="33050" l="0" r="0" t="27976"/>
          <a:stretch/>
        </p:blipFill>
        <p:spPr>
          <a:xfrm>
            <a:off x="2922084" y="0"/>
            <a:ext cx="15403676" cy="4002414"/>
          </a:xfrm>
          <a:prstGeom prst="rect">
            <a:avLst/>
          </a:prstGeom>
          <a:noFill/>
          <a:ln>
            <a:noFill/>
          </a:ln>
        </p:spPr>
      </p:pic>
      <p:pic>
        <p:nvPicPr>
          <p:cNvPr id="240" name="Google Shape;240;g3d890f228e9_1_131"/>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44" name="Shape 244"/>
        <p:cNvGrpSpPr/>
        <p:nvPr/>
      </p:nvGrpSpPr>
      <p:grpSpPr>
        <a:xfrm>
          <a:off x="0" y="0"/>
          <a:ext cx="0" cy="0"/>
          <a:chOff x="0" y="0"/>
          <a:chExt cx="0" cy="0"/>
        </a:xfrm>
      </p:grpSpPr>
      <p:grpSp>
        <p:nvGrpSpPr>
          <p:cNvPr id="245" name="Google Shape;245;g3d890f228e9_1_151"/>
          <p:cNvGrpSpPr/>
          <p:nvPr/>
        </p:nvGrpSpPr>
        <p:grpSpPr>
          <a:xfrm>
            <a:off x="0" y="-216992"/>
            <a:ext cx="2922102" cy="10504504"/>
            <a:chOff x="0" y="-57150"/>
            <a:chExt cx="769602" cy="2766600"/>
          </a:xfrm>
        </p:grpSpPr>
        <p:sp>
          <p:nvSpPr>
            <p:cNvPr id="246" name="Google Shape;246;g3d890f228e9_1_15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7" name="Google Shape;247;g3d890f228e9_1_15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8" name="Google Shape;248;g3d890f228e9_1_15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9" name="Google Shape;249;g3d890f228e9_1_151"/>
          <p:cNvSpPr txBox="1"/>
          <p:nvPr/>
        </p:nvSpPr>
        <p:spPr>
          <a:xfrm>
            <a:off x="3253631" y="4285749"/>
            <a:ext cx="148062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dk1"/>
                </a:solidFill>
                <a:latin typeface="Anton"/>
                <a:ea typeface="Anton"/>
                <a:cs typeface="Anton"/>
                <a:sym typeface="Anton"/>
              </a:rPr>
              <a:t>Onthoud deze belangrijke punten</a:t>
            </a:r>
            <a:endParaRPr b="0" i="0" sz="2750" u="none" cap="none" strike="noStrike">
              <a:solidFill>
                <a:schemeClr val="dk1"/>
              </a:solidFill>
              <a:latin typeface="Quicksand"/>
              <a:ea typeface="Quicksand"/>
              <a:cs typeface="Quicksand"/>
              <a:sym typeface="Quicksand"/>
            </a:endParaRPr>
          </a:p>
        </p:txBody>
      </p:sp>
      <p:pic>
        <p:nvPicPr>
          <p:cNvPr id="250" name="Google Shape;250;g3d890f228e9_1_151"/>
          <p:cNvPicPr preferRelativeResize="0"/>
          <p:nvPr/>
        </p:nvPicPr>
        <p:blipFill rotWithShape="1">
          <a:blip r:embed="rId4">
            <a:alphaModFix/>
          </a:blip>
          <a:srcRect b="35277" l="-170" r="170" t="25006"/>
          <a:stretch/>
        </p:blipFill>
        <p:spPr>
          <a:xfrm>
            <a:off x="2922084" y="0"/>
            <a:ext cx="15365917" cy="4068759"/>
          </a:xfrm>
          <a:prstGeom prst="rect">
            <a:avLst/>
          </a:prstGeom>
          <a:noFill/>
          <a:ln>
            <a:noFill/>
          </a:ln>
        </p:spPr>
      </p:pic>
      <p:sp>
        <p:nvSpPr>
          <p:cNvPr id="251" name="Google Shape;251;g3d890f228e9_1_151"/>
          <p:cNvSpPr txBox="1"/>
          <p:nvPr/>
        </p:nvSpPr>
        <p:spPr>
          <a:xfrm>
            <a:off x="8978900" y="4068758"/>
            <a:ext cx="9309000" cy="738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Quicksand"/>
                <a:ea typeface="Quicksand"/>
                <a:cs typeface="Quicksand"/>
                <a:sym typeface="Quicksand"/>
              </a:rPr>
              <a:t>Bron: Afbeelding gegenereerd door ChatGPT</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p:txBody>
      </p:sp>
      <p:sp>
        <p:nvSpPr>
          <p:cNvPr id="252" name="Google Shape;252;g3d890f228e9_1_151"/>
          <p:cNvSpPr/>
          <p:nvPr/>
        </p:nvSpPr>
        <p:spPr>
          <a:xfrm>
            <a:off x="4078512" y="8254319"/>
            <a:ext cx="13053000" cy="53400"/>
          </a:xfrm>
          <a:prstGeom prst="roundRect">
            <a:avLst>
              <a:gd fmla="val 17143" name="adj"/>
            </a:avLst>
          </a:prstGeom>
          <a:solidFill>
            <a:srgbClr val="000000">
              <a:alpha val="784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rgbClr val="000000"/>
              </a:solidFill>
              <a:latin typeface="Arial"/>
              <a:ea typeface="Arial"/>
              <a:cs typeface="Arial"/>
              <a:sym typeface="Arial"/>
            </a:endParaRPr>
          </a:p>
        </p:txBody>
      </p:sp>
      <p:sp>
        <p:nvSpPr>
          <p:cNvPr id="253" name="Google Shape;253;g3d890f228e9_1_151"/>
          <p:cNvSpPr/>
          <p:nvPr/>
        </p:nvSpPr>
        <p:spPr>
          <a:xfrm>
            <a:off x="7248075" y="7612156"/>
            <a:ext cx="53400" cy="642300"/>
          </a:xfrm>
          <a:prstGeom prst="roundRect">
            <a:avLst>
              <a:gd fmla="val 17143" name="adj"/>
            </a:avLst>
          </a:prstGeom>
          <a:solidFill>
            <a:srgbClr val="068E8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rgbClr val="000000"/>
              </a:solidFill>
              <a:latin typeface="Arial"/>
              <a:ea typeface="Arial"/>
              <a:cs typeface="Arial"/>
              <a:sym typeface="Arial"/>
            </a:endParaRPr>
          </a:p>
        </p:txBody>
      </p:sp>
      <p:sp>
        <p:nvSpPr>
          <p:cNvPr id="254" name="Google Shape;254;g3d890f228e9_1_151"/>
          <p:cNvSpPr/>
          <p:nvPr/>
        </p:nvSpPr>
        <p:spPr>
          <a:xfrm>
            <a:off x="7034000" y="8013515"/>
            <a:ext cx="481500" cy="481500"/>
          </a:xfrm>
          <a:prstGeom prst="roundRect">
            <a:avLst>
              <a:gd fmla="val 1899" name="adj"/>
            </a:avLst>
          </a:prstGeom>
          <a:solidFill>
            <a:srgbClr val="F5F5F5"/>
          </a:solidFill>
          <a:ln cap="flat" cmpd="sng" w="30475">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rgbClr val="000000"/>
              </a:solidFill>
              <a:latin typeface="Arial"/>
              <a:ea typeface="Arial"/>
              <a:cs typeface="Arial"/>
              <a:sym typeface="Arial"/>
            </a:endParaRPr>
          </a:p>
        </p:txBody>
      </p:sp>
      <p:pic>
        <p:nvPicPr>
          <p:cNvPr descr="preencoded.png" id="255" name="Google Shape;255;g3d890f228e9_1_151"/>
          <p:cNvPicPr preferRelativeResize="0"/>
          <p:nvPr/>
        </p:nvPicPr>
        <p:blipFill rotWithShape="1">
          <a:blip r:embed="rId5">
            <a:alphaModFix/>
          </a:blip>
          <a:srcRect b="0" l="0" r="0" t="0"/>
          <a:stretch/>
        </p:blipFill>
        <p:spPr>
          <a:xfrm>
            <a:off x="7114189" y="8053580"/>
            <a:ext cx="321112" cy="401360"/>
          </a:xfrm>
          <a:prstGeom prst="rect">
            <a:avLst/>
          </a:prstGeom>
          <a:noFill/>
          <a:ln>
            <a:noFill/>
          </a:ln>
        </p:spPr>
      </p:pic>
      <p:sp>
        <p:nvSpPr>
          <p:cNvPr id="256" name="Google Shape;256;g3d890f228e9_1_151"/>
          <p:cNvSpPr/>
          <p:nvPr/>
        </p:nvSpPr>
        <p:spPr>
          <a:xfrm>
            <a:off x="4819099" y="6810788"/>
            <a:ext cx="5333400" cy="334500"/>
          </a:xfrm>
          <a:prstGeom prst="rect">
            <a:avLst/>
          </a:prstGeom>
          <a:noFill/>
          <a:ln>
            <a:noFill/>
          </a:ln>
        </p:spPr>
        <p:txBody>
          <a:bodyPr anchorCtr="0" anchor="t" bIns="0" lIns="0" spcFirstLastPara="1" rIns="0" wrap="square" tIns="0">
            <a:noAutofit/>
          </a:bodyPr>
          <a:lstStyle/>
          <a:p>
            <a:pPr indent="0" lvl="0" marL="0" marR="0" rtl="0" algn="ctr">
              <a:lnSpc>
                <a:spcPct val="9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Het is oké om hulp te vragen</a:t>
            </a:r>
            <a:endParaRPr b="0" i="0" sz="2750" u="none" cap="none" strike="noStrike">
              <a:solidFill>
                <a:srgbClr val="000000"/>
              </a:solidFill>
              <a:latin typeface="Arial"/>
              <a:ea typeface="Arial"/>
              <a:cs typeface="Arial"/>
              <a:sym typeface="Arial"/>
            </a:endParaRPr>
          </a:p>
        </p:txBody>
      </p:sp>
      <p:sp>
        <p:nvSpPr>
          <p:cNvPr id="257" name="Google Shape;257;g3d890f228e9_1_151"/>
          <p:cNvSpPr/>
          <p:nvPr/>
        </p:nvSpPr>
        <p:spPr>
          <a:xfrm>
            <a:off x="4292586" y="7055598"/>
            <a:ext cx="5964600" cy="342300"/>
          </a:xfrm>
          <a:prstGeom prst="rect">
            <a:avLst/>
          </a:prstGeom>
          <a:noFill/>
          <a:ln>
            <a:noFill/>
          </a:ln>
        </p:spPr>
        <p:txBody>
          <a:bodyPr anchorCtr="0" anchor="t" bIns="0" lIns="0" spcFirstLastPara="1" rIns="0" wrap="square" tIns="0">
            <a:noAutofit/>
          </a:bodyPr>
          <a:lstStyle/>
          <a:p>
            <a:pPr indent="0" lvl="0" marL="0" marR="0" rtl="0" algn="ctr">
              <a:lnSpc>
                <a:spcPct val="96363"/>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Hulp zoeken is normaal en moedig</a:t>
            </a:r>
            <a:endParaRPr b="0" i="0" sz="2750" u="none" cap="none" strike="noStrike">
              <a:solidFill>
                <a:srgbClr val="000000"/>
              </a:solidFill>
              <a:latin typeface="Arial"/>
              <a:ea typeface="Arial"/>
              <a:cs typeface="Arial"/>
              <a:sym typeface="Arial"/>
            </a:endParaRPr>
          </a:p>
        </p:txBody>
      </p:sp>
      <p:sp>
        <p:nvSpPr>
          <p:cNvPr id="258" name="Google Shape;258;g3d890f228e9_1_151"/>
          <p:cNvSpPr/>
          <p:nvPr/>
        </p:nvSpPr>
        <p:spPr>
          <a:xfrm>
            <a:off x="10578134" y="8254260"/>
            <a:ext cx="53400" cy="642300"/>
          </a:xfrm>
          <a:prstGeom prst="roundRect">
            <a:avLst>
              <a:gd fmla="val 17143" name="adj"/>
            </a:avLst>
          </a:prstGeom>
          <a:solidFill>
            <a:srgbClr val="833F9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rgbClr val="000000"/>
              </a:solidFill>
              <a:latin typeface="Arial"/>
              <a:ea typeface="Arial"/>
              <a:cs typeface="Arial"/>
              <a:sym typeface="Arial"/>
            </a:endParaRPr>
          </a:p>
        </p:txBody>
      </p:sp>
      <p:sp>
        <p:nvSpPr>
          <p:cNvPr id="259" name="Google Shape;259;g3d890f228e9_1_151"/>
          <p:cNvSpPr/>
          <p:nvPr/>
        </p:nvSpPr>
        <p:spPr>
          <a:xfrm>
            <a:off x="10364060" y="8013515"/>
            <a:ext cx="481500" cy="481500"/>
          </a:xfrm>
          <a:prstGeom prst="roundRect">
            <a:avLst>
              <a:gd fmla="val 1899" name="adj"/>
            </a:avLst>
          </a:prstGeom>
          <a:solidFill>
            <a:srgbClr val="F5F5F5"/>
          </a:solidFill>
          <a:ln cap="flat" cmpd="sng" w="30475">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rgbClr val="000000"/>
              </a:solidFill>
              <a:latin typeface="Arial"/>
              <a:ea typeface="Arial"/>
              <a:cs typeface="Arial"/>
              <a:sym typeface="Arial"/>
            </a:endParaRPr>
          </a:p>
        </p:txBody>
      </p:sp>
      <p:pic>
        <p:nvPicPr>
          <p:cNvPr descr="preencoded.png" id="260" name="Google Shape;260;g3d890f228e9_1_151"/>
          <p:cNvPicPr preferRelativeResize="0"/>
          <p:nvPr/>
        </p:nvPicPr>
        <p:blipFill rotWithShape="1">
          <a:blip r:embed="rId6">
            <a:alphaModFix/>
          </a:blip>
          <a:srcRect b="0" l="0" r="0" t="0"/>
          <a:stretch/>
        </p:blipFill>
        <p:spPr>
          <a:xfrm>
            <a:off x="10444248" y="8053580"/>
            <a:ext cx="321112" cy="401360"/>
          </a:xfrm>
          <a:prstGeom prst="rect">
            <a:avLst/>
          </a:prstGeom>
          <a:noFill/>
          <a:ln>
            <a:noFill/>
          </a:ln>
        </p:spPr>
      </p:pic>
      <p:sp>
        <p:nvSpPr>
          <p:cNvPr id="261" name="Google Shape;261;g3d890f228e9_1_151"/>
          <p:cNvSpPr/>
          <p:nvPr/>
        </p:nvSpPr>
        <p:spPr>
          <a:xfrm>
            <a:off x="9266899" y="9110617"/>
            <a:ext cx="2676300" cy="334500"/>
          </a:xfrm>
          <a:prstGeom prst="rect">
            <a:avLst/>
          </a:prstGeom>
          <a:noFill/>
          <a:ln>
            <a:noFill/>
          </a:ln>
        </p:spPr>
        <p:txBody>
          <a:bodyPr anchorCtr="0" anchor="t" bIns="0" lIns="0" spcFirstLastPara="1" rIns="0" wrap="square" tIns="0">
            <a:noAutofit/>
          </a:bodyPr>
          <a:lstStyle/>
          <a:p>
            <a:pPr indent="0" lvl="0" marL="0" marR="0" rtl="0" algn="ctr">
              <a:lnSpc>
                <a:spcPct val="9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Je bent niet alleen</a:t>
            </a:r>
            <a:endParaRPr b="0" i="0" sz="2750" u="none" cap="none" strike="noStrike">
              <a:solidFill>
                <a:srgbClr val="000000"/>
              </a:solidFill>
              <a:latin typeface="Arial"/>
              <a:ea typeface="Arial"/>
              <a:cs typeface="Arial"/>
              <a:sym typeface="Arial"/>
            </a:endParaRPr>
          </a:p>
        </p:txBody>
      </p:sp>
      <p:sp>
        <p:nvSpPr>
          <p:cNvPr id="262" name="Google Shape;262;g3d890f228e9_1_151"/>
          <p:cNvSpPr/>
          <p:nvPr/>
        </p:nvSpPr>
        <p:spPr>
          <a:xfrm>
            <a:off x="7622645" y="9573532"/>
            <a:ext cx="5964600" cy="342300"/>
          </a:xfrm>
          <a:prstGeom prst="rect">
            <a:avLst/>
          </a:prstGeom>
          <a:noFill/>
          <a:ln>
            <a:noFill/>
          </a:ln>
        </p:spPr>
        <p:txBody>
          <a:bodyPr anchorCtr="0" anchor="t" bIns="0" lIns="0" spcFirstLastPara="1" rIns="0" wrap="square" tIns="0">
            <a:noAutofit/>
          </a:bodyPr>
          <a:lstStyle/>
          <a:p>
            <a:pPr indent="0" lvl="0" marL="0" marR="0" rtl="0" algn="ctr">
              <a:lnSpc>
                <a:spcPct val="96363"/>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Er is ondersteuning voor je beschikbaar</a:t>
            </a:r>
            <a:endParaRPr b="0" i="0" sz="2750" u="none" cap="none" strike="noStrike">
              <a:solidFill>
                <a:srgbClr val="000000"/>
              </a:solidFill>
              <a:latin typeface="Arial"/>
              <a:ea typeface="Arial"/>
              <a:cs typeface="Arial"/>
              <a:sym typeface="Arial"/>
            </a:endParaRPr>
          </a:p>
        </p:txBody>
      </p:sp>
      <p:sp>
        <p:nvSpPr>
          <p:cNvPr id="263" name="Google Shape;263;g3d890f228e9_1_151"/>
          <p:cNvSpPr/>
          <p:nvPr/>
        </p:nvSpPr>
        <p:spPr>
          <a:xfrm>
            <a:off x="13908312" y="7612156"/>
            <a:ext cx="53400" cy="642300"/>
          </a:xfrm>
          <a:prstGeom prst="roundRect">
            <a:avLst>
              <a:gd fmla="val 17143" name="adj"/>
            </a:avLst>
          </a:pr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rgbClr val="000000"/>
              </a:solidFill>
              <a:latin typeface="Arial"/>
              <a:ea typeface="Arial"/>
              <a:cs typeface="Arial"/>
              <a:sym typeface="Arial"/>
            </a:endParaRPr>
          </a:p>
        </p:txBody>
      </p:sp>
      <p:sp>
        <p:nvSpPr>
          <p:cNvPr id="264" name="Google Shape;264;g3d890f228e9_1_151"/>
          <p:cNvSpPr/>
          <p:nvPr/>
        </p:nvSpPr>
        <p:spPr>
          <a:xfrm>
            <a:off x="13694238" y="8013515"/>
            <a:ext cx="481500" cy="481500"/>
          </a:xfrm>
          <a:prstGeom prst="roundRect">
            <a:avLst>
              <a:gd fmla="val 1899" name="adj"/>
            </a:avLst>
          </a:prstGeom>
          <a:solidFill>
            <a:srgbClr val="F5F5F5"/>
          </a:solidFill>
          <a:ln cap="flat" cmpd="sng" w="30475">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50"/>
              <a:buFont typeface="Arial"/>
              <a:buNone/>
            </a:pPr>
            <a:r>
              <a:t/>
            </a:r>
            <a:endParaRPr b="0" i="0" sz="2750" u="none" cap="none" strike="noStrike">
              <a:solidFill>
                <a:srgbClr val="000000"/>
              </a:solidFill>
              <a:latin typeface="Arial"/>
              <a:ea typeface="Arial"/>
              <a:cs typeface="Arial"/>
              <a:sym typeface="Arial"/>
            </a:endParaRPr>
          </a:p>
        </p:txBody>
      </p:sp>
      <p:pic>
        <p:nvPicPr>
          <p:cNvPr descr="preencoded.png" id="265" name="Google Shape;265;g3d890f228e9_1_151"/>
          <p:cNvPicPr preferRelativeResize="0"/>
          <p:nvPr/>
        </p:nvPicPr>
        <p:blipFill rotWithShape="1">
          <a:blip r:embed="rId7">
            <a:alphaModFix/>
          </a:blip>
          <a:srcRect b="0" l="0" r="0" t="0"/>
          <a:stretch/>
        </p:blipFill>
        <p:spPr>
          <a:xfrm>
            <a:off x="13774426" y="8053580"/>
            <a:ext cx="321112" cy="401360"/>
          </a:xfrm>
          <a:prstGeom prst="rect">
            <a:avLst/>
          </a:prstGeom>
          <a:noFill/>
          <a:ln>
            <a:noFill/>
          </a:ln>
        </p:spPr>
      </p:pic>
      <p:sp>
        <p:nvSpPr>
          <p:cNvPr id="266" name="Google Shape;266;g3d890f228e9_1_151"/>
          <p:cNvSpPr/>
          <p:nvPr/>
        </p:nvSpPr>
        <p:spPr>
          <a:xfrm>
            <a:off x="10952825" y="6263363"/>
            <a:ext cx="5964600" cy="334500"/>
          </a:xfrm>
          <a:prstGeom prst="rect">
            <a:avLst/>
          </a:prstGeom>
          <a:noFill/>
          <a:ln>
            <a:noFill/>
          </a:ln>
        </p:spPr>
        <p:txBody>
          <a:bodyPr anchorCtr="0" anchor="t" bIns="0" lIns="0" spcFirstLastPara="1" rIns="0" wrap="square" tIns="0">
            <a:noAutofit/>
          </a:bodyPr>
          <a:lstStyle/>
          <a:p>
            <a:pPr indent="0" lvl="0" marL="0" marR="0" rtl="0" algn="ctr">
              <a:lnSpc>
                <a:spcPct val="9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Neem contact op met de diensten</a:t>
            </a:r>
            <a:endParaRPr b="0" i="0" sz="2750" u="none" cap="none" strike="noStrike">
              <a:solidFill>
                <a:srgbClr val="000000"/>
              </a:solidFill>
              <a:latin typeface="Arial"/>
              <a:ea typeface="Arial"/>
              <a:cs typeface="Arial"/>
              <a:sym typeface="Arial"/>
            </a:endParaRPr>
          </a:p>
        </p:txBody>
      </p:sp>
      <p:sp>
        <p:nvSpPr>
          <p:cNvPr id="267" name="Google Shape;267;g3d890f228e9_1_151"/>
          <p:cNvSpPr/>
          <p:nvPr/>
        </p:nvSpPr>
        <p:spPr>
          <a:xfrm>
            <a:off x="10952824" y="6806886"/>
            <a:ext cx="5964600" cy="342300"/>
          </a:xfrm>
          <a:prstGeom prst="rect">
            <a:avLst/>
          </a:prstGeom>
          <a:noFill/>
          <a:ln>
            <a:noFill/>
          </a:ln>
        </p:spPr>
        <p:txBody>
          <a:bodyPr anchorCtr="0" anchor="t" bIns="0" lIns="0" spcFirstLastPara="1" rIns="0" wrap="square" tIns="0">
            <a:noAutofit/>
          </a:bodyPr>
          <a:lstStyle/>
          <a:p>
            <a:pPr indent="0" lvl="0" marL="0" marR="0" rtl="0" algn="ctr">
              <a:lnSpc>
                <a:spcPct val="96363"/>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Neem contact op met doofvriendelijke hulp</a:t>
            </a:r>
            <a:endParaRPr b="0" i="0" sz="2750" u="none" cap="none" strike="noStrike">
              <a:solidFill>
                <a:srgbClr val="000000"/>
              </a:solidFill>
              <a:latin typeface="Arial"/>
              <a:ea typeface="Arial"/>
              <a:cs typeface="Arial"/>
              <a:sym typeface="Arial"/>
            </a:endParaRPr>
          </a:p>
        </p:txBody>
      </p:sp>
      <p:pic>
        <p:nvPicPr>
          <p:cNvPr id="268" name="Google Shape;268;g3d890f228e9_1_151"/>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72" name="Shape 272"/>
        <p:cNvGrpSpPr/>
        <p:nvPr/>
      </p:nvGrpSpPr>
      <p:grpSpPr>
        <a:xfrm>
          <a:off x="0" y="0"/>
          <a:ext cx="0" cy="0"/>
          <a:chOff x="0" y="0"/>
          <a:chExt cx="0" cy="0"/>
        </a:xfrm>
      </p:grpSpPr>
      <p:grpSp>
        <p:nvGrpSpPr>
          <p:cNvPr id="273" name="Google Shape;273;g3d890f228e9_1_178"/>
          <p:cNvGrpSpPr/>
          <p:nvPr/>
        </p:nvGrpSpPr>
        <p:grpSpPr>
          <a:xfrm>
            <a:off x="0" y="-216992"/>
            <a:ext cx="2922102" cy="10504504"/>
            <a:chOff x="0" y="-57150"/>
            <a:chExt cx="769602" cy="2766600"/>
          </a:xfrm>
        </p:grpSpPr>
        <p:sp>
          <p:nvSpPr>
            <p:cNvPr id="274" name="Google Shape;274;g3d890f228e9_1_17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5" name="Google Shape;275;g3d890f228e9_1_17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6" name="Google Shape;276;g3d890f228e9_1_178"/>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7" name="Google Shape;277;g3d890f228e9_1_178"/>
          <p:cNvSpPr txBox="1"/>
          <p:nvPr/>
        </p:nvSpPr>
        <p:spPr>
          <a:xfrm>
            <a:off x="3253515" y="456993"/>
            <a:ext cx="148062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rgbClr val="FFFFFF"/>
                </a:solidFill>
                <a:latin typeface="Anton"/>
                <a:ea typeface="Anton"/>
                <a:cs typeface="Anton"/>
                <a:sym typeface="Anton"/>
              </a:rPr>
              <a:t>Bedankt!</a:t>
            </a:r>
            <a:endParaRPr b="0" i="0" sz="2750" u="none" cap="none" strike="noStrike">
              <a:solidFill>
                <a:srgbClr val="FFFFFF"/>
              </a:solidFill>
              <a:latin typeface="Quicksand"/>
              <a:ea typeface="Quicksand"/>
              <a:cs typeface="Quicksand"/>
              <a:sym typeface="Quicksand"/>
            </a:endParaRPr>
          </a:p>
        </p:txBody>
      </p:sp>
      <p:sp>
        <p:nvSpPr>
          <p:cNvPr id="278" name="Google Shape;278;g3d890f228e9_1_178"/>
          <p:cNvSpPr/>
          <p:nvPr/>
        </p:nvSpPr>
        <p:spPr>
          <a:xfrm>
            <a:off x="3506113" y="3439834"/>
            <a:ext cx="3608100" cy="748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5850"/>
              <a:buFont typeface="Arial"/>
              <a:buNone/>
            </a:pPr>
            <a:r>
              <a:rPr b="0" i="0" lang="en-US" sz="5850" u="none" cap="none" strike="noStrike">
                <a:solidFill>
                  <a:schemeClr val="lt1"/>
                </a:solidFill>
                <a:latin typeface="Anton"/>
                <a:ea typeface="Anton"/>
                <a:cs typeface="Anton"/>
                <a:sym typeface="Anton"/>
              </a:rPr>
              <a:t>✓</a:t>
            </a:r>
            <a:endParaRPr b="0" i="0" sz="5850" u="none" cap="none" strike="noStrike">
              <a:solidFill>
                <a:schemeClr val="lt1"/>
              </a:solidFill>
              <a:latin typeface="Arial"/>
              <a:ea typeface="Arial"/>
              <a:cs typeface="Arial"/>
              <a:sym typeface="Arial"/>
            </a:endParaRPr>
          </a:p>
        </p:txBody>
      </p:sp>
      <p:sp>
        <p:nvSpPr>
          <p:cNvPr id="279" name="Google Shape;279;g3d890f228e9_1_178"/>
          <p:cNvSpPr/>
          <p:nvPr/>
        </p:nvSpPr>
        <p:spPr>
          <a:xfrm>
            <a:off x="3892471" y="4471630"/>
            <a:ext cx="2835300" cy="35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Gedeelde informatie</a:t>
            </a:r>
            <a:endParaRPr b="0" i="0" sz="2750" u="none" cap="none" strike="noStrike">
              <a:solidFill>
                <a:schemeClr val="lt1"/>
              </a:solidFill>
              <a:latin typeface="Arial"/>
              <a:ea typeface="Arial"/>
              <a:cs typeface="Arial"/>
              <a:sym typeface="Arial"/>
            </a:endParaRPr>
          </a:p>
        </p:txBody>
      </p:sp>
      <p:sp>
        <p:nvSpPr>
          <p:cNvPr id="280" name="Google Shape;280;g3d890f228e9_1_178"/>
          <p:cNvSpPr/>
          <p:nvPr/>
        </p:nvSpPr>
        <p:spPr>
          <a:xfrm>
            <a:off x="3506113" y="4962048"/>
            <a:ext cx="3608100" cy="363000"/>
          </a:xfrm>
          <a:prstGeom prst="rect">
            <a:avLst/>
          </a:prstGeom>
          <a:noFill/>
          <a:ln>
            <a:noFill/>
          </a:ln>
        </p:spPr>
        <p:txBody>
          <a:bodyPr anchorCtr="0" anchor="t" bIns="0" lIns="0" spcFirstLastPara="1" rIns="0" wrap="square" tIns="0">
            <a:noAutofit/>
          </a:bodyPr>
          <a:lstStyle/>
          <a:p>
            <a:pPr indent="0" lvl="0" marL="0" marR="0" rtl="0" algn="ct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Je hebt nu bronnen</a:t>
            </a:r>
            <a:endParaRPr b="0" i="0" sz="2750" u="none" cap="none" strike="noStrike">
              <a:solidFill>
                <a:schemeClr val="lt1"/>
              </a:solidFill>
              <a:latin typeface="Arial"/>
              <a:ea typeface="Arial"/>
              <a:cs typeface="Arial"/>
              <a:sym typeface="Arial"/>
            </a:endParaRPr>
          </a:p>
        </p:txBody>
      </p:sp>
      <p:sp>
        <p:nvSpPr>
          <p:cNvPr id="281" name="Google Shape;281;g3d890f228e9_1_178"/>
          <p:cNvSpPr/>
          <p:nvPr/>
        </p:nvSpPr>
        <p:spPr>
          <a:xfrm>
            <a:off x="8227297" y="3043284"/>
            <a:ext cx="3608100" cy="748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5850"/>
              <a:buFont typeface="Arial"/>
              <a:buNone/>
            </a:pPr>
            <a:r>
              <a:rPr b="0" i="0" lang="en-US" sz="5850" u="none" cap="none" strike="noStrike">
                <a:solidFill>
                  <a:schemeClr val="lt1"/>
                </a:solidFill>
                <a:latin typeface="Anton"/>
                <a:ea typeface="Anton"/>
                <a:cs typeface="Anton"/>
                <a:sym typeface="Anton"/>
              </a:rPr>
              <a:t>🤝</a:t>
            </a:r>
            <a:endParaRPr b="0" i="0" sz="5850" u="none" cap="none" strike="noStrike">
              <a:solidFill>
                <a:schemeClr val="lt1"/>
              </a:solidFill>
              <a:latin typeface="Arial"/>
              <a:ea typeface="Arial"/>
              <a:cs typeface="Arial"/>
              <a:sym typeface="Arial"/>
            </a:endParaRPr>
          </a:p>
        </p:txBody>
      </p:sp>
      <p:sp>
        <p:nvSpPr>
          <p:cNvPr id="282" name="Google Shape;282;g3d890f228e9_1_178"/>
          <p:cNvSpPr/>
          <p:nvPr/>
        </p:nvSpPr>
        <p:spPr>
          <a:xfrm>
            <a:off x="8613699" y="4117330"/>
            <a:ext cx="2835300" cy="35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Door de gemeenschap opgebouwd</a:t>
            </a:r>
            <a:endParaRPr b="0" i="0" sz="2750" u="none" cap="none" strike="noStrike">
              <a:solidFill>
                <a:schemeClr val="lt1"/>
              </a:solidFill>
              <a:latin typeface="Arial"/>
              <a:ea typeface="Arial"/>
              <a:cs typeface="Arial"/>
              <a:sym typeface="Arial"/>
            </a:endParaRPr>
          </a:p>
        </p:txBody>
      </p:sp>
      <p:sp>
        <p:nvSpPr>
          <p:cNvPr id="283" name="Google Shape;283;g3d890f228e9_1_178"/>
          <p:cNvSpPr/>
          <p:nvPr/>
        </p:nvSpPr>
        <p:spPr>
          <a:xfrm>
            <a:off x="8227297" y="5534873"/>
            <a:ext cx="3608100" cy="363000"/>
          </a:xfrm>
          <a:prstGeom prst="rect">
            <a:avLst/>
          </a:prstGeom>
          <a:noFill/>
          <a:ln>
            <a:noFill/>
          </a:ln>
        </p:spPr>
        <p:txBody>
          <a:bodyPr anchorCtr="0" anchor="t" bIns="0" lIns="0" spcFirstLastPara="1" rIns="0" wrap="square" tIns="0">
            <a:noAutofit/>
          </a:bodyPr>
          <a:lstStyle/>
          <a:p>
            <a:pPr indent="0" lvl="0" marL="0" marR="0" rtl="0" algn="ct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Help door te delen met anderen</a:t>
            </a:r>
            <a:endParaRPr b="0" i="0" sz="2750" u="none" cap="none" strike="noStrike">
              <a:solidFill>
                <a:schemeClr val="lt1"/>
              </a:solidFill>
              <a:latin typeface="Arial"/>
              <a:ea typeface="Arial"/>
              <a:cs typeface="Arial"/>
              <a:sym typeface="Arial"/>
            </a:endParaRPr>
          </a:p>
        </p:txBody>
      </p:sp>
      <p:sp>
        <p:nvSpPr>
          <p:cNvPr id="284" name="Google Shape;284;g3d890f228e9_1_178"/>
          <p:cNvSpPr/>
          <p:nvPr/>
        </p:nvSpPr>
        <p:spPr>
          <a:xfrm>
            <a:off x="5866644" y="6118740"/>
            <a:ext cx="3608100" cy="748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5850"/>
              <a:buFont typeface="Arial"/>
              <a:buNone/>
            </a:pPr>
            <a:r>
              <a:rPr b="0" i="0" lang="en-US" sz="5850" u="none" cap="none" strike="noStrike">
                <a:solidFill>
                  <a:schemeClr val="lt1"/>
                </a:solidFill>
                <a:latin typeface="Anton"/>
                <a:ea typeface="Anton"/>
                <a:cs typeface="Anton"/>
                <a:sym typeface="Anton"/>
              </a:rPr>
              <a:t>📧</a:t>
            </a:r>
            <a:endParaRPr b="0" i="0" sz="5850" u="none" cap="none" strike="noStrike">
              <a:solidFill>
                <a:schemeClr val="lt1"/>
              </a:solidFill>
              <a:latin typeface="Arial"/>
              <a:ea typeface="Arial"/>
              <a:cs typeface="Arial"/>
              <a:sym typeface="Arial"/>
            </a:endParaRPr>
          </a:p>
        </p:txBody>
      </p:sp>
      <p:sp>
        <p:nvSpPr>
          <p:cNvPr id="285" name="Google Shape;285;g3d890f228e9_1_178"/>
          <p:cNvSpPr/>
          <p:nvPr/>
        </p:nvSpPr>
        <p:spPr>
          <a:xfrm>
            <a:off x="6253121" y="7150536"/>
            <a:ext cx="2835300" cy="35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Blijf in contact</a:t>
            </a:r>
            <a:endParaRPr b="0" i="0" sz="2750" u="none" cap="none" strike="noStrike">
              <a:solidFill>
                <a:schemeClr val="lt1"/>
              </a:solidFill>
              <a:latin typeface="Arial"/>
              <a:ea typeface="Arial"/>
              <a:cs typeface="Arial"/>
              <a:sym typeface="Arial"/>
            </a:endParaRPr>
          </a:p>
        </p:txBody>
      </p:sp>
      <p:sp>
        <p:nvSpPr>
          <p:cNvPr id="286" name="Google Shape;286;g3d890f228e9_1_178"/>
          <p:cNvSpPr/>
          <p:nvPr/>
        </p:nvSpPr>
        <p:spPr>
          <a:xfrm>
            <a:off x="5866644" y="7640954"/>
            <a:ext cx="3608100" cy="363000"/>
          </a:xfrm>
          <a:prstGeom prst="rect">
            <a:avLst/>
          </a:prstGeom>
          <a:noFill/>
          <a:ln>
            <a:noFill/>
          </a:ln>
        </p:spPr>
        <p:txBody>
          <a:bodyPr anchorCtr="0" anchor="t" bIns="0" lIns="0" spcFirstLastPara="1" rIns="0" wrap="square" tIns="0">
            <a:noAutofit/>
          </a:bodyPr>
          <a:lstStyle/>
          <a:p>
            <a:pPr indent="0" lvl="0" marL="0" marR="0" rtl="0" algn="ct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Vragen? Neem gerust contact met ons op</a:t>
            </a:r>
            <a:endParaRPr b="0" i="0" sz="2750" u="none" cap="none" strike="noStrike">
              <a:solidFill>
                <a:schemeClr val="lt1"/>
              </a:solidFill>
              <a:latin typeface="Arial"/>
              <a:ea typeface="Arial"/>
              <a:cs typeface="Arial"/>
              <a:sym typeface="Arial"/>
            </a:endParaRPr>
          </a:p>
        </p:txBody>
      </p:sp>
      <p:pic>
        <p:nvPicPr>
          <p:cNvPr descr="preencoded.png" id="287" name="Google Shape;287;g3d890f228e9_1_178"/>
          <p:cNvPicPr preferRelativeResize="0"/>
          <p:nvPr/>
        </p:nvPicPr>
        <p:blipFill rotWithShape="1">
          <a:blip r:embed="rId4">
            <a:alphaModFix/>
          </a:blip>
          <a:srcRect b="0" l="0" r="0" t="0"/>
          <a:stretch/>
        </p:blipFill>
        <p:spPr>
          <a:xfrm>
            <a:off x="12419515" y="0"/>
            <a:ext cx="5868484" cy="8802729"/>
          </a:xfrm>
          <a:prstGeom prst="rect">
            <a:avLst/>
          </a:prstGeom>
          <a:noFill/>
          <a:ln>
            <a:noFill/>
          </a:ln>
        </p:spPr>
      </p:pic>
      <p:sp>
        <p:nvSpPr>
          <p:cNvPr id="288" name="Google Shape;288;g3d890f228e9_1_178"/>
          <p:cNvSpPr txBox="1"/>
          <p:nvPr/>
        </p:nvSpPr>
        <p:spPr>
          <a:xfrm>
            <a:off x="8978900" y="8877088"/>
            <a:ext cx="9309000" cy="738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a:ea typeface="Quicksand"/>
                <a:cs typeface="Quicksand"/>
                <a:sym typeface="Quicksand"/>
              </a:rPr>
              <a:t>Bron: Afbeelding gegenereerd door ChatGPT</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pic>
        <p:nvPicPr>
          <p:cNvPr id="289" name="Google Shape;289;g3d890f228e9_1_178"/>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93" name="Shape 293"/>
        <p:cNvGrpSpPr/>
        <p:nvPr/>
      </p:nvGrpSpPr>
      <p:grpSpPr>
        <a:xfrm>
          <a:off x="0" y="0"/>
          <a:ext cx="0" cy="0"/>
          <a:chOff x="0" y="0"/>
          <a:chExt cx="0" cy="0"/>
        </a:xfrm>
      </p:grpSpPr>
      <p:sp>
        <p:nvSpPr>
          <p:cNvPr id="294" name="Google Shape;294;g3d890f228e9_1_19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5" name="Google Shape;295;g3d890f228e9_1_198"/>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g3d890f228e9_1_198"/>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7" name="Google Shape;297;g3d890f228e9_1_198"/>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98" name="Google Shape;298;g3d890f228e9_1_198"/>
          <p:cNvGrpSpPr/>
          <p:nvPr/>
        </p:nvGrpSpPr>
        <p:grpSpPr>
          <a:xfrm>
            <a:off x="-228300" y="6944208"/>
            <a:ext cx="18940866" cy="4430982"/>
            <a:chOff x="0" y="-57150"/>
            <a:chExt cx="4988508" cy="1167000"/>
          </a:xfrm>
        </p:grpSpPr>
        <p:sp>
          <p:nvSpPr>
            <p:cNvPr id="299" name="Google Shape;299;g3d890f228e9_1_198"/>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0" name="Google Shape;300;g3d890f228e9_1_198"/>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1" name="Google Shape;301;g3d890f228e9_1_198"/>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2" name="Google Shape;302;g3d890f228e9_1_198"/>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3" name="Google Shape;303;g3d890f228e9_1_198"/>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4" name="Google Shape;304;g3d890f228e9_1_198"/>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5" name="Google Shape;305;g3d890f228e9_1_198"/>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6" name="Google Shape;306;g3d890f228e9_1_198"/>
          <p:cNvSpPr txBox="1"/>
          <p:nvPr/>
        </p:nvSpPr>
        <p:spPr>
          <a:xfrm>
            <a:off x="2157052" y="1867850"/>
            <a:ext cx="37710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07" name="Google Shape;307;g3d890f228e9_1_198"/>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08" name="Google Shape;308;g3d890f228e9_1_198"/>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en-US" sz="2461">
                <a:solidFill>
                  <a:srgbClr val="FFFFFF"/>
                </a:solidFill>
              </a:rPr>
              <a:t>Deaf Culture, Heritage and Diversity</a:t>
            </a:r>
            <a:endParaRPr b="0" i="0" sz="1400" u="none" cap="none" strike="noStrike">
              <a:solidFill>
                <a:srgbClr val="000000"/>
              </a:solidFill>
              <a:latin typeface="Arial"/>
              <a:ea typeface="Arial"/>
              <a:cs typeface="Arial"/>
              <a:sym typeface="Arial"/>
            </a:endParaRPr>
          </a:p>
        </p:txBody>
      </p:sp>
      <p:sp>
        <p:nvSpPr>
          <p:cNvPr id="309" name="Google Shape;309;g3d890f228e9_1_198"/>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310" name="Google Shape;310;g3d890f228e9_1_198"/>
          <p:cNvPicPr preferRelativeResize="0"/>
          <p:nvPr/>
        </p:nvPicPr>
        <p:blipFill>
          <a:blip r:embed="rId13">
            <a:alphaModFix/>
          </a:blip>
          <a:stretch>
            <a:fillRect/>
          </a:stretch>
        </p:blipFill>
        <p:spPr>
          <a:xfrm>
            <a:off x="14007075" y="638413"/>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