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10287000" cx="18288000"/>
  <p:notesSz cx="6858000" cy="9144000"/>
  <p:embeddedFontLst>
    <p:embeddedFont>
      <p:font typeface="Anton"/>
      <p:regular r:id="rId19"/>
    </p:embeddedFont>
    <p:embeddedFont>
      <p:font typeface="Quicksand"/>
      <p:regular r:id="rId20"/>
      <p:bold r:id="rId21"/>
    </p:embeddedFont>
    <p:embeddedFont>
      <p:font typeface="Quicksand Medium"/>
      <p:regular r:id="rId22"/>
      <p:bold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4" roundtripDataSignature="AMtx7mhZyBtuPPM6Hd5H9CglY5IGM5lDt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Quicksand-regular.fntdata"/><Relationship Id="rId11" Type="http://schemas.openxmlformats.org/officeDocument/2006/relationships/slide" Target="slides/slide6.xml"/><Relationship Id="rId22" Type="http://schemas.openxmlformats.org/officeDocument/2006/relationships/font" Target="fonts/QuicksandMedium-regular.fntdata"/><Relationship Id="rId10" Type="http://schemas.openxmlformats.org/officeDocument/2006/relationships/slide" Target="slides/slide5.xml"/><Relationship Id="rId21" Type="http://schemas.openxmlformats.org/officeDocument/2006/relationships/font" Target="fonts/Quicksand-bold.fntdata"/><Relationship Id="rId13" Type="http://schemas.openxmlformats.org/officeDocument/2006/relationships/slide" Target="slides/slide8.xml"/><Relationship Id="rId24" Type="http://customschemas.google.com/relationships/presentationmetadata" Target="metadata"/><Relationship Id="rId12" Type="http://schemas.openxmlformats.org/officeDocument/2006/relationships/slide" Target="slides/slide7.xml"/><Relationship Id="rId23" Type="http://schemas.openxmlformats.org/officeDocument/2006/relationships/font" Target="fonts/QuicksandMedium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Anton-regular.fntdata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5" name="Google Shape;95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6" name="Google Shape;116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4" name="Google Shape;164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9" name="Google Shape;199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0" name="Google Shape;230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3" name="Google Shape;263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4" name="Google Shape;284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6" name="Google Shape;306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2" name="Google Shape;332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4" name="Google Shape;35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25.png"/><Relationship Id="rId5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22.png"/><Relationship Id="rId5" Type="http://schemas.openxmlformats.org/officeDocument/2006/relationships/image" Target="../media/image14.png"/><Relationship Id="rId6" Type="http://schemas.openxmlformats.org/officeDocument/2006/relationships/image" Target="../media/image8.png"/><Relationship Id="rId7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9" Type="http://schemas.openxmlformats.org/officeDocument/2006/relationships/image" Target="../media/image2.png"/><Relationship Id="rId5" Type="http://schemas.openxmlformats.org/officeDocument/2006/relationships/image" Target="../media/image5.png"/><Relationship Id="rId6" Type="http://schemas.openxmlformats.org/officeDocument/2006/relationships/image" Target="../media/image3.png"/><Relationship Id="rId7" Type="http://schemas.openxmlformats.org/officeDocument/2006/relationships/image" Target="../media/image16.png"/><Relationship Id="rId8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hyperlink" Target="https://mubi.com/en/films/deaf-child/trailer" TargetMode="External"/><Relationship Id="rId5" Type="http://schemas.openxmlformats.org/officeDocument/2006/relationships/hyperlink" Target="https://www.imdb.com/title/tt7315798/" TargetMode="External"/><Relationship Id="rId6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openxmlformats.org/officeDocument/2006/relationships/image" Target="../media/image15.png"/><Relationship Id="rId7" Type="http://schemas.openxmlformats.org/officeDocument/2006/relationships/image" Target="../media/image11.png"/><Relationship Id="rId8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17.png"/><Relationship Id="rId5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10.png"/><Relationship Id="rId5" Type="http://schemas.openxmlformats.org/officeDocument/2006/relationships/image" Target="../media/image19.png"/><Relationship Id="rId6" Type="http://schemas.openxmlformats.org/officeDocument/2006/relationships/image" Target="../media/image18.png"/><Relationship Id="rId7" Type="http://schemas.openxmlformats.org/officeDocument/2006/relationships/image" Target="../media/image34.png"/><Relationship Id="rId8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Relationship Id="rId4" Type="http://schemas.openxmlformats.org/officeDocument/2006/relationships/image" Target="../media/image20.png"/><Relationship Id="rId5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24.png"/><Relationship Id="rId5" Type="http://schemas.openxmlformats.org/officeDocument/2006/relationships/image" Target="../media/image35.png"/><Relationship Id="rId6" Type="http://schemas.openxmlformats.org/officeDocument/2006/relationships/image" Target="../media/image32.png"/><Relationship Id="rId7" Type="http://schemas.openxmlformats.org/officeDocument/2006/relationships/image" Target="../media/image33.png"/><Relationship Id="rId8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1" Type="http://schemas.openxmlformats.org/officeDocument/2006/relationships/image" Target="../media/image29.png"/><Relationship Id="rId10" Type="http://schemas.openxmlformats.org/officeDocument/2006/relationships/image" Target="../media/image31.png"/><Relationship Id="rId13" Type="http://schemas.openxmlformats.org/officeDocument/2006/relationships/image" Target="../media/image2.png"/><Relationship Id="rId12" Type="http://schemas.openxmlformats.org/officeDocument/2006/relationships/hyperlink" Target="https://deafstudies.eu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27.png"/><Relationship Id="rId9" Type="http://schemas.openxmlformats.org/officeDocument/2006/relationships/image" Target="../media/image28.png"/><Relationship Id="rId5" Type="http://schemas.openxmlformats.org/officeDocument/2006/relationships/image" Target="../media/image21.png"/><Relationship Id="rId6" Type="http://schemas.openxmlformats.org/officeDocument/2006/relationships/image" Target="../media/image23.png"/><Relationship Id="rId7" Type="http://schemas.openxmlformats.org/officeDocument/2006/relationships/image" Target="../media/image30.png"/><Relationship Id="rId8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3457350" y="3904550"/>
            <a:ext cx="14429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Salute mentale e benessere</a:t>
            </a:r>
            <a:endParaRPr b="0" i="0" sz="8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54" y="3276388"/>
            <a:ext cx="8667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9"/>
              <a:buFont typeface="Arial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Studies workshop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443254" y="5136055"/>
            <a:ext cx="11401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Sviluppo dell'identità Sorda e dell'autostima</a:t>
            </a:r>
            <a:endParaRPr b="0" i="0" sz="36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57350" y="9339575"/>
            <a:ext cx="10519200" cy="7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833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Finanziato dall’Unione Europea. Tuttavia, le opinioni e i punti di vista espressi sono esclusivamente quelli dell’autore o degli autori e non riflettono necessariamente quelli dell’Unione Europea o dell’Agenzia esecutiva europea per l’istruzione e la cultura (EACEA). Né l’Unione Europea né l’EACEA possono essere ritenute responsabili per tali contenuti.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92" name="Google Shape;92;p1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oogle Shape;97;p10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8" name="Google Shape;98;p1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10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0" name="Google Shape;100;p1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0"/>
          <p:cNvSpPr/>
          <p:nvPr/>
        </p:nvSpPr>
        <p:spPr>
          <a:xfrm>
            <a:off x="3678697" y="2074951"/>
            <a:ext cx="791400" cy="791400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068E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0"/>
          <p:cNvSpPr/>
          <p:nvPr/>
        </p:nvSpPr>
        <p:spPr>
          <a:xfrm>
            <a:off x="3678700" y="4840125"/>
            <a:ext cx="822600" cy="822600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833F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0"/>
          <p:cNvSpPr/>
          <p:nvPr/>
        </p:nvSpPr>
        <p:spPr>
          <a:xfrm>
            <a:off x="4866806" y="5756098"/>
            <a:ext cx="55149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Imparare a sentirsi bene con se stessi</a:t>
            </a:r>
            <a:endParaRPr b="0" i="0" sz="3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4" name="Google Shape;104;p10"/>
          <p:cNvSpPr/>
          <p:nvPr/>
        </p:nvSpPr>
        <p:spPr>
          <a:xfrm>
            <a:off x="3678694" y="7636507"/>
            <a:ext cx="822600" cy="822600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1611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0"/>
          <p:cNvSpPr/>
          <p:nvPr/>
        </p:nvSpPr>
        <p:spPr>
          <a:xfrm>
            <a:off x="4866803" y="8552480"/>
            <a:ext cx="55149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Muoversi, creare e connettersi con gli altri</a:t>
            </a:r>
            <a:endParaRPr b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" name="Google Shape;106;p10"/>
          <p:cNvPicPr preferRelativeResize="0"/>
          <p:nvPr/>
        </p:nvPicPr>
        <p:blipFill rotWithShape="1">
          <a:blip r:embed="rId4">
            <a:alphaModFix/>
          </a:blip>
          <a:srcRect b="0" l="9567" r="14496" t="19801"/>
          <a:stretch/>
        </p:blipFill>
        <p:spPr>
          <a:xfrm>
            <a:off x="11344875" y="0"/>
            <a:ext cx="6943124" cy="7332349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0"/>
          <p:cNvSpPr txBox="1"/>
          <p:nvPr/>
        </p:nvSpPr>
        <p:spPr>
          <a:xfrm>
            <a:off x="3125000" y="373050"/>
            <a:ext cx="14001300" cy="21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Perché siamo qui?</a:t>
            </a:r>
            <a:endParaRPr b="0" i="0" sz="8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8" name="Google Shape;108;p10"/>
          <p:cNvSpPr/>
          <p:nvPr/>
        </p:nvSpPr>
        <p:spPr>
          <a:xfrm>
            <a:off x="4821793" y="2195696"/>
            <a:ext cx="5559900" cy="5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4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Esplorare l'identità Sorda</a:t>
            </a:r>
            <a:endParaRPr b="0" i="0" sz="42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09" name="Google Shape;109;p10"/>
          <p:cNvSpPr/>
          <p:nvPr/>
        </p:nvSpPr>
        <p:spPr>
          <a:xfrm>
            <a:off x="4919460" y="3004116"/>
            <a:ext cx="53058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Scoprire cosa significa essere Sordə</a:t>
            </a:r>
            <a:endParaRPr b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0"/>
          <p:cNvSpPr/>
          <p:nvPr/>
        </p:nvSpPr>
        <p:spPr>
          <a:xfrm>
            <a:off x="4866799" y="4965625"/>
            <a:ext cx="5411100" cy="57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4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Aumentare l'autostima</a:t>
            </a:r>
            <a:endParaRPr b="0" i="0" sz="42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11" name="Google Shape;111;p10"/>
          <p:cNvSpPr/>
          <p:nvPr/>
        </p:nvSpPr>
        <p:spPr>
          <a:xfrm>
            <a:off x="4866803" y="7762015"/>
            <a:ext cx="4569900" cy="57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4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Condividere insieme</a:t>
            </a:r>
            <a:endParaRPr b="0" i="0" sz="42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12" name="Google Shape;112;p10"/>
          <p:cNvSpPr txBox="1"/>
          <p:nvPr/>
        </p:nvSpPr>
        <p:spPr>
          <a:xfrm>
            <a:off x="13171500" y="7374150"/>
            <a:ext cx="5116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Fonte: Immagine generata da ChatGPT</a:t>
            </a:r>
            <a:endParaRPr b="0" i="0" sz="13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13" name="Google Shape;113;p10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Google Shape;118;p1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19" name="Google Shape;119;p1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1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1" name="Google Shape;121;p1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22" name="Google Shape;122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30096" y="2366200"/>
            <a:ext cx="2360822" cy="1433734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1"/>
          <p:cNvSpPr/>
          <p:nvPr/>
        </p:nvSpPr>
        <p:spPr>
          <a:xfrm>
            <a:off x="6835553" y="3041989"/>
            <a:ext cx="350100" cy="43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1</a:t>
            </a:r>
            <a:endParaRPr b="0" i="0" sz="2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1"/>
          <p:cNvSpPr/>
          <p:nvPr/>
        </p:nvSpPr>
        <p:spPr>
          <a:xfrm>
            <a:off x="8253091" y="3795493"/>
            <a:ext cx="9426600" cy="29400"/>
          </a:xfrm>
          <a:prstGeom prst="roundRect">
            <a:avLst>
              <a:gd fmla="val 34286" name="adj"/>
            </a:avLst>
          </a:prstGeom>
          <a:solidFill>
            <a:srgbClr val="068E8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25" name="Google Shape;125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49752" y="3862106"/>
            <a:ext cx="4721643" cy="1433734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1"/>
          <p:cNvSpPr/>
          <p:nvPr/>
        </p:nvSpPr>
        <p:spPr>
          <a:xfrm>
            <a:off x="6835553" y="4360261"/>
            <a:ext cx="350100" cy="43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2</a:t>
            </a:r>
            <a:endParaRPr b="0" i="0" sz="2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1"/>
          <p:cNvSpPr/>
          <p:nvPr/>
        </p:nvSpPr>
        <p:spPr>
          <a:xfrm>
            <a:off x="9433567" y="5291399"/>
            <a:ext cx="8245800" cy="29400"/>
          </a:xfrm>
          <a:prstGeom prst="roundRect">
            <a:avLst>
              <a:gd fmla="val 34286" name="adj"/>
            </a:avLst>
          </a:prstGeom>
          <a:solidFill>
            <a:srgbClr val="16114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28" name="Google Shape;128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69275" y="5358011"/>
            <a:ext cx="7082464" cy="143373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1"/>
          <p:cNvSpPr/>
          <p:nvPr/>
        </p:nvSpPr>
        <p:spPr>
          <a:xfrm>
            <a:off x="6835422" y="5856167"/>
            <a:ext cx="350100" cy="43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3</a:t>
            </a:r>
            <a:endParaRPr b="0" i="0" sz="2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1"/>
          <p:cNvSpPr txBox="1"/>
          <p:nvPr/>
        </p:nvSpPr>
        <p:spPr>
          <a:xfrm>
            <a:off x="3253625" y="480600"/>
            <a:ext cx="148062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Che cos'è l'identità?</a:t>
            </a:r>
            <a:endParaRPr b="0"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1" name="Google Shape;131;p11"/>
          <p:cNvSpPr/>
          <p:nvPr/>
        </p:nvSpPr>
        <p:spPr>
          <a:xfrm>
            <a:off x="8439712" y="2485052"/>
            <a:ext cx="3981300" cy="5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Parti visibili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1"/>
          <p:cNvSpPr/>
          <p:nvPr/>
        </p:nvSpPr>
        <p:spPr>
          <a:xfrm>
            <a:off x="8439725" y="3077742"/>
            <a:ext cx="62073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Cosa vedono le persone</a:t>
            </a:r>
            <a:endParaRPr b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1"/>
          <p:cNvSpPr/>
          <p:nvPr/>
        </p:nvSpPr>
        <p:spPr>
          <a:xfrm>
            <a:off x="9620204" y="4071310"/>
            <a:ext cx="3870300" cy="5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Parti nascoste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1"/>
          <p:cNvSpPr/>
          <p:nvPr/>
        </p:nvSpPr>
        <p:spPr>
          <a:xfrm>
            <a:off x="9620240" y="4648917"/>
            <a:ext cx="63552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Sentimenti e sogni</a:t>
            </a:r>
            <a:endParaRPr b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1"/>
          <p:cNvSpPr/>
          <p:nvPr/>
        </p:nvSpPr>
        <p:spPr>
          <a:xfrm>
            <a:off x="10800548" y="5606832"/>
            <a:ext cx="4433100" cy="3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Identità profonda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1"/>
          <p:cNvSpPr/>
          <p:nvPr/>
        </p:nvSpPr>
        <p:spPr>
          <a:xfrm>
            <a:off x="10800557" y="6178248"/>
            <a:ext cx="71541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Cultura e lotte</a:t>
            </a:r>
            <a:endParaRPr b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1"/>
          <p:cNvSpPr/>
          <p:nvPr/>
        </p:nvSpPr>
        <p:spPr>
          <a:xfrm>
            <a:off x="3413975" y="7465161"/>
            <a:ext cx="14485500" cy="12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L'iceberg di ognuno è diverso!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Alcune parti dell'identità sono visibili, molte sono "sotto la superficie".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8" name="Google Shape;138;p11" title="IT_Co-fundedbytheEU_RGB_WHITE Outline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Google Shape;143;p12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44" name="Google Shape;144;p1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1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6" name="Google Shape;146;p1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2"/>
          <p:cNvSpPr txBox="1"/>
          <p:nvPr/>
        </p:nvSpPr>
        <p:spPr>
          <a:xfrm>
            <a:off x="3253515" y="457087"/>
            <a:ext cx="148062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La mia Identità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7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Attività dell’iceberg</a:t>
            </a:r>
            <a:endParaRPr b="0" i="0" sz="1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preencoded.png" id="148" name="Google Shape;148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54315" y="3839061"/>
            <a:ext cx="1077397" cy="129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49" name="Google Shape;149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54315" y="5131961"/>
            <a:ext cx="1077397" cy="129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50" name="Google Shape;150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554315" y="6424861"/>
            <a:ext cx="1077397" cy="129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2"/>
          <p:cNvSpPr/>
          <p:nvPr/>
        </p:nvSpPr>
        <p:spPr>
          <a:xfrm>
            <a:off x="4954852" y="6564050"/>
            <a:ext cx="42954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6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Libera la </a:t>
            </a:r>
            <a:r>
              <a:rPr b="0" i="0" lang="en-US" sz="2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creatività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52" name="Google Shape;152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554315" y="7717760"/>
            <a:ext cx="1077397" cy="129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2"/>
          <p:cNvSpPr/>
          <p:nvPr/>
        </p:nvSpPr>
        <p:spPr>
          <a:xfrm>
            <a:off x="4954847" y="3978245"/>
            <a:ext cx="26937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6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Sopra l'acqua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2"/>
          <p:cNvSpPr/>
          <p:nvPr/>
        </p:nvSpPr>
        <p:spPr>
          <a:xfrm>
            <a:off x="4954850" y="4444025"/>
            <a:ext cx="64290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Disegna ciò che la gente vede di me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2"/>
          <p:cNvSpPr/>
          <p:nvPr/>
        </p:nvSpPr>
        <p:spPr>
          <a:xfrm>
            <a:off x="4954847" y="5271145"/>
            <a:ext cx="26937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6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Sotto l'acqua</a:t>
            </a:r>
            <a:endParaRPr b="0" i="0" sz="2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56" name="Google Shape;156;p12"/>
          <p:cNvSpPr/>
          <p:nvPr/>
        </p:nvSpPr>
        <p:spPr>
          <a:xfrm>
            <a:off x="4954850" y="5736927"/>
            <a:ext cx="61560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Disegna ciò che è nascosto dentro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12"/>
          <p:cNvSpPr/>
          <p:nvPr/>
        </p:nvSpPr>
        <p:spPr>
          <a:xfrm>
            <a:off x="4954850" y="7029830"/>
            <a:ext cx="61560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Utilizza disegni, adesivi, simboli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12"/>
          <p:cNvSpPr/>
          <p:nvPr/>
        </p:nvSpPr>
        <p:spPr>
          <a:xfrm>
            <a:off x="4954847" y="7856944"/>
            <a:ext cx="26937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6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Condividi</a:t>
            </a:r>
            <a:endParaRPr b="0" i="0" sz="2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59" name="Google Shape;159;p12"/>
          <p:cNvSpPr/>
          <p:nvPr/>
        </p:nvSpPr>
        <p:spPr>
          <a:xfrm>
            <a:off x="4954850" y="8322739"/>
            <a:ext cx="6156000" cy="9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Racconta a unə compagnə il vostro iceberg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12" title="Screenshot 2025-05-30 alle 12.44.08.png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491106" y="66725"/>
            <a:ext cx="6736594" cy="922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2" title="IT_Co-fundedbytheEU_RGB_WHITE Outline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" name="Google Shape;166;p13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67" name="Google Shape;167;p1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13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9" name="Google Shape;169;p13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3"/>
          <p:cNvSpPr/>
          <p:nvPr/>
        </p:nvSpPr>
        <p:spPr>
          <a:xfrm>
            <a:off x="3373600" y="3913201"/>
            <a:ext cx="4351200" cy="3388800"/>
          </a:xfrm>
          <a:prstGeom prst="roundRect">
            <a:avLst>
              <a:gd fmla="val 524" name="adj"/>
            </a:avLst>
          </a:prstGeom>
          <a:solidFill>
            <a:srgbClr val="F5F5F5"/>
          </a:solidFill>
          <a:ln cap="flat" cmpd="sng" w="38100">
            <a:solidFill>
              <a:srgbClr val="068E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13"/>
          <p:cNvSpPr/>
          <p:nvPr/>
        </p:nvSpPr>
        <p:spPr>
          <a:xfrm>
            <a:off x="8270475" y="3913200"/>
            <a:ext cx="4423200" cy="3388800"/>
          </a:xfrm>
          <a:prstGeom prst="roundRect">
            <a:avLst>
              <a:gd fmla="val 524" name="adj"/>
            </a:avLst>
          </a:prstGeom>
          <a:solidFill>
            <a:srgbClr val="F5F5F5"/>
          </a:solidFill>
          <a:ln cap="flat" cmpd="sng" w="38100">
            <a:solidFill>
              <a:srgbClr val="833F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13"/>
          <p:cNvSpPr/>
          <p:nvPr/>
        </p:nvSpPr>
        <p:spPr>
          <a:xfrm>
            <a:off x="8539737" y="5342757"/>
            <a:ext cx="3884700" cy="10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Rifletti sul tuo percorso nel tempo</a:t>
            </a:r>
            <a:endParaRPr b="0" i="0" sz="275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73" name="Google Shape;173;p13"/>
          <p:cNvSpPr/>
          <p:nvPr/>
        </p:nvSpPr>
        <p:spPr>
          <a:xfrm>
            <a:off x="13239375" y="3913200"/>
            <a:ext cx="4423200" cy="3388800"/>
          </a:xfrm>
          <a:prstGeom prst="roundRect">
            <a:avLst>
              <a:gd fmla="val 524" name="adj"/>
            </a:avLst>
          </a:prstGeom>
          <a:solidFill>
            <a:srgbClr val="F5F5F5"/>
          </a:solidFill>
          <a:ln cap="flat" cmpd="sng" w="38100">
            <a:solidFill>
              <a:srgbClr val="1611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13"/>
          <p:cNvSpPr/>
          <p:nvPr/>
        </p:nvSpPr>
        <p:spPr>
          <a:xfrm>
            <a:off x="13489625" y="4639850"/>
            <a:ext cx="3773700" cy="24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Individua le persone che ti hanno supportato e le difficoltà che hai affrontato</a:t>
            </a:r>
            <a:endParaRPr b="0" i="0" sz="3000" u="none" cap="none" strike="noStrike">
              <a:solidFill>
                <a:srgbClr val="151617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75" name="Google Shape;175;p13"/>
          <p:cNvSpPr txBox="1"/>
          <p:nvPr/>
        </p:nvSpPr>
        <p:spPr>
          <a:xfrm>
            <a:off x="3253625" y="628025"/>
            <a:ext cx="148062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Discussione sull'identità Sorda</a:t>
            </a:r>
            <a:endParaRPr b="0"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6" name="Google Shape;176;p13"/>
          <p:cNvSpPr/>
          <p:nvPr/>
        </p:nvSpPr>
        <p:spPr>
          <a:xfrm>
            <a:off x="3613575" y="4230050"/>
            <a:ext cx="3965400" cy="4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Cosa significa "Sordə"?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13"/>
          <p:cNvSpPr/>
          <p:nvPr/>
        </p:nvSpPr>
        <p:spPr>
          <a:xfrm>
            <a:off x="3654075" y="5102450"/>
            <a:ext cx="3884400" cy="15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Condividi la tua definizione personale e le tue esperienze</a:t>
            </a:r>
            <a:endParaRPr b="0" i="0" sz="30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78" name="Google Shape;178;p13"/>
          <p:cNvSpPr/>
          <p:nvPr/>
        </p:nvSpPr>
        <p:spPr>
          <a:xfrm>
            <a:off x="8435925" y="4230050"/>
            <a:ext cx="4092300" cy="10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Come sono cambiate le emozioni?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3"/>
          <p:cNvSpPr/>
          <p:nvPr/>
        </p:nvSpPr>
        <p:spPr>
          <a:xfrm>
            <a:off x="13394075" y="4099977"/>
            <a:ext cx="2835300" cy="4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Chi ti ha aiutato?</a:t>
            </a:r>
            <a:endParaRPr b="0" i="0" sz="3000" u="none" cap="none" strike="noStrike">
              <a:solidFill>
                <a:srgbClr val="151617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80" name="Google Shape;180;p13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" name="Google Shape;185;p14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86" name="Google Shape;186;p1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1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8" name="Google Shape;188;p14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4"/>
          <p:cNvSpPr/>
          <p:nvPr/>
        </p:nvSpPr>
        <p:spPr>
          <a:xfrm>
            <a:off x="3547075" y="2720400"/>
            <a:ext cx="5051700" cy="7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Guardiamo insieme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14"/>
          <p:cNvSpPr/>
          <p:nvPr/>
        </p:nvSpPr>
        <p:spPr>
          <a:xfrm>
            <a:off x="3547075" y="3369215"/>
            <a:ext cx="6244800" cy="20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 storia di una persona Sorda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91" name="Google Shape;191;p14"/>
          <p:cNvSpPr/>
          <p:nvPr/>
        </p:nvSpPr>
        <p:spPr>
          <a:xfrm>
            <a:off x="3547075" y="4616950"/>
            <a:ext cx="57774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Osserva le sue sfide e vittorie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92" name="Google Shape;192;p14"/>
          <p:cNvSpPr/>
          <p:nvPr/>
        </p:nvSpPr>
        <p:spPr>
          <a:xfrm>
            <a:off x="10416850" y="3468005"/>
            <a:ext cx="6244800" cy="21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Quali sfide hanno affrontato?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Cosa li ha aiutati a riuscire?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Cosa ti ispira di più?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93" name="Google Shape;193;p14"/>
          <p:cNvSpPr txBox="1"/>
          <p:nvPr/>
        </p:nvSpPr>
        <p:spPr>
          <a:xfrm>
            <a:off x="3253625" y="7434150"/>
            <a:ext cx="13971600" cy="176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03225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50"/>
              <a:buFont typeface="Quicksand"/>
              <a:buChar char="○"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Incontro con persone sorde che condividono le loro storie.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3225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50"/>
              <a:buFont typeface="Quicksand"/>
              <a:buChar char="○"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Video: </a:t>
            </a:r>
            <a:r>
              <a:rPr b="1" i="0" lang="en-US" sz="2750" u="sng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https://mubi.com/en/films/deaf-child/trailer</a:t>
            </a:r>
            <a:endParaRPr b="1"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03225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50"/>
              <a:buFont typeface="Quicksand"/>
              <a:buChar char="○"/>
            </a:pPr>
            <a:r>
              <a:rPr b="1" i="0" lang="en-US" sz="2750" u="sng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https://www.imdb.com/title/tt7315798/</a:t>
            </a:r>
            <a:r>
              <a:rPr b="1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Deaf Child (Doof Kind) 2017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14"/>
          <p:cNvSpPr txBox="1"/>
          <p:nvPr/>
        </p:nvSpPr>
        <p:spPr>
          <a:xfrm>
            <a:off x="3253625" y="723900"/>
            <a:ext cx="148062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Storie di ispirazione</a:t>
            </a:r>
            <a:endParaRPr b="0"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5" name="Google Shape;195;p14"/>
          <p:cNvSpPr/>
          <p:nvPr/>
        </p:nvSpPr>
        <p:spPr>
          <a:xfrm>
            <a:off x="10416850" y="2720395"/>
            <a:ext cx="2835300" cy="7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Rifletti</a:t>
            </a:r>
            <a:endParaRPr b="0" i="0" sz="4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96" name="Google Shape;196;p14" title="IT_Co-fundedbytheEU_RGB_WHITE Outlin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" name="Google Shape;201;p4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02" name="Google Shape;202;p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4" name="Google Shape;204;p4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4"/>
          <p:cNvSpPr txBox="1"/>
          <p:nvPr/>
        </p:nvSpPr>
        <p:spPr>
          <a:xfrm>
            <a:off x="3253625" y="628025"/>
            <a:ext cx="148062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Dove appartengo?</a:t>
            </a:r>
            <a:endParaRPr b="0"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6" name="Google Shape;206;p4"/>
          <p:cNvSpPr/>
          <p:nvPr/>
        </p:nvSpPr>
        <p:spPr>
          <a:xfrm>
            <a:off x="4055974" y="4218812"/>
            <a:ext cx="43554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Legami familiari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07" name="Google Shape;207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51442" y="3327153"/>
            <a:ext cx="3651885" cy="3651885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4"/>
          <p:cNvSpPr/>
          <p:nvPr/>
        </p:nvSpPr>
        <p:spPr>
          <a:xfrm>
            <a:off x="9051122" y="3626834"/>
            <a:ext cx="566976" cy="566976"/>
          </a:xfrm>
          <a:prstGeom prst="roundRect">
            <a:avLst>
              <a:gd fmla="val 1611154" name="adj"/>
            </a:avLst>
          </a:prstGeom>
          <a:solidFill>
            <a:srgbClr val="F5F5F5"/>
          </a:solidFill>
          <a:ln cap="flat" cmpd="sng" w="38100">
            <a:solidFill>
              <a:srgbClr val="068E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4"/>
          <p:cNvSpPr/>
          <p:nvPr/>
        </p:nvSpPr>
        <p:spPr>
          <a:xfrm>
            <a:off x="9206975" y="3750778"/>
            <a:ext cx="255151" cy="3189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1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10" name="Google Shape;210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751442" y="3327153"/>
            <a:ext cx="3651885" cy="3651885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4"/>
          <p:cNvSpPr/>
          <p:nvPr/>
        </p:nvSpPr>
        <p:spPr>
          <a:xfrm>
            <a:off x="11536552" y="3626834"/>
            <a:ext cx="566976" cy="566976"/>
          </a:xfrm>
          <a:prstGeom prst="roundRect">
            <a:avLst>
              <a:gd fmla="val 1611154" name="adj"/>
            </a:avLst>
          </a:prstGeom>
          <a:solidFill>
            <a:srgbClr val="F5F5F5"/>
          </a:solidFill>
          <a:ln cap="flat" cmpd="sng" w="38100">
            <a:solidFill>
              <a:srgbClr val="833F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4"/>
          <p:cNvSpPr/>
          <p:nvPr/>
        </p:nvSpPr>
        <p:spPr>
          <a:xfrm>
            <a:off x="11692404" y="3750778"/>
            <a:ext cx="255151" cy="3189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2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13" name="Google Shape;213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751442" y="3327153"/>
            <a:ext cx="3651885" cy="3651885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4"/>
          <p:cNvSpPr/>
          <p:nvPr/>
        </p:nvSpPr>
        <p:spPr>
          <a:xfrm>
            <a:off x="11536552" y="6112263"/>
            <a:ext cx="566976" cy="566976"/>
          </a:xfrm>
          <a:prstGeom prst="roundRect">
            <a:avLst>
              <a:gd fmla="val 1611154" name="adj"/>
            </a:avLst>
          </a:prstGeom>
          <a:solidFill>
            <a:srgbClr val="F5F5F5"/>
          </a:solidFill>
          <a:ln cap="flat" cmpd="sng" w="38100">
            <a:solidFill>
              <a:srgbClr val="1611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4"/>
          <p:cNvSpPr/>
          <p:nvPr/>
        </p:nvSpPr>
        <p:spPr>
          <a:xfrm>
            <a:off x="11692404" y="6236207"/>
            <a:ext cx="255151" cy="3189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3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16" name="Google Shape;216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751442" y="3327153"/>
            <a:ext cx="3651885" cy="3651885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4"/>
          <p:cNvSpPr/>
          <p:nvPr/>
        </p:nvSpPr>
        <p:spPr>
          <a:xfrm>
            <a:off x="9051122" y="6112263"/>
            <a:ext cx="566976" cy="566976"/>
          </a:xfrm>
          <a:prstGeom prst="roundRect">
            <a:avLst>
              <a:gd fmla="val 1611154" name="adj"/>
            </a:avLst>
          </a:prstGeom>
          <a:solidFill>
            <a:srgbClr val="F5F5F5"/>
          </a:solidFill>
          <a:ln cap="flat" cmpd="sng" w="38100">
            <a:solidFill>
              <a:srgbClr val="E6E0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4"/>
          <p:cNvSpPr/>
          <p:nvPr/>
        </p:nvSpPr>
        <p:spPr>
          <a:xfrm>
            <a:off x="9206975" y="6236207"/>
            <a:ext cx="255151" cy="3189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4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4"/>
          <p:cNvSpPr/>
          <p:nvPr/>
        </p:nvSpPr>
        <p:spPr>
          <a:xfrm>
            <a:off x="4055988" y="7948420"/>
            <a:ext cx="130428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Spostati nell’angolo che ti rappresenta di più.</a:t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Condividi perché hai scelto quello spazio.</a:t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20" name="Google Shape;220;p4"/>
          <p:cNvSpPr/>
          <p:nvPr/>
        </p:nvSpPr>
        <p:spPr>
          <a:xfrm>
            <a:off x="5576050" y="3626827"/>
            <a:ext cx="2835300" cy="4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Famiglia</a:t>
            </a:r>
            <a:endParaRPr b="0" i="0" sz="3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21" name="Google Shape;221;p4"/>
          <p:cNvSpPr/>
          <p:nvPr/>
        </p:nvSpPr>
        <p:spPr>
          <a:xfrm>
            <a:off x="12743413" y="3626819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Scuola</a:t>
            </a:r>
            <a:endParaRPr b="0" i="0" sz="3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22" name="Google Shape;222;p4"/>
          <p:cNvSpPr/>
          <p:nvPr/>
        </p:nvSpPr>
        <p:spPr>
          <a:xfrm>
            <a:off x="12743488" y="4218812"/>
            <a:ext cx="43554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Ambiente di apprendimento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4"/>
          <p:cNvSpPr/>
          <p:nvPr/>
        </p:nvSpPr>
        <p:spPr>
          <a:xfrm>
            <a:off x="12823713" y="5626508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Amici</a:t>
            </a:r>
            <a:endParaRPr b="0" i="0" sz="3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24" name="Google Shape;224;p4"/>
          <p:cNvSpPr/>
          <p:nvPr/>
        </p:nvSpPr>
        <p:spPr>
          <a:xfrm>
            <a:off x="12743388" y="6214188"/>
            <a:ext cx="43554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Connessioni sociali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4"/>
          <p:cNvSpPr/>
          <p:nvPr/>
        </p:nvSpPr>
        <p:spPr>
          <a:xfrm>
            <a:off x="5056975" y="5651925"/>
            <a:ext cx="33543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Comunità Sorda</a:t>
            </a:r>
            <a:endParaRPr b="0" i="0" sz="3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26" name="Google Shape;226;p4"/>
          <p:cNvSpPr/>
          <p:nvPr/>
        </p:nvSpPr>
        <p:spPr>
          <a:xfrm>
            <a:off x="4055974" y="6214776"/>
            <a:ext cx="43554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Appartenenza culturale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7" name="Google Shape;227;p4" title="IT_Co-fundedbytheEU_RGB_WHITE Outline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2" name="Google Shape;232;p15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33" name="Google Shape;233;p1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15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5" name="Google Shape;235;p15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15"/>
          <p:cNvSpPr/>
          <p:nvPr/>
        </p:nvSpPr>
        <p:spPr>
          <a:xfrm>
            <a:off x="3391224" y="3213397"/>
            <a:ext cx="53400" cy="5085600"/>
          </a:xfrm>
          <a:prstGeom prst="roundRect">
            <a:avLst>
              <a:gd fmla="val 17143" name="adj"/>
            </a:avLst>
          </a:prstGeom>
          <a:solidFill>
            <a:srgbClr val="000000">
              <a:alpha val="7450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15"/>
          <p:cNvSpPr/>
          <p:nvPr/>
        </p:nvSpPr>
        <p:spPr>
          <a:xfrm>
            <a:off x="3942910" y="3160002"/>
            <a:ext cx="680400" cy="53400"/>
          </a:xfrm>
          <a:prstGeom prst="roundRect">
            <a:avLst>
              <a:gd fmla="val 17143" name="adj"/>
            </a:avLst>
          </a:prstGeom>
          <a:solidFill>
            <a:srgbClr val="068E8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15"/>
          <p:cNvSpPr/>
          <p:nvPr/>
        </p:nvSpPr>
        <p:spPr>
          <a:xfrm>
            <a:off x="3485948" y="2931522"/>
            <a:ext cx="510300" cy="510300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068E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15"/>
          <p:cNvSpPr/>
          <p:nvPr/>
        </p:nvSpPr>
        <p:spPr>
          <a:xfrm>
            <a:off x="3571018" y="2974027"/>
            <a:ext cx="340200" cy="4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50"/>
              <a:buFont typeface="Arial"/>
              <a:buNone/>
            </a:pPr>
            <a:r>
              <a:rPr b="0" i="0" lang="en-US" sz="26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1</a:t>
            </a:r>
            <a:endParaRPr b="0" i="0" sz="26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5"/>
          <p:cNvSpPr/>
          <p:nvPr/>
        </p:nvSpPr>
        <p:spPr>
          <a:xfrm>
            <a:off x="4875169" y="3009388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Formare gruppi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5"/>
          <p:cNvSpPr/>
          <p:nvPr/>
        </p:nvSpPr>
        <p:spPr>
          <a:xfrm>
            <a:off x="3942910" y="4730577"/>
            <a:ext cx="680400" cy="53400"/>
          </a:xfrm>
          <a:prstGeom prst="roundRect">
            <a:avLst>
              <a:gd fmla="val 17143" name="adj"/>
            </a:avLst>
          </a:prstGeom>
          <a:solidFill>
            <a:srgbClr val="833F9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5"/>
          <p:cNvSpPr/>
          <p:nvPr/>
        </p:nvSpPr>
        <p:spPr>
          <a:xfrm>
            <a:off x="3485948" y="4502096"/>
            <a:ext cx="510300" cy="510300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833F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5"/>
          <p:cNvSpPr/>
          <p:nvPr/>
        </p:nvSpPr>
        <p:spPr>
          <a:xfrm>
            <a:off x="3571018" y="4544602"/>
            <a:ext cx="340200" cy="4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50"/>
              <a:buFont typeface="Arial"/>
              <a:buNone/>
            </a:pPr>
            <a:r>
              <a:rPr b="0" i="0" lang="en-US" sz="26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2</a:t>
            </a:r>
            <a:endParaRPr b="0" i="0" sz="26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5"/>
          <p:cNvSpPr/>
          <p:nvPr/>
        </p:nvSpPr>
        <p:spPr>
          <a:xfrm>
            <a:off x="4103335" y="6569668"/>
            <a:ext cx="680400" cy="53400"/>
          </a:xfrm>
          <a:prstGeom prst="roundRect">
            <a:avLst>
              <a:gd fmla="val 17143" name="adj"/>
            </a:avLst>
          </a:prstGeom>
          <a:solidFill>
            <a:srgbClr val="16114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15"/>
          <p:cNvSpPr/>
          <p:nvPr/>
        </p:nvSpPr>
        <p:spPr>
          <a:xfrm>
            <a:off x="3551648" y="6327261"/>
            <a:ext cx="510300" cy="510300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1611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5"/>
          <p:cNvSpPr/>
          <p:nvPr/>
        </p:nvSpPr>
        <p:spPr>
          <a:xfrm>
            <a:off x="3636718" y="6369768"/>
            <a:ext cx="340200" cy="4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50"/>
              <a:buFont typeface="Arial"/>
              <a:buNone/>
            </a:pPr>
            <a:r>
              <a:rPr b="0" i="0" lang="en-US" sz="26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3</a:t>
            </a:r>
            <a:endParaRPr b="0" i="0" sz="26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15"/>
          <p:cNvSpPr/>
          <p:nvPr/>
        </p:nvSpPr>
        <p:spPr>
          <a:xfrm>
            <a:off x="4008610" y="8320071"/>
            <a:ext cx="680400" cy="53400"/>
          </a:xfrm>
          <a:prstGeom prst="roundRect">
            <a:avLst>
              <a:gd fmla="val 17143" name="adj"/>
            </a:avLst>
          </a:prstGeom>
          <a:solidFill>
            <a:srgbClr val="E6E0C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5"/>
          <p:cNvSpPr/>
          <p:nvPr/>
        </p:nvSpPr>
        <p:spPr>
          <a:xfrm>
            <a:off x="3551648" y="8091590"/>
            <a:ext cx="510300" cy="510300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E6E0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5"/>
          <p:cNvSpPr/>
          <p:nvPr/>
        </p:nvSpPr>
        <p:spPr>
          <a:xfrm>
            <a:off x="3636718" y="8134096"/>
            <a:ext cx="340200" cy="4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50"/>
              <a:buFont typeface="Arial"/>
              <a:buNone/>
            </a:pPr>
            <a:r>
              <a:rPr b="0" i="0" lang="en-US" sz="26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4</a:t>
            </a:r>
            <a:endParaRPr b="0" i="0" sz="26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50" name="Google Shape;250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564925" y="0"/>
            <a:ext cx="5723075" cy="8584626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15"/>
          <p:cNvSpPr txBox="1"/>
          <p:nvPr/>
        </p:nvSpPr>
        <p:spPr>
          <a:xfrm>
            <a:off x="3253631" y="1007584"/>
            <a:ext cx="148062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Barriere e supporti</a:t>
            </a:r>
            <a:endParaRPr b="0"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52" name="Google Shape;252;p15"/>
          <p:cNvSpPr/>
          <p:nvPr/>
        </p:nvSpPr>
        <p:spPr>
          <a:xfrm>
            <a:off x="4875169" y="3499807"/>
            <a:ext cx="61671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Lavorare insieme in piccoli gruppi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5"/>
          <p:cNvSpPr/>
          <p:nvPr/>
        </p:nvSpPr>
        <p:spPr>
          <a:xfrm>
            <a:off x="4875169" y="4579963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Creare il Poster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15"/>
          <p:cNvSpPr/>
          <p:nvPr/>
        </p:nvSpPr>
        <p:spPr>
          <a:xfrm>
            <a:off x="4875169" y="5070382"/>
            <a:ext cx="61671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Lato sinistro: barriere, </a:t>
            </a:r>
            <a:b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lato destro: supporti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5"/>
          <p:cNvSpPr/>
          <p:nvPr/>
        </p:nvSpPr>
        <p:spPr>
          <a:xfrm>
            <a:off x="4921226" y="6405129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Usare la creatività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15"/>
          <p:cNvSpPr/>
          <p:nvPr/>
        </p:nvSpPr>
        <p:spPr>
          <a:xfrm>
            <a:off x="4921226" y="6895548"/>
            <a:ext cx="61671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Immagini, adesivi, simboli sono benvenuti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5"/>
          <p:cNvSpPr/>
          <p:nvPr/>
        </p:nvSpPr>
        <p:spPr>
          <a:xfrm>
            <a:off x="4940869" y="8169457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Presentazione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15"/>
          <p:cNvSpPr/>
          <p:nvPr/>
        </p:nvSpPr>
        <p:spPr>
          <a:xfrm>
            <a:off x="4940869" y="8659876"/>
            <a:ext cx="61671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Condividere il vostro poster con tutti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5"/>
          <p:cNvSpPr txBox="1"/>
          <p:nvPr/>
        </p:nvSpPr>
        <p:spPr>
          <a:xfrm>
            <a:off x="13126775" y="8648925"/>
            <a:ext cx="5116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Fonte: Immagine generata da ChatGPT</a:t>
            </a:r>
            <a:endParaRPr b="0" i="0" sz="13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60" name="Google Shape;260;p15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5" name="Google Shape;265;p16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66" name="Google Shape;266;p1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1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8" name="Google Shape;268;p16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69" name="Google Shape;269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36751" y="3064996"/>
            <a:ext cx="566976" cy="566976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16"/>
          <p:cNvSpPr/>
          <p:nvPr/>
        </p:nvSpPr>
        <p:spPr>
          <a:xfrm>
            <a:off x="3436750" y="3858775"/>
            <a:ext cx="2735400" cy="10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2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Dialogo interiore positivo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16"/>
          <p:cNvSpPr/>
          <p:nvPr/>
        </p:nvSpPr>
        <p:spPr>
          <a:xfrm>
            <a:off x="3436750" y="4952050"/>
            <a:ext cx="2735400" cy="27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80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Parla con te stessə in modo positivo.</a:t>
            </a:r>
            <a:endParaRPr b="0" i="0" sz="2800" u="none" cap="none" strike="noStrike">
              <a:solidFill>
                <a:srgbClr val="151617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80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Tratta te stessə con gentilezza, ogni giorno.</a:t>
            </a:r>
            <a:endParaRPr b="0" i="0" sz="2800" u="none" cap="none" strike="noStrike">
              <a:solidFill>
                <a:srgbClr val="151617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descr="preencoded.png" id="272" name="Google Shape;272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58514" y="3064996"/>
            <a:ext cx="566976" cy="5669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73" name="Google Shape;273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517776" y="3064996"/>
            <a:ext cx="566976" cy="5669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74" name="Google Shape;274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2348761" y="-1"/>
            <a:ext cx="5939239" cy="8908859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16"/>
          <p:cNvSpPr txBox="1"/>
          <p:nvPr/>
        </p:nvSpPr>
        <p:spPr>
          <a:xfrm>
            <a:off x="3279586" y="746722"/>
            <a:ext cx="148062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Costruire l'autostima </a:t>
            </a:r>
            <a:endParaRPr b="0" i="0" sz="275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76" name="Google Shape;276;p16"/>
          <p:cNvSpPr/>
          <p:nvPr/>
        </p:nvSpPr>
        <p:spPr>
          <a:xfrm>
            <a:off x="6758513" y="3858779"/>
            <a:ext cx="2329800" cy="10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2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Celebra le vittorie</a:t>
            </a:r>
            <a:endParaRPr b="0" i="0" sz="3200" u="none" cap="none" strike="noStrike">
              <a:solidFill>
                <a:srgbClr val="151617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77" name="Google Shape;277;p16"/>
          <p:cNvSpPr/>
          <p:nvPr/>
        </p:nvSpPr>
        <p:spPr>
          <a:xfrm>
            <a:off x="6758525" y="4952044"/>
            <a:ext cx="2329800" cy="179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80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Riconoscere le piccole vittorie.</a:t>
            </a:r>
            <a:endParaRPr b="0" i="0" sz="28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78" name="Google Shape;278;p16"/>
          <p:cNvSpPr/>
          <p:nvPr/>
        </p:nvSpPr>
        <p:spPr>
          <a:xfrm>
            <a:off x="9517775" y="3858756"/>
            <a:ext cx="2329800" cy="10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2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Trova supporto</a:t>
            </a:r>
            <a:endParaRPr b="0" i="0" sz="3200" u="none" cap="none" strike="noStrike">
              <a:solidFill>
                <a:srgbClr val="151617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79" name="Google Shape;279;p16"/>
          <p:cNvSpPr/>
          <p:nvPr/>
        </p:nvSpPr>
        <p:spPr>
          <a:xfrm>
            <a:off x="9517775" y="4952046"/>
            <a:ext cx="23298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80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Connettiti </a:t>
            </a:r>
            <a:br>
              <a:rPr b="0" i="0" lang="en-US" sz="280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280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 modelli di ruolo positivi.</a:t>
            </a:r>
            <a:endParaRPr b="0" i="0" sz="28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80" name="Google Shape;280;p16"/>
          <p:cNvSpPr txBox="1"/>
          <p:nvPr/>
        </p:nvSpPr>
        <p:spPr>
          <a:xfrm>
            <a:off x="13171500" y="8908850"/>
            <a:ext cx="5116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Fonte: Immagine generata da ChatGPT</a:t>
            </a:r>
            <a:endParaRPr b="0" i="0" sz="13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81" name="Google Shape;281;p16" title="IT_Co-fundedbytheEU_RGB_BLACK Outline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511032" y="9368944"/>
            <a:ext cx="3332050" cy="73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" name="Google Shape;286;p17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87" name="Google Shape;287;p1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288;p17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9" name="Google Shape;289;p17"/>
          <p:cNvSpPr/>
          <p:nvPr/>
        </p:nvSpPr>
        <p:spPr>
          <a:xfrm>
            <a:off x="-344113" y="0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7"/>
          <p:cNvSpPr txBox="1"/>
          <p:nvPr/>
        </p:nvSpPr>
        <p:spPr>
          <a:xfrm>
            <a:off x="3253521" y="430400"/>
            <a:ext cx="8788200" cy="28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Connessione con </a:t>
            </a:r>
            <a:br>
              <a:rPr b="0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b="0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la comunità Sorda</a:t>
            </a:r>
            <a:endParaRPr b="0"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91" name="Google Shape;291;p17"/>
          <p:cNvSpPr/>
          <p:nvPr/>
        </p:nvSpPr>
        <p:spPr>
          <a:xfrm>
            <a:off x="3824373" y="3566750"/>
            <a:ext cx="170100" cy="853200"/>
          </a:xfrm>
          <a:prstGeom prst="roundRect">
            <a:avLst>
              <a:gd fmla="val 5378" name="adj"/>
            </a:avLst>
          </a:prstGeom>
          <a:solidFill>
            <a:srgbClr val="F5F5F5"/>
          </a:solidFill>
          <a:ln cap="flat" cmpd="sng" w="38100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17"/>
          <p:cNvSpPr/>
          <p:nvPr/>
        </p:nvSpPr>
        <p:spPr>
          <a:xfrm>
            <a:off x="4164459" y="4882019"/>
            <a:ext cx="170100" cy="853200"/>
          </a:xfrm>
          <a:prstGeom prst="roundRect">
            <a:avLst>
              <a:gd fmla="val 5378" name="adj"/>
            </a:avLst>
          </a:prstGeom>
          <a:solidFill>
            <a:srgbClr val="F5F5F5"/>
          </a:solidFill>
          <a:ln cap="flat" cmpd="sng" w="38100">
            <a:solidFill>
              <a:srgbClr val="833F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17"/>
          <p:cNvSpPr/>
          <p:nvPr/>
        </p:nvSpPr>
        <p:spPr>
          <a:xfrm>
            <a:off x="4504815" y="6654488"/>
            <a:ext cx="170021" cy="853321"/>
          </a:xfrm>
          <a:prstGeom prst="roundRect">
            <a:avLst>
              <a:gd fmla="val 5378" name="adj"/>
            </a:avLst>
          </a:prstGeom>
          <a:solidFill>
            <a:srgbClr val="F5F5F5"/>
          </a:solidFill>
          <a:ln cap="flat" cmpd="sng" w="38100">
            <a:solidFill>
              <a:srgbClr val="1611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94" name="Google Shape;294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348450" y="-4425"/>
            <a:ext cx="5939550" cy="8909325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17"/>
          <p:cNvSpPr txBox="1"/>
          <p:nvPr/>
        </p:nvSpPr>
        <p:spPr>
          <a:xfrm>
            <a:off x="13171500" y="8904900"/>
            <a:ext cx="5116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Fonte: Immagine generata da ChatGPT</a:t>
            </a:r>
            <a:endParaRPr b="0" i="0" sz="13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96" name="Google Shape;296;p17"/>
          <p:cNvSpPr/>
          <p:nvPr/>
        </p:nvSpPr>
        <p:spPr>
          <a:xfrm>
            <a:off x="4334547" y="3566750"/>
            <a:ext cx="43791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Partecipa agli eventi</a:t>
            </a:r>
            <a:endParaRPr b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17"/>
          <p:cNvSpPr/>
          <p:nvPr/>
        </p:nvSpPr>
        <p:spPr>
          <a:xfrm>
            <a:off x="4334556" y="4057169"/>
            <a:ext cx="70461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Frequenta i circoli e i ritrovi dei sordi</a:t>
            </a:r>
            <a:endParaRPr b="0" i="0" sz="275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98" name="Google Shape;298;p17"/>
          <p:cNvSpPr/>
          <p:nvPr/>
        </p:nvSpPr>
        <p:spPr>
          <a:xfrm>
            <a:off x="4674728" y="4882025"/>
            <a:ext cx="38058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Impara la cultura Sorda</a:t>
            </a:r>
            <a:endParaRPr b="0" i="0" sz="3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99" name="Google Shape;299;p17"/>
          <p:cNvSpPr/>
          <p:nvPr/>
        </p:nvSpPr>
        <p:spPr>
          <a:xfrm>
            <a:off x="4674717" y="5372438"/>
            <a:ext cx="67062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Esplora la storia e le tradizioni della comunità sorda</a:t>
            </a:r>
            <a:endParaRPr b="0" i="0" sz="275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00" name="Google Shape;300;p17"/>
          <p:cNvSpPr/>
          <p:nvPr/>
        </p:nvSpPr>
        <p:spPr>
          <a:xfrm>
            <a:off x="5014998" y="6654488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Fare amicizia</a:t>
            </a:r>
            <a:endParaRPr b="0" i="0" sz="3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01" name="Google Shape;301;p17"/>
          <p:cNvSpPr/>
          <p:nvPr/>
        </p:nvSpPr>
        <p:spPr>
          <a:xfrm>
            <a:off x="5014998" y="7144907"/>
            <a:ext cx="63657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Crea legami duraturi con la comunità</a:t>
            </a:r>
            <a:endParaRPr b="0" i="0" sz="275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02" name="Google Shape;302;p17"/>
          <p:cNvSpPr/>
          <p:nvPr/>
        </p:nvSpPr>
        <p:spPr>
          <a:xfrm>
            <a:off x="3824375" y="8277150"/>
            <a:ext cx="7556400" cy="10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Non sei solə! Collegati con altrə che condividono la tua lingua e le tue esperienze.</a:t>
            </a:r>
            <a:endParaRPr b="0" i="0" sz="275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303" name="Google Shape;303;p17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" name="Google Shape;308;p18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09" name="Google Shape;309;p1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18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1" name="Google Shape;311;p18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312" name="Google Shape;312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67739" y="3515807"/>
            <a:ext cx="4564975" cy="4564975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18"/>
          <p:cNvSpPr/>
          <p:nvPr/>
        </p:nvSpPr>
        <p:spPr>
          <a:xfrm>
            <a:off x="9361817" y="4278879"/>
            <a:ext cx="339328" cy="424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45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1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314" name="Google Shape;314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67739" y="3515807"/>
            <a:ext cx="4564975" cy="4564975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18"/>
          <p:cNvSpPr/>
          <p:nvPr/>
        </p:nvSpPr>
        <p:spPr>
          <a:xfrm>
            <a:off x="11587690" y="4667379"/>
            <a:ext cx="339328" cy="424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45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2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18"/>
          <p:cNvSpPr/>
          <p:nvPr/>
        </p:nvSpPr>
        <p:spPr>
          <a:xfrm>
            <a:off x="13072875" y="7088271"/>
            <a:ext cx="3898800" cy="9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Condivisione nel cerchio (facoltativo)</a:t>
            </a:r>
            <a:endParaRPr b="0" i="0" sz="275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descr="preencoded.png" id="317" name="Google Shape;317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167739" y="3515807"/>
            <a:ext cx="4564975" cy="4564975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18"/>
          <p:cNvSpPr/>
          <p:nvPr/>
        </p:nvSpPr>
        <p:spPr>
          <a:xfrm>
            <a:off x="11199189" y="6893253"/>
            <a:ext cx="339328" cy="424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45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3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319" name="Google Shape;319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167739" y="3515807"/>
            <a:ext cx="4564975" cy="4564975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18"/>
          <p:cNvSpPr/>
          <p:nvPr/>
        </p:nvSpPr>
        <p:spPr>
          <a:xfrm>
            <a:off x="8973316" y="6504752"/>
            <a:ext cx="339328" cy="424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45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4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18"/>
          <p:cNvSpPr txBox="1"/>
          <p:nvPr/>
        </p:nvSpPr>
        <p:spPr>
          <a:xfrm>
            <a:off x="3253515" y="631752"/>
            <a:ext cx="148062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Riflessione &amp; Azione</a:t>
            </a:r>
            <a:endParaRPr b="0" i="0" sz="275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22" name="Google Shape;322;p18"/>
          <p:cNvSpPr/>
          <p:nvPr/>
        </p:nvSpPr>
        <p:spPr>
          <a:xfrm>
            <a:off x="5373342" y="3688090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8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Disegna o scrivi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18"/>
          <p:cNvSpPr/>
          <p:nvPr/>
        </p:nvSpPr>
        <p:spPr>
          <a:xfrm>
            <a:off x="4011700" y="4234175"/>
            <a:ext cx="41523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Cosa hai imparato oggi?</a:t>
            </a:r>
            <a:endParaRPr b="0" i="0" sz="275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24" name="Google Shape;324;p18"/>
          <p:cNvSpPr/>
          <p:nvPr/>
        </p:nvSpPr>
        <p:spPr>
          <a:xfrm>
            <a:off x="4992342" y="6597859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8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Agisci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18"/>
          <p:cNvSpPr/>
          <p:nvPr/>
        </p:nvSpPr>
        <p:spPr>
          <a:xfrm>
            <a:off x="4473475" y="7088275"/>
            <a:ext cx="3354300" cy="9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Applica ciò che </a:t>
            </a:r>
            <a:br>
              <a:rPr b="0" i="0" lang="en-US" sz="275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275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hai imparato</a:t>
            </a:r>
            <a:endParaRPr b="0" i="0" sz="275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26" name="Google Shape;326;p18"/>
          <p:cNvSpPr/>
          <p:nvPr/>
        </p:nvSpPr>
        <p:spPr>
          <a:xfrm>
            <a:off x="13072875" y="4145300"/>
            <a:ext cx="358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8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Esprimi ciò che provi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18"/>
          <p:cNvSpPr/>
          <p:nvPr/>
        </p:nvSpPr>
        <p:spPr>
          <a:xfrm>
            <a:off x="13072876" y="4635709"/>
            <a:ext cx="38988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Una parola o un'emoji</a:t>
            </a:r>
            <a:endParaRPr b="0" i="0" sz="275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28" name="Google Shape;328;p18"/>
          <p:cNvSpPr/>
          <p:nvPr/>
        </p:nvSpPr>
        <p:spPr>
          <a:xfrm>
            <a:off x="13072876" y="6597859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8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Condividi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9" name="Google Shape;329;p18" title="IT_Co-fundedbytheEU_RGB_BLACK Outline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511032" y="9368944"/>
            <a:ext cx="3332050" cy="73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4" name="Google Shape;334;p19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35" name="Google Shape;335;p1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" name="Google Shape;336;p19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7" name="Google Shape;337;p19"/>
          <p:cNvSpPr/>
          <p:nvPr/>
        </p:nvSpPr>
        <p:spPr>
          <a:xfrm>
            <a:off x="-344113" y="13301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8"/>
                </a:lnTo>
                <a:lnTo>
                  <a:pt x="0" y="2030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19"/>
          <p:cNvSpPr/>
          <p:nvPr/>
        </p:nvSpPr>
        <p:spPr>
          <a:xfrm>
            <a:off x="3887510" y="2665922"/>
            <a:ext cx="3608100" cy="7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50"/>
              <a:buFont typeface="Arial"/>
              <a:buNone/>
            </a:pPr>
            <a:r>
              <a:rPr b="0" i="0" lang="en-US" sz="65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1</a:t>
            </a:r>
            <a:endParaRPr b="0" i="0" sz="65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19"/>
          <p:cNvSpPr/>
          <p:nvPr/>
        </p:nvSpPr>
        <p:spPr>
          <a:xfrm>
            <a:off x="7835741" y="2665922"/>
            <a:ext cx="3608100" cy="7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50"/>
              <a:buFont typeface="Arial"/>
              <a:buNone/>
            </a:pPr>
            <a:r>
              <a:rPr b="0" i="0" lang="en-US" sz="65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100%</a:t>
            </a:r>
            <a:endParaRPr b="0" i="0" sz="65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19"/>
          <p:cNvSpPr/>
          <p:nvPr/>
        </p:nvSpPr>
        <p:spPr>
          <a:xfrm>
            <a:off x="5861566" y="5344828"/>
            <a:ext cx="3608100" cy="7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50"/>
              <a:buFont typeface="Arial"/>
              <a:buNone/>
            </a:pPr>
            <a:r>
              <a:rPr b="0" i="0" lang="en-US" sz="65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∞</a:t>
            </a:r>
            <a:endParaRPr b="0" i="0" sz="65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341" name="Google Shape;341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368149" y="0"/>
            <a:ext cx="5919851" cy="8879801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19"/>
          <p:cNvSpPr txBox="1"/>
          <p:nvPr/>
        </p:nvSpPr>
        <p:spPr>
          <a:xfrm>
            <a:off x="13171300" y="8879800"/>
            <a:ext cx="5116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Fonte: Immagine generata da ChatGPT</a:t>
            </a:r>
            <a:endParaRPr b="0" i="0" sz="13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43" name="Google Shape;343;p19"/>
          <p:cNvSpPr txBox="1"/>
          <p:nvPr/>
        </p:nvSpPr>
        <p:spPr>
          <a:xfrm>
            <a:off x="3266196" y="673984"/>
            <a:ext cx="148062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Grazie!</a:t>
            </a:r>
            <a:endParaRPr b="0"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44" name="Google Shape;344;p19"/>
          <p:cNvSpPr/>
          <p:nvPr/>
        </p:nvSpPr>
        <p:spPr>
          <a:xfrm>
            <a:off x="4273868" y="3697717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Unicə</a:t>
            </a:r>
            <a:endParaRPr b="0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19"/>
          <p:cNvSpPr/>
          <p:nvPr/>
        </p:nvSpPr>
        <p:spPr>
          <a:xfrm>
            <a:off x="3887510" y="4227423"/>
            <a:ext cx="36081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45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Sei preziosə</a:t>
            </a:r>
            <a:endParaRPr b="0" i="0" sz="345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46" name="Google Shape;346;p19"/>
          <p:cNvSpPr/>
          <p:nvPr/>
        </p:nvSpPr>
        <p:spPr>
          <a:xfrm>
            <a:off x="8222218" y="3697717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Orgogliosə</a:t>
            </a:r>
            <a:endParaRPr b="0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19"/>
          <p:cNvSpPr/>
          <p:nvPr/>
        </p:nvSpPr>
        <p:spPr>
          <a:xfrm>
            <a:off x="7835741" y="4227423"/>
            <a:ext cx="36081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45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della tua identità Sorda</a:t>
            </a:r>
            <a:endParaRPr b="0" i="0" sz="345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48" name="Google Shape;348;p19"/>
          <p:cNvSpPr/>
          <p:nvPr/>
        </p:nvSpPr>
        <p:spPr>
          <a:xfrm>
            <a:off x="6248043" y="6376624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Supporto</a:t>
            </a:r>
            <a:endParaRPr b="0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19"/>
          <p:cNvSpPr/>
          <p:nvPr/>
        </p:nvSpPr>
        <p:spPr>
          <a:xfrm>
            <a:off x="5519027" y="7010374"/>
            <a:ext cx="42522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345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sempre disponibile</a:t>
            </a:r>
            <a:endParaRPr b="0" i="0" sz="345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50" name="Google Shape;350;p19"/>
          <p:cNvSpPr/>
          <p:nvPr/>
        </p:nvSpPr>
        <p:spPr>
          <a:xfrm>
            <a:off x="3712675" y="8364250"/>
            <a:ext cx="76215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1" i="0" lang="en-US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Sii orgogliosə della tua identità Sorda!</a:t>
            </a:r>
            <a:endParaRPr b="1" i="0" sz="3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1" i="0" lang="en-US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Il supporto è sempre presente quando ne hai bisogno.</a:t>
            </a:r>
            <a:endParaRPr b="1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1" name="Google Shape;351;p19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60" name="Google Shape;360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361" name="Google Shape;361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" name="Google Shape;362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3" name="Google Shape;363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3"/>
          <p:cNvSpPr txBox="1"/>
          <p:nvPr/>
        </p:nvSpPr>
        <p:spPr>
          <a:xfrm>
            <a:off x="2157054" y="1867850"/>
            <a:ext cx="46560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Contatti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3"/>
          <p:cNvSpPr txBox="1"/>
          <p:nvPr/>
        </p:nvSpPr>
        <p:spPr>
          <a:xfrm>
            <a:off x="4787428" y="3711204"/>
            <a:ext cx="38994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70" name="Google Shape;370;p3"/>
          <p:cNvSpPr txBox="1"/>
          <p:nvPr/>
        </p:nvSpPr>
        <p:spPr>
          <a:xfrm>
            <a:off x="47874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Deaf Culture, Heritage and Diversity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71" name="Google Shape;371;p3"/>
          <p:cNvSpPr txBox="1"/>
          <p:nvPr/>
        </p:nvSpPr>
        <p:spPr>
          <a:xfrm>
            <a:off x="4787429" y="5655400"/>
            <a:ext cx="29850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372" name="Google Shape;372;p3" title="IT_Co-fundedbytheEU_RGB_WHITE Outline.png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4546470" y="37668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