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Anton" pitchFamily="2" charset="0"/>
      <p:regular r:id="rId23"/>
    </p:embeddedFont>
    <p:embeddedFont>
      <p:font typeface="Quicksand" panose="020B0604020202020204" charset="0"/>
      <p:regular r:id="rId24"/>
      <p:bold r:id="rId25"/>
    </p:embeddedFont>
    <p:embeddedFont>
      <p:font typeface="Quicksand Medium" panose="020B0604020202020204"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i3CnfpjBW+Jx+j6N7WTgT9At9j0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6E85D8B-6133-4D26-A050-3CBC9C8E6284}">
  <a:tblStyle styleId="{86E85D8B-6133-4D26-A050-3CBC9C8E628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56"/>
    <p:restoredTop sz="94658"/>
  </p:normalViewPr>
  <p:slideViewPr>
    <p:cSldViewPr snapToGrid="0">
      <p:cViewPr varScale="1">
        <p:scale>
          <a:sx n="70" d="100"/>
          <a:sy n="70" d="100"/>
        </p:scale>
        <p:origin x="720"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4a00579630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g34a00579630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4a0057963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g34a0057963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774718967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g35774718967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4a00579630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g34a00579630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4d582fec1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g34d582fec1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577471896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g35774718967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4d582fec11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g34d582fec11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5774718967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g35774718967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5774718967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g35774718967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5774718967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g35774718967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4d582fec11_2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g34d582fec11_2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5774718967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g35774718967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5774718967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5" name="Google Shape;235;g35774718967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4d582fec11_2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4" name="Google Shape;244;g34d582fec11_2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4a00579630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6" name="Google Shape;256;g34a00579630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4a00579630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g34a00579630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4a005796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g34a005796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89" name="Google Shape;89;p1"/>
          <p:cNvSpPr txBox="1"/>
          <p:nvPr/>
        </p:nvSpPr>
        <p:spPr>
          <a:xfrm>
            <a:off x="3457350" y="4000675"/>
            <a:ext cx="1382250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err="1">
                <a:solidFill>
                  <a:srgbClr val="FFFFFF"/>
                </a:solidFill>
                <a:latin typeface="Anton"/>
                <a:ea typeface="Anton"/>
                <a:cs typeface="Anton"/>
                <a:sym typeface="Anton"/>
              </a:rPr>
              <a:t>Gebärdensprache</a:t>
            </a:r>
            <a:endParaRPr sz="8000" dirty="0">
              <a:solidFill>
                <a:srgbClr val="FFFFFF"/>
              </a:solidFill>
              <a:latin typeface="Anton"/>
              <a:ea typeface="Anton"/>
              <a:cs typeface="Anton"/>
              <a:sym typeface="Anton"/>
            </a:endParaRPr>
          </a:p>
        </p:txBody>
      </p:sp>
      <p:sp>
        <p:nvSpPr>
          <p:cNvPr id="90" name="Google Shape;90;p1"/>
          <p:cNvSpPr txBox="1"/>
          <p:nvPr/>
        </p:nvSpPr>
        <p:spPr>
          <a:xfrm>
            <a:off x="3457354" y="5450055"/>
            <a:ext cx="11401500" cy="689420"/>
          </a:xfrm>
          <a:prstGeom prst="rect">
            <a:avLst/>
          </a:prstGeom>
          <a:noFill/>
          <a:ln>
            <a:noFill/>
          </a:ln>
        </p:spPr>
        <p:txBody>
          <a:bodyPr spcFirstLastPara="1" wrap="square" lIns="0" tIns="0" rIns="0" bIns="0" anchor="t" anchorCtr="0">
            <a:spAutoFit/>
          </a:bodyPr>
          <a:lstStyle/>
          <a:p>
            <a:pPr lvl="0">
              <a:lnSpc>
                <a:spcPct val="140000"/>
              </a:lnSpc>
            </a:pPr>
            <a:r>
              <a:rPr lang="en-US" sz="3200" dirty="0" err="1">
                <a:solidFill>
                  <a:srgbClr val="FFFFFF"/>
                </a:solidFill>
                <a:latin typeface="Quicksand"/>
                <a:ea typeface="Quicksand"/>
                <a:cs typeface="Quicksand"/>
                <a:sym typeface="Quicksand"/>
              </a:rPr>
              <a:t>Spracherwerb</a:t>
            </a:r>
            <a:r>
              <a:rPr lang="en-US" sz="3200" dirty="0">
                <a:solidFill>
                  <a:srgbClr val="FFFFFF"/>
                </a:solidFill>
                <a:latin typeface="Quicksand"/>
                <a:ea typeface="Quicksand"/>
                <a:cs typeface="Quicksand"/>
                <a:sym typeface="Quicksand"/>
              </a:rPr>
              <a:t> und -</a:t>
            </a:r>
            <a:r>
              <a:rPr lang="en-US" sz="3200" dirty="0" err="1">
                <a:solidFill>
                  <a:srgbClr val="FFFFFF"/>
                </a:solidFill>
                <a:latin typeface="Quicksand"/>
                <a:ea typeface="Quicksand"/>
                <a:cs typeface="Quicksand"/>
                <a:sym typeface="Quicksand"/>
              </a:rPr>
              <a:t>entwicklung</a:t>
            </a:r>
            <a:endParaRPr sz="3200" dirty="0">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495328"/>
          </a:xfrm>
          <a:prstGeom prst="rect">
            <a:avLst/>
          </a:prstGeom>
          <a:noFill/>
          <a:ln>
            <a:noFill/>
          </a:ln>
        </p:spPr>
        <p:txBody>
          <a:bodyPr spcFirstLastPara="1" wrap="square" lIns="0" tIns="0" rIns="0" bIns="0" anchor="t" anchorCtr="0">
            <a:spAutoFit/>
          </a:bodyPr>
          <a:lstStyle/>
          <a:p>
            <a:pPr lvl="0">
              <a:lnSpc>
                <a:spcPct val="140017"/>
              </a:lnSpc>
            </a:pPr>
            <a:r>
              <a:rPr lang="en-US" sz="2299" dirty="0">
                <a:solidFill>
                  <a:srgbClr val="FFFFFF"/>
                </a:solidFill>
                <a:latin typeface="Quicksand"/>
                <a:ea typeface="Quicksand"/>
                <a:cs typeface="Quicksand"/>
                <a:sym typeface="Quicksand"/>
              </a:rPr>
              <a:t>Deaf Studies | Workshop</a:t>
            </a:r>
            <a:endParaRPr dirty="0"/>
          </a:p>
        </p:txBody>
      </p:sp>
      <p:sp>
        <p:nvSpPr>
          <p:cNvPr id="3" name="Textfeld 2">
            <a:extLst>
              <a:ext uri="{FF2B5EF4-FFF2-40B4-BE49-F238E27FC236}">
                <a16:creationId xmlns:a16="http://schemas.microsoft.com/office/drawing/2014/main" id="{1562FF32-3045-6AB9-25A6-182CA7DF7B4C}"/>
              </a:ext>
            </a:extLst>
          </p:cNvPr>
          <p:cNvSpPr txBox="1"/>
          <p:nvPr/>
        </p:nvSpPr>
        <p:spPr>
          <a:xfrm>
            <a:off x="3457350" y="8530470"/>
            <a:ext cx="9307772" cy="1077218"/>
          </a:xfrm>
          <a:prstGeom prst="rect">
            <a:avLst/>
          </a:prstGeom>
          <a:noFill/>
        </p:spPr>
        <p:txBody>
          <a:bodyPr wrap="square">
            <a:spAutoFit/>
          </a:bodyPr>
          <a:lstStyle/>
          <a:p>
            <a:r>
              <a:rPr lang="de-AT" sz="16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4064282" y="1534517"/>
            <a:ext cx="3098518"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a:solidFill>
                  <a:srgbClr val="FFFFFF"/>
                </a:solidFill>
                <a:latin typeface="Anton"/>
                <a:ea typeface="Anton"/>
                <a:cs typeface="Anton"/>
                <a:sym typeface="Anton"/>
              </a:rPr>
              <a:t>Index</a:t>
            </a:r>
            <a:endParaRPr dirty="0"/>
          </a:p>
        </p:txBody>
      </p:sp>
      <p:sp>
        <p:nvSpPr>
          <p:cNvPr id="102" name="Google Shape;102;p2"/>
          <p:cNvSpPr txBox="1"/>
          <p:nvPr/>
        </p:nvSpPr>
        <p:spPr>
          <a:xfrm>
            <a:off x="4562500" y="3382600"/>
            <a:ext cx="11808900" cy="4148798"/>
          </a:xfrm>
          <a:prstGeom prst="rect">
            <a:avLst/>
          </a:prstGeom>
          <a:noFill/>
          <a:ln>
            <a:noFill/>
          </a:ln>
        </p:spPr>
        <p:txBody>
          <a:bodyPr spcFirstLastPara="1" wrap="square" lIns="91425" tIns="91425" rIns="91425" bIns="91425" anchor="t" anchorCtr="0">
            <a:spAutoFit/>
          </a:bodyPr>
          <a:lstStyle/>
          <a:p>
            <a:pPr marL="457200" lvl="0" indent="-431800">
              <a:lnSpc>
                <a:spcPct val="115000"/>
              </a:lnSpc>
              <a:buClr>
                <a:schemeClr val="lt1"/>
              </a:buClr>
              <a:buSzPts val="3200"/>
              <a:buFont typeface="Quicksand"/>
              <a:buChar char="●"/>
            </a:pPr>
            <a:r>
              <a:rPr lang="en-US" sz="3200" dirty="0" err="1">
                <a:solidFill>
                  <a:schemeClr val="lt1"/>
                </a:solidFill>
                <a:latin typeface="Quicksand"/>
                <a:ea typeface="Quicksand"/>
                <a:cs typeface="Quicksand"/>
                <a:sym typeface="Quicksand"/>
              </a:rPr>
              <a:t>Einleitung</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Theorie</a:t>
            </a:r>
            <a:r>
              <a:rPr lang="en-US" sz="3200" dirty="0">
                <a:solidFill>
                  <a:schemeClr val="lt1"/>
                </a:solidFill>
                <a:latin typeface="Quicksand"/>
                <a:ea typeface="Quicksand"/>
                <a:cs typeface="Quicksand"/>
                <a:sym typeface="Quicksand"/>
              </a:rPr>
              <a:t>: Sprachentwicklung
Video: </a:t>
            </a:r>
            <a:r>
              <a:rPr lang="en-US" sz="3200" dirty="0" err="1">
                <a:solidFill>
                  <a:schemeClr val="lt1"/>
                </a:solidFill>
                <a:latin typeface="Quicksand"/>
                <a:ea typeface="Quicksand"/>
                <a:cs typeface="Quicksand"/>
                <a:sym typeface="Quicksand"/>
              </a:rPr>
              <a:t>Sprachentzug</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Theorie</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Sprachentzug</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Individuelle</a:t>
            </a:r>
            <a:r>
              <a:rPr lang="en-US" sz="3200" dirty="0">
                <a:solidFill>
                  <a:schemeClr val="lt1"/>
                </a:solidFill>
                <a:latin typeface="Quicksand"/>
                <a:ea typeface="Quicksand"/>
                <a:cs typeface="Quicksand"/>
                <a:sym typeface="Quicksand"/>
              </a:rPr>
              <a:t> Arbeit: </a:t>
            </a:r>
            <a:r>
              <a:rPr lang="en-US" sz="3200" dirty="0" err="1">
                <a:solidFill>
                  <a:schemeClr val="lt1"/>
                </a:solidFill>
                <a:latin typeface="Quicksand"/>
                <a:ea typeface="Quicksand"/>
                <a:cs typeface="Quicksand"/>
                <a:sym typeface="Quicksand"/>
              </a:rPr>
              <a:t>Ihr</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eigenes</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Sprachprofil</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Erfahrungen</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austauschen</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unsere</a:t>
            </a:r>
            <a:r>
              <a:rPr lang="en-US" sz="3200" dirty="0">
                <a:solidFill>
                  <a:schemeClr val="lt1"/>
                </a:solidFill>
                <a:latin typeface="Quicksand"/>
                <a:ea typeface="Quicksand"/>
                <a:cs typeface="Quicksand"/>
                <a:sym typeface="Quicksand"/>
              </a:rPr>
              <a:t> Sprachprofile
</a:t>
            </a:r>
            <a:r>
              <a:rPr lang="en-US" sz="3200" dirty="0" err="1">
                <a:solidFill>
                  <a:schemeClr val="lt1"/>
                </a:solidFill>
                <a:latin typeface="Quicksand"/>
                <a:ea typeface="Quicksand"/>
                <a:cs typeface="Quicksand"/>
                <a:sym typeface="Quicksand"/>
              </a:rPr>
              <a:t>Reflexion</a:t>
            </a:r>
            <a:endParaRPr sz="3200" i="1" dirty="0">
              <a:solidFill>
                <a:schemeClr val="lt1"/>
              </a:solidFill>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06"/>
        <p:cNvGrpSpPr/>
        <p:nvPr/>
      </p:nvGrpSpPr>
      <p:grpSpPr>
        <a:xfrm>
          <a:off x="0" y="0"/>
          <a:ext cx="0" cy="0"/>
          <a:chOff x="0" y="0"/>
          <a:chExt cx="0" cy="0"/>
        </a:xfrm>
      </p:grpSpPr>
      <p:grpSp>
        <p:nvGrpSpPr>
          <p:cNvPr id="107" name="Google Shape;107;g34a00579630_0_7"/>
          <p:cNvGrpSpPr/>
          <p:nvPr/>
        </p:nvGrpSpPr>
        <p:grpSpPr>
          <a:xfrm>
            <a:off x="0" y="-216993"/>
            <a:ext cx="2922102" cy="10504504"/>
            <a:chOff x="0" y="-57150"/>
            <a:chExt cx="769602" cy="2766600"/>
          </a:xfrm>
        </p:grpSpPr>
        <p:sp>
          <p:nvSpPr>
            <p:cNvPr id="108" name="Google Shape;108;g34a00579630_0_7"/>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g34a00579630_0_7"/>
            <p:cNvSpPr txBox="1"/>
            <p:nvPr/>
          </p:nvSpPr>
          <p:spPr>
            <a:xfrm>
              <a:off x="0" y="-57150"/>
              <a:ext cx="769500" cy="2766600"/>
            </a:xfrm>
            <a:prstGeom prst="rect">
              <a:avLst/>
            </a:prstGeom>
            <a:solidFill>
              <a:srgbClr val="843F98"/>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g34a00579630_0_7"/>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g34a00579630_0_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g34a00579630_0_7"/>
          <p:cNvSpPr txBox="1"/>
          <p:nvPr/>
        </p:nvSpPr>
        <p:spPr>
          <a:xfrm>
            <a:off x="4064267" y="1534525"/>
            <a:ext cx="655740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err="1">
                <a:solidFill>
                  <a:srgbClr val="FFFFFF"/>
                </a:solidFill>
                <a:latin typeface="Anton"/>
                <a:ea typeface="Anton"/>
                <a:cs typeface="Anton"/>
                <a:sym typeface="Anton"/>
              </a:rPr>
              <a:t>Einleitung</a:t>
            </a:r>
            <a:endParaRPr dirty="0"/>
          </a:p>
        </p:txBody>
      </p:sp>
      <p:sp>
        <p:nvSpPr>
          <p:cNvPr id="113" name="Google Shape;113;g34a00579630_0_7"/>
          <p:cNvSpPr txBox="1"/>
          <p:nvPr/>
        </p:nvSpPr>
        <p:spPr>
          <a:xfrm>
            <a:off x="3944774" y="4060325"/>
            <a:ext cx="13442077" cy="3012600"/>
          </a:xfrm>
          <a:prstGeom prst="rect">
            <a:avLst/>
          </a:prstGeom>
          <a:noFill/>
          <a:ln>
            <a:noFill/>
          </a:ln>
        </p:spPr>
        <p:txBody>
          <a:bodyPr spcFirstLastPara="1" wrap="square" lIns="91425" tIns="45700" rIns="91425" bIns="45700" anchor="t" anchorCtr="0">
            <a:normAutofit/>
          </a:bodyPr>
          <a:lstStyle/>
          <a:p>
            <a:pPr marL="457200" marR="0" lvl="0" indent="-254000" algn="ctr" rtl="0">
              <a:lnSpc>
                <a:spcPct val="90000"/>
              </a:lnSpc>
              <a:spcBef>
                <a:spcPts val="0"/>
              </a:spcBef>
              <a:spcAft>
                <a:spcPts val="0"/>
              </a:spcAft>
              <a:buClr>
                <a:srgbClr val="000000"/>
              </a:buClr>
              <a:buSzPts val="3200"/>
              <a:buFont typeface="Arial"/>
              <a:buNone/>
            </a:pPr>
            <a:endParaRPr sz="3200" b="1" dirty="0">
              <a:solidFill>
                <a:srgbClr val="FFFFFF"/>
              </a:solidFill>
              <a:latin typeface="Quicksand"/>
              <a:ea typeface="Quicksand"/>
              <a:cs typeface="Quicksand"/>
              <a:sym typeface="Quicksand"/>
            </a:endParaRPr>
          </a:p>
          <a:p>
            <a:pPr marL="457200" lvl="0" indent="-457200">
              <a:lnSpc>
                <a:spcPct val="114000"/>
              </a:lnSpc>
              <a:spcBef>
                <a:spcPts val="20"/>
              </a:spcBef>
              <a:buClr>
                <a:srgbClr val="FFFFFF"/>
              </a:buClr>
              <a:buSzPts val="3200"/>
              <a:buFont typeface="Arial"/>
              <a:buChar char="•"/>
            </a:pPr>
            <a:r>
              <a:rPr lang="en-US" sz="3200" dirty="0" err="1">
                <a:solidFill>
                  <a:srgbClr val="FFFFFF"/>
                </a:solidFill>
                <a:latin typeface="Quicksand"/>
                <a:ea typeface="Quicksand"/>
                <a:cs typeface="Quicksand"/>
                <a:sym typeface="Quicksand"/>
              </a:rPr>
              <a:t>Vorstellungsrunde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Fragen</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zum</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Eisbrecher</a:t>
            </a:r>
            <a:r>
              <a:rPr lang="en-US" sz="3200" dirty="0">
                <a:solidFill>
                  <a:srgbClr val="FFFFFF"/>
                </a:solidFill>
                <a:latin typeface="Quicksand"/>
                <a:ea typeface="Quicksand"/>
                <a:cs typeface="Quicksand"/>
                <a:sym typeface="Quicksand"/>
              </a:rPr>
              <a:t>!
Wie </a:t>
            </a:r>
            <a:r>
              <a:rPr lang="en-US" sz="3200" dirty="0" err="1">
                <a:solidFill>
                  <a:srgbClr val="FFFFFF"/>
                </a:solidFill>
                <a:latin typeface="Quicksand"/>
                <a:ea typeface="Quicksand"/>
                <a:cs typeface="Quicksand"/>
                <a:sym typeface="Quicksand"/>
              </a:rPr>
              <a:t>viele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Sprachen</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kennst</a:t>
            </a:r>
            <a:r>
              <a:rPr lang="en-US" sz="3200" dirty="0">
                <a:solidFill>
                  <a:srgbClr val="FFFFFF"/>
                </a:solidFill>
                <a:latin typeface="Quicksand"/>
                <a:ea typeface="Quicksand"/>
                <a:cs typeface="Quicksand"/>
                <a:sym typeface="Quicksand"/>
              </a:rPr>
              <a:t> du, </a:t>
            </a:r>
            <a:r>
              <a:rPr lang="en-US" sz="3200" dirty="0" err="1">
                <a:solidFill>
                  <a:srgbClr val="FFFFFF"/>
                </a:solidFill>
                <a:latin typeface="Quicksand"/>
                <a:ea typeface="Quicksand"/>
                <a:cs typeface="Quicksand"/>
                <a:sym typeface="Quicksand"/>
              </a:rPr>
              <a:t>wieviele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Sprachen</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benutzt</a:t>
            </a:r>
            <a:r>
              <a:rPr lang="en-US" sz="3200" dirty="0">
                <a:solidFill>
                  <a:srgbClr val="FFFFFF"/>
                </a:solidFill>
                <a:latin typeface="Quicksand"/>
                <a:ea typeface="Quicksand"/>
                <a:cs typeface="Quicksand"/>
                <a:sym typeface="Quicksand"/>
              </a:rPr>
              <a:t> du </a:t>
            </a:r>
            <a:r>
              <a:rPr lang="en-US" sz="3200" dirty="0" err="1">
                <a:solidFill>
                  <a:srgbClr val="FFFFFF"/>
                </a:solidFill>
                <a:latin typeface="Quicksand"/>
                <a:ea typeface="Quicksand"/>
                <a:cs typeface="Quicksand"/>
                <a:sym typeface="Quicksand"/>
              </a:rPr>
              <a:t>aktiv</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Welche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Sprache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möchtest</a:t>
            </a:r>
            <a:r>
              <a:rPr lang="en-US" sz="3200" dirty="0">
                <a:solidFill>
                  <a:srgbClr val="FFFFFF"/>
                </a:solidFill>
                <a:latin typeface="Quicksand"/>
                <a:ea typeface="Quicksand"/>
                <a:cs typeface="Quicksand"/>
                <a:sym typeface="Quicksand"/>
              </a:rPr>
              <a:t> du </a:t>
            </a:r>
            <a:r>
              <a:rPr lang="en-US" sz="3200" dirty="0" err="1">
                <a:solidFill>
                  <a:srgbClr val="FFFFFF"/>
                </a:solidFill>
                <a:latin typeface="Quicksand"/>
                <a:ea typeface="Quicksand"/>
                <a:cs typeface="Quicksand"/>
                <a:sym typeface="Quicksand"/>
              </a:rPr>
              <a:t>lernen</a:t>
            </a:r>
            <a:r>
              <a:rPr lang="en-US" sz="3200" dirty="0">
                <a:solidFill>
                  <a:srgbClr val="FFFFFF"/>
                </a:solidFill>
                <a:latin typeface="Quicksand"/>
                <a:ea typeface="Quicksand"/>
                <a:cs typeface="Quicksand"/>
                <a:sym typeface="Quicksand"/>
              </a:rPr>
              <a:t> und </a:t>
            </a:r>
            <a:r>
              <a:rPr lang="en-US" sz="3200" dirty="0" err="1">
                <a:solidFill>
                  <a:srgbClr val="FFFFFF"/>
                </a:solidFill>
                <a:latin typeface="Quicksand"/>
                <a:ea typeface="Quicksand"/>
                <a:cs typeface="Quicksand"/>
                <a:sym typeface="Quicksand"/>
              </a:rPr>
              <a:t>warum</a:t>
            </a:r>
            <a:r>
              <a:rPr lang="en-US" sz="3200" dirty="0">
                <a:solidFill>
                  <a:srgbClr val="FFFFFF"/>
                </a:solidFill>
                <a:latin typeface="Quicksand"/>
                <a:ea typeface="Quicksand"/>
                <a:cs typeface="Quicksand"/>
                <a:sym typeface="Quicksand"/>
              </a:rPr>
              <a:t>?</a:t>
            </a:r>
            <a:endParaRPr sz="3200" dirty="0">
              <a:solidFill>
                <a:srgbClr val="FFFFFF"/>
              </a:solidFill>
              <a:latin typeface="Quicksand"/>
              <a:ea typeface="Quicksand"/>
              <a:cs typeface="Quicksand"/>
              <a:sym typeface="Quicksand"/>
            </a:endParaRPr>
          </a:p>
        </p:txBody>
      </p:sp>
      <p:pic>
        <p:nvPicPr>
          <p:cNvPr id="114" name="Google Shape;114;g34a00579630_0_7"/>
          <p:cNvPicPr preferRelativeResize="0"/>
          <p:nvPr/>
        </p:nvPicPr>
        <p:blipFill rotWithShape="1">
          <a:blip r:embed="rId5">
            <a:alphaModFix/>
          </a:blip>
          <a:srcRect t="49889" r="50592"/>
          <a:stretch/>
        </p:blipFill>
        <p:spPr>
          <a:xfrm>
            <a:off x="7925217" y="155637"/>
            <a:ext cx="10876052" cy="62048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18"/>
        <p:cNvGrpSpPr/>
        <p:nvPr/>
      </p:nvGrpSpPr>
      <p:grpSpPr>
        <a:xfrm>
          <a:off x="0" y="0"/>
          <a:ext cx="0" cy="0"/>
          <a:chOff x="0" y="0"/>
          <a:chExt cx="0" cy="0"/>
        </a:xfrm>
      </p:grpSpPr>
      <p:grpSp>
        <p:nvGrpSpPr>
          <p:cNvPr id="119" name="Google Shape;119;g34a00579630_0_18"/>
          <p:cNvGrpSpPr/>
          <p:nvPr/>
        </p:nvGrpSpPr>
        <p:grpSpPr>
          <a:xfrm>
            <a:off x="0" y="-216993"/>
            <a:ext cx="2922102" cy="10504504"/>
            <a:chOff x="0" y="-57150"/>
            <a:chExt cx="769602" cy="2766600"/>
          </a:xfrm>
        </p:grpSpPr>
        <p:sp>
          <p:nvSpPr>
            <p:cNvPr id="120" name="Google Shape;120;g34a00579630_0_18"/>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 name="Google Shape;121;g34a00579630_0_18"/>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22" name="Google Shape;122;g34a00579630_0_18"/>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g34a00579630_0_18"/>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 name="Google Shape;124;g34a00579630_0_18"/>
          <p:cNvSpPr txBox="1"/>
          <p:nvPr/>
        </p:nvSpPr>
        <p:spPr>
          <a:xfrm>
            <a:off x="4064279" y="1534525"/>
            <a:ext cx="9969600" cy="1231500"/>
          </a:xfrm>
          <a:prstGeom prst="rect">
            <a:avLst/>
          </a:prstGeom>
          <a:noFill/>
          <a:ln>
            <a:noFill/>
          </a:ln>
        </p:spPr>
        <p:txBody>
          <a:bodyPr spcFirstLastPara="1" wrap="square" lIns="0" tIns="0" rIns="0" bIns="0" anchor="t" anchorCtr="0">
            <a:spAutoFit/>
          </a:bodyPr>
          <a:lstStyle/>
          <a:p>
            <a:pPr lvl="0">
              <a:buClr>
                <a:schemeClr val="lt1"/>
              </a:buClr>
              <a:buSzPts val="4400"/>
            </a:pPr>
            <a:r>
              <a:rPr lang="en-US" sz="8000" dirty="0" err="1">
                <a:solidFill>
                  <a:schemeClr val="lt1"/>
                </a:solidFill>
                <a:latin typeface="Anton"/>
                <a:ea typeface="Anton"/>
                <a:cs typeface="Anton"/>
                <a:sym typeface="Anton"/>
              </a:rPr>
              <a:t>Einleitung</a:t>
            </a:r>
            <a:r>
              <a:rPr lang="en-US" sz="8000" dirty="0">
                <a:solidFill>
                  <a:schemeClr val="lt1"/>
                </a:solidFill>
                <a:latin typeface="Anton"/>
                <a:ea typeface="Anton"/>
                <a:cs typeface="Anton"/>
                <a:sym typeface="Anton"/>
              </a:rPr>
              <a:t>: Ziel</a:t>
            </a:r>
            <a:endParaRPr sz="5000" dirty="0"/>
          </a:p>
        </p:txBody>
      </p:sp>
      <p:sp>
        <p:nvSpPr>
          <p:cNvPr id="125" name="Google Shape;125;g34a00579630_0_18"/>
          <p:cNvSpPr txBox="1"/>
          <p:nvPr/>
        </p:nvSpPr>
        <p:spPr>
          <a:xfrm>
            <a:off x="3789225" y="4030550"/>
            <a:ext cx="12886500" cy="4148798"/>
          </a:xfrm>
          <a:prstGeom prst="rect">
            <a:avLst/>
          </a:prstGeom>
          <a:noFill/>
          <a:ln>
            <a:noFill/>
          </a:ln>
        </p:spPr>
        <p:txBody>
          <a:bodyPr spcFirstLastPara="1" wrap="square" lIns="91425" tIns="91425" rIns="91425" bIns="91425" anchor="t" anchorCtr="0">
            <a:spAutoFit/>
          </a:bodyPr>
          <a:lstStyle/>
          <a:p>
            <a:pPr lvl="0" algn="ctr">
              <a:lnSpc>
                <a:spcPct val="115000"/>
              </a:lnSpc>
            </a:pPr>
            <a:r>
              <a:rPr lang="en-US" sz="3200" dirty="0">
                <a:solidFill>
                  <a:schemeClr val="lt1"/>
                </a:solidFill>
                <a:latin typeface="Quicksand"/>
                <a:ea typeface="Quicksand"/>
                <a:cs typeface="Quicksand"/>
                <a:sym typeface="Quicksand"/>
              </a:rPr>
              <a:t>Wir </a:t>
            </a:r>
            <a:r>
              <a:rPr lang="en-US" sz="3200" dirty="0" err="1">
                <a:solidFill>
                  <a:schemeClr val="lt1"/>
                </a:solidFill>
                <a:latin typeface="Quicksand"/>
                <a:ea typeface="Quicksand"/>
                <a:cs typeface="Quicksand"/>
                <a:sym typeface="Quicksand"/>
              </a:rPr>
              <a:t>tauchen</a:t>
            </a:r>
            <a:r>
              <a:rPr lang="en-US" sz="3200" dirty="0">
                <a:solidFill>
                  <a:schemeClr val="lt1"/>
                </a:solidFill>
                <a:latin typeface="Quicksand"/>
                <a:ea typeface="Quicksand"/>
                <a:cs typeface="Quicksand"/>
                <a:sym typeface="Quicksand"/>
              </a:rPr>
              <a:t> in die Welt der Sprachentwicklung, </a:t>
            </a:r>
            <a:br>
              <a:rPr lang="en-US" sz="3200" dirty="0">
                <a:solidFill>
                  <a:schemeClr val="lt1"/>
                </a:solidFill>
                <a:latin typeface="Quicksand"/>
                <a:ea typeface="Quicksand"/>
                <a:cs typeface="Quicksand"/>
                <a:sym typeface="Quicksand"/>
              </a:rPr>
            </a:br>
            <a:r>
              <a:rPr lang="en-US" sz="3200" dirty="0">
                <a:solidFill>
                  <a:schemeClr val="lt1"/>
                </a:solidFill>
                <a:latin typeface="Quicksand"/>
                <a:ea typeface="Quicksand"/>
                <a:cs typeface="Quicksand"/>
                <a:sym typeface="Quicksand"/>
              </a:rPr>
              <a:t>der </a:t>
            </a:r>
            <a:r>
              <a:rPr lang="en-US" sz="3200" dirty="0" err="1">
                <a:solidFill>
                  <a:schemeClr val="lt1"/>
                </a:solidFill>
                <a:latin typeface="Quicksand"/>
                <a:ea typeface="Quicksand"/>
                <a:cs typeface="Quicksand"/>
                <a:sym typeface="Quicksand"/>
              </a:rPr>
              <a:t>Zweisprachigkeit</a:t>
            </a:r>
            <a:r>
              <a:rPr lang="en-US" sz="3200" dirty="0">
                <a:solidFill>
                  <a:schemeClr val="lt1"/>
                </a:solidFill>
                <a:latin typeface="Quicksand"/>
                <a:ea typeface="Quicksand"/>
                <a:cs typeface="Quicksand"/>
                <a:sym typeface="Quicksand"/>
              </a:rPr>
              <a:t> und des </a:t>
            </a:r>
            <a:r>
              <a:rPr lang="en-US" sz="3200" dirty="0" err="1">
                <a:solidFill>
                  <a:schemeClr val="lt1"/>
                </a:solidFill>
                <a:latin typeface="Quicksand"/>
                <a:ea typeface="Quicksand"/>
                <a:cs typeface="Quicksand"/>
                <a:sym typeface="Quicksand"/>
              </a:rPr>
              <a:t>Sprachentzugs</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ein</a:t>
            </a:r>
            <a:r>
              <a:rPr lang="en-US" sz="3200" dirty="0">
                <a:solidFill>
                  <a:schemeClr val="lt1"/>
                </a:solidFill>
                <a:latin typeface="Quicksand"/>
                <a:ea typeface="Quicksand"/>
                <a:cs typeface="Quicksand"/>
                <a:sym typeface="Quicksand"/>
              </a:rPr>
              <a:t>.</a:t>
            </a:r>
          </a:p>
          <a:p>
            <a:pPr lvl="0" algn="ctr">
              <a:lnSpc>
                <a:spcPct val="115000"/>
              </a:lnSpc>
            </a:pPr>
            <a:endParaRPr lang="en-US" sz="3200" dirty="0">
              <a:solidFill>
                <a:schemeClr val="lt1"/>
              </a:solidFill>
              <a:latin typeface="Quicksand"/>
              <a:ea typeface="Quicksand"/>
              <a:cs typeface="Quicksand"/>
              <a:sym typeface="Quicksand"/>
            </a:endParaRPr>
          </a:p>
          <a:p>
            <a:pPr lvl="0" algn="ctr">
              <a:lnSpc>
                <a:spcPct val="115000"/>
              </a:lnSpc>
            </a:pPr>
            <a:r>
              <a:rPr lang="en-US" sz="3200" dirty="0">
                <a:solidFill>
                  <a:schemeClr val="lt1"/>
                </a:solidFill>
                <a:latin typeface="Quicksand"/>
                <a:ea typeface="Quicksand"/>
                <a:cs typeface="Quicksand"/>
                <a:sym typeface="Quicksand"/>
              </a:rPr>
              <a:t> </a:t>
            </a:r>
            <a:br>
              <a:rPr lang="en-US" sz="3200" dirty="0">
                <a:solidFill>
                  <a:schemeClr val="lt1"/>
                </a:solidFill>
                <a:latin typeface="Quicksand"/>
                <a:ea typeface="Quicksand"/>
                <a:cs typeface="Quicksand"/>
                <a:sym typeface="Quicksand"/>
              </a:rPr>
            </a:br>
            <a:r>
              <a:rPr lang="en-US" sz="3200" dirty="0" err="1">
                <a:solidFill>
                  <a:schemeClr val="lt1"/>
                </a:solidFill>
                <a:latin typeface="Quicksand"/>
                <a:ea typeface="Quicksand"/>
                <a:cs typeface="Quicksand"/>
                <a:sym typeface="Quicksand"/>
              </a:rPr>
              <a:t>Wir</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erfahren</a:t>
            </a:r>
            <a:r>
              <a:rPr lang="en-US" sz="3200" dirty="0">
                <a:solidFill>
                  <a:schemeClr val="lt1"/>
                </a:solidFill>
                <a:latin typeface="Quicksand"/>
                <a:ea typeface="Quicksand"/>
                <a:cs typeface="Quicksand"/>
                <a:sym typeface="Quicksand"/>
              </a:rPr>
              <a:t>,</a:t>
            </a:r>
            <a:br>
              <a:rPr lang="en-US" sz="3200" dirty="0">
                <a:solidFill>
                  <a:schemeClr val="lt1"/>
                </a:solidFill>
                <a:latin typeface="Quicksand"/>
                <a:ea typeface="Quicksand"/>
                <a:cs typeface="Quicksand"/>
                <a:sym typeface="Quicksand"/>
              </a:rPr>
            </a:br>
            <a:r>
              <a:rPr lang="en-US" sz="3200" dirty="0" err="1">
                <a:solidFill>
                  <a:schemeClr val="lt1"/>
                </a:solidFill>
                <a:latin typeface="Quicksand"/>
                <a:ea typeface="Quicksand"/>
                <a:cs typeface="Quicksand"/>
                <a:sym typeface="Quicksand"/>
              </a:rPr>
              <a:t>warum</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eine</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frühe</a:t>
            </a:r>
            <a:r>
              <a:rPr lang="en-US" sz="3200" dirty="0">
                <a:solidFill>
                  <a:schemeClr val="lt1"/>
                </a:solidFill>
                <a:latin typeface="Quicksand"/>
                <a:ea typeface="Quicksand"/>
                <a:cs typeface="Quicksand"/>
                <a:sym typeface="Quicksand"/>
              </a:rPr>
              <a:t> und </a:t>
            </a:r>
            <a:r>
              <a:rPr lang="en-US" sz="3200" dirty="0" err="1">
                <a:solidFill>
                  <a:schemeClr val="lt1"/>
                </a:solidFill>
                <a:latin typeface="Quicksand"/>
                <a:ea typeface="Quicksand"/>
                <a:cs typeface="Quicksand"/>
                <a:sym typeface="Quicksand"/>
              </a:rPr>
              <a:t>zugängliche</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Sprache</a:t>
            </a:r>
            <a:br>
              <a:rPr lang="en-US" sz="3200" dirty="0">
                <a:solidFill>
                  <a:schemeClr val="lt1"/>
                </a:solidFill>
                <a:latin typeface="Quicksand"/>
                <a:ea typeface="Quicksand"/>
                <a:cs typeface="Quicksand"/>
                <a:sym typeface="Quicksand"/>
              </a:rPr>
            </a:br>
            <a:r>
              <a:rPr lang="en-US" sz="3200" dirty="0">
                <a:solidFill>
                  <a:schemeClr val="lt1"/>
                </a:solidFill>
                <a:latin typeface="Quicksand"/>
                <a:ea typeface="Quicksand"/>
                <a:cs typeface="Quicksand"/>
                <a:sym typeface="Quicksand"/>
              </a:rPr>
              <a:t> für </a:t>
            </a:r>
            <a:r>
              <a:rPr lang="en-US" sz="3200" dirty="0" err="1">
                <a:solidFill>
                  <a:schemeClr val="lt1"/>
                </a:solidFill>
                <a:latin typeface="Quicksand"/>
                <a:ea typeface="Quicksand"/>
                <a:cs typeface="Quicksand"/>
                <a:sym typeface="Quicksand"/>
              </a:rPr>
              <a:t>jedes</a:t>
            </a:r>
            <a:r>
              <a:rPr lang="en-US" sz="3200" dirty="0">
                <a:solidFill>
                  <a:schemeClr val="lt1"/>
                </a:solidFill>
                <a:latin typeface="Quicksand"/>
                <a:ea typeface="Quicksand"/>
                <a:cs typeface="Quicksand"/>
                <a:sym typeface="Quicksand"/>
              </a:rPr>
              <a:t> Kind </a:t>
            </a:r>
            <a:r>
              <a:rPr lang="en-US" sz="3200" dirty="0" err="1">
                <a:solidFill>
                  <a:schemeClr val="lt1"/>
                </a:solidFill>
                <a:latin typeface="Quicksand"/>
                <a:ea typeface="Quicksand"/>
                <a:cs typeface="Quicksand"/>
                <a:sym typeface="Quicksand"/>
              </a:rPr>
              <a:t>unerlässlich</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ist</a:t>
            </a:r>
            <a:r>
              <a:rPr lang="en-US" sz="3200" dirty="0">
                <a:solidFill>
                  <a:schemeClr val="lt1"/>
                </a:solidFill>
                <a:latin typeface="Quicksand"/>
                <a:ea typeface="Quicksand"/>
                <a:cs typeface="Quicksand"/>
                <a:sym typeface="Quicksand"/>
              </a:rPr>
              <a:t>.</a:t>
            </a:r>
            <a:endParaRPr sz="3200" dirty="0">
              <a:solidFill>
                <a:schemeClr val="lt1"/>
              </a:solidFill>
              <a:latin typeface="Quicksand"/>
              <a:ea typeface="Quicksand"/>
              <a:cs typeface="Quicksand"/>
              <a:sym typeface="Quicksan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29"/>
        <p:cNvGrpSpPr/>
        <p:nvPr/>
      </p:nvGrpSpPr>
      <p:grpSpPr>
        <a:xfrm>
          <a:off x="0" y="0"/>
          <a:ext cx="0" cy="0"/>
          <a:chOff x="0" y="0"/>
          <a:chExt cx="0" cy="0"/>
        </a:xfrm>
      </p:grpSpPr>
      <p:sp>
        <p:nvSpPr>
          <p:cNvPr id="130" name="Google Shape;130;g35774718967_0_1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 name="Google Shape;131;g35774718967_0_1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 name="Google Shape;132;g35774718967_0_13"/>
          <p:cNvSpPr txBox="1"/>
          <p:nvPr/>
        </p:nvSpPr>
        <p:spPr>
          <a:xfrm>
            <a:off x="2851624" y="1725275"/>
            <a:ext cx="13360800" cy="1231500"/>
          </a:xfrm>
          <a:prstGeom prst="rect">
            <a:avLst/>
          </a:prstGeom>
          <a:noFill/>
          <a:ln>
            <a:noFill/>
          </a:ln>
        </p:spPr>
        <p:txBody>
          <a:bodyPr spcFirstLastPara="1" wrap="square" lIns="0" tIns="0" rIns="0" bIns="0" anchor="t" anchorCtr="0">
            <a:spAutoFit/>
          </a:bodyPr>
          <a:lstStyle/>
          <a:p>
            <a:pPr lvl="0">
              <a:buSzPts val="4400"/>
            </a:pPr>
            <a:r>
              <a:rPr lang="en-US" sz="8000" dirty="0" err="1">
                <a:solidFill>
                  <a:schemeClr val="lt1"/>
                </a:solidFill>
                <a:latin typeface="Anton"/>
                <a:ea typeface="Anton"/>
                <a:cs typeface="Anton"/>
                <a:sym typeface="Anton"/>
              </a:rPr>
              <a:t>Theorie</a:t>
            </a:r>
            <a:r>
              <a:rPr lang="en-US" sz="8000" dirty="0">
                <a:solidFill>
                  <a:schemeClr val="lt1"/>
                </a:solidFill>
                <a:latin typeface="Anton"/>
                <a:ea typeface="Anton"/>
                <a:cs typeface="Anton"/>
                <a:sym typeface="Anton"/>
              </a:rPr>
              <a:t>: Sprachentwicklung</a:t>
            </a:r>
            <a:endParaRPr sz="5000" dirty="0"/>
          </a:p>
        </p:txBody>
      </p:sp>
      <p:sp>
        <p:nvSpPr>
          <p:cNvPr id="133" name="Google Shape;133;g35774718967_0_13"/>
          <p:cNvSpPr txBox="1"/>
          <p:nvPr/>
        </p:nvSpPr>
        <p:spPr>
          <a:xfrm>
            <a:off x="2144696" y="4092579"/>
            <a:ext cx="12886500" cy="750945"/>
          </a:xfrm>
          <a:prstGeom prst="rect">
            <a:avLst/>
          </a:prstGeom>
          <a:noFill/>
          <a:ln>
            <a:noFill/>
          </a:ln>
        </p:spPr>
        <p:txBody>
          <a:bodyPr spcFirstLastPara="1" wrap="square" lIns="91425" tIns="91425" rIns="91425" bIns="91425" anchor="t" anchorCtr="0">
            <a:spAutoFit/>
          </a:bodyPr>
          <a:lstStyle/>
          <a:p>
            <a:pPr lvl="0" algn="ctr">
              <a:lnSpc>
                <a:spcPct val="115000"/>
              </a:lnSpc>
            </a:pPr>
            <a:r>
              <a:rPr lang="en-US" sz="3200" dirty="0">
                <a:solidFill>
                  <a:schemeClr val="lt1"/>
                </a:solidFill>
                <a:latin typeface="Quicksand"/>
                <a:ea typeface="Quicksand"/>
                <a:cs typeface="Quicksand"/>
                <a:sym typeface="Quicksand"/>
              </a:rPr>
              <a:t>Was </a:t>
            </a:r>
            <a:r>
              <a:rPr lang="en-US" sz="3200" dirty="0" err="1">
                <a:solidFill>
                  <a:schemeClr val="lt1"/>
                </a:solidFill>
                <a:latin typeface="Quicksand"/>
                <a:ea typeface="Quicksand"/>
                <a:cs typeface="Quicksand"/>
                <a:sym typeface="Quicksand"/>
              </a:rPr>
              <a:t>ist</a:t>
            </a:r>
            <a:r>
              <a:rPr lang="en-US" sz="3200" dirty="0">
                <a:solidFill>
                  <a:schemeClr val="lt1"/>
                </a:solidFill>
                <a:latin typeface="Quicksand"/>
                <a:ea typeface="Quicksand"/>
                <a:cs typeface="Quicksand"/>
                <a:sym typeface="Quicksand"/>
              </a:rPr>
              <a:t> Sprachentwicklung und </a:t>
            </a:r>
            <a:r>
              <a:rPr lang="en-US" sz="3200" dirty="0" err="1">
                <a:solidFill>
                  <a:schemeClr val="lt1"/>
                </a:solidFill>
                <a:latin typeface="Quicksand"/>
                <a:ea typeface="Quicksand"/>
                <a:cs typeface="Quicksand"/>
                <a:sym typeface="Quicksand"/>
              </a:rPr>
              <a:t>warum</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ist</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sie</a:t>
            </a:r>
            <a:r>
              <a:rPr lang="en-US" sz="3200" dirty="0">
                <a:solidFill>
                  <a:schemeClr val="lt1"/>
                </a:solidFill>
                <a:latin typeface="Quicksand"/>
                <a:ea typeface="Quicksand"/>
                <a:cs typeface="Quicksand"/>
                <a:sym typeface="Quicksand"/>
              </a:rPr>
              <a:t> </a:t>
            </a:r>
            <a:r>
              <a:rPr lang="en-US" sz="3200" dirty="0" err="1">
                <a:solidFill>
                  <a:schemeClr val="lt1"/>
                </a:solidFill>
                <a:latin typeface="Quicksand"/>
                <a:ea typeface="Quicksand"/>
                <a:cs typeface="Quicksand"/>
                <a:sym typeface="Quicksand"/>
              </a:rPr>
              <a:t>wichtig</a:t>
            </a:r>
            <a:r>
              <a:rPr lang="en-US" sz="3200" dirty="0">
                <a:solidFill>
                  <a:schemeClr val="lt1"/>
                </a:solidFill>
                <a:latin typeface="Quicksand"/>
                <a:ea typeface="Quicksand"/>
                <a:cs typeface="Quicksand"/>
                <a:sym typeface="Quicksand"/>
              </a:rPr>
              <a:t>?</a:t>
            </a:r>
            <a:endParaRPr sz="3200" dirty="0">
              <a:solidFill>
                <a:schemeClr val="lt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37"/>
        <p:cNvGrpSpPr/>
        <p:nvPr/>
      </p:nvGrpSpPr>
      <p:grpSpPr>
        <a:xfrm>
          <a:off x="0" y="0"/>
          <a:ext cx="0" cy="0"/>
          <a:chOff x="0" y="0"/>
          <a:chExt cx="0" cy="0"/>
        </a:xfrm>
      </p:grpSpPr>
      <p:sp>
        <p:nvSpPr>
          <p:cNvPr id="138" name="Google Shape;138;g34a00579630_0_28"/>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g34a00579630_0_28"/>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g34a00579630_0_28"/>
          <p:cNvSpPr txBox="1"/>
          <p:nvPr/>
        </p:nvSpPr>
        <p:spPr>
          <a:xfrm>
            <a:off x="3312933" y="890388"/>
            <a:ext cx="13065600" cy="1421928"/>
          </a:xfrm>
          <a:prstGeom prst="rect">
            <a:avLst/>
          </a:prstGeom>
          <a:noFill/>
          <a:ln>
            <a:noFill/>
          </a:ln>
        </p:spPr>
        <p:txBody>
          <a:bodyPr spcFirstLastPara="1" wrap="square" lIns="0" tIns="0" rIns="0" bIns="0" anchor="t" anchorCtr="0">
            <a:spAutoFit/>
          </a:bodyPr>
          <a:lstStyle/>
          <a:p>
            <a:pPr lvl="0">
              <a:lnSpc>
                <a:spcPct val="140000"/>
              </a:lnSpc>
            </a:pPr>
            <a:r>
              <a:rPr lang="en-US" sz="6600" dirty="0" err="1">
                <a:solidFill>
                  <a:srgbClr val="FFFFFF"/>
                </a:solidFill>
                <a:latin typeface="Anton"/>
                <a:ea typeface="Anton"/>
                <a:cs typeface="Anton"/>
                <a:sym typeface="Anton"/>
              </a:rPr>
              <a:t>Entwicklung</a:t>
            </a:r>
            <a:r>
              <a:rPr lang="en-US" sz="6600" dirty="0">
                <a:solidFill>
                  <a:srgbClr val="FFFFFF"/>
                </a:solidFill>
                <a:latin typeface="Anton"/>
                <a:ea typeface="Anton"/>
                <a:cs typeface="Anton"/>
                <a:sym typeface="Anton"/>
              </a:rPr>
              <a:t> von </a:t>
            </a:r>
            <a:r>
              <a:rPr lang="en-US" sz="6600" dirty="0" err="1">
                <a:solidFill>
                  <a:srgbClr val="FFFFFF"/>
                </a:solidFill>
                <a:latin typeface="Anton"/>
                <a:ea typeface="Anton"/>
                <a:cs typeface="Anton"/>
                <a:sym typeface="Anton"/>
              </a:rPr>
              <a:t>Standardsprachen</a:t>
            </a:r>
            <a:endParaRPr sz="2100" dirty="0">
              <a:latin typeface="Anton"/>
              <a:ea typeface="Anton"/>
              <a:cs typeface="Anton"/>
              <a:sym typeface="Anton"/>
            </a:endParaRPr>
          </a:p>
        </p:txBody>
      </p:sp>
      <p:sp>
        <p:nvSpPr>
          <p:cNvPr id="141" name="Google Shape;141;g34a00579630_0_28"/>
          <p:cNvSpPr txBox="1"/>
          <p:nvPr/>
        </p:nvSpPr>
        <p:spPr>
          <a:xfrm>
            <a:off x="729743" y="2167309"/>
            <a:ext cx="14170200" cy="780953"/>
          </a:xfrm>
          <a:prstGeom prst="rect">
            <a:avLst/>
          </a:prstGeom>
          <a:noFill/>
          <a:ln>
            <a:noFill/>
          </a:ln>
        </p:spPr>
        <p:txBody>
          <a:bodyPr spcFirstLastPara="1" wrap="square" lIns="91425" tIns="91425" rIns="91425" bIns="91425" anchor="t" anchorCtr="0">
            <a:spAutoFit/>
          </a:bodyPr>
          <a:lstStyle/>
          <a:p>
            <a:pPr lvl="0">
              <a:lnSpc>
                <a:spcPct val="115000"/>
              </a:lnSpc>
              <a:spcBef>
                <a:spcPts val="1200"/>
              </a:spcBef>
              <a:buClr>
                <a:schemeClr val="dk1"/>
              </a:buClr>
              <a:buSzPts val="1100"/>
            </a:pPr>
            <a:r>
              <a:rPr lang="en-US" sz="2500" dirty="0">
                <a:solidFill>
                  <a:schemeClr val="lt1"/>
                </a:solidFill>
                <a:latin typeface="Quicksand Medium"/>
                <a:ea typeface="Quicksand Medium"/>
                <a:cs typeface="Quicksand Medium"/>
                <a:sym typeface="Quicksand Medium"/>
              </a:rPr>
              <a:t>Die Sprachentwicklung </a:t>
            </a:r>
            <a:r>
              <a:rPr lang="en-US" sz="2500" dirty="0" err="1">
                <a:solidFill>
                  <a:schemeClr val="lt1"/>
                </a:solidFill>
                <a:latin typeface="Quicksand Medium"/>
                <a:ea typeface="Quicksand Medium"/>
                <a:cs typeface="Quicksand Medium"/>
                <a:sym typeface="Quicksand Medium"/>
              </a:rPr>
              <a:t>erfolgt</a:t>
            </a:r>
            <a:r>
              <a:rPr lang="en-US" sz="2500" dirty="0">
                <a:solidFill>
                  <a:schemeClr val="lt1"/>
                </a:solidFill>
                <a:latin typeface="Quicksand Medium"/>
                <a:ea typeface="Quicksand Medium"/>
                <a:cs typeface="Quicksand Medium"/>
                <a:sym typeface="Quicksand Medium"/>
              </a:rPr>
              <a:t> in </a:t>
            </a:r>
            <a:r>
              <a:rPr lang="en-US" sz="2500" dirty="0" err="1">
                <a:solidFill>
                  <a:schemeClr val="lt1"/>
                </a:solidFill>
                <a:latin typeface="Quicksand Medium"/>
                <a:ea typeface="Quicksand Medium"/>
                <a:cs typeface="Quicksand Medium"/>
                <a:sym typeface="Quicksand Medium"/>
              </a:rPr>
              <a:t>sechs</a:t>
            </a:r>
            <a:r>
              <a:rPr lang="en-US" sz="2500" dirty="0">
                <a:solidFill>
                  <a:schemeClr val="lt1"/>
                </a:solidFill>
                <a:latin typeface="Quicksand Medium"/>
                <a:ea typeface="Quicksand Medium"/>
                <a:cs typeface="Quicksand Medium"/>
                <a:sym typeface="Quicksand Medium"/>
              </a:rPr>
              <a:t> </a:t>
            </a:r>
            <a:r>
              <a:rPr lang="en-US" sz="2500" dirty="0" err="1">
                <a:solidFill>
                  <a:schemeClr val="lt1"/>
                </a:solidFill>
                <a:latin typeface="Quicksand Medium"/>
                <a:ea typeface="Quicksand Medium"/>
                <a:cs typeface="Quicksand Medium"/>
                <a:sym typeface="Quicksand Medium"/>
              </a:rPr>
              <a:t>Phasen</a:t>
            </a:r>
            <a:r>
              <a:rPr lang="en-US" sz="2500" dirty="0">
                <a:solidFill>
                  <a:schemeClr val="lt1"/>
                </a:solidFill>
                <a:latin typeface="Quicksand Medium"/>
                <a:ea typeface="Quicksand Medium"/>
                <a:cs typeface="Quicksand Medium"/>
                <a:sym typeface="Quicksand Medium"/>
              </a:rPr>
              <a:t>:</a:t>
            </a:r>
            <a:endParaRPr sz="3200" dirty="0">
              <a:solidFill>
                <a:schemeClr val="lt1"/>
              </a:solidFill>
              <a:latin typeface="Quicksand"/>
              <a:ea typeface="Quicksand"/>
              <a:cs typeface="Quicksand"/>
              <a:sym typeface="Quicksand"/>
            </a:endParaRPr>
          </a:p>
        </p:txBody>
      </p:sp>
      <p:pic>
        <p:nvPicPr>
          <p:cNvPr id="142" name="Google Shape;142;g34a00579630_0_28"/>
          <p:cNvPicPr preferRelativeResize="0"/>
          <p:nvPr/>
        </p:nvPicPr>
        <p:blipFill rotWithShape="1">
          <a:blip r:embed="rId5">
            <a:alphaModFix/>
          </a:blip>
          <a:srcRect l="480" r="-480"/>
          <a:stretch/>
        </p:blipFill>
        <p:spPr>
          <a:xfrm>
            <a:off x="3358988" y="2167309"/>
            <a:ext cx="14124145" cy="7944826"/>
          </a:xfrm>
          <a:prstGeom prst="rect">
            <a:avLst/>
          </a:prstGeom>
          <a:noFill/>
          <a:ln>
            <a:noFill/>
          </a:ln>
        </p:spPr>
      </p:pic>
      <p:sp>
        <p:nvSpPr>
          <p:cNvPr id="2" name="Textfeld 1"/>
          <p:cNvSpPr txBox="1"/>
          <p:nvPr/>
        </p:nvSpPr>
        <p:spPr>
          <a:xfrm>
            <a:off x="5643154" y="9144000"/>
            <a:ext cx="184731" cy="307777"/>
          </a:xfrm>
          <a:prstGeom prst="rect">
            <a:avLst/>
          </a:prstGeom>
          <a:noFill/>
        </p:spPr>
        <p:txBody>
          <a:bodyPr wrap="none" rtlCol="0">
            <a:spAutoFit/>
          </a:bodyPr>
          <a:lstStyle/>
          <a:p>
            <a:endParaRPr lang="de-AT" dirty="0"/>
          </a:p>
        </p:txBody>
      </p:sp>
      <p:sp>
        <p:nvSpPr>
          <p:cNvPr id="17" name="Textfeld 16"/>
          <p:cNvSpPr txBox="1"/>
          <p:nvPr/>
        </p:nvSpPr>
        <p:spPr>
          <a:xfrm>
            <a:off x="5469962" y="8748892"/>
            <a:ext cx="6624009" cy="646331"/>
          </a:xfrm>
          <a:prstGeom prst="rect">
            <a:avLst/>
          </a:prstGeom>
          <a:solidFill>
            <a:schemeClr val="bg1"/>
          </a:solidFill>
        </p:spPr>
        <p:txBody>
          <a:bodyPr wrap="square" rtlCol="0">
            <a:spAutoFit/>
          </a:bodyPr>
          <a:lstStyle/>
          <a:p>
            <a:r>
              <a:rPr lang="de-DE" sz="1800" b="1" dirty="0">
                <a:latin typeface="Quicksand" panose="020B0604020202020204" charset="0"/>
              </a:rPr>
              <a:t>Vorsprachliche Phase:</a:t>
            </a:r>
          </a:p>
          <a:p>
            <a:r>
              <a:rPr lang="de-DE" sz="1800" dirty="0" err="1">
                <a:latin typeface="Quicksand" panose="020B0604020202020204" charset="0"/>
              </a:rPr>
              <a:t>Gurrlaute</a:t>
            </a:r>
            <a:r>
              <a:rPr lang="de-DE" sz="1800" dirty="0">
                <a:latin typeface="Quicksand" panose="020B0604020202020204" charset="0"/>
              </a:rPr>
              <a:t>, plappern, beginnt Kommunikation zu verstehen</a:t>
            </a:r>
            <a:endParaRPr lang="de-AT" sz="1800" dirty="0">
              <a:latin typeface="Quicksand" panose="020B0604020202020204" charset="0"/>
            </a:endParaRPr>
          </a:p>
        </p:txBody>
      </p:sp>
      <p:sp>
        <p:nvSpPr>
          <p:cNvPr id="18" name="Textfeld 17"/>
          <p:cNvSpPr txBox="1"/>
          <p:nvPr/>
        </p:nvSpPr>
        <p:spPr>
          <a:xfrm>
            <a:off x="6355975" y="7673035"/>
            <a:ext cx="5583475" cy="646331"/>
          </a:xfrm>
          <a:prstGeom prst="rect">
            <a:avLst/>
          </a:prstGeom>
          <a:solidFill>
            <a:schemeClr val="bg1"/>
          </a:solidFill>
        </p:spPr>
        <p:txBody>
          <a:bodyPr wrap="square" rtlCol="0">
            <a:spAutoFit/>
          </a:bodyPr>
          <a:lstStyle/>
          <a:p>
            <a:r>
              <a:rPr lang="de-DE" sz="1800" b="1" dirty="0">
                <a:latin typeface="Quicksand" panose="020B0604020202020204" charset="0"/>
              </a:rPr>
              <a:t>Ein-Wort-Phase:</a:t>
            </a:r>
          </a:p>
          <a:p>
            <a:r>
              <a:rPr lang="de-DE" sz="1800" dirty="0">
                <a:latin typeface="Quicksand" panose="020B0604020202020204" charset="0"/>
              </a:rPr>
              <a:t>erste Worte und mehr verstehen als sprechen</a:t>
            </a:r>
            <a:endParaRPr lang="de-AT" sz="1800" dirty="0">
              <a:latin typeface="Quicksand" panose="020B0604020202020204" charset="0"/>
            </a:endParaRPr>
          </a:p>
        </p:txBody>
      </p:sp>
      <p:sp>
        <p:nvSpPr>
          <p:cNvPr id="19" name="Textfeld 18"/>
          <p:cNvSpPr txBox="1"/>
          <p:nvPr/>
        </p:nvSpPr>
        <p:spPr>
          <a:xfrm>
            <a:off x="7089199" y="6597178"/>
            <a:ext cx="5634024" cy="646331"/>
          </a:xfrm>
          <a:prstGeom prst="rect">
            <a:avLst/>
          </a:prstGeom>
          <a:solidFill>
            <a:schemeClr val="bg1"/>
          </a:solidFill>
        </p:spPr>
        <p:txBody>
          <a:bodyPr wrap="square" rtlCol="0">
            <a:spAutoFit/>
          </a:bodyPr>
          <a:lstStyle/>
          <a:p>
            <a:r>
              <a:rPr lang="de-DE" sz="1800" b="1" dirty="0">
                <a:latin typeface="Quicksand" panose="020B0604020202020204" charset="0"/>
              </a:rPr>
              <a:t>Zwei-Wort-Phase:</a:t>
            </a:r>
          </a:p>
          <a:p>
            <a:r>
              <a:rPr lang="de-DE" sz="1800" dirty="0">
                <a:latin typeface="Quicksand" panose="020B0604020202020204" charset="0"/>
              </a:rPr>
              <a:t>einfache Zwei-Wort-Kombinationen, wie „will Keks“</a:t>
            </a:r>
            <a:endParaRPr lang="de-AT" sz="1800" dirty="0">
              <a:latin typeface="Quicksand" panose="020B0604020202020204" charset="0"/>
            </a:endParaRPr>
          </a:p>
        </p:txBody>
      </p:sp>
      <p:sp>
        <p:nvSpPr>
          <p:cNvPr id="20" name="Textfeld 19"/>
          <p:cNvSpPr txBox="1"/>
          <p:nvPr/>
        </p:nvSpPr>
        <p:spPr>
          <a:xfrm>
            <a:off x="7956816" y="5521321"/>
            <a:ext cx="7849241" cy="646331"/>
          </a:xfrm>
          <a:prstGeom prst="rect">
            <a:avLst/>
          </a:prstGeom>
          <a:solidFill>
            <a:schemeClr val="bg1"/>
          </a:solidFill>
        </p:spPr>
        <p:txBody>
          <a:bodyPr wrap="square" rtlCol="0">
            <a:spAutoFit/>
          </a:bodyPr>
          <a:lstStyle/>
          <a:p>
            <a:r>
              <a:rPr lang="de-DE" sz="1800" b="1" dirty="0">
                <a:latin typeface="Quicksand" panose="020B0604020202020204" charset="0"/>
              </a:rPr>
              <a:t>Frühe Mehr-Wort-Phase:</a:t>
            </a:r>
          </a:p>
          <a:p>
            <a:r>
              <a:rPr lang="de-DE" sz="1800" dirty="0">
                <a:latin typeface="Quicksand" panose="020B0604020202020204" charset="0"/>
              </a:rPr>
              <a:t>Der Wortschatz erweitert sich, einfache Sätze mit einfacher Grammatik</a:t>
            </a:r>
            <a:endParaRPr lang="de-AT" sz="1800" dirty="0">
              <a:latin typeface="Quicksand" panose="020B0604020202020204" charset="0"/>
            </a:endParaRPr>
          </a:p>
        </p:txBody>
      </p:sp>
      <p:sp>
        <p:nvSpPr>
          <p:cNvPr id="21" name="Textfeld 20"/>
          <p:cNvSpPr txBox="1"/>
          <p:nvPr/>
        </p:nvSpPr>
        <p:spPr>
          <a:xfrm>
            <a:off x="8781966" y="4370191"/>
            <a:ext cx="7596566" cy="646331"/>
          </a:xfrm>
          <a:prstGeom prst="rect">
            <a:avLst/>
          </a:prstGeom>
          <a:solidFill>
            <a:schemeClr val="bg1"/>
          </a:solidFill>
        </p:spPr>
        <p:txBody>
          <a:bodyPr wrap="square" rtlCol="0">
            <a:spAutoFit/>
          </a:bodyPr>
          <a:lstStyle/>
          <a:p>
            <a:r>
              <a:rPr lang="de-DE" sz="1800" b="1" dirty="0">
                <a:latin typeface="Quicksand" panose="020B0604020202020204" charset="0"/>
              </a:rPr>
              <a:t>Komplexe Sätze:</a:t>
            </a:r>
          </a:p>
          <a:p>
            <a:r>
              <a:rPr lang="de-DE" sz="1800" dirty="0">
                <a:latin typeface="Quicksand" panose="020B0604020202020204" charset="0"/>
              </a:rPr>
              <a:t>längere, komplexere Sätze bilden und Grammatikregeln verstehen</a:t>
            </a:r>
            <a:endParaRPr lang="de-AT" sz="1800" dirty="0">
              <a:latin typeface="Quicksand" panose="020B0604020202020204" charset="0"/>
            </a:endParaRPr>
          </a:p>
        </p:txBody>
      </p:sp>
      <p:sp>
        <p:nvSpPr>
          <p:cNvPr id="22" name="Textfeld 21"/>
          <p:cNvSpPr txBox="1"/>
          <p:nvPr/>
        </p:nvSpPr>
        <p:spPr>
          <a:xfrm>
            <a:off x="9588585" y="3176062"/>
            <a:ext cx="7340878" cy="923330"/>
          </a:xfrm>
          <a:prstGeom prst="rect">
            <a:avLst/>
          </a:prstGeom>
          <a:solidFill>
            <a:schemeClr val="bg1"/>
          </a:solidFill>
        </p:spPr>
        <p:txBody>
          <a:bodyPr wrap="square" rtlCol="0">
            <a:spAutoFit/>
          </a:bodyPr>
          <a:lstStyle/>
          <a:p>
            <a:r>
              <a:rPr lang="de-DE" sz="1800" b="1" dirty="0">
                <a:latin typeface="Quicksand" panose="020B0604020202020204" charset="0"/>
              </a:rPr>
              <a:t>Ausgereifte Sprache:</a:t>
            </a:r>
          </a:p>
          <a:p>
            <a:r>
              <a:rPr lang="de-DE" sz="1800" dirty="0">
                <a:latin typeface="Quicksand" panose="020B0604020202020204" charset="0"/>
              </a:rPr>
              <a:t>Verfeinerte Sprachkenntnisse für verschiedene soziale </a:t>
            </a:r>
          </a:p>
          <a:p>
            <a:r>
              <a:rPr lang="de-DE" sz="1800" dirty="0">
                <a:latin typeface="Quicksand" panose="020B0604020202020204" charset="0"/>
              </a:rPr>
              <a:t>und akademische Zusammenhänge</a:t>
            </a:r>
            <a:endParaRPr lang="de-AT" sz="1800" dirty="0">
              <a:latin typeface="Quicksand" panose="020B06040202020202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46"/>
        <p:cNvGrpSpPr/>
        <p:nvPr/>
      </p:nvGrpSpPr>
      <p:grpSpPr>
        <a:xfrm>
          <a:off x="0" y="0"/>
          <a:ext cx="0" cy="0"/>
          <a:chOff x="0" y="0"/>
          <a:chExt cx="0" cy="0"/>
        </a:xfrm>
      </p:grpSpPr>
      <p:grpSp>
        <p:nvGrpSpPr>
          <p:cNvPr id="147" name="Google Shape;147;g34d582fec11_1_0"/>
          <p:cNvGrpSpPr/>
          <p:nvPr/>
        </p:nvGrpSpPr>
        <p:grpSpPr>
          <a:xfrm>
            <a:off x="0" y="-216993"/>
            <a:ext cx="2922102" cy="10504504"/>
            <a:chOff x="0" y="-57150"/>
            <a:chExt cx="769602" cy="2766600"/>
          </a:xfrm>
        </p:grpSpPr>
        <p:sp>
          <p:nvSpPr>
            <p:cNvPr id="148" name="Google Shape;148;g34d582fec11_1_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g34d582fec11_1_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0" name="Google Shape;150;g34d582fec11_1_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 name="Google Shape;151;g34d582fec11_1_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 name="Google Shape;152;g34d582fec11_1_0"/>
          <p:cNvSpPr txBox="1"/>
          <p:nvPr/>
        </p:nvSpPr>
        <p:spPr>
          <a:xfrm>
            <a:off x="3617574" y="1285575"/>
            <a:ext cx="14341800" cy="1400383"/>
          </a:xfrm>
          <a:prstGeom prst="rect">
            <a:avLst/>
          </a:prstGeom>
          <a:noFill/>
          <a:ln>
            <a:noFill/>
          </a:ln>
        </p:spPr>
        <p:txBody>
          <a:bodyPr spcFirstLastPara="1" wrap="square" lIns="0" tIns="0" rIns="0" bIns="0" anchor="t" anchorCtr="0">
            <a:spAutoFit/>
          </a:bodyPr>
          <a:lstStyle/>
          <a:p>
            <a:pPr lvl="0">
              <a:lnSpc>
                <a:spcPct val="140000"/>
              </a:lnSpc>
            </a:pPr>
            <a:r>
              <a:rPr lang="en-US" sz="6500" dirty="0">
                <a:solidFill>
                  <a:srgbClr val="FFFFFF"/>
                </a:solidFill>
                <a:latin typeface="Anton"/>
                <a:ea typeface="Anton"/>
                <a:cs typeface="Anton"/>
                <a:sym typeface="Anton"/>
              </a:rPr>
              <a:t>Sprachentwicklung </a:t>
            </a:r>
            <a:r>
              <a:rPr lang="en-US" sz="6500" dirty="0" err="1">
                <a:solidFill>
                  <a:srgbClr val="FFFFFF"/>
                </a:solidFill>
                <a:latin typeface="Anton"/>
                <a:ea typeface="Anton"/>
                <a:cs typeface="Anton"/>
                <a:sym typeface="Anton"/>
              </a:rPr>
              <a:t>bei</a:t>
            </a:r>
            <a:r>
              <a:rPr lang="en-US" sz="6500" dirty="0">
                <a:solidFill>
                  <a:srgbClr val="FFFFFF"/>
                </a:solidFill>
                <a:latin typeface="Anton"/>
                <a:ea typeface="Anton"/>
                <a:cs typeface="Anton"/>
                <a:sym typeface="Anton"/>
              </a:rPr>
              <a:t> </a:t>
            </a:r>
            <a:r>
              <a:rPr lang="en-US" sz="6500" dirty="0" err="1">
                <a:solidFill>
                  <a:srgbClr val="FFFFFF"/>
                </a:solidFill>
                <a:latin typeface="Anton"/>
                <a:ea typeface="Anton"/>
                <a:cs typeface="Anton"/>
                <a:sym typeface="Anton"/>
              </a:rPr>
              <a:t>gehörlosen</a:t>
            </a:r>
            <a:r>
              <a:rPr lang="en-US" sz="6500" dirty="0">
                <a:solidFill>
                  <a:srgbClr val="FFFFFF"/>
                </a:solidFill>
                <a:latin typeface="Anton"/>
                <a:ea typeface="Anton"/>
                <a:cs typeface="Anton"/>
                <a:sym typeface="Anton"/>
              </a:rPr>
              <a:t> </a:t>
            </a:r>
            <a:r>
              <a:rPr lang="en-US" sz="6500" dirty="0" err="1">
                <a:solidFill>
                  <a:srgbClr val="FFFFFF"/>
                </a:solidFill>
                <a:latin typeface="Anton"/>
                <a:ea typeface="Anton"/>
                <a:cs typeface="Anton"/>
                <a:sym typeface="Anton"/>
              </a:rPr>
              <a:t>Kindern</a:t>
            </a:r>
            <a:endParaRPr sz="2000" dirty="0">
              <a:latin typeface="Anton"/>
              <a:ea typeface="Anton"/>
              <a:cs typeface="Anton"/>
              <a:sym typeface="Anton"/>
            </a:endParaRPr>
          </a:p>
        </p:txBody>
      </p:sp>
      <p:sp>
        <p:nvSpPr>
          <p:cNvPr id="153" name="Google Shape;153;g34d582fec11_1_0"/>
          <p:cNvSpPr txBox="1"/>
          <p:nvPr/>
        </p:nvSpPr>
        <p:spPr>
          <a:xfrm>
            <a:off x="3617575" y="2719550"/>
            <a:ext cx="13448400" cy="693186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Clr>
                <a:schemeClr val="dk1"/>
              </a:buClr>
              <a:buSzPts val="1100"/>
              <a:buFont typeface="Arial"/>
              <a:buNone/>
            </a:pPr>
            <a:endParaRPr sz="2300" b="1" dirty="0">
              <a:solidFill>
                <a:schemeClr val="lt1"/>
              </a:solidFill>
            </a:endParaRPr>
          </a:p>
          <a:p>
            <a:pPr lvl="0">
              <a:lnSpc>
                <a:spcPct val="115000"/>
              </a:lnSpc>
              <a:spcBef>
                <a:spcPts val="1200"/>
              </a:spcBef>
            </a:pPr>
            <a:r>
              <a:rPr lang="en-US" sz="2800" dirty="0">
                <a:solidFill>
                  <a:schemeClr val="lt1"/>
                </a:solidFill>
                <a:latin typeface="Quicksand" panose="020B0604020202020204" charset="0"/>
              </a:rPr>
              <a:t>Was </a:t>
            </a:r>
            <a:r>
              <a:rPr lang="en-US" sz="2800" dirty="0" err="1">
                <a:solidFill>
                  <a:schemeClr val="lt1"/>
                </a:solidFill>
                <a:latin typeface="Quicksand" panose="020B0604020202020204" charset="0"/>
              </a:rPr>
              <a:t>ist</a:t>
            </a:r>
            <a:r>
              <a:rPr lang="en-US" sz="2800" dirty="0">
                <a:solidFill>
                  <a:schemeClr val="lt1"/>
                </a:solidFill>
                <a:latin typeface="Quicksand" panose="020B0604020202020204" charset="0"/>
              </a:rPr>
              <a:t> der </a:t>
            </a:r>
            <a:r>
              <a:rPr lang="en-US" sz="2800" dirty="0" err="1">
                <a:solidFill>
                  <a:schemeClr val="lt1"/>
                </a:solidFill>
                <a:latin typeface="Quicksand" panose="020B0604020202020204" charset="0"/>
              </a:rPr>
              <a:t>Unterschied</a:t>
            </a:r>
            <a:r>
              <a:rPr lang="en-US" sz="2800" dirty="0">
                <a:solidFill>
                  <a:schemeClr val="lt1"/>
                </a:solidFill>
                <a:latin typeface="Quicksand" panose="020B0604020202020204" charset="0"/>
              </a:rPr>
              <a:t> </a:t>
            </a:r>
            <a:r>
              <a:rPr lang="en-US" sz="2800" dirty="0" err="1">
                <a:solidFill>
                  <a:schemeClr val="lt1"/>
                </a:solidFill>
                <a:latin typeface="Quicksand" panose="020B0604020202020204" charset="0"/>
              </a:rPr>
              <a:t>bei</a:t>
            </a:r>
            <a:r>
              <a:rPr lang="en-US" sz="2800" dirty="0">
                <a:solidFill>
                  <a:schemeClr val="lt1"/>
                </a:solidFill>
                <a:latin typeface="Quicksand" panose="020B0604020202020204" charset="0"/>
              </a:rPr>
              <a:t> </a:t>
            </a:r>
            <a:r>
              <a:rPr lang="en-US" sz="2800" dirty="0" err="1">
                <a:solidFill>
                  <a:schemeClr val="lt1"/>
                </a:solidFill>
                <a:latin typeface="Quicksand" panose="020B0604020202020204" charset="0"/>
              </a:rPr>
              <a:t>gehörlosen</a:t>
            </a:r>
            <a:r>
              <a:rPr lang="en-US" sz="2800" dirty="0">
                <a:solidFill>
                  <a:schemeClr val="lt1"/>
                </a:solidFill>
                <a:latin typeface="Quicksand" panose="020B0604020202020204" charset="0"/>
              </a:rPr>
              <a:t> </a:t>
            </a:r>
            <a:r>
              <a:rPr lang="en-US" sz="2800" dirty="0" err="1">
                <a:solidFill>
                  <a:schemeClr val="lt1"/>
                </a:solidFill>
                <a:latin typeface="Quicksand" panose="020B0604020202020204" charset="0"/>
              </a:rPr>
              <a:t>Kindern</a:t>
            </a:r>
            <a:r>
              <a:rPr lang="en-US" sz="2800" dirty="0">
                <a:solidFill>
                  <a:schemeClr val="lt1"/>
                </a:solidFill>
                <a:latin typeface="Quicksand" panose="020B0604020202020204" charset="0"/>
              </a:rPr>
              <a:t>? </a:t>
            </a:r>
          </a:p>
          <a:p>
            <a:pPr lvl="0">
              <a:lnSpc>
                <a:spcPct val="115000"/>
              </a:lnSpc>
              <a:spcBef>
                <a:spcPts val="1200"/>
              </a:spcBef>
            </a:pPr>
            <a:r>
              <a:rPr lang="en-US" sz="2800" dirty="0" err="1">
                <a:solidFill>
                  <a:schemeClr val="lt1"/>
                </a:solidFill>
                <a:latin typeface="Quicksand" panose="020B0604020202020204" charset="0"/>
              </a:rPr>
              <a:t>Kein</a:t>
            </a:r>
            <a:r>
              <a:rPr lang="en-US" sz="2800" dirty="0">
                <a:solidFill>
                  <a:schemeClr val="lt1"/>
                </a:solidFill>
                <a:latin typeface="Quicksand" panose="020B0604020202020204" charset="0"/>
              </a:rPr>
              <a:t> </a:t>
            </a:r>
            <a:r>
              <a:rPr lang="en-US" sz="2800" dirty="0" err="1">
                <a:solidFill>
                  <a:schemeClr val="lt1"/>
                </a:solidFill>
                <a:latin typeface="Quicksand" panose="020B0604020202020204" charset="0"/>
              </a:rPr>
              <a:t>Zugang</a:t>
            </a:r>
            <a:r>
              <a:rPr lang="en-US" sz="2800" dirty="0">
                <a:solidFill>
                  <a:schemeClr val="lt1"/>
                </a:solidFill>
                <a:latin typeface="Quicksand" panose="020B0604020202020204" charset="0"/>
              </a:rPr>
              <a:t> </a:t>
            </a:r>
            <a:r>
              <a:rPr lang="en-US" sz="2800" dirty="0" err="1">
                <a:solidFill>
                  <a:schemeClr val="lt1"/>
                </a:solidFill>
                <a:latin typeface="Quicksand" panose="020B0604020202020204" charset="0"/>
              </a:rPr>
              <a:t>zu</a:t>
            </a:r>
            <a:r>
              <a:rPr lang="en-US" sz="2800" dirty="0">
                <a:solidFill>
                  <a:schemeClr val="lt1"/>
                </a:solidFill>
                <a:latin typeface="Quicksand" panose="020B0604020202020204" charset="0"/>
              </a:rPr>
              <a:t> </a:t>
            </a:r>
            <a:r>
              <a:rPr lang="en-US" sz="2800" dirty="0" err="1">
                <a:solidFill>
                  <a:schemeClr val="lt1"/>
                </a:solidFill>
                <a:latin typeface="Quicksand" panose="020B0604020202020204" charset="0"/>
              </a:rPr>
              <a:t>gesprochener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Sprache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durch</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Hören</a:t>
            </a:r>
            <a:r>
              <a:rPr lang="en-US" sz="2800" dirty="0">
                <a:solidFill>
                  <a:schemeClr val="lt1"/>
                </a:solidFill>
                <a:latin typeface="Quicksand" panose="020B0604020202020204" charset="0"/>
                <a:ea typeface="Quicksand Medium"/>
                <a:cs typeface="Quicksand Medium"/>
                <a:sym typeface="Quicksand Medium"/>
              </a:rPr>
              <a:t>
</a:t>
            </a:r>
            <a:r>
              <a:rPr lang="en-US" sz="2800" b="1" dirty="0">
                <a:solidFill>
                  <a:schemeClr val="lt1"/>
                </a:solidFill>
                <a:latin typeface="Quicksand" panose="020B0604020202020204" charset="0"/>
                <a:ea typeface="Quicksand Medium"/>
                <a:cs typeface="Quicksand Medium"/>
                <a:sym typeface="Quicksand Medium"/>
              </a:rPr>
              <a: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Gebärdensprache</a:t>
            </a:r>
            <a:endParaRPr lang="en-US" sz="2800" dirty="0">
              <a:solidFill>
                <a:schemeClr val="lt1"/>
              </a:solidFill>
              <a:latin typeface="Quicksand" panose="020B0604020202020204" charset="0"/>
              <a:ea typeface="Quicksand Medium"/>
              <a:cs typeface="Quicksand Medium"/>
              <a:sym typeface="Quicksand Medium"/>
            </a:endParaRPr>
          </a:p>
          <a:p>
            <a:pPr lvl="0">
              <a:lnSpc>
                <a:spcPct val="115000"/>
              </a:lnSpc>
              <a:spcBef>
                <a:spcPts val="1200"/>
              </a:spcBef>
            </a:pPr>
            <a:r>
              <a:rPr lang="en-US" sz="2800" dirty="0">
                <a:solidFill>
                  <a:schemeClr val="lt1"/>
                </a:solidFill>
                <a:latin typeface="Quicksand" panose="020B0604020202020204" charset="0"/>
                <a:ea typeface="Quicksand Medium"/>
                <a:cs typeface="Quicksand Medium"/>
                <a:sym typeface="Quicksand Medium"/>
              </a:rPr>
              <a:t>
Die </a:t>
            </a:r>
            <a:r>
              <a:rPr lang="en-US" sz="2800" dirty="0" err="1">
                <a:solidFill>
                  <a:schemeClr val="lt1"/>
                </a:solidFill>
                <a:latin typeface="Quicksand" panose="020B0604020202020204" charset="0"/>
                <a:ea typeface="Quicksand Medium"/>
                <a:cs typeface="Quicksand Medium"/>
                <a:sym typeface="Quicksand Medium"/>
              </a:rPr>
              <a:t>Gebärdensprache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ist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eine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natürliche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visuelle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Sprache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mit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vollständiger</a:t>
            </a:r>
            <a:r>
              <a:rPr lang="en-US" sz="2800" dirty="0">
                <a:solidFill>
                  <a:schemeClr val="lt1"/>
                </a:solidFill>
                <a:latin typeface="Quicksand" panose="020B0604020202020204" charset="0"/>
                <a:ea typeface="Quicksand Medium"/>
                <a:cs typeface="Quicksand Medium"/>
                <a:sym typeface="Quicksand Medium"/>
              </a:rPr>
              <a:t> Grammatik und </a:t>
            </a:r>
            <a:r>
              <a:rPr lang="en-US" sz="2800" dirty="0" err="1">
                <a:solidFill>
                  <a:schemeClr val="lt1"/>
                </a:solidFill>
                <a:latin typeface="Quicksand" panose="020B0604020202020204" charset="0"/>
                <a:ea typeface="Quicksand Medium"/>
                <a:cs typeface="Quicksand Medium"/>
                <a:sym typeface="Quicksand Medium"/>
              </a:rPr>
              <a:t>aktiviert</a:t>
            </a:r>
            <a:r>
              <a:rPr lang="en-US" sz="2800" dirty="0">
                <a:solidFill>
                  <a:schemeClr val="lt1"/>
                </a:solidFill>
                <a:latin typeface="Quicksand" panose="020B0604020202020204" charset="0"/>
                <a:ea typeface="Quicksand Medium"/>
                <a:cs typeface="Quicksand Medium"/>
                <a:sym typeface="Quicksand Medium"/>
              </a:rPr>
              <a:t> die </a:t>
            </a:r>
            <a:r>
              <a:rPr lang="en-US" sz="2800" dirty="0" err="1">
                <a:solidFill>
                  <a:schemeClr val="lt1"/>
                </a:solidFill>
                <a:latin typeface="Quicksand" panose="020B0604020202020204" charset="0"/>
                <a:ea typeface="Quicksand Medium"/>
                <a:cs typeface="Quicksand Medium"/>
                <a:sym typeface="Quicksand Medium"/>
              </a:rPr>
              <a:t>gleichen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Sprachzentren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im</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Gehirn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wie</a:t>
            </a:r>
            <a:r>
              <a:rPr lang="en-US" sz="2800" dirty="0">
                <a:solidFill>
                  <a:schemeClr val="lt1"/>
                </a:solidFill>
                <a:latin typeface="Quicksand" panose="020B0604020202020204" charset="0"/>
                <a:ea typeface="Quicksand Medium"/>
                <a:cs typeface="Quicksand Medium"/>
                <a:sym typeface="Quicksand Medium"/>
              </a:rPr>
              <a:t> die </a:t>
            </a:r>
            <a:r>
              <a:rPr lang="en-US" sz="2800" dirty="0" err="1">
                <a:solidFill>
                  <a:schemeClr val="lt1"/>
                </a:solidFill>
                <a:latin typeface="Quicksand" panose="020B0604020202020204" charset="0"/>
                <a:ea typeface="Quicksand Medium"/>
                <a:cs typeface="Quicksand Medium"/>
                <a:sym typeface="Quicksand Medium"/>
              </a:rPr>
              <a:t>gesprochene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Sprache</a:t>
            </a:r>
            <a:r>
              <a:rPr lang="en-US" sz="2800" dirty="0">
                <a:solidFill>
                  <a:schemeClr val="lt1"/>
                </a:solidFill>
                <a:latin typeface="Quicksand" panose="020B0604020202020204" charset="0"/>
                <a:ea typeface="Quicksand Medium"/>
                <a:cs typeface="Quicksand Medium"/>
                <a:sym typeface="Quicksand Medium"/>
              </a:rPr>
              <a:t>.</a:t>
            </a:r>
          </a:p>
          <a:p>
            <a:pPr lvl="0">
              <a:lnSpc>
                <a:spcPct val="115000"/>
              </a:lnSpc>
              <a:spcBef>
                <a:spcPts val="1200"/>
              </a:spcBef>
            </a:pPr>
            <a:r>
              <a:rPr lang="en-US" sz="2800" dirty="0">
                <a:solidFill>
                  <a:schemeClr val="lt1"/>
                </a:solidFill>
                <a:latin typeface="Quicksand" panose="020B0604020202020204" charset="0"/>
                <a:ea typeface="Quicksand Medium"/>
                <a:cs typeface="Quicksand Medium"/>
                <a:sym typeface="Quicksand Medium"/>
              </a:rPr>
              <a:t>
Kinder </a:t>
            </a:r>
            <a:r>
              <a:rPr lang="en-US" sz="2800" dirty="0" err="1">
                <a:solidFill>
                  <a:schemeClr val="lt1"/>
                </a:solidFill>
                <a:latin typeface="Quicksand" panose="020B0604020202020204" charset="0"/>
                <a:ea typeface="Quicksand Medium"/>
                <a:cs typeface="Quicksand Medium"/>
                <a:sym typeface="Quicksand Medium"/>
              </a:rPr>
              <a:t>brauchen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Sprache</a:t>
            </a:r>
            <a:r>
              <a:rPr lang="en-US" sz="2800" dirty="0">
                <a:solidFill>
                  <a:schemeClr val="lt1"/>
                </a:solidFill>
                <a:latin typeface="Quicksand" panose="020B0604020202020204" charset="0"/>
                <a:ea typeface="Quicksand Medium"/>
                <a:cs typeface="Quicksand Medium"/>
                <a:sym typeface="Quicksand Medium"/>
              </a:rPr>
              <a:t> – </a:t>
            </a:r>
            <a:r>
              <a:rPr lang="en-US" sz="2800" dirty="0" err="1">
                <a:solidFill>
                  <a:schemeClr val="lt1"/>
                </a:solidFill>
                <a:latin typeface="Quicksand" panose="020B0604020202020204" charset="0"/>
                <a:ea typeface="Quicksand Medium"/>
                <a:cs typeface="Quicksand Medium"/>
                <a:sym typeface="Quicksand Medium"/>
              </a:rPr>
              <a:t>nicht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nur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gesprochene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Sprache</a:t>
            </a:r>
            <a:r>
              <a:rPr lang="en-US" sz="2800" dirty="0">
                <a:solidFill>
                  <a:schemeClr val="lt1"/>
                </a:solidFill>
                <a:latin typeface="Quicksand" panose="020B0604020202020204" charset="0"/>
                <a:ea typeface="Quicksand Medium"/>
                <a:cs typeface="Quicksand Medium"/>
                <a:sym typeface="Quicksand Medium"/>
              </a:rPr>
              <a:t> – </a:t>
            </a:r>
          </a:p>
          <a:p>
            <a:pPr lvl="0">
              <a:lnSpc>
                <a:spcPct val="115000"/>
              </a:lnSpc>
              <a:spcBef>
                <a:spcPts val="1200"/>
              </a:spcBef>
            </a:pPr>
            <a:r>
              <a:rPr lang="en-US" sz="2800" dirty="0" err="1">
                <a:solidFill>
                  <a:schemeClr val="lt1"/>
                </a:solidFill>
                <a:latin typeface="Quicksand" panose="020B0604020202020204" charset="0"/>
                <a:ea typeface="Quicksand Medium"/>
                <a:cs typeface="Quicksand Medium"/>
                <a:sym typeface="Quicksand Medium"/>
              </a:rPr>
              <a:t>für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eine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gesunde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Entwicklung</a:t>
            </a:r>
            <a:r>
              <a:rPr lang="en-US" sz="2800" dirty="0">
                <a:solidFill>
                  <a:schemeClr val="lt1"/>
                </a:solidFill>
                <a:latin typeface="Quicksand" panose="020B0604020202020204" charset="0"/>
                <a:ea typeface="Quicksand Medium"/>
                <a:cs typeface="Quicksand Medium"/>
                <a:sym typeface="Quicksand Medium"/>
              </a:rPr>
              <a:t>.</a:t>
            </a:r>
            <a:endParaRPr sz="3200" dirty="0">
              <a:solidFill>
                <a:schemeClr val="lt1"/>
              </a:solidFill>
              <a:latin typeface="Quicksand" panose="020B0604020202020204" charset="0"/>
              <a:ea typeface="Quicksand"/>
              <a:cs typeface="Quicksand"/>
              <a:sym typeface="Quicksand"/>
            </a:endParaRPr>
          </a:p>
        </p:txBody>
      </p:sp>
      <p:pic>
        <p:nvPicPr>
          <p:cNvPr id="154" name="Google Shape;154;g34d582fec11_1_0"/>
          <p:cNvPicPr preferRelativeResize="0"/>
          <p:nvPr/>
        </p:nvPicPr>
        <p:blipFill rotWithShape="1">
          <a:blip r:embed="rId5">
            <a:alphaModFix/>
          </a:blip>
          <a:srcRect l="35107" t="33333" r="33924"/>
          <a:stretch/>
        </p:blipFill>
        <p:spPr>
          <a:xfrm>
            <a:off x="13787200" y="2574500"/>
            <a:ext cx="2730276" cy="33061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58"/>
        <p:cNvGrpSpPr/>
        <p:nvPr/>
      </p:nvGrpSpPr>
      <p:grpSpPr>
        <a:xfrm>
          <a:off x="0" y="0"/>
          <a:ext cx="0" cy="0"/>
          <a:chOff x="0" y="0"/>
          <a:chExt cx="0" cy="0"/>
        </a:xfrm>
      </p:grpSpPr>
      <p:sp>
        <p:nvSpPr>
          <p:cNvPr id="159" name="Google Shape;159;g35774718967_0_2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 name="Google Shape;160;g35774718967_0_2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 name="Google Shape;161;g35774718967_0_21"/>
          <p:cNvSpPr txBox="1"/>
          <p:nvPr/>
        </p:nvSpPr>
        <p:spPr>
          <a:xfrm>
            <a:off x="3617574" y="1285575"/>
            <a:ext cx="14341800" cy="1400383"/>
          </a:xfrm>
          <a:prstGeom prst="rect">
            <a:avLst/>
          </a:prstGeom>
          <a:noFill/>
          <a:ln>
            <a:noFill/>
          </a:ln>
        </p:spPr>
        <p:txBody>
          <a:bodyPr spcFirstLastPara="1" wrap="square" lIns="0" tIns="0" rIns="0" bIns="0" anchor="t" anchorCtr="0">
            <a:spAutoFit/>
          </a:bodyPr>
          <a:lstStyle/>
          <a:p>
            <a:pPr lvl="0">
              <a:lnSpc>
                <a:spcPct val="140000"/>
              </a:lnSpc>
            </a:pPr>
            <a:r>
              <a:rPr lang="en-US" sz="6500" dirty="0">
                <a:solidFill>
                  <a:srgbClr val="FFFFFF"/>
                </a:solidFill>
                <a:latin typeface="Anton"/>
                <a:ea typeface="Anton"/>
                <a:cs typeface="Anton"/>
                <a:sym typeface="Anton"/>
              </a:rPr>
              <a:t>Sprachentwicklung </a:t>
            </a:r>
            <a:r>
              <a:rPr lang="en-US" sz="6500" dirty="0" err="1">
                <a:solidFill>
                  <a:srgbClr val="FFFFFF"/>
                </a:solidFill>
                <a:latin typeface="Anton"/>
                <a:ea typeface="Anton"/>
                <a:cs typeface="Anton"/>
                <a:sym typeface="Anton"/>
              </a:rPr>
              <a:t>bei</a:t>
            </a:r>
            <a:r>
              <a:rPr lang="en-US" sz="6500" dirty="0">
                <a:solidFill>
                  <a:srgbClr val="FFFFFF"/>
                </a:solidFill>
                <a:latin typeface="Anton"/>
                <a:ea typeface="Anton"/>
                <a:cs typeface="Anton"/>
                <a:sym typeface="Anton"/>
              </a:rPr>
              <a:t> </a:t>
            </a:r>
            <a:r>
              <a:rPr lang="en-US" sz="6500" dirty="0" err="1">
                <a:solidFill>
                  <a:srgbClr val="FFFFFF"/>
                </a:solidFill>
                <a:latin typeface="Anton"/>
                <a:ea typeface="Anton"/>
                <a:cs typeface="Anton"/>
                <a:sym typeface="Anton"/>
              </a:rPr>
              <a:t>gehörlosen</a:t>
            </a:r>
            <a:r>
              <a:rPr lang="en-US" sz="6500" dirty="0">
                <a:solidFill>
                  <a:srgbClr val="FFFFFF"/>
                </a:solidFill>
                <a:latin typeface="Anton"/>
                <a:ea typeface="Anton"/>
                <a:cs typeface="Anton"/>
                <a:sym typeface="Anton"/>
              </a:rPr>
              <a:t> </a:t>
            </a:r>
            <a:r>
              <a:rPr lang="en-US" sz="6500" dirty="0" err="1">
                <a:solidFill>
                  <a:srgbClr val="FFFFFF"/>
                </a:solidFill>
                <a:latin typeface="Anton"/>
                <a:ea typeface="Anton"/>
                <a:cs typeface="Anton"/>
                <a:sym typeface="Anton"/>
              </a:rPr>
              <a:t>Kindern</a:t>
            </a:r>
            <a:endParaRPr sz="2000" dirty="0">
              <a:latin typeface="Anton"/>
              <a:ea typeface="Anton"/>
              <a:cs typeface="Anton"/>
              <a:sym typeface="Anton"/>
            </a:endParaRPr>
          </a:p>
        </p:txBody>
      </p:sp>
      <p:sp>
        <p:nvSpPr>
          <p:cNvPr id="162" name="Google Shape;162;g35774718967_0_21"/>
          <p:cNvSpPr txBox="1"/>
          <p:nvPr/>
        </p:nvSpPr>
        <p:spPr>
          <a:xfrm>
            <a:off x="595611" y="2881936"/>
            <a:ext cx="10348790" cy="6026235"/>
          </a:xfrm>
          <a:prstGeom prst="rect">
            <a:avLst/>
          </a:prstGeom>
          <a:noFill/>
          <a:ln>
            <a:solidFill>
              <a:schemeClr val="bg1"/>
            </a:solidFill>
          </a:ln>
        </p:spPr>
        <p:txBody>
          <a:bodyPr spcFirstLastPara="1" wrap="square" lIns="91425" tIns="91425" rIns="91425" bIns="91425" anchor="t" anchorCtr="0">
            <a:spAutoFit/>
          </a:bodyPr>
          <a:lstStyle/>
          <a:p>
            <a:pPr lvl="0">
              <a:lnSpc>
                <a:spcPct val="130000"/>
              </a:lnSpc>
              <a:buClr>
                <a:schemeClr val="dk1"/>
              </a:buClr>
              <a:buSzPts val="1100"/>
            </a:pPr>
            <a:r>
              <a:rPr lang="en-US" sz="2800" b="1" dirty="0" err="1">
                <a:solidFill>
                  <a:schemeClr val="lt1"/>
                </a:solidFill>
                <a:latin typeface="Quicksand"/>
                <a:ea typeface="Quicksand"/>
                <a:cs typeface="Quicksand"/>
                <a:sym typeface="Quicksand"/>
              </a:rPr>
              <a:t>Anbindung</a:t>
            </a:r>
            <a:r>
              <a:rPr lang="en-US" sz="2800" b="1" dirty="0">
                <a:solidFill>
                  <a:schemeClr val="lt1"/>
                </a:solidFill>
                <a:latin typeface="Quicksand"/>
                <a:ea typeface="Quicksand"/>
                <a:cs typeface="Quicksand"/>
                <a:sym typeface="Quicksand"/>
              </a:rPr>
              <a:t> an die </a:t>
            </a:r>
            <a:r>
              <a:rPr lang="en-US" sz="2800" b="1" dirty="0" err="1">
                <a:solidFill>
                  <a:schemeClr val="lt1"/>
                </a:solidFill>
                <a:latin typeface="Quicksand"/>
                <a:ea typeface="Quicksand"/>
                <a:cs typeface="Quicksand"/>
                <a:sym typeface="Quicksand"/>
              </a:rPr>
              <a:t>Sprachentwicklungsstufen</a:t>
            </a:r>
            <a:r>
              <a:rPr lang="en-US" sz="2800" b="1" dirty="0">
                <a:solidFill>
                  <a:schemeClr val="lt1"/>
                </a:solidFill>
                <a:latin typeface="Quicksand"/>
                <a:ea typeface="Quicksand"/>
                <a:cs typeface="Quicksand"/>
                <a:sym typeface="Quicksand"/>
              </a:rPr>
              <a:t>:</a:t>
            </a:r>
            <a:r>
              <a:rPr lang="en-US" sz="2800" dirty="0">
                <a:solidFill>
                  <a:schemeClr val="lt1"/>
                </a:solidFill>
                <a:latin typeface="Quicksand"/>
                <a:ea typeface="Quicksand"/>
                <a:cs typeface="Quicksand"/>
                <a:sym typeface="Quicksand"/>
              </a:rPr>
              <a:t>
- </a:t>
            </a:r>
            <a:r>
              <a:rPr lang="en-US" sz="2400" dirty="0" err="1">
                <a:solidFill>
                  <a:schemeClr val="lt1"/>
                </a:solidFill>
                <a:latin typeface="Quicksand"/>
                <a:ea typeface="Quicksand"/>
                <a:cs typeface="Quicksand"/>
                <a:sym typeface="Quicksand"/>
              </a:rPr>
              <a:t>Ein</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früher</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Zugang</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ist</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unerlässlich</a:t>
            </a:r>
            <a:br>
              <a:rPr lang="en-US" sz="2400" dirty="0">
                <a:solidFill>
                  <a:schemeClr val="lt1"/>
                </a:solidFill>
                <a:latin typeface="Quicksand"/>
                <a:ea typeface="Quicksand"/>
                <a:cs typeface="Quicksand"/>
                <a:sym typeface="Quicksand"/>
              </a:rPr>
            </a:br>
            <a:r>
              <a:rPr lang="en-US" sz="2400" dirty="0">
                <a:solidFill>
                  <a:schemeClr val="lt1"/>
                </a:solidFill>
                <a:latin typeface="Quicksand"/>
                <a:ea typeface="Quicksand"/>
                <a:cs typeface="Quicksand"/>
                <a:sym typeface="Quicksand"/>
              </a:rPr>
              <a:t>    → </a:t>
            </a:r>
            <a:r>
              <a:rPr lang="en-US" sz="2400" dirty="0" err="1">
                <a:solidFill>
                  <a:schemeClr val="lt1"/>
                </a:solidFill>
                <a:latin typeface="Quicksand"/>
                <a:ea typeface="Quicksand"/>
                <a:cs typeface="Quicksand"/>
                <a:sym typeface="Quicksand"/>
              </a:rPr>
              <a:t>Sprachnetzwerke</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im</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Gehirn</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werden</a:t>
            </a:r>
            <a:r>
              <a:rPr lang="en-US" sz="2400" dirty="0">
                <a:solidFill>
                  <a:schemeClr val="lt1"/>
                </a:solidFill>
                <a:latin typeface="Quicksand"/>
                <a:ea typeface="Quicksand"/>
                <a:cs typeface="Quicksand"/>
                <a:sym typeface="Quicksand"/>
              </a:rPr>
              <a:t> in </a:t>
            </a:r>
            <a:r>
              <a:rPr lang="en-US" sz="2400" dirty="0" err="1">
                <a:solidFill>
                  <a:schemeClr val="lt1"/>
                </a:solidFill>
                <a:latin typeface="Quicksand"/>
                <a:ea typeface="Quicksand"/>
                <a:cs typeface="Quicksand"/>
                <a:sym typeface="Quicksand"/>
              </a:rPr>
              <a:t>sehr</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jungem</a:t>
            </a:r>
            <a:r>
              <a:rPr lang="en-US" sz="2400" dirty="0">
                <a:solidFill>
                  <a:schemeClr val="lt1"/>
                </a:solidFill>
                <a:latin typeface="Quicksand"/>
                <a:ea typeface="Quicksand"/>
                <a:cs typeface="Quicksand"/>
                <a:sym typeface="Quicksand"/>
              </a:rPr>
              <a:t> Alter </a:t>
            </a:r>
            <a:r>
              <a:rPr lang="en-US" sz="2400" dirty="0" err="1">
                <a:solidFill>
                  <a:schemeClr val="lt1"/>
                </a:solidFill>
                <a:latin typeface="Quicksand"/>
                <a:ea typeface="Quicksand"/>
                <a:cs typeface="Quicksand"/>
                <a:sym typeface="Quicksand"/>
              </a:rPr>
              <a:t>gebildet</a:t>
            </a:r>
            <a:r>
              <a:rPr lang="en-US" sz="2400" dirty="0">
                <a:solidFill>
                  <a:schemeClr val="lt1"/>
                </a:solidFill>
                <a:latin typeface="Quicksand"/>
                <a:ea typeface="Quicksand"/>
                <a:cs typeface="Quicksand"/>
                <a:sym typeface="Quicksand"/>
              </a:rPr>
              <a:t>.
- </a:t>
            </a:r>
            <a:r>
              <a:rPr lang="en-US" sz="2400" dirty="0" err="1">
                <a:solidFill>
                  <a:schemeClr val="lt1"/>
                </a:solidFill>
                <a:latin typeface="Quicksand"/>
                <a:ea typeface="Quicksand"/>
                <a:cs typeface="Quicksand"/>
                <a:sym typeface="Quicksand"/>
              </a:rPr>
              <a:t>Gebärdensprache</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kann</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jede</a:t>
            </a:r>
            <a:r>
              <a:rPr lang="en-US" sz="2400" dirty="0">
                <a:solidFill>
                  <a:schemeClr val="lt1"/>
                </a:solidFill>
                <a:latin typeface="Quicksand"/>
                <a:ea typeface="Quicksand"/>
                <a:cs typeface="Quicksand"/>
                <a:sym typeface="Quicksand"/>
              </a:rPr>
              <a:t> Phase der </a:t>
            </a:r>
            <a:r>
              <a:rPr lang="en-US" sz="2400" dirty="0" err="1">
                <a:solidFill>
                  <a:schemeClr val="lt1"/>
                </a:solidFill>
                <a:latin typeface="Quicksand"/>
                <a:ea typeface="Quicksand"/>
                <a:cs typeface="Quicksand"/>
                <a:sym typeface="Quicksand"/>
              </a:rPr>
              <a:t>Sprachentwicklung</a:t>
            </a:r>
            <a:r>
              <a:rPr lang="en-US" sz="2400" dirty="0">
                <a:solidFill>
                  <a:schemeClr val="lt1"/>
                </a:solidFill>
                <a:latin typeface="Quicksand"/>
                <a:ea typeface="Quicksand"/>
                <a:cs typeface="Quicksand"/>
                <a:sym typeface="Quicksand"/>
              </a:rPr>
              <a:t> </a:t>
            </a:r>
          </a:p>
          <a:p>
            <a:pPr lvl="0">
              <a:lnSpc>
                <a:spcPct val="130000"/>
              </a:lnSpc>
              <a:buClr>
                <a:schemeClr val="dk1"/>
              </a:buClr>
              <a:buSzPts val="1100"/>
            </a:pP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unterstützen</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aber</a:t>
            </a:r>
            <a:r>
              <a:rPr lang="en-US" sz="2400" dirty="0">
                <a:solidFill>
                  <a:schemeClr val="lt1"/>
                </a:solidFill>
                <a:latin typeface="Quicksand"/>
                <a:ea typeface="Quicksand"/>
                <a:cs typeface="Quicksand"/>
                <a:sym typeface="Quicksand"/>
              </a:rPr>
              <a:t>: "je </a:t>
            </a:r>
            <a:r>
              <a:rPr lang="en-US" sz="2400" dirty="0" err="1">
                <a:solidFill>
                  <a:schemeClr val="lt1"/>
                </a:solidFill>
                <a:latin typeface="Quicksand"/>
                <a:ea typeface="Quicksand"/>
                <a:cs typeface="Quicksand"/>
                <a:sym typeface="Quicksand"/>
              </a:rPr>
              <a:t>früher</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desto</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besser</a:t>
            </a:r>
            <a:r>
              <a:rPr lang="en-US" sz="2400" dirty="0">
                <a:solidFill>
                  <a:schemeClr val="lt1"/>
                </a:solidFill>
                <a:latin typeface="Quicksand"/>
                <a:ea typeface="Quicksand"/>
                <a:cs typeface="Quicksand"/>
                <a:sym typeface="Quicksand"/>
              </a:rPr>
              <a:t>!"
- Kinder </a:t>
            </a:r>
            <a:r>
              <a:rPr lang="en-US" sz="2400" dirty="0" err="1">
                <a:solidFill>
                  <a:schemeClr val="lt1"/>
                </a:solidFill>
                <a:latin typeface="Quicksand"/>
                <a:ea typeface="Quicksand"/>
                <a:cs typeface="Quicksand"/>
                <a:sym typeface="Quicksand"/>
              </a:rPr>
              <a:t>können</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sowohl</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Gebärdensprache</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als</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auch</a:t>
            </a:r>
            <a:r>
              <a:rPr lang="en-US" sz="2400" dirty="0">
                <a:solidFill>
                  <a:schemeClr val="lt1"/>
                </a:solidFill>
                <a:latin typeface="Quicksand"/>
                <a:ea typeface="Quicksand"/>
                <a:cs typeface="Quicksand"/>
                <a:sym typeface="Quicksand"/>
              </a:rPr>
              <a:t> </a:t>
            </a:r>
          </a:p>
          <a:p>
            <a:pPr lvl="0">
              <a:lnSpc>
                <a:spcPct val="130000"/>
              </a:lnSpc>
              <a:buClr>
                <a:schemeClr val="dk1"/>
              </a:buClr>
              <a:buSzPts val="1100"/>
            </a:pP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geschriebene</a:t>
            </a:r>
            <a:r>
              <a:rPr lang="en-US" sz="2400" dirty="0">
                <a:solidFill>
                  <a:schemeClr val="lt1"/>
                </a:solidFill>
                <a:latin typeface="Quicksand"/>
                <a:ea typeface="Quicksand"/>
                <a:cs typeface="Quicksand"/>
                <a:sym typeface="Quicksand"/>
              </a:rPr>
              <a:t>/</a:t>
            </a:r>
            <a:r>
              <a:rPr lang="en-US" sz="2400" dirty="0" err="1">
                <a:solidFill>
                  <a:schemeClr val="lt1"/>
                </a:solidFill>
                <a:latin typeface="Quicksand"/>
                <a:ea typeface="Quicksand"/>
                <a:cs typeface="Quicksand"/>
                <a:sym typeface="Quicksand"/>
              </a:rPr>
              <a:t>gesprochene</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Sprache</a:t>
            </a:r>
            <a:r>
              <a:rPr lang="en-US" sz="2400" dirty="0">
                <a:solidFill>
                  <a:schemeClr val="lt1"/>
                </a:solidFill>
                <a:latin typeface="Quicksand"/>
                <a:ea typeface="Quicksand"/>
                <a:cs typeface="Quicksand"/>
                <a:sym typeface="Quicksand"/>
              </a:rPr>
              <a:t> </a:t>
            </a:r>
            <a:r>
              <a:rPr lang="en-US" sz="2400" dirty="0" err="1">
                <a:solidFill>
                  <a:schemeClr val="lt1"/>
                </a:solidFill>
                <a:latin typeface="Quicksand"/>
                <a:ea typeface="Quicksand"/>
                <a:cs typeface="Quicksand"/>
                <a:sym typeface="Quicksand"/>
              </a:rPr>
              <a:t>lernen</a:t>
            </a:r>
            <a:r>
              <a:rPr lang="en-US" sz="2400" dirty="0">
                <a:solidFill>
                  <a:schemeClr val="lt1"/>
                </a:solidFill>
                <a:latin typeface="Quicksand"/>
                <a:ea typeface="Quicksand"/>
                <a:cs typeface="Quicksand"/>
                <a:sym typeface="Quicksand"/>
              </a:rPr>
              <a:t>.</a:t>
            </a:r>
            <a:r>
              <a:rPr lang="en-US" sz="2800" dirty="0">
                <a:solidFill>
                  <a:schemeClr val="lt1"/>
                </a:solidFill>
                <a:latin typeface="Quicksand"/>
                <a:ea typeface="Quicksand"/>
                <a:cs typeface="Quicksand"/>
                <a:sym typeface="Quicksand"/>
              </a:rPr>
              <a:t>
</a:t>
            </a:r>
          </a:p>
          <a:p>
            <a:pPr lvl="0">
              <a:lnSpc>
                <a:spcPct val="130000"/>
              </a:lnSpc>
              <a:buClr>
                <a:schemeClr val="dk1"/>
              </a:buClr>
              <a:buSzPts val="1100"/>
            </a:pPr>
            <a:r>
              <a:rPr lang="en-US" sz="2800" b="1" u="sng" dirty="0" err="1">
                <a:solidFill>
                  <a:schemeClr val="lt1"/>
                </a:solidFill>
                <a:latin typeface="Quicksand"/>
                <a:ea typeface="Quicksand"/>
                <a:cs typeface="Quicksand"/>
                <a:sym typeface="Quicksand"/>
              </a:rPr>
              <a:t>Diskussion</a:t>
            </a:r>
            <a:br>
              <a:rPr lang="en-US" sz="2800" b="1" dirty="0">
                <a:solidFill>
                  <a:schemeClr val="lt1"/>
                </a:solidFill>
                <a:latin typeface="Quicksand"/>
                <a:ea typeface="Quicksand"/>
                <a:cs typeface="Quicksand"/>
                <a:sym typeface="Quicksand"/>
              </a:rPr>
            </a:br>
            <a:r>
              <a:rPr lang="en-US" sz="2800" b="1" dirty="0" err="1">
                <a:solidFill>
                  <a:schemeClr val="lt1"/>
                </a:solidFill>
                <a:latin typeface="Quicksand"/>
                <a:ea typeface="Quicksand"/>
                <a:cs typeface="Quicksand"/>
                <a:sym typeface="Quicksand"/>
              </a:rPr>
              <a:t>Wie</a:t>
            </a:r>
            <a:r>
              <a:rPr lang="en-US" sz="2800" b="1" dirty="0">
                <a:solidFill>
                  <a:schemeClr val="lt1"/>
                </a:solidFill>
                <a:latin typeface="Quicksand"/>
                <a:ea typeface="Quicksand"/>
                <a:cs typeface="Quicksand"/>
                <a:sym typeface="Quicksand"/>
              </a:rPr>
              <a:t> </a:t>
            </a:r>
            <a:r>
              <a:rPr lang="en-US" sz="2800" b="1" dirty="0" err="1">
                <a:solidFill>
                  <a:schemeClr val="lt1"/>
                </a:solidFill>
                <a:latin typeface="Quicksand"/>
                <a:ea typeface="Quicksand"/>
                <a:cs typeface="Quicksand"/>
                <a:sym typeface="Quicksand"/>
              </a:rPr>
              <a:t>kann</a:t>
            </a:r>
            <a:r>
              <a:rPr lang="en-US" sz="2800" b="1" dirty="0">
                <a:solidFill>
                  <a:schemeClr val="lt1"/>
                </a:solidFill>
                <a:latin typeface="Quicksand"/>
                <a:ea typeface="Quicksand"/>
                <a:cs typeface="Quicksand"/>
                <a:sym typeface="Quicksand"/>
              </a:rPr>
              <a:t> </a:t>
            </a:r>
            <a:r>
              <a:rPr lang="en-US" sz="2800" b="1" dirty="0" err="1">
                <a:solidFill>
                  <a:schemeClr val="lt1"/>
                </a:solidFill>
                <a:latin typeface="Quicksand"/>
                <a:ea typeface="Quicksand"/>
                <a:cs typeface="Quicksand"/>
                <a:sym typeface="Quicksand"/>
              </a:rPr>
              <a:t>Gebärdensprache</a:t>
            </a:r>
            <a:r>
              <a:rPr lang="en-US" sz="2800" b="1" dirty="0">
                <a:solidFill>
                  <a:schemeClr val="lt1"/>
                </a:solidFill>
                <a:latin typeface="Quicksand"/>
                <a:ea typeface="Quicksand"/>
                <a:cs typeface="Quicksand"/>
                <a:sym typeface="Quicksand"/>
              </a:rPr>
              <a:t> in </a:t>
            </a:r>
            <a:r>
              <a:rPr lang="en-US" sz="2800" b="1" dirty="0" err="1">
                <a:solidFill>
                  <a:schemeClr val="lt1"/>
                </a:solidFill>
                <a:latin typeface="Quicksand"/>
                <a:ea typeface="Quicksand"/>
                <a:cs typeface="Quicksand"/>
                <a:sym typeface="Quicksand"/>
              </a:rPr>
              <a:t>jeder</a:t>
            </a:r>
            <a:r>
              <a:rPr lang="en-US" sz="2800" b="1" dirty="0">
                <a:solidFill>
                  <a:schemeClr val="lt1"/>
                </a:solidFill>
                <a:latin typeface="Quicksand"/>
                <a:ea typeface="Quicksand"/>
                <a:cs typeface="Quicksand"/>
                <a:sym typeface="Quicksand"/>
              </a:rPr>
              <a:t> Phase des </a:t>
            </a:r>
            <a:r>
              <a:rPr lang="en-US" sz="2800" b="1" dirty="0" err="1">
                <a:solidFill>
                  <a:schemeClr val="lt1"/>
                </a:solidFill>
                <a:latin typeface="Quicksand"/>
                <a:ea typeface="Quicksand"/>
                <a:cs typeface="Quicksand"/>
                <a:sym typeface="Quicksand"/>
              </a:rPr>
              <a:t>Spracherwerbs</a:t>
            </a:r>
            <a:r>
              <a:rPr lang="en-US" sz="2800" b="1" dirty="0">
                <a:solidFill>
                  <a:schemeClr val="lt1"/>
                </a:solidFill>
                <a:latin typeface="Quicksand"/>
                <a:ea typeface="Quicksand"/>
                <a:cs typeface="Quicksand"/>
                <a:sym typeface="Quicksand"/>
              </a:rPr>
              <a:t> </a:t>
            </a:r>
            <a:r>
              <a:rPr lang="en-US" sz="2800" b="1" dirty="0" err="1">
                <a:solidFill>
                  <a:schemeClr val="lt1"/>
                </a:solidFill>
                <a:latin typeface="Quicksand"/>
                <a:ea typeface="Quicksand"/>
                <a:cs typeface="Quicksand"/>
                <a:sym typeface="Quicksand"/>
              </a:rPr>
              <a:t>angeboten</a:t>
            </a:r>
            <a:r>
              <a:rPr lang="en-US" sz="2800" b="1" dirty="0">
                <a:solidFill>
                  <a:schemeClr val="lt1"/>
                </a:solidFill>
                <a:latin typeface="Quicksand"/>
                <a:ea typeface="Quicksand"/>
                <a:cs typeface="Quicksand"/>
                <a:sym typeface="Quicksand"/>
              </a:rPr>
              <a:t> </a:t>
            </a:r>
            <a:r>
              <a:rPr lang="en-US" sz="2800" b="1" dirty="0" err="1">
                <a:solidFill>
                  <a:schemeClr val="lt1"/>
                </a:solidFill>
                <a:latin typeface="Quicksand"/>
                <a:ea typeface="Quicksand"/>
                <a:cs typeface="Quicksand"/>
                <a:sym typeface="Quicksand"/>
              </a:rPr>
              <a:t>werden</a:t>
            </a:r>
            <a:r>
              <a:rPr lang="en-US" sz="2800" b="1" dirty="0">
                <a:solidFill>
                  <a:schemeClr val="lt1"/>
                </a:solidFill>
                <a:latin typeface="Quicksand"/>
                <a:ea typeface="Quicksand"/>
                <a:cs typeface="Quicksand"/>
                <a:sym typeface="Quicksand"/>
              </a:rPr>
              <a:t>?</a:t>
            </a:r>
            <a:endParaRPr sz="2800" b="1" i="1" dirty="0">
              <a:solidFill>
                <a:schemeClr val="lt1"/>
              </a:solidFill>
              <a:latin typeface="Quicksand"/>
              <a:ea typeface="Quicksand"/>
              <a:cs typeface="Quicksand"/>
              <a:sym typeface="Quicksand"/>
            </a:endParaRPr>
          </a:p>
        </p:txBody>
      </p:sp>
      <p:pic>
        <p:nvPicPr>
          <p:cNvPr id="163" name="Google Shape;163;g35774718967_0_21"/>
          <p:cNvPicPr preferRelativeResize="0"/>
          <p:nvPr/>
        </p:nvPicPr>
        <p:blipFill rotWithShape="1">
          <a:blip r:embed="rId5">
            <a:alphaModFix/>
          </a:blip>
          <a:srcRect l="480" r="-480"/>
          <a:stretch/>
        </p:blipFill>
        <p:spPr>
          <a:xfrm>
            <a:off x="9808760" y="2847366"/>
            <a:ext cx="8600499" cy="4837775"/>
          </a:xfrm>
          <a:prstGeom prst="rect">
            <a:avLst/>
          </a:prstGeom>
          <a:noFill/>
          <a:ln>
            <a:noFill/>
          </a:ln>
        </p:spPr>
      </p:pic>
      <p:sp>
        <p:nvSpPr>
          <p:cNvPr id="8" name="Textfeld 7"/>
          <p:cNvSpPr txBox="1"/>
          <p:nvPr/>
        </p:nvSpPr>
        <p:spPr>
          <a:xfrm>
            <a:off x="10944401" y="6888262"/>
            <a:ext cx="4402185" cy="461665"/>
          </a:xfrm>
          <a:prstGeom prst="rect">
            <a:avLst/>
          </a:prstGeom>
          <a:solidFill>
            <a:schemeClr val="bg1"/>
          </a:solidFill>
        </p:spPr>
        <p:txBody>
          <a:bodyPr wrap="square" rtlCol="0">
            <a:spAutoFit/>
          </a:bodyPr>
          <a:lstStyle/>
          <a:p>
            <a:r>
              <a:rPr lang="de-DE" sz="1200" b="1" dirty="0">
                <a:latin typeface="Quicksand" panose="020B0604020202020204" charset="0"/>
              </a:rPr>
              <a:t>Vorsprachliche Phase:</a:t>
            </a:r>
          </a:p>
          <a:p>
            <a:r>
              <a:rPr lang="de-DE" sz="1200" dirty="0" err="1">
                <a:latin typeface="Quicksand" panose="020B0604020202020204" charset="0"/>
              </a:rPr>
              <a:t>Gurrlaute</a:t>
            </a:r>
            <a:r>
              <a:rPr lang="de-DE" sz="1200" dirty="0">
                <a:latin typeface="Quicksand" panose="020B0604020202020204" charset="0"/>
              </a:rPr>
              <a:t>, plappern, beginnt Kommunikation zu verstehen</a:t>
            </a:r>
            <a:endParaRPr lang="de-AT" sz="1200" dirty="0">
              <a:latin typeface="Quicksand" panose="020B0604020202020204" charset="0"/>
            </a:endParaRPr>
          </a:p>
        </p:txBody>
      </p:sp>
      <p:sp>
        <p:nvSpPr>
          <p:cNvPr id="9" name="Textfeld 8"/>
          <p:cNvSpPr txBox="1"/>
          <p:nvPr/>
        </p:nvSpPr>
        <p:spPr>
          <a:xfrm>
            <a:off x="11543896" y="6200815"/>
            <a:ext cx="3675803" cy="461665"/>
          </a:xfrm>
          <a:prstGeom prst="rect">
            <a:avLst/>
          </a:prstGeom>
          <a:solidFill>
            <a:schemeClr val="bg1"/>
          </a:solidFill>
        </p:spPr>
        <p:txBody>
          <a:bodyPr wrap="square" rtlCol="0">
            <a:spAutoFit/>
          </a:bodyPr>
          <a:lstStyle/>
          <a:p>
            <a:r>
              <a:rPr lang="de-DE" sz="1200" b="1" dirty="0">
                <a:latin typeface="Quicksand" panose="020B0604020202020204" charset="0"/>
              </a:rPr>
              <a:t>Ein-Wort-Phase:</a:t>
            </a:r>
          </a:p>
          <a:p>
            <a:r>
              <a:rPr lang="de-DE" sz="1200" dirty="0">
                <a:latin typeface="Quicksand" panose="020B0604020202020204" charset="0"/>
              </a:rPr>
              <a:t>erste Worte und mehr verstehen als sprechen</a:t>
            </a:r>
            <a:endParaRPr lang="de-AT" sz="1200" dirty="0">
              <a:latin typeface="Quicksand" panose="020B0604020202020204" charset="0"/>
            </a:endParaRPr>
          </a:p>
        </p:txBody>
      </p:sp>
      <p:sp>
        <p:nvSpPr>
          <p:cNvPr id="10" name="Textfeld 9"/>
          <p:cNvSpPr txBox="1"/>
          <p:nvPr/>
        </p:nvSpPr>
        <p:spPr>
          <a:xfrm>
            <a:off x="11990629" y="5544187"/>
            <a:ext cx="3994241" cy="461665"/>
          </a:xfrm>
          <a:prstGeom prst="rect">
            <a:avLst/>
          </a:prstGeom>
          <a:solidFill>
            <a:schemeClr val="bg1"/>
          </a:solidFill>
        </p:spPr>
        <p:txBody>
          <a:bodyPr wrap="square" rtlCol="0">
            <a:spAutoFit/>
          </a:bodyPr>
          <a:lstStyle/>
          <a:p>
            <a:r>
              <a:rPr lang="de-DE" sz="1200" b="1" dirty="0">
                <a:latin typeface="Quicksand" panose="020B0604020202020204" charset="0"/>
              </a:rPr>
              <a:t>Zwei-Wort-Phase:</a:t>
            </a:r>
          </a:p>
          <a:p>
            <a:r>
              <a:rPr lang="de-DE" sz="1200" dirty="0">
                <a:latin typeface="Quicksand" panose="020B0604020202020204" charset="0"/>
              </a:rPr>
              <a:t>einfache Zwei-Wort-Kombinationen, wie „will Keks“</a:t>
            </a:r>
            <a:endParaRPr lang="de-AT" sz="1200" dirty="0">
              <a:latin typeface="Quicksand" panose="020B0604020202020204" charset="0"/>
            </a:endParaRPr>
          </a:p>
        </p:txBody>
      </p:sp>
      <p:sp>
        <p:nvSpPr>
          <p:cNvPr id="11" name="Textfeld 10"/>
          <p:cNvSpPr txBox="1"/>
          <p:nvPr/>
        </p:nvSpPr>
        <p:spPr>
          <a:xfrm>
            <a:off x="12504312" y="4856740"/>
            <a:ext cx="5430774" cy="461665"/>
          </a:xfrm>
          <a:prstGeom prst="rect">
            <a:avLst/>
          </a:prstGeom>
          <a:solidFill>
            <a:schemeClr val="bg1"/>
          </a:solidFill>
        </p:spPr>
        <p:txBody>
          <a:bodyPr wrap="square" rtlCol="0">
            <a:spAutoFit/>
          </a:bodyPr>
          <a:lstStyle/>
          <a:p>
            <a:r>
              <a:rPr lang="de-DE" sz="1200" b="1" dirty="0">
                <a:latin typeface="Quicksand" panose="020B0604020202020204" charset="0"/>
              </a:rPr>
              <a:t>Frühe Mehr-Wort-Phase:</a:t>
            </a:r>
          </a:p>
          <a:p>
            <a:r>
              <a:rPr lang="de-DE" sz="1200" dirty="0">
                <a:latin typeface="Quicksand" panose="020B0604020202020204" charset="0"/>
              </a:rPr>
              <a:t>Der Wortschatz erweitert sich, einfache Sätze mit einfacher Grammatik</a:t>
            </a:r>
            <a:endParaRPr lang="de-AT" sz="1200" dirty="0">
              <a:latin typeface="Quicksand" panose="020B0604020202020204" charset="0"/>
            </a:endParaRPr>
          </a:p>
        </p:txBody>
      </p:sp>
      <p:sp>
        <p:nvSpPr>
          <p:cNvPr id="12" name="Textfeld 11"/>
          <p:cNvSpPr txBox="1"/>
          <p:nvPr/>
        </p:nvSpPr>
        <p:spPr>
          <a:xfrm>
            <a:off x="12995055" y="4191813"/>
            <a:ext cx="4964320" cy="461665"/>
          </a:xfrm>
          <a:prstGeom prst="rect">
            <a:avLst/>
          </a:prstGeom>
          <a:solidFill>
            <a:schemeClr val="bg1"/>
          </a:solidFill>
        </p:spPr>
        <p:txBody>
          <a:bodyPr wrap="square" rtlCol="0">
            <a:spAutoFit/>
          </a:bodyPr>
          <a:lstStyle/>
          <a:p>
            <a:r>
              <a:rPr lang="de-DE" sz="1200" b="1" dirty="0">
                <a:latin typeface="Quicksand" panose="020B0604020202020204" charset="0"/>
              </a:rPr>
              <a:t>Komplexe Sätze:</a:t>
            </a:r>
          </a:p>
          <a:p>
            <a:r>
              <a:rPr lang="de-DE" sz="1200" dirty="0">
                <a:latin typeface="Quicksand" panose="020B0604020202020204" charset="0"/>
              </a:rPr>
              <a:t>längere, komplexere Sätze bilden und Grammatikregeln verstehen</a:t>
            </a:r>
            <a:endParaRPr lang="de-AT" sz="1200" dirty="0">
              <a:latin typeface="Quicksand" panose="020B0604020202020204" charset="0"/>
            </a:endParaRPr>
          </a:p>
        </p:txBody>
      </p:sp>
      <p:sp>
        <p:nvSpPr>
          <p:cNvPr id="13" name="Textfeld 12"/>
          <p:cNvSpPr txBox="1"/>
          <p:nvPr/>
        </p:nvSpPr>
        <p:spPr>
          <a:xfrm>
            <a:off x="13458679" y="3291115"/>
            <a:ext cx="4202303" cy="646331"/>
          </a:xfrm>
          <a:prstGeom prst="rect">
            <a:avLst/>
          </a:prstGeom>
          <a:solidFill>
            <a:schemeClr val="bg1"/>
          </a:solidFill>
        </p:spPr>
        <p:txBody>
          <a:bodyPr wrap="square" rtlCol="0">
            <a:spAutoFit/>
          </a:bodyPr>
          <a:lstStyle/>
          <a:p>
            <a:r>
              <a:rPr lang="de-DE" sz="1200" b="1" dirty="0">
                <a:latin typeface="Quicksand" panose="020B0604020202020204" charset="0"/>
              </a:rPr>
              <a:t>Ausgereifte Sprache:</a:t>
            </a:r>
          </a:p>
          <a:p>
            <a:r>
              <a:rPr lang="de-DE" sz="1200" dirty="0">
                <a:latin typeface="Quicksand" panose="020B0604020202020204" charset="0"/>
              </a:rPr>
              <a:t>Verfeinerte Sprachkenntnisse für verschiedene soziale </a:t>
            </a:r>
          </a:p>
          <a:p>
            <a:r>
              <a:rPr lang="de-DE" sz="1200" dirty="0">
                <a:latin typeface="Quicksand" panose="020B0604020202020204" charset="0"/>
              </a:rPr>
              <a:t>und akademische Kontexte</a:t>
            </a:r>
            <a:endParaRPr lang="de-AT" sz="1200" dirty="0">
              <a:latin typeface="Quicksand" panose="020B06040202020202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67"/>
        <p:cNvGrpSpPr/>
        <p:nvPr/>
      </p:nvGrpSpPr>
      <p:grpSpPr>
        <a:xfrm>
          <a:off x="0" y="0"/>
          <a:ext cx="0" cy="0"/>
          <a:chOff x="0" y="0"/>
          <a:chExt cx="0" cy="0"/>
        </a:xfrm>
      </p:grpSpPr>
      <p:grpSp>
        <p:nvGrpSpPr>
          <p:cNvPr id="168" name="Google Shape;168;g34d582fec11_1_11"/>
          <p:cNvGrpSpPr/>
          <p:nvPr/>
        </p:nvGrpSpPr>
        <p:grpSpPr>
          <a:xfrm>
            <a:off x="0" y="-216993"/>
            <a:ext cx="2922102" cy="10504504"/>
            <a:chOff x="0" y="-57150"/>
            <a:chExt cx="769602" cy="2766600"/>
          </a:xfrm>
        </p:grpSpPr>
        <p:sp>
          <p:nvSpPr>
            <p:cNvPr id="169" name="Google Shape;169;g34d582fec11_1_1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 name="Google Shape;170;g34d582fec11_1_11"/>
            <p:cNvSpPr txBox="1"/>
            <p:nvPr/>
          </p:nvSpPr>
          <p:spPr>
            <a:xfrm>
              <a:off x="0" y="-57150"/>
              <a:ext cx="769500" cy="2766600"/>
            </a:xfrm>
            <a:prstGeom prst="rect">
              <a:avLst/>
            </a:prstGeom>
            <a:solidFill>
              <a:srgbClr val="843F98"/>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1" name="Google Shape;171;g34d582fec11_1_1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 name="Google Shape;172;g34d582fec11_1_1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 name="Google Shape;173;g34d582fec11_1_11"/>
          <p:cNvSpPr txBox="1"/>
          <p:nvPr/>
        </p:nvSpPr>
        <p:spPr>
          <a:xfrm>
            <a:off x="3763875" y="663468"/>
            <a:ext cx="13065600" cy="1486561"/>
          </a:xfrm>
          <a:prstGeom prst="rect">
            <a:avLst/>
          </a:prstGeom>
          <a:noFill/>
          <a:ln>
            <a:noFill/>
          </a:ln>
        </p:spPr>
        <p:txBody>
          <a:bodyPr spcFirstLastPara="1" wrap="square" lIns="0" tIns="0" rIns="0" bIns="0" anchor="t" anchorCtr="0">
            <a:spAutoFit/>
          </a:bodyPr>
          <a:lstStyle/>
          <a:p>
            <a:pPr lvl="0">
              <a:lnSpc>
                <a:spcPct val="140000"/>
              </a:lnSpc>
            </a:pPr>
            <a:r>
              <a:rPr lang="en-US" sz="6900" dirty="0" err="1">
                <a:solidFill>
                  <a:srgbClr val="FFFFFF"/>
                </a:solidFill>
                <a:latin typeface="Anton"/>
                <a:ea typeface="Anton"/>
                <a:cs typeface="Anton"/>
                <a:sym typeface="Anton"/>
              </a:rPr>
              <a:t>Häufige</a:t>
            </a:r>
            <a:r>
              <a:rPr lang="en-US" sz="6900" dirty="0">
                <a:solidFill>
                  <a:srgbClr val="FFFFFF"/>
                </a:solidFill>
                <a:latin typeface="Anton"/>
                <a:ea typeface="Anton"/>
                <a:cs typeface="Anton"/>
                <a:sym typeface="Anton"/>
              </a:rPr>
              <a:t> </a:t>
            </a:r>
            <a:r>
              <a:rPr lang="en-US" sz="6900" dirty="0" err="1">
                <a:solidFill>
                  <a:srgbClr val="FFFFFF"/>
                </a:solidFill>
                <a:latin typeface="Anton"/>
                <a:ea typeface="Anton"/>
                <a:cs typeface="Anton"/>
                <a:sym typeface="Anton"/>
              </a:rPr>
              <a:t>Missverständnisse</a:t>
            </a:r>
            <a:endParaRPr sz="2400" dirty="0">
              <a:latin typeface="Anton"/>
              <a:ea typeface="Anton"/>
              <a:cs typeface="Anton"/>
              <a:sym typeface="Anton"/>
            </a:endParaRPr>
          </a:p>
        </p:txBody>
      </p:sp>
      <p:sp>
        <p:nvSpPr>
          <p:cNvPr id="174" name="Google Shape;174;g34d582fec11_1_11"/>
          <p:cNvSpPr txBox="1"/>
          <p:nvPr/>
        </p:nvSpPr>
        <p:spPr>
          <a:xfrm>
            <a:off x="3572475" y="2328447"/>
            <a:ext cx="13448400" cy="7597434"/>
          </a:xfrm>
          <a:prstGeom prst="rect">
            <a:avLst/>
          </a:prstGeom>
          <a:noFill/>
          <a:ln>
            <a:noFill/>
          </a:ln>
        </p:spPr>
        <p:txBody>
          <a:bodyPr spcFirstLastPara="1" wrap="square" lIns="91425" tIns="91425" rIns="91425" bIns="91425" anchor="t" anchorCtr="0">
            <a:spAutoFit/>
          </a:bodyPr>
          <a:lstStyle/>
          <a:p>
            <a:pPr lvl="0">
              <a:lnSpc>
                <a:spcPct val="115000"/>
              </a:lnSpc>
              <a:spcBef>
                <a:spcPts val="1200"/>
              </a:spcBef>
            </a:pPr>
            <a:r>
              <a:rPr lang="en-US" sz="2800" b="1" dirty="0">
                <a:solidFill>
                  <a:schemeClr val="lt1"/>
                </a:solidFill>
                <a:latin typeface="Quicksand" panose="020B0604020202020204" charset="0"/>
                <a:ea typeface="Quicksand Medium"/>
                <a:cs typeface="Quicksand Medium"/>
                <a:sym typeface="Quicksand Medium"/>
              </a:rPr>
              <a:t>“Sie </a:t>
            </a:r>
            <a:r>
              <a:rPr lang="en-US" sz="2800" b="1" dirty="0" err="1">
                <a:solidFill>
                  <a:schemeClr val="lt1"/>
                </a:solidFill>
                <a:latin typeface="Quicksand" panose="020B0604020202020204" charset="0"/>
                <a:ea typeface="Quicksand Medium"/>
                <a:cs typeface="Quicksand Medium"/>
                <a:sym typeface="Quicksand Medium"/>
              </a:rPr>
              <a:t>können</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doch</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einfach</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Lippenlesen</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lernen</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oder</a:t>
            </a:r>
            <a:r>
              <a:rPr lang="en-US" sz="2800" b="1" dirty="0">
                <a:solidFill>
                  <a:schemeClr val="lt1"/>
                </a:solidFill>
                <a:latin typeface="Quicksand" panose="020B0604020202020204" charset="0"/>
                <a:ea typeface="Quicksand Medium"/>
                <a:cs typeface="Quicksand Medium"/>
                <a:sym typeface="Quicksand Medium"/>
              </a:rPr>
              <a:t>?"</a:t>
            </a:r>
            <a:r>
              <a:rPr lang="en-US" sz="2800" dirty="0">
                <a:solidFill>
                  <a:schemeClr val="lt1"/>
                </a:solidFill>
                <a:latin typeface="Quicksand" panose="020B0604020202020204" charset="0"/>
                <a:ea typeface="Quicksand Medium"/>
                <a:cs typeface="Quicksand Medium"/>
                <a:sym typeface="Quicksand Medium"/>
              </a:rPr>
              <a:t>
Das </a:t>
            </a:r>
            <a:r>
              <a:rPr lang="en-US" sz="2800" dirty="0" err="1">
                <a:solidFill>
                  <a:schemeClr val="lt1"/>
                </a:solidFill>
                <a:latin typeface="Quicksand" panose="020B0604020202020204" charset="0"/>
                <a:ea typeface="Quicksand Medium"/>
                <a:cs typeface="Quicksand Medium"/>
                <a:sym typeface="Quicksand Medium"/>
              </a:rPr>
              <a:t>Lippenlesen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ist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eingeschränkt</a:t>
            </a:r>
            <a:r>
              <a:rPr lang="en-US" sz="2800" dirty="0">
                <a:solidFill>
                  <a:schemeClr val="lt1"/>
                </a:solidFill>
                <a:latin typeface="Quicksand" panose="020B0604020202020204" charset="0"/>
                <a:ea typeface="Quicksand Medium"/>
                <a:cs typeface="Quicksand Medium"/>
                <a:sym typeface="Quicksand Medium"/>
              </a:rPr>
              <a:t>!</a:t>
            </a:r>
            <a:br>
              <a:rPr lang="en-US" sz="2800" dirty="0">
                <a:solidFill>
                  <a:schemeClr val="lt1"/>
                </a:solidFill>
                <a:latin typeface="Quicksand" panose="020B0604020202020204" charset="0"/>
                <a:ea typeface="Quicksand Medium"/>
                <a:cs typeface="Quicksand Medium"/>
                <a:sym typeface="Quicksand Medium"/>
              </a:rPr>
            </a:br>
            <a:r>
              <a:rPr lang="en-US" sz="2800" dirty="0" err="1">
                <a:solidFill>
                  <a:schemeClr val="lt1"/>
                </a:solidFill>
                <a:latin typeface="Quicksand" panose="020B0604020202020204" charset="0"/>
                <a:ea typeface="Quicksand Medium"/>
                <a:cs typeface="Quicksand Medium"/>
                <a:sym typeface="Quicksand Medium"/>
              </a:rPr>
              <a:t>Nur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etwa</a:t>
            </a:r>
            <a:r>
              <a:rPr lang="en-US" sz="2800" dirty="0">
                <a:solidFill>
                  <a:schemeClr val="lt1"/>
                </a:solidFill>
                <a:latin typeface="Quicksand" panose="020B0604020202020204" charset="0"/>
                <a:ea typeface="Quicksand Medium"/>
                <a:cs typeface="Quicksand Medium"/>
                <a:sym typeface="Quicksand Medium"/>
              </a:rPr>
              <a:t> 30–40 % der </a:t>
            </a:r>
            <a:r>
              <a:rPr lang="en-US" sz="2800" dirty="0" err="1">
                <a:solidFill>
                  <a:schemeClr val="lt1"/>
                </a:solidFill>
                <a:latin typeface="Quicksand" panose="020B0604020202020204" charset="0"/>
                <a:ea typeface="Quicksand Medium"/>
                <a:cs typeface="Quicksand Medium"/>
                <a:sym typeface="Quicksand Medium"/>
              </a:rPr>
              <a:t>Sprachlaute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sind</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visuell</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unterscheidbar</a:t>
            </a:r>
            <a:r>
              <a:rPr lang="en-US" sz="2800" dirty="0">
                <a:solidFill>
                  <a:schemeClr val="lt1"/>
                </a:solidFill>
                <a:latin typeface="Quicksand" panose="020B0604020202020204" charset="0"/>
                <a:ea typeface="Quicksand Medium"/>
                <a:cs typeface="Quicksand Medium"/>
                <a:sym typeface="Quicksand Medium"/>
              </a:rPr>
              <a:t>.</a:t>
            </a:r>
            <a:br>
              <a:rPr lang="en-US" sz="2800" dirty="0">
                <a:solidFill>
                  <a:schemeClr val="lt1"/>
                </a:solidFill>
                <a:latin typeface="Quicksand" panose="020B0604020202020204" charset="0"/>
                <a:ea typeface="Quicksand Medium"/>
                <a:cs typeface="Quicksand Medium"/>
                <a:sym typeface="Quicksand Medium"/>
              </a:rPr>
            </a:br>
            <a:r>
              <a:rPr lang="en-US" sz="2800" dirty="0">
                <a:solidFill>
                  <a:schemeClr val="lt1"/>
                </a:solidFill>
                <a:latin typeface="Quicksand" panose="020B0604020202020204" charset="0"/>
                <a:ea typeface="Quicksand Medium"/>
                <a:cs typeface="Quicksand Medium"/>
                <a:sym typeface="Quicksand Medium"/>
              </a:rPr>
              <a:t>
</a:t>
            </a:r>
            <a:r>
              <a:rPr lang="en-US" sz="2800" b="1" dirty="0">
                <a:solidFill>
                  <a:schemeClr val="lt1"/>
                </a:solidFill>
                <a:latin typeface="Quicksand" panose="020B0604020202020204" charset="0"/>
                <a:ea typeface="Quicksand Medium"/>
                <a:cs typeface="Quicksand Medium"/>
                <a:sym typeface="Quicksand Medium"/>
              </a:rPr>
              <a:t>"</a:t>
            </a:r>
            <a:r>
              <a:rPr lang="en-US" sz="2800" b="1" dirty="0" err="1">
                <a:solidFill>
                  <a:schemeClr val="lt1"/>
                </a:solidFill>
                <a:latin typeface="Quicksand" panose="020B0604020202020204" charset="0"/>
                <a:ea typeface="Quicksand Medium"/>
                <a:cs typeface="Quicksand Medium"/>
                <a:sym typeface="Quicksand Medium"/>
              </a:rPr>
              <a:t>Gebärdensprache</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verzögert</a:t>
            </a:r>
            <a:r>
              <a:rPr lang="en-US" sz="2800" b="1" dirty="0">
                <a:solidFill>
                  <a:schemeClr val="lt1"/>
                </a:solidFill>
                <a:latin typeface="Quicksand" panose="020B0604020202020204" charset="0"/>
                <a:ea typeface="Quicksand Medium"/>
                <a:cs typeface="Quicksand Medium"/>
                <a:sym typeface="Quicksand Medium"/>
              </a:rPr>
              <a:t> die Sprachentwicklung."</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Dafür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gibt</a:t>
            </a:r>
            <a:r>
              <a:rPr lang="en-US" sz="2800" dirty="0">
                <a:solidFill>
                  <a:schemeClr val="lt1"/>
                </a:solidFill>
                <a:latin typeface="Quicksand" panose="020B0604020202020204" charset="0"/>
                <a:ea typeface="Quicksand Medium"/>
                <a:cs typeface="Quicksand Medium"/>
                <a:sym typeface="Quicksand Medium"/>
              </a:rPr>
              <a:t> es </a:t>
            </a:r>
            <a:r>
              <a:rPr lang="en-US" sz="2800" dirty="0" err="1">
                <a:solidFill>
                  <a:schemeClr val="lt1"/>
                </a:solidFill>
                <a:latin typeface="Quicksand" panose="020B0604020202020204" charset="0"/>
                <a:ea typeface="Quicksand Medium"/>
                <a:cs typeface="Quicksand Medium"/>
                <a:sym typeface="Quicksand Medium"/>
              </a:rPr>
              <a:t>keinen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Beweis</a:t>
            </a:r>
            <a:r>
              <a:rPr lang="en-US" sz="2800" dirty="0">
                <a:solidFill>
                  <a:schemeClr val="lt1"/>
                </a:solidFill>
                <a:latin typeface="Quicksand" panose="020B0604020202020204" charset="0"/>
                <a:ea typeface="Quicksand Medium"/>
                <a:cs typeface="Quicksand Medium"/>
                <a:sym typeface="Quicksand Medium"/>
              </a:rPr>
              <a:t>. </a:t>
            </a:r>
            <a:br>
              <a:rPr lang="en-US" sz="2800" dirty="0">
                <a:solidFill>
                  <a:schemeClr val="lt1"/>
                </a:solidFill>
                <a:latin typeface="Quicksand" panose="020B0604020202020204" charset="0"/>
                <a:ea typeface="Quicksand Medium"/>
                <a:cs typeface="Quicksand Medium"/>
                <a:sym typeface="Quicksand Medium"/>
              </a:rPr>
            </a:br>
            <a:r>
              <a:rPr lang="en-US" sz="2800" dirty="0" err="1">
                <a:solidFill>
                  <a:schemeClr val="lt1"/>
                </a:solidFill>
                <a:latin typeface="Quicksand" panose="020B0604020202020204" charset="0"/>
                <a:ea typeface="Quicksand Medium"/>
                <a:cs typeface="Quicksand Medium"/>
                <a:sym typeface="Quicksand Medium"/>
              </a:rPr>
              <a:t>Im</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Gegenteil</a:t>
            </a:r>
            <a:r>
              <a:rPr lang="en-US" sz="2800" dirty="0">
                <a:solidFill>
                  <a:schemeClr val="lt1"/>
                </a:solidFill>
                <a:latin typeface="Quicksand" panose="020B0604020202020204" charset="0"/>
                <a:ea typeface="Quicksand Medium"/>
                <a:cs typeface="Quicksand Medium"/>
                <a:sym typeface="Quicksand Medium"/>
              </a:rPr>
              <a:t>: Die </a:t>
            </a:r>
            <a:r>
              <a:rPr lang="en-US" sz="2800" dirty="0" err="1">
                <a:solidFill>
                  <a:schemeClr val="lt1"/>
                </a:solidFill>
                <a:latin typeface="Quicksand" panose="020B0604020202020204" charset="0"/>
                <a:ea typeface="Quicksand Medium"/>
                <a:cs typeface="Quicksand Medium"/>
                <a:sym typeface="Quicksand Medium"/>
              </a:rPr>
              <a:t>visuell-gestische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Gebärdensprahe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unterstützt</a:t>
            </a:r>
            <a:r>
              <a:rPr lang="en-US" sz="2800" dirty="0">
                <a:solidFill>
                  <a:schemeClr val="lt1"/>
                </a:solidFill>
                <a:latin typeface="Quicksand" panose="020B0604020202020204" charset="0"/>
                <a:ea typeface="Quicksand Medium"/>
                <a:cs typeface="Quicksand Medium"/>
                <a:sym typeface="Quicksand Medium"/>
              </a:rPr>
              <a:t> </a:t>
            </a:r>
            <a:br>
              <a:rPr lang="en-US" sz="2800" dirty="0">
                <a:solidFill>
                  <a:schemeClr val="lt1"/>
                </a:solidFill>
                <a:latin typeface="Quicksand" panose="020B0604020202020204" charset="0"/>
                <a:ea typeface="Quicksand Medium"/>
                <a:cs typeface="Quicksand Medium"/>
                <a:sym typeface="Quicksand Medium"/>
              </a:rPr>
            </a:br>
            <a:r>
              <a:rPr lang="en-US" sz="2800" dirty="0">
                <a:solidFill>
                  <a:schemeClr val="lt1"/>
                </a:solidFill>
                <a:latin typeface="Quicksand" panose="020B0604020202020204" charset="0"/>
                <a:ea typeface="Quicksand Medium"/>
                <a:cs typeface="Quicksand Medium"/>
                <a:sym typeface="Quicksand Medium"/>
              </a:rPr>
              <a:t>und </a:t>
            </a:r>
            <a:r>
              <a:rPr lang="en-US" sz="2800" dirty="0" err="1">
                <a:solidFill>
                  <a:schemeClr val="lt1"/>
                </a:solidFill>
                <a:latin typeface="Quicksand" panose="020B0604020202020204" charset="0"/>
                <a:ea typeface="Quicksand Medium"/>
                <a:cs typeface="Quicksand Medium"/>
                <a:sym typeface="Quicksand Medium"/>
              </a:rPr>
              <a:t>stimuliert</a:t>
            </a:r>
            <a:r>
              <a:rPr lang="en-US" sz="2800" dirty="0">
                <a:solidFill>
                  <a:schemeClr val="lt1"/>
                </a:solidFill>
                <a:latin typeface="Quicksand" panose="020B0604020202020204" charset="0"/>
                <a:ea typeface="Quicksand Medium"/>
                <a:cs typeface="Quicksand Medium"/>
                <a:sym typeface="Quicksand Medium"/>
              </a:rPr>
              <a:t> die </a:t>
            </a:r>
            <a:r>
              <a:rPr lang="en-US" sz="2800" dirty="0" err="1">
                <a:solidFill>
                  <a:schemeClr val="lt1"/>
                </a:solidFill>
                <a:latin typeface="Quicksand" panose="020B0604020202020204" charset="0"/>
                <a:ea typeface="Quicksand Medium"/>
                <a:cs typeface="Quicksand Medium"/>
                <a:sym typeface="Quicksand Medium"/>
              </a:rPr>
              <a:t>gesamte</a:t>
            </a:r>
            <a:r>
              <a:rPr lang="en-US" sz="2800" dirty="0">
                <a:solidFill>
                  <a:schemeClr val="lt1"/>
                </a:solidFill>
                <a:latin typeface="Quicksand" panose="020B0604020202020204" charset="0"/>
                <a:ea typeface="Quicksand Medium"/>
                <a:cs typeface="Quicksand Medium"/>
                <a:sym typeface="Quicksand Medium"/>
              </a:rPr>
              <a:t> Sprachentwicklung.
</a:t>
            </a:r>
          </a:p>
          <a:p>
            <a:pPr lvl="0">
              <a:lnSpc>
                <a:spcPct val="115000"/>
              </a:lnSpc>
              <a:spcBef>
                <a:spcPts val="1200"/>
              </a:spcBef>
            </a:pPr>
            <a:r>
              <a:rPr lang="en-US" sz="2800" b="1" dirty="0">
                <a:solidFill>
                  <a:schemeClr val="lt1"/>
                </a:solidFill>
                <a:latin typeface="Quicksand" panose="020B0604020202020204" charset="0"/>
                <a:ea typeface="Quicksand Medium"/>
                <a:cs typeface="Quicksand Medium"/>
                <a:sym typeface="Quicksand Medium"/>
              </a:rPr>
              <a:t>"Sie </a:t>
            </a:r>
            <a:r>
              <a:rPr lang="en-US" sz="2800" b="1" dirty="0" err="1">
                <a:solidFill>
                  <a:schemeClr val="lt1"/>
                </a:solidFill>
                <a:latin typeface="Quicksand" panose="020B0604020202020204" charset="0"/>
                <a:ea typeface="Quicksand Medium"/>
                <a:cs typeface="Quicksand Medium"/>
                <a:sym typeface="Quicksand Medium"/>
              </a:rPr>
              <a:t>sollten</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zuerst</a:t>
            </a:r>
            <a:r>
              <a:rPr lang="en-US" sz="2800" b="1" dirty="0">
                <a:solidFill>
                  <a:schemeClr val="lt1"/>
                </a:solidFill>
                <a:latin typeface="Quicksand" panose="020B0604020202020204" charset="0"/>
                <a:ea typeface="Quicksand Medium"/>
                <a:cs typeface="Quicksand Medium"/>
                <a:sym typeface="Quicksand Medium"/>
              </a:rPr>
              <a:t> die </a:t>
            </a:r>
            <a:r>
              <a:rPr lang="en-US" sz="2800" b="1" dirty="0" err="1">
                <a:solidFill>
                  <a:schemeClr val="lt1"/>
                </a:solidFill>
                <a:latin typeface="Quicksand" panose="020B0604020202020204" charset="0"/>
                <a:ea typeface="Quicksand Medium"/>
                <a:cs typeface="Quicksand Medium"/>
                <a:sym typeface="Quicksand Medium"/>
              </a:rPr>
              <a:t>gesprochene</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Sprache</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lernen</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dann</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später</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gebärden</a:t>
            </a:r>
            <a:r>
              <a:rPr lang="en-US" sz="2800" b="1" dirty="0">
                <a:solidFill>
                  <a:schemeClr val="lt1"/>
                </a:solidFill>
                <a:latin typeface="Quicksand" panose="020B0604020202020204" charset="0"/>
                <a:ea typeface="Quicksand Medium"/>
                <a:cs typeface="Quicksand Medium"/>
                <a:sym typeface="Quicksand Medium"/>
              </a:rPr>
              <a:t>."</a:t>
            </a:r>
            <a:r>
              <a:rPr lang="en-US" sz="2800" dirty="0">
                <a:solidFill>
                  <a:schemeClr val="lt1"/>
                </a:solidFill>
                <a:latin typeface="Quicksand" panose="020B0604020202020204" charset="0"/>
                <a:ea typeface="Quicksand Medium"/>
                <a:cs typeface="Quicksand Medium"/>
                <a:sym typeface="Quicksand Medium"/>
              </a:rPr>
              <a:t>
Kinder </a:t>
            </a:r>
            <a:r>
              <a:rPr lang="en-US" sz="2800" dirty="0" err="1">
                <a:solidFill>
                  <a:schemeClr val="lt1"/>
                </a:solidFill>
                <a:latin typeface="Quicksand" panose="020B0604020202020204" charset="0"/>
                <a:ea typeface="Quicksand Medium"/>
                <a:cs typeface="Quicksand Medium"/>
                <a:sym typeface="Quicksand Medium"/>
              </a:rPr>
              <a:t>brauchen</a:t>
            </a:r>
            <a:r>
              <a:rPr lang="en-US" sz="2800" dirty="0">
                <a:solidFill>
                  <a:schemeClr val="lt1"/>
                </a:solidFill>
                <a:latin typeface="Quicksand" panose="020B0604020202020204" charset="0"/>
                <a:ea typeface="Quicksand Medium"/>
                <a:cs typeface="Quicksand Medium"/>
                <a:sym typeface="Quicksand Medium"/>
              </a:rPr>
              <a:t> von Anfang an </a:t>
            </a:r>
            <a:r>
              <a:rPr lang="en-US" sz="2800" dirty="0" err="1">
                <a:solidFill>
                  <a:schemeClr val="lt1"/>
                </a:solidFill>
                <a:latin typeface="Quicksand" panose="020B0604020202020204" charset="0"/>
                <a:ea typeface="Quicksand Medium"/>
                <a:cs typeface="Quicksand Medium"/>
                <a:sym typeface="Quicksand Medium"/>
              </a:rPr>
              <a:t>Zugang</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zur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ihrer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Erstsprache</a:t>
            </a:r>
            <a:r>
              <a:rPr lang="en-US" sz="2800" dirty="0">
                <a:solidFill>
                  <a:schemeClr val="lt1"/>
                </a:solidFill>
                <a:latin typeface="Quicksand" panose="020B0604020202020204" charset="0"/>
                <a:ea typeface="Quicksand Medium"/>
                <a:cs typeface="Quicksand Medium"/>
                <a:sym typeface="Quicksand Medium"/>
              </a:rPr>
              <a:t>,</a:t>
            </a:r>
            <a:br>
              <a:rPr lang="en-US" sz="2800" dirty="0">
                <a:solidFill>
                  <a:schemeClr val="lt1"/>
                </a:solidFill>
                <a:latin typeface="Quicksand" panose="020B0604020202020204" charset="0"/>
                <a:ea typeface="Quicksand Medium"/>
                <a:cs typeface="Quicksand Medium"/>
                <a:sym typeface="Quicksand Medium"/>
              </a:rPr>
            </a:br>
            <a:r>
              <a:rPr lang="en-US" sz="2800" dirty="0" err="1">
                <a:solidFill>
                  <a:schemeClr val="lt1"/>
                </a:solidFill>
                <a:latin typeface="Quicksand" panose="020B0604020202020204" charset="0"/>
                <a:ea typeface="Quicksand Medium"/>
                <a:cs typeface="Quicksand Medium"/>
                <a:sym typeface="Quicksand Medium"/>
              </a:rPr>
              <a:t>sie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ist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wichtig</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zum</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Erwerb</a:t>
            </a:r>
            <a:r>
              <a:rPr lang="en-US" sz="2800" dirty="0">
                <a:solidFill>
                  <a:schemeClr val="lt1"/>
                </a:solidFill>
                <a:latin typeface="Quicksand" panose="020B0604020202020204" charset="0"/>
                <a:ea typeface="Quicksand Medium"/>
                <a:cs typeface="Quicksand Medium"/>
                <a:sym typeface="Quicksand Medium"/>
              </a:rPr>
              <a:t> der </a:t>
            </a:r>
            <a:r>
              <a:rPr lang="en-US" sz="2800" dirty="0" err="1">
                <a:solidFill>
                  <a:schemeClr val="lt1"/>
                </a:solidFill>
                <a:latin typeface="Quicksand" panose="020B0604020202020204" charset="0"/>
                <a:ea typeface="Quicksand Medium"/>
                <a:cs typeface="Quicksand Medium"/>
                <a:sym typeface="Quicksand Medium"/>
              </a:rPr>
              <a:t>Zweitsprache</a:t>
            </a:r>
            <a:r>
              <a:rPr lang="en-US" sz="2800" dirty="0">
                <a:solidFill>
                  <a:schemeClr val="lt1"/>
                </a:solidFill>
                <a:latin typeface="Quicksand" panose="020B0604020202020204" charset="0"/>
                <a:ea typeface="Quicksand Medium"/>
                <a:cs typeface="Quicksand Medium"/>
                <a:sym typeface="Quicksand Medium"/>
              </a:rPr>
              <a:t>!</a:t>
            </a:r>
            <a:br>
              <a:rPr lang="en-US" sz="2200" dirty="0">
                <a:solidFill>
                  <a:schemeClr val="lt1"/>
                </a:solidFill>
              </a:rPr>
            </a:br>
            <a:endParaRPr sz="2200" dirty="0">
              <a:solidFill>
                <a:schemeClr val="lt1"/>
              </a:solidFill>
            </a:endParaRPr>
          </a:p>
        </p:txBody>
      </p:sp>
      <p:pic>
        <p:nvPicPr>
          <p:cNvPr id="175" name="Google Shape;175;g34d582fec11_1_11"/>
          <p:cNvPicPr preferRelativeResize="0"/>
          <p:nvPr/>
        </p:nvPicPr>
        <p:blipFill rotWithShape="1">
          <a:blip r:embed="rId5">
            <a:alphaModFix/>
          </a:blip>
          <a:srcRect l="64660" b="33297"/>
          <a:stretch/>
        </p:blipFill>
        <p:spPr>
          <a:xfrm>
            <a:off x="14290175" y="485050"/>
            <a:ext cx="2922102" cy="310241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79"/>
        <p:cNvGrpSpPr/>
        <p:nvPr/>
      </p:nvGrpSpPr>
      <p:grpSpPr>
        <a:xfrm>
          <a:off x="0" y="0"/>
          <a:ext cx="0" cy="0"/>
          <a:chOff x="0" y="0"/>
          <a:chExt cx="0" cy="0"/>
        </a:xfrm>
      </p:grpSpPr>
      <p:grpSp>
        <p:nvGrpSpPr>
          <p:cNvPr id="180" name="Google Shape;180;g35774718967_0_42"/>
          <p:cNvGrpSpPr/>
          <p:nvPr/>
        </p:nvGrpSpPr>
        <p:grpSpPr>
          <a:xfrm>
            <a:off x="0" y="-216993"/>
            <a:ext cx="2922102" cy="10504504"/>
            <a:chOff x="0" y="-57150"/>
            <a:chExt cx="769602" cy="2766600"/>
          </a:xfrm>
        </p:grpSpPr>
        <p:sp>
          <p:nvSpPr>
            <p:cNvPr id="181" name="Google Shape;181;g35774718967_0_4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g35774718967_0_42"/>
            <p:cNvSpPr txBox="1"/>
            <p:nvPr/>
          </p:nvSpPr>
          <p:spPr>
            <a:xfrm>
              <a:off x="0" y="-57150"/>
              <a:ext cx="769500" cy="2766600"/>
            </a:xfrm>
            <a:prstGeom prst="rect">
              <a:avLst/>
            </a:prstGeom>
            <a:solidFill>
              <a:srgbClr val="843F98"/>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83" name="Google Shape;183;g35774718967_0_4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4" name="Google Shape;184;g35774718967_0_4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g35774718967_0_42"/>
          <p:cNvSpPr txBox="1"/>
          <p:nvPr/>
        </p:nvSpPr>
        <p:spPr>
          <a:xfrm>
            <a:off x="3763875" y="676531"/>
            <a:ext cx="13065600" cy="1486561"/>
          </a:xfrm>
          <a:prstGeom prst="rect">
            <a:avLst/>
          </a:prstGeom>
          <a:noFill/>
          <a:ln>
            <a:noFill/>
          </a:ln>
        </p:spPr>
        <p:txBody>
          <a:bodyPr spcFirstLastPara="1" wrap="square" lIns="0" tIns="0" rIns="0" bIns="0" anchor="t" anchorCtr="0">
            <a:spAutoFit/>
          </a:bodyPr>
          <a:lstStyle/>
          <a:p>
            <a:pPr lvl="0">
              <a:lnSpc>
                <a:spcPct val="140000"/>
              </a:lnSpc>
            </a:pPr>
            <a:r>
              <a:rPr lang="en-US" sz="6900" dirty="0" err="1">
                <a:solidFill>
                  <a:srgbClr val="FFFFFF"/>
                </a:solidFill>
                <a:latin typeface="Anton"/>
                <a:ea typeface="Anton"/>
                <a:cs typeface="Anton"/>
                <a:sym typeface="Anton"/>
              </a:rPr>
              <a:t>Häufige</a:t>
            </a:r>
            <a:r>
              <a:rPr lang="en-US" sz="6900" dirty="0">
                <a:solidFill>
                  <a:srgbClr val="FFFFFF"/>
                </a:solidFill>
                <a:latin typeface="Anton"/>
                <a:ea typeface="Anton"/>
                <a:cs typeface="Anton"/>
                <a:sym typeface="Anton"/>
              </a:rPr>
              <a:t> </a:t>
            </a:r>
            <a:r>
              <a:rPr lang="en-US" sz="6900" dirty="0" err="1">
                <a:solidFill>
                  <a:srgbClr val="FFFFFF"/>
                </a:solidFill>
                <a:latin typeface="Anton"/>
                <a:ea typeface="Anton"/>
                <a:cs typeface="Anton"/>
                <a:sym typeface="Anton"/>
              </a:rPr>
              <a:t>Missverständnisse</a:t>
            </a:r>
            <a:endParaRPr sz="2400" dirty="0">
              <a:latin typeface="Anton"/>
              <a:ea typeface="Anton"/>
              <a:cs typeface="Anton"/>
              <a:sym typeface="Anton"/>
            </a:endParaRPr>
          </a:p>
        </p:txBody>
      </p:sp>
      <p:sp>
        <p:nvSpPr>
          <p:cNvPr id="186" name="Google Shape;186;g35774718967_0_42"/>
          <p:cNvSpPr txBox="1"/>
          <p:nvPr/>
        </p:nvSpPr>
        <p:spPr>
          <a:xfrm>
            <a:off x="3381075" y="3171330"/>
            <a:ext cx="14162342" cy="5838491"/>
          </a:xfrm>
          <a:prstGeom prst="rect">
            <a:avLst/>
          </a:prstGeom>
          <a:noFill/>
          <a:ln>
            <a:noFill/>
          </a:ln>
        </p:spPr>
        <p:txBody>
          <a:bodyPr spcFirstLastPara="1" wrap="square" lIns="91425" tIns="91425" rIns="91425" bIns="91425" anchor="t" anchorCtr="0">
            <a:spAutoFit/>
          </a:bodyPr>
          <a:lstStyle/>
          <a:p>
            <a:pPr lvl="0">
              <a:lnSpc>
                <a:spcPct val="115000"/>
              </a:lnSpc>
              <a:spcBef>
                <a:spcPts val="1200"/>
              </a:spcBef>
            </a:pPr>
            <a:r>
              <a:rPr lang="en-US" sz="2800" b="1" dirty="0">
                <a:solidFill>
                  <a:schemeClr val="lt1"/>
                </a:solidFill>
                <a:latin typeface="Quicksand" panose="020B0604020202020204" charset="0"/>
                <a:ea typeface="Quicksand Medium"/>
                <a:cs typeface="Quicksand Medium"/>
                <a:sym typeface="Quicksand Medium"/>
              </a:rPr>
              <a:t>“Wenn </a:t>
            </a:r>
            <a:r>
              <a:rPr lang="en-US" sz="2800" b="1" dirty="0" err="1">
                <a:solidFill>
                  <a:schemeClr val="lt1"/>
                </a:solidFill>
                <a:latin typeface="Quicksand" panose="020B0604020202020204" charset="0"/>
                <a:ea typeface="Quicksand Medium"/>
                <a:cs typeface="Quicksand Medium"/>
                <a:sym typeface="Quicksand Medium"/>
              </a:rPr>
              <a:t>ein</a:t>
            </a:r>
            <a:r>
              <a:rPr lang="en-US" sz="2800" b="1" dirty="0">
                <a:solidFill>
                  <a:schemeClr val="lt1"/>
                </a:solidFill>
                <a:latin typeface="Quicksand" panose="020B0604020202020204" charset="0"/>
                <a:ea typeface="Quicksand Medium"/>
                <a:cs typeface="Quicksand Medium"/>
                <a:sym typeface="Quicksand Medium"/>
              </a:rPr>
              <a:t> Kind </a:t>
            </a:r>
            <a:r>
              <a:rPr lang="en-US" sz="2800" b="1" dirty="0" err="1">
                <a:solidFill>
                  <a:schemeClr val="lt1"/>
                </a:solidFill>
                <a:latin typeface="Quicksand" panose="020B0604020202020204" charset="0"/>
                <a:ea typeface="Quicksand Medium"/>
                <a:cs typeface="Quicksand Medium"/>
                <a:sym typeface="Quicksand Medium"/>
              </a:rPr>
              <a:t>ein</a:t>
            </a:r>
            <a:r>
              <a:rPr lang="en-US" sz="2800" b="1" dirty="0">
                <a:solidFill>
                  <a:schemeClr val="lt1"/>
                </a:solidFill>
                <a:latin typeface="Quicksand" panose="020B0604020202020204" charset="0"/>
                <a:ea typeface="Quicksand Medium"/>
                <a:cs typeface="Quicksand Medium"/>
                <a:sym typeface="Quicksand Medium"/>
              </a:rPr>
              <a:t> Cochlear </a:t>
            </a:r>
            <a:r>
              <a:rPr lang="en-US" sz="2800" b="1" dirty="0" err="1">
                <a:solidFill>
                  <a:schemeClr val="lt1"/>
                </a:solidFill>
                <a:latin typeface="Quicksand" panose="020B0604020202020204" charset="0"/>
                <a:ea typeface="Quicksand Medium"/>
                <a:cs typeface="Quicksand Medium"/>
                <a:sym typeface="Quicksand Medium"/>
              </a:rPr>
              <a:t>Implantat</a:t>
            </a:r>
            <a:r>
              <a:rPr lang="en-US" sz="2800" b="1" dirty="0">
                <a:solidFill>
                  <a:schemeClr val="lt1"/>
                </a:solidFill>
                <a:latin typeface="Quicksand" panose="020B0604020202020204" charset="0"/>
                <a:ea typeface="Quicksand Medium"/>
                <a:cs typeface="Quicksand Medium"/>
                <a:sym typeface="Quicksand Medium"/>
              </a:rPr>
              <a:t> (CI) hat, </a:t>
            </a:r>
            <a:br>
              <a:rPr lang="en-US" sz="2800" b="1" dirty="0">
                <a:solidFill>
                  <a:schemeClr val="lt1"/>
                </a:solidFill>
                <a:latin typeface="Quicksand" panose="020B0604020202020204" charset="0"/>
                <a:ea typeface="Quicksand Medium"/>
                <a:cs typeface="Quicksand Medium"/>
                <a:sym typeface="Quicksand Medium"/>
              </a:rPr>
            </a:br>
            <a:r>
              <a:rPr lang="en-US" sz="2800" b="1" dirty="0" err="1">
                <a:solidFill>
                  <a:schemeClr val="lt1"/>
                </a:solidFill>
                <a:latin typeface="Quicksand" panose="020B0604020202020204" charset="0"/>
                <a:ea typeface="Quicksand Medium"/>
                <a:cs typeface="Quicksand Medium"/>
                <a:sym typeface="Quicksand Medium"/>
              </a:rPr>
              <a:t>braucht</a:t>
            </a:r>
            <a:r>
              <a:rPr lang="en-US" sz="2800" b="1" dirty="0">
                <a:solidFill>
                  <a:schemeClr val="lt1"/>
                </a:solidFill>
                <a:latin typeface="Quicksand" panose="020B0604020202020204" charset="0"/>
                <a:ea typeface="Quicksand Medium"/>
                <a:cs typeface="Quicksand Medium"/>
                <a:sym typeface="Quicksand Medium"/>
              </a:rPr>
              <a:t> es </a:t>
            </a:r>
            <a:r>
              <a:rPr lang="en-US" sz="2800" b="1" dirty="0" err="1">
                <a:solidFill>
                  <a:schemeClr val="lt1"/>
                </a:solidFill>
                <a:latin typeface="Quicksand" panose="020B0604020202020204" charset="0"/>
                <a:ea typeface="Quicksand Medium"/>
                <a:cs typeface="Quicksand Medium"/>
                <a:sym typeface="Quicksand Medium"/>
              </a:rPr>
              <a:t>keine</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Gebärdensprache</a:t>
            </a:r>
            <a:r>
              <a:rPr lang="en-US" sz="2800" b="1" dirty="0">
                <a:solidFill>
                  <a:schemeClr val="lt1"/>
                </a:solidFill>
                <a:latin typeface="Quicksand" panose="020B0604020202020204" charset="0"/>
                <a:ea typeface="Quicksand Medium"/>
                <a:cs typeface="Quicksand Medium"/>
                <a:sym typeface="Quicksand Medium"/>
              </a:rPr>
              <a:t>.“</a:t>
            </a:r>
          </a:p>
          <a:p>
            <a:pPr lvl="0">
              <a:lnSpc>
                <a:spcPct val="150000"/>
              </a:lnSpc>
              <a:spcBef>
                <a:spcPts val="1200"/>
              </a:spcBef>
            </a:pPr>
            <a:r>
              <a:rPr lang="en-US" sz="2800" dirty="0">
                <a:solidFill>
                  <a:schemeClr val="lt1"/>
                </a:solidFill>
                <a:latin typeface="Quicksand" panose="020B0604020202020204" charset="0"/>
                <a:ea typeface="Quicksand Medium"/>
                <a:cs typeface="Quicksand Medium"/>
                <a:sym typeface="Quicksand Medium"/>
              </a:rPr>
              <a:t>
- </a:t>
            </a:r>
            <a:r>
              <a:rPr lang="en-US" sz="2800" dirty="0" err="1">
                <a:solidFill>
                  <a:schemeClr val="lt1"/>
                </a:solidFill>
                <a:latin typeface="Quicksand" panose="020B0604020202020204" charset="0"/>
                <a:ea typeface="Quicksand Medium"/>
                <a:cs typeface="Quicksand Medium"/>
                <a:sym typeface="Quicksand Medium"/>
              </a:rPr>
              <a:t>Ein</a:t>
            </a:r>
            <a:r>
              <a:rPr lang="en-US" sz="2800" dirty="0">
                <a:solidFill>
                  <a:schemeClr val="lt1"/>
                </a:solidFill>
                <a:latin typeface="Quicksand" panose="020B0604020202020204" charset="0"/>
                <a:ea typeface="Quicksand Medium"/>
                <a:cs typeface="Quicksand Medium"/>
                <a:sym typeface="Quicksand Medium"/>
              </a:rPr>
              <a:t> CI </a:t>
            </a:r>
            <a:r>
              <a:rPr lang="en-US" sz="2800" dirty="0" err="1">
                <a:solidFill>
                  <a:schemeClr val="lt1"/>
                </a:solidFill>
                <a:latin typeface="Quicksand" panose="020B0604020202020204" charset="0"/>
                <a:ea typeface="Quicksand Medium"/>
                <a:cs typeface="Quicksand Medium"/>
                <a:sym typeface="Quicksand Medium"/>
              </a:rPr>
              <a:t>ermöglicht</a:t>
            </a:r>
            <a:r>
              <a:rPr lang="en-US" sz="2800" dirty="0">
                <a:solidFill>
                  <a:schemeClr val="lt1"/>
                </a:solidFill>
                <a:latin typeface="Quicksand" panose="020B0604020202020204" charset="0"/>
                <a:ea typeface="Quicksand Medium"/>
                <a:cs typeface="Quicksand Medium"/>
                <a:sym typeface="Quicksand Medium"/>
              </a:rPr>
              <a:t> den </a:t>
            </a:r>
            <a:r>
              <a:rPr lang="en-US" sz="2800" dirty="0" err="1">
                <a:solidFill>
                  <a:schemeClr val="lt1"/>
                </a:solidFill>
                <a:latin typeface="Quicksand" panose="020B0604020202020204" charset="0"/>
                <a:ea typeface="Quicksand Medium"/>
                <a:cs typeface="Quicksand Medium"/>
                <a:sym typeface="Quicksand Medium"/>
              </a:rPr>
              <a:t>Zugang</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zu</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Klängen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aber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nicht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zur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Sprache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selbst</a:t>
            </a:r>
            <a:r>
              <a:rPr lang="en-US" sz="2800" dirty="0">
                <a:solidFill>
                  <a:schemeClr val="lt1"/>
                </a:solidFill>
                <a:latin typeface="Quicksand" panose="020B0604020202020204" charset="0"/>
                <a:ea typeface="Quicksand Medium"/>
                <a:cs typeface="Quicksand Medium"/>
                <a:sym typeface="Quicksand Medium"/>
              </a:rPr>
              <a:t>.
- </a:t>
            </a:r>
            <a:r>
              <a:rPr lang="en-US" sz="2800" dirty="0" err="1">
                <a:solidFill>
                  <a:schemeClr val="lt1"/>
                </a:solidFill>
                <a:latin typeface="Quicksand" panose="020B0604020202020204" charset="0"/>
                <a:ea typeface="Quicksand Medium"/>
                <a:cs typeface="Quicksand Medium"/>
                <a:sym typeface="Quicksand Medium"/>
              </a:rPr>
              <a:t>Ein</a:t>
            </a:r>
            <a:r>
              <a:rPr lang="en-US" sz="2800" dirty="0">
                <a:solidFill>
                  <a:schemeClr val="lt1"/>
                </a:solidFill>
                <a:latin typeface="Quicksand" panose="020B0604020202020204" charset="0"/>
                <a:ea typeface="Quicksand Medium"/>
                <a:cs typeface="Quicksand Medium"/>
                <a:sym typeface="Quicksand Medium"/>
              </a:rPr>
              <a:t> CI </a:t>
            </a:r>
            <a:r>
              <a:rPr lang="en-US" sz="2800" dirty="0" err="1">
                <a:solidFill>
                  <a:schemeClr val="lt1"/>
                </a:solidFill>
                <a:latin typeface="Quicksand" panose="020B0604020202020204" charset="0"/>
                <a:ea typeface="Quicksand Medium"/>
                <a:cs typeface="Quicksand Medium"/>
                <a:sym typeface="Quicksand Medium"/>
              </a:rPr>
              <a:t>ist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keine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Garantie</a:t>
            </a:r>
            <a:r>
              <a:rPr lang="en-US" sz="2800" dirty="0">
                <a:solidFill>
                  <a:schemeClr val="lt1"/>
                </a:solidFill>
                <a:latin typeface="Quicksand" panose="020B0604020202020204" charset="0"/>
                <a:ea typeface="Quicksand Medium"/>
                <a:cs typeface="Quicksand Medium"/>
                <a:sym typeface="Quicksand Medium"/>
              </a:rPr>
              <a:t> für </a:t>
            </a:r>
            <a:r>
              <a:rPr lang="en-US" sz="2800" dirty="0" err="1">
                <a:solidFill>
                  <a:schemeClr val="lt1"/>
                </a:solidFill>
                <a:latin typeface="Quicksand" panose="020B0604020202020204" charset="0"/>
                <a:ea typeface="Quicksand Medium"/>
                <a:cs typeface="Quicksand Medium"/>
                <a:sym typeface="Quicksand Medium"/>
              </a:rPr>
              <a:t>eine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vollständige</a:t>
            </a:r>
            <a:r>
              <a:rPr lang="en-US" sz="2800" dirty="0">
                <a:solidFill>
                  <a:schemeClr val="lt1"/>
                </a:solidFill>
                <a:latin typeface="Quicksand" panose="020B0604020202020204" charset="0"/>
                <a:ea typeface="Quicksand Medium"/>
                <a:cs typeface="Quicksand Medium"/>
                <a:sym typeface="Quicksand Medium"/>
              </a:rPr>
              <a:t> Sprachentwicklung.
- Die </a:t>
            </a:r>
            <a:r>
              <a:rPr lang="en-US" sz="2800" dirty="0" err="1">
                <a:solidFill>
                  <a:schemeClr val="lt1"/>
                </a:solidFill>
                <a:latin typeface="Quicksand" panose="020B0604020202020204" charset="0"/>
                <a:ea typeface="Quicksand Medium"/>
                <a:cs typeface="Quicksand Medium"/>
                <a:sym typeface="Quicksand Medium"/>
              </a:rPr>
              <a:t>Gebärdensprache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bleibt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unverzichtbar</a:t>
            </a:r>
            <a:r>
              <a:rPr lang="en-US" sz="2800" dirty="0">
                <a:solidFill>
                  <a:schemeClr val="lt1"/>
                </a:solidFill>
                <a:latin typeface="Quicksand" panose="020B0604020202020204" charset="0"/>
                <a:ea typeface="Quicksand Medium"/>
                <a:cs typeface="Quicksand Medium"/>
                <a:sym typeface="Quicksand Medium"/>
              </a:rPr>
              <a:t> – </a:t>
            </a:r>
            <a:r>
              <a:rPr lang="en-US" sz="2800" dirty="0" err="1">
                <a:solidFill>
                  <a:schemeClr val="lt1"/>
                </a:solidFill>
                <a:latin typeface="Quicksand" panose="020B0604020202020204" charset="0"/>
                <a:ea typeface="Quicksand Medium"/>
                <a:cs typeface="Quicksand Medium"/>
                <a:sym typeface="Quicksand Medium"/>
              </a:rPr>
              <a:t>als</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Grundlage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oder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als</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Unterstützung</a:t>
            </a:r>
            <a:r>
              <a:rPr lang="en-US" sz="2800" dirty="0">
                <a:solidFill>
                  <a:schemeClr val="lt1"/>
                </a:solidFill>
                <a:latin typeface="Quicksand" panose="020B0604020202020204" charset="0"/>
                <a:ea typeface="Quicksand Medium"/>
                <a:cs typeface="Quicksand Medium"/>
                <a:sym typeface="Quicksand Medium"/>
              </a:rPr>
              <a:t>.
- </a:t>
            </a:r>
            <a:r>
              <a:rPr lang="en-US" sz="2800" dirty="0" err="1">
                <a:solidFill>
                  <a:schemeClr val="lt1"/>
                </a:solidFill>
                <a:latin typeface="Quicksand" panose="020B0604020202020204" charset="0"/>
                <a:ea typeface="Quicksand Medium"/>
                <a:cs typeface="Quicksand Medium"/>
                <a:sym typeface="Quicksand Medium"/>
              </a:rPr>
              <a:t>Zweisprachigkeit</a:t>
            </a:r>
            <a:r>
              <a:rPr lang="en-US" sz="2800" dirty="0">
                <a:solidFill>
                  <a:schemeClr val="lt1"/>
                </a:solidFill>
                <a:latin typeface="Quicksand" panose="020B0604020202020204" charset="0"/>
                <a:ea typeface="Quicksand Medium"/>
                <a:cs typeface="Quicksand Medium"/>
                <a:sym typeface="Quicksand Medium"/>
              </a:rPr>
              <a:t> (Laut- und </a:t>
            </a:r>
            <a:r>
              <a:rPr lang="en-US" sz="2800" dirty="0" err="1">
                <a:solidFill>
                  <a:schemeClr val="lt1"/>
                </a:solidFill>
                <a:latin typeface="Quicksand" panose="020B0604020202020204" charset="0"/>
                <a:ea typeface="Quicksand Medium"/>
                <a:cs typeface="Quicksand Medium"/>
                <a:sym typeface="Quicksand Medium"/>
              </a:rPr>
              <a:t>Gebärdensprache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ist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kraftvoll</a:t>
            </a:r>
            <a:r>
              <a:rPr lang="en-US" sz="2800" dirty="0">
                <a:solidFill>
                  <a:schemeClr val="lt1"/>
                </a:solidFill>
                <a:latin typeface="Quicksand" panose="020B0604020202020204" charset="0"/>
                <a:ea typeface="Quicksand Medium"/>
                <a:cs typeface="Quicksand Medium"/>
                <a:sym typeface="Quicksand Medium"/>
              </a:rPr>
              <a:t> und </a:t>
            </a:r>
            <a:r>
              <a:rPr lang="en-US" sz="2800" dirty="0" err="1">
                <a:solidFill>
                  <a:schemeClr val="lt1"/>
                </a:solidFill>
                <a:latin typeface="Quicksand" panose="020B0604020202020204" charset="0"/>
                <a:ea typeface="Quicksand Medium"/>
                <a:cs typeface="Quicksand Medium"/>
                <a:sym typeface="Quicksand Medium"/>
              </a:rPr>
              <a:t>möglich</a:t>
            </a:r>
            <a:r>
              <a:rPr lang="en-US" sz="2800" dirty="0">
                <a:solidFill>
                  <a:schemeClr val="lt1"/>
                </a:solidFill>
                <a:latin typeface="Quicksand" panose="020B0604020202020204" charset="0"/>
                <a:ea typeface="Quicksand Medium"/>
                <a:cs typeface="Quicksand Medium"/>
                <a:sym typeface="Quicksand Medium"/>
              </a:rPr>
              <a:t>.</a:t>
            </a:r>
            <a:br>
              <a:rPr lang="en-US" sz="2200" dirty="0">
                <a:solidFill>
                  <a:schemeClr val="lt1"/>
                </a:solidFill>
              </a:rPr>
            </a:br>
            <a:endParaRPr sz="2200" dirty="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90"/>
        <p:cNvGrpSpPr/>
        <p:nvPr/>
      </p:nvGrpSpPr>
      <p:grpSpPr>
        <a:xfrm>
          <a:off x="0" y="0"/>
          <a:ext cx="0" cy="0"/>
          <a:chOff x="0" y="0"/>
          <a:chExt cx="0" cy="0"/>
        </a:xfrm>
      </p:grpSpPr>
      <p:grpSp>
        <p:nvGrpSpPr>
          <p:cNvPr id="191" name="Google Shape;191;g35774718967_0_32"/>
          <p:cNvGrpSpPr/>
          <p:nvPr/>
        </p:nvGrpSpPr>
        <p:grpSpPr>
          <a:xfrm>
            <a:off x="0" y="-216993"/>
            <a:ext cx="2922102" cy="10504504"/>
            <a:chOff x="0" y="-57150"/>
            <a:chExt cx="769602" cy="2766600"/>
          </a:xfrm>
        </p:grpSpPr>
        <p:sp>
          <p:nvSpPr>
            <p:cNvPr id="192" name="Google Shape;192;g35774718967_0_3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3" name="Google Shape;193;g35774718967_0_32"/>
            <p:cNvSpPr txBox="1"/>
            <p:nvPr/>
          </p:nvSpPr>
          <p:spPr>
            <a:xfrm>
              <a:off x="0" y="-57150"/>
              <a:ext cx="769500" cy="2766600"/>
            </a:xfrm>
            <a:prstGeom prst="rect">
              <a:avLst/>
            </a:prstGeom>
            <a:solidFill>
              <a:srgbClr val="039796"/>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4" name="Google Shape;194;g35774718967_0_3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g35774718967_0_3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6" name="Google Shape;196;g35774718967_0_32"/>
          <p:cNvSpPr txBox="1"/>
          <p:nvPr/>
        </p:nvSpPr>
        <p:spPr>
          <a:xfrm>
            <a:off x="4064283" y="372372"/>
            <a:ext cx="13065600" cy="1400383"/>
          </a:xfrm>
          <a:prstGeom prst="rect">
            <a:avLst/>
          </a:prstGeom>
          <a:noFill/>
          <a:ln>
            <a:noFill/>
          </a:ln>
        </p:spPr>
        <p:txBody>
          <a:bodyPr spcFirstLastPara="1" wrap="square" lIns="0" tIns="0" rIns="0" bIns="0" anchor="t" anchorCtr="0">
            <a:spAutoFit/>
          </a:bodyPr>
          <a:lstStyle/>
          <a:p>
            <a:pPr lvl="0">
              <a:lnSpc>
                <a:spcPct val="140000"/>
              </a:lnSpc>
            </a:pPr>
            <a:r>
              <a:rPr lang="en-US" sz="6500" dirty="0" err="1">
                <a:solidFill>
                  <a:srgbClr val="FFFFFF"/>
                </a:solidFill>
                <a:latin typeface="Anton"/>
                <a:ea typeface="Anton"/>
                <a:cs typeface="Anton"/>
                <a:sym typeface="Anton"/>
              </a:rPr>
              <a:t>Zweisprachigkeit</a:t>
            </a:r>
            <a:endParaRPr sz="2000" dirty="0">
              <a:latin typeface="Anton"/>
              <a:ea typeface="Anton"/>
              <a:cs typeface="Anton"/>
              <a:sym typeface="Anton"/>
            </a:endParaRPr>
          </a:p>
        </p:txBody>
      </p:sp>
      <p:sp>
        <p:nvSpPr>
          <p:cNvPr id="197" name="Google Shape;197;g35774718967_0_32"/>
          <p:cNvSpPr txBox="1"/>
          <p:nvPr/>
        </p:nvSpPr>
        <p:spPr>
          <a:xfrm>
            <a:off x="4064283" y="1772755"/>
            <a:ext cx="13448400" cy="6678721"/>
          </a:xfrm>
          <a:prstGeom prst="rect">
            <a:avLst/>
          </a:prstGeom>
          <a:noFill/>
          <a:ln>
            <a:noFill/>
          </a:ln>
        </p:spPr>
        <p:txBody>
          <a:bodyPr spcFirstLastPara="1" wrap="square" lIns="91425" tIns="91425" rIns="91425" bIns="91425" anchor="t" anchorCtr="0">
            <a:spAutoFit/>
          </a:bodyPr>
          <a:lstStyle/>
          <a:p>
            <a:pPr lvl="0">
              <a:lnSpc>
                <a:spcPct val="115000"/>
              </a:lnSpc>
              <a:spcBef>
                <a:spcPts val="1200"/>
              </a:spcBef>
              <a:buClr>
                <a:schemeClr val="dk1"/>
              </a:buClr>
              <a:buSzPts val="1100"/>
            </a:pPr>
            <a:r>
              <a:rPr lang="en-US" sz="2800" b="1" dirty="0">
                <a:solidFill>
                  <a:schemeClr val="lt1"/>
                </a:solidFill>
                <a:latin typeface="Quicksand"/>
                <a:ea typeface="Quicksand"/>
                <a:cs typeface="Quicksand"/>
                <a:sym typeface="Quicksand"/>
              </a:rPr>
              <a:t>Was </a:t>
            </a:r>
            <a:r>
              <a:rPr lang="en-US" sz="2800" b="1" dirty="0" err="1">
                <a:solidFill>
                  <a:schemeClr val="lt1"/>
                </a:solidFill>
                <a:latin typeface="Quicksand"/>
                <a:ea typeface="Quicksand"/>
                <a:cs typeface="Quicksand"/>
                <a:sym typeface="Quicksand"/>
              </a:rPr>
              <a:t>ist</a:t>
            </a:r>
            <a:r>
              <a:rPr lang="en-US" sz="2800" b="1" dirty="0">
                <a:solidFill>
                  <a:schemeClr val="lt1"/>
                </a:solidFill>
                <a:latin typeface="Quicksand"/>
                <a:ea typeface="Quicksand"/>
                <a:cs typeface="Quicksand"/>
                <a:sym typeface="Quicksand"/>
              </a:rPr>
              <a:t> </a:t>
            </a:r>
            <a:r>
              <a:rPr lang="en-US" sz="2800" b="1" dirty="0" err="1">
                <a:solidFill>
                  <a:schemeClr val="lt1"/>
                </a:solidFill>
                <a:latin typeface="Quicksand"/>
                <a:ea typeface="Quicksand"/>
                <a:cs typeface="Quicksand"/>
                <a:sym typeface="Quicksand"/>
              </a:rPr>
              <a:t>Zweisprachigkeit</a:t>
            </a:r>
            <a:r>
              <a:rPr lang="en-US" sz="2800" b="1" dirty="0">
                <a:solidFill>
                  <a:schemeClr val="lt1"/>
                </a:solidFill>
                <a:latin typeface="Quicksand"/>
                <a:ea typeface="Quicksand"/>
                <a:cs typeface="Quicksand"/>
                <a:sym typeface="Quicksand"/>
              </a:rPr>
              <a:t>?</a:t>
            </a:r>
            <a:r>
              <a:rPr lang="en-US" sz="2800" dirty="0">
                <a:solidFill>
                  <a:schemeClr val="lt1"/>
                </a:solidFill>
                <a:latin typeface="Quicksand"/>
                <a:ea typeface="Quicksand"/>
                <a:cs typeface="Quicksand"/>
                <a:sym typeface="Quicksand"/>
              </a:rPr>
              <a:t>
ZWEI </a:t>
            </a:r>
            <a:r>
              <a:rPr lang="en-US" sz="2800" dirty="0" err="1">
                <a:solidFill>
                  <a:schemeClr val="lt1"/>
                </a:solidFill>
                <a:latin typeface="Quicksand"/>
                <a:ea typeface="Quicksand"/>
                <a:cs typeface="Quicksand"/>
                <a:sym typeface="Quicksand"/>
              </a:rPr>
              <a:t>Sprachen</a:t>
            </a:r>
            <a:r>
              <a:rPr lang="en-US" sz="2800" dirty="0">
                <a:solidFill>
                  <a:schemeClr val="lt1"/>
                </a:solidFill>
                <a:latin typeface="Quicksand"/>
                <a:ea typeface="Quicksand"/>
                <a:cs typeface="Quicksand"/>
                <a:sym typeface="Quicksand"/>
              </a:rPr>
              <a:t> </a:t>
            </a:r>
            <a:r>
              <a:rPr lang="en-US" sz="2800" dirty="0" err="1">
                <a:solidFill>
                  <a:schemeClr val="lt1"/>
                </a:solidFill>
                <a:latin typeface="Quicksand"/>
                <a:ea typeface="Quicksand"/>
                <a:cs typeface="Quicksand"/>
                <a:sym typeface="Quicksand"/>
              </a:rPr>
              <a:t>verwenden</a:t>
            </a:r>
            <a:r>
              <a:rPr lang="en-US" sz="2800" dirty="0">
                <a:solidFill>
                  <a:schemeClr val="lt1"/>
                </a:solidFill>
                <a:latin typeface="Quicksand"/>
                <a:ea typeface="Quicksand"/>
                <a:cs typeface="Quicksand"/>
                <a:sym typeface="Quicksand"/>
              </a:rPr>
              <a:t> </a:t>
            </a:r>
            <a:r>
              <a:rPr lang="en-US" sz="2800" dirty="0" err="1">
                <a:solidFill>
                  <a:schemeClr val="lt1"/>
                </a:solidFill>
                <a:latin typeface="Quicksand"/>
                <a:ea typeface="Quicksand"/>
                <a:cs typeface="Quicksand"/>
                <a:sym typeface="Quicksand"/>
              </a:rPr>
              <a:t>oder</a:t>
            </a:r>
            <a:r>
              <a:rPr lang="en-US" sz="2800" dirty="0">
                <a:solidFill>
                  <a:schemeClr val="lt1"/>
                </a:solidFill>
                <a:latin typeface="Quicksand"/>
                <a:ea typeface="Quicksand"/>
                <a:cs typeface="Quicksand"/>
                <a:sym typeface="Quicksand"/>
              </a:rPr>
              <a:t> verstehen
</a:t>
            </a:r>
            <a:r>
              <a:rPr lang="en-US" sz="2800" b="1" dirty="0">
                <a:solidFill>
                  <a:schemeClr val="lt1"/>
                </a:solidFill>
                <a:latin typeface="Quicksand"/>
                <a:ea typeface="Quicksand"/>
                <a:cs typeface="Quicksand"/>
                <a:sym typeface="Quicksand"/>
              </a:rPr>
              <a:t>&gt;&gt; </a:t>
            </a:r>
            <a:r>
              <a:rPr lang="en-US" sz="2800" dirty="0" err="1">
                <a:solidFill>
                  <a:schemeClr val="lt1"/>
                </a:solidFill>
                <a:latin typeface="Quicksand"/>
                <a:ea typeface="Quicksand"/>
                <a:cs typeface="Quicksand"/>
                <a:sym typeface="Quicksand"/>
              </a:rPr>
              <a:t>Mehrsprachigkeit</a:t>
            </a:r>
            <a:r>
              <a:rPr lang="en-US" sz="2800" dirty="0">
                <a:solidFill>
                  <a:schemeClr val="lt1"/>
                </a:solidFill>
                <a:latin typeface="Quicksand"/>
                <a:ea typeface="Quicksand"/>
                <a:cs typeface="Quicksand"/>
                <a:sym typeface="Quicksand"/>
              </a:rPr>
              <a:t>: DREI </a:t>
            </a:r>
            <a:r>
              <a:rPr lang="en-US" sz="2800" dirty="0" err="1">
                <a:solidFill>
                  <a:schemeClr val="lt1"/>
                </a:solidFill>
                <a:latin typeface="Quicksand"/>
                <a:ea typeface="Quicksand"/>
                <a:cs typeface="Quicksand"/>
                <a:sym typeface="Quicksand"/>
              </a:rPr>
              <a:t>oder</a:t>
            </a:r>
            <a:r>
              <a:rPr lang="en-US" sz="2800" dirty="0">
                <a:solidFill>
                  <a:schemeClr val="lt1"/>
                </a:solidFill>
                <a:latin typeface="Quicksand"/>
                <a:ea typeface="Quicksand"/>
                <a:cs typeface="Quicksand"/>
                <a:sym typeface="Quicksand"/>
              </a:rPr>
              <a:t> MEHR </a:t>
            </a:r>
            <a:r>
              <a:rPr lang="en-US" sz="2800" dirty="0" err="1">
                <a:solidFill>
                  <a:schemeClr val="lt1"/>
                </a:solidFill>
                <a:latin typeface="Quicksand"/>
                <a:ea typeface="Quicksand"/>
                <a:cs typeface="Quicksand"/>
                <a:sym typeface="Quicksand"/>
              </a:rPr>
              <a:t>Sprachen</a:t>
            </a:r>
            <a:r>
              <a:rPr lang="en-US" sz="2800" dirty="0">
                <a:solidFill>
                  <a:schemeClr val="lt1"/>
                </a:solidFill>
                <a:latin typeface="Quicksand"/>
                <a:ea typeface="Quicksand"/>
                <a:cs typeface="Quicksand"/>
                <a:sym typeface="Quicksand"/>
              </a:rPr>
              <a:t>
Kann </a:t>
            </a:r>
            <a:r>
              <a:rPr lang="en-US" sz="2800" dirty="0" err="1">
                <a:solidFill>
                  <a:schemeClr val="lt1"/>
                </a:solidFill>
                <a:latin typeface="Quicksand"/>
                <a:ea typeface="Quicksand"/>
                <a:cs typeface="Quicksand"/>
                <a:sym typeface="Quicksand"/>
              </a:rPr>
              <a:t>Gebärden</a:t>
            </a:r>
            <a:r>
              <a:rPr lang="en-US" sz="2800" dirty="0">
                <a:solidFill>
                  <a:schemeClr val="lt1"/>
                </a:solidFill>
                <a:latin typeface="Quicksand"/>
                <a:ea typeface="Quicksand"/>
                <a:cs typeface="Quicksand"/>
                <a:sym typeface="Quicksand"/>
              </a:rPr>
              <a:t>-/</a:t>
            </a:r>
            <a:r>
              <a:rPr lang="en-US" sz="2800" dirty="0" err="1">
                <a:solidFill>
                  <a:schemeClr val="lt1"/>
                </a:solidFill>
                <a:latin typeface="Quicksand"/>
                <a:ea typeface="Quicksand"/>
                <a:cs typeface="Quicksand"/>
                <a:sym typeface="Quicksand"/>
              </a:rPr>
              <a:t>schriftliche</a:t>
            </a:r>
            <a:r>
              <a:rPr lang="en-US" sz="2800" dirty="0">
                <a:solidFill>
                  <a:schemeClr val="lt1"/>
                </a:solidFill>
                <a:latin typeface="Quicksand"/>
                <a:ea typeface="Quicksand"/>
                <a:cs typeface="Quicksand"/>
                <a:sym typeface="Quicksand"/>
              </a:rPr>
              <a:t>/</a:t>
            </a:r>
            <a:r>
              <a:rPr lang="en-US" sz="2800" dirty="0" err="1">
                <a:solidFill>
                  <a:schemeClr val="lt1"/>
                </a:solidFill>
                <a:latin typeface="Quicksand"/>
                <a:ea typeface="Quicksand"/>
                <a:cs typeface="Quicksand"/>
                <a:sym typeface="Quicksand"/>
              </a:rPr>
              <a:t>gesprochene</a:t>
            </a:r>
            <a:r>
              <a:rPr lang="en-US" sz="2800" dirty="0">
                <a:solidFill>
                  <a:schemeClr val="lt1"/>
                </a:solidFill>
                <a:latin typeface="Quicksand"/>
                <a:ea typeface="Quicksand"/>
                <a:cs typeface="Quicksand"/>
                <a:sym typeface="Quicksand"/>
              </a:rPr>
              <a:t> </a:t>
            </a:r>
            <a:r>
              <a:rPr lang="en-US" sz="2800" dirty="0" err="1">
                <a:solidFill>
                  <a:schemeClr val="lt1"/>
                </a:solidFill>
                <a:latin typeface="Quicksand"/>
                <a:ea typeface="Quicksand"/>
                <a:cs typeface="Quicksand"/>
                <a:sym typeface="Quicksand"/>
              </a:rPr>
              <a:t>Sprache</a:t>
            </a:r>
            <a:r>
              <a:rPr lang="en-US" sz="2800" dirty="0">
                <a:solidFill>
                  <a:schemeClr val="lt1"/>
                </a:solidFill>
                <a:latin typeface="Quicksand"/>
                <a:ea typeface="Quicksand"/>
                <a:cs typeface="Quicksand"/>
                <a:sym typeface="Quicksand"/>
              </a:rPr>
              <a:t> </a:t>
            </a:r>
            <a:r>
              <a:rPr lang="en-US" sz="2800" dirty="0" err="1">
                <a:solidFill>
                  <a:schemeClr val="lt1"/>
                </a:solidFill>
                <a:latin typeface="Quicksand"/>
                <a:ea typeface="Quicksand"/>
                <a:cs typeface="Quicksand"/>
                <a:sym typeface="Quicksand"/>
              </a:rPr>
              <a:t>enthalten</a:t>
            </a:r>
            <a:endParaRPr sz="2800" dirty="0">
              <a:solidFill>
                <a:schemeClr val="lt1"/>
              </a:solidFill>
              <a:latin typeface="Quicksand"/>
              <a:ea typeface="Quicksand"/>
              <a:cs typeface="Quicksand"/>
              <a:sym typeface="Quicksand"/>
            </a:endParaRPr>
          </a:p>
          <a:p>
            <a:pPr lvl="0">
              <a:lnSpc>
                <a:spcPct val="115000"/>
              </a:lnSpc>
              <a:spcBef>
                <a:spcPts val="1200"/>
              </a:spcBef>
            </a:pPr>
            <a:endParaRPr lang="en-US" sz="2800" b="1" dirty="0">
              <a:solidFill>
                <a:schemeClr val="lt1"/>
              </a:solidFill>
              <a:latin typeface="Quicksand"/>
              <a:ea typeface="Quicksand"/>
              <a:cs typeface="Quicksand"/>
              <a:sym typeface="Quicksand"/>
            </a:endParaRPr>
          </a:p>
          <a:p>
            <a:pPr lvl="0">
              <a:lnSpc>
                <a:spcPct val="115000"/>
              </a:lnSpc>
              <a:spcBef>
                <a:spcPts val="1200"/>
              </a:spcBef>
            </a:pPr>
            <a:r>
              <a:rPr lang="en-US" sz="2800" b="1" dirty="0" err="1">
                <a:solidFill>
                  <a:schemeClr val="lt1"/>
                </a:solidFill>
                <a:latin typeface="Quicksand"/>
                <a:ea typeface="Quicksand"/>
                <a:cs typeface="Quicksand"/>
                <a:sym typeface="Quicksand"/>
              </a:rPr>
              <a:t>Beispiele</a:t>
            </a:r>
            <a:r>
              <a:rPr lang="en-US" sz="2800" b="1" dirty="0">
                <a:solidFill>
                  <a:schemeClr val="lt1"/>
                </a:solidFill>
                <a:latin typeface="Quicksand"/>
                <a:ea typeface="Quicksand"/>
                <a:cs typeface="Quicksand"/>
                <a:sym typeface="Quicksand"/>
              </a:rPr>
              <a:t>:</a:t>
            </a:r>
            <a:r>
              <a:rPr lang="en-US" sz="2800" dirty="0">
                <a:solidFill>
                  <a:schemeClr val="lt1"/>
                </a:solidFill>
                <a:latin typeface="Quicksand"/>
                <a:ea typeface="Quicksand"/>
                <a:cs typeface="Quicksand"/>
                <a:sym typeface="Quicksand"/>
              </a:rPr>
              <a:t>
ÖGS + Deutsch in Schrift/Schrift
Deutsch in Schrift/Schrift + Englisch in Schrift/Schrift 
ÖGS + </a:t>
            </a:r>
            <a:r>
              <a:rPr lang="en-US" sz="2800" dirty="0" err="1">
                <a:solidFill>
                  <a:schemeClr val="lt1"/>
                </a:solidFill>
                <a:latin typeface="Quicksand"/>
                <a:ea typeface="Quicksand"/>
                <a:cs typeface="Quicksand"/>
                <a:sym typeface="Quicksand"/>
              </a:rPr>
              <a:t>Arabisch</a:t>
            </a:r>
            <a:r>
              <a:rPr lang="en-US" sz="2800" dirty="0">
                <a:solidFill>
                  <a:schemeClr val="lt1"/>
                </a:solidFill>
                <a:latin typeface="Quicksand"/>
                <a:ea typeface="Quicksand"/>
                <a:cs typeface="Quicksand"/>
                <a:sym typeface="Quicksand"/>
              </a:rPr>
              <a:t> in Schrift/Wort
ÖGS + Deutsch in Schrift/Schrift + Englisch in Schrift/Schrift (</a:t>
            </a:r>
            <a:r>
              <a:rPr lang="en-US" sz="2800" dirty="0" err="1">
                <a:solidFill>
                  <a:schemeClr val="lt1"/>
                </a:solidFill>
                <a:latin typeface="Quicksand"/>
                <a:ea typeface="Quicksand"/>
                <a:cs typeface="Quicksand"/>
                <a:sym typeface="Quicksand"/>
              </a:rPr>
              <a:t>Mehrsprachigkeit</a:t>
            </a:r>
            <a:r>
              <a:rPr lang="en-US" sz="2800" dirty="0">
                <a:solidFill>
                  <a:schemeClr val="lt1"/>
                </a:solidFill>
                <a:latin typeface="Quicksand"/>
                <a:ea typeface="Quicksand"/>
                <a:cs typeface="Quicksand"/>
                <a:sym typeface="Quicksand"/>
              </a:rPr>
              <a:t>)</a:t>
            </a:r>
            <a:endParaRPr sz="2800" dirty="0">
              <a:solidFill>
                <a:schemeClr val="lt1"/>
              </a:solidFill>
              <a:latin typeface="Quicksand Medium"/>
              <a:ea typeface="Quicksand Medium"/>
              <a:cs typeface="Quicksand Medium"/>
              <a:sym typeface="Quicksand Medium"/>
            </a:endParaRPr>
          </a:p>
        </p:txBody>
      </p:sp>
      <p:pic>
        <p:nvPicPr>
          <p:cNvPr id="198" name="Google Shape;198;g35774718967_0_32"/>
          <p:cNvPicPr preferRelativeResize="0"/>
          <p:nvPr/>
        </p:nvPicPr>
        <p:blipFill rotWithShape="1">
          <a:blip r:embed="rId5">
            <a:alphaModFix/>
          </a:blip>
          <a:srcRect r="49568"/>
          <a:stretch/>
        </p:blipFill>
        <p:spPr>
          <a:xfrm>
            <a:off x="10906816" y="-502840"/>
            <a:ext cx="7365248" cy="82151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02"/>
        <p:cNvGrpSpPr/>
        <p:nvPr/>
      </p:nvGrpSpPr>
      <p:grpSpPr>
        <a:xfrm>
          <a:off x="0" y="0"/>
          <a:ext cx="0" cy="0"/>
          <a:chOff x="0" y="0"/>
          <a:chExt cx="0" cy="0"/>
        </a:xfrm>
      </p:grpSpPr>
      <p:grpSp>
        <p:nvGrpSpPr>
          <p:cNvPr id="203" name="Google Shape;203;g35774718967_0_52"/>
          <p:cNvGrpSpPr/>
          <p:nvPr/>
        </p:nvGrpSpPr>
        <p:grpSpPr>
          <a:xfrm>
            <a:off x="0" y="-216993"/>
            <a:ext cx="2922102" cy="10504504"/>
            <a:chOff x="0" y="-57150"/>
            <a:chExt cx="769602" cy="2766600"/>
          </a:xfrm>
        </p:grpSpPr>
        <p:sp>
          <p:nvSpPr>
            <p:cNvPr id="204" name="Google Shape;204;g35774718967_0_5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g35774718967_0_52"/>
            <p:cNvSpPr txBox="1"/>
            <p:nvPr/>
          </p:nvSpPr>
          <p:spPr>
            <a:xfrm>
              <a:off x="0" y="-57150"/>
              <a:ext cx="769500" cy="2766600"/>
            </a:xfrm>
            <a:prstGeom prst="rect">
              <a:avLst/>
            </a:prstGeom>
            <a:solidFill>
              <a:srgbClr val="039796"/>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06" name="Google Shape;206;g35774718967_0_5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 name="Google Shape;207;g35774718967_0_5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 name="Google Shape;208;g35774718967_0_52"/>
          <p:cNvSpPr txBox="1"/>
          <p:nvPr/>
        </p:nvSpPr>
        <p:spPr>
          <a:xfrm>
            <a:off x="4064283" y="1449700"/>
            <a:ext cx="13065600" cy="1400383"/>
          </a:xfrm>
          <a:prstGeom prst="rect">
            <a:avLst/>
          </a:prstGeom>
          <a:noFill/>
          <a:ln>
            <a:noFill/>
          </a:ln>
        </p:spPr>
        <p:txBody>
          <a:bodyPr spcFirstLastPara="1" wrap="square" lIns="0" tIns="0" rIns="0" bIns="0" anchor="t" anchorCtr="0">
            <a:spAutoFit/>
          </a:bodyPr>
          <a:lstStyle/>
          <a:p>
            <a:pPr lvl="0">
              <a:lnSpc>
                <a:spcPct val="140000"/>
              </a:lnSpc>
            </a:pPr>
            <a:r>
              <a:rPr lang="en-US" sz="6500" dirty="0" err="1">
                <a:solidFill>
                  <a:srgbClr val="FFFFFF"/>
                </a:solidFill>
                <a:latin typeface="Anton"/>
                <a:ea typeface="Anton"/>
                <a:cs typeface="Anton"/>
                <a:sym typeface="Anton"/>
              </a:rPr>
              <a:t>Zweisprachigkeit</a:t>
            </a:r>
            <a:endParaRPr sz="2000" dirty="0">
              <a:latin typeface="Anton"/>
              <a:ea typeface="Anton"/>
              <a:cs typeface="Anton"/>
              <a:sym typeface="Anton"/>
            </a:endParaRPr>
          </a:p>
        </p:txBody>
      </p:sp>
      <p:sp>
        <p:nvSpPr>
          <p:cNvPr id="209" name="Google Shape;209;g35774718967_0_52"/>
          <p:cNvSpPr txBox="1"/>
          <p:nvPr/>
        </p:nvSpPr>
        <p:spPr>
          <a:xfrm>
            <a:off x="3968250" y="2748825"/>
            <a:ext cx="13448400" cy="6586388"/>
          </a:xfrm>
          <a:prstGeom prst="rect">
            <a:avLst/>
          </a:prstGeom>
          <a:noFill/>
          <a:ln>
            <a:noFill/>
          </a:ln>
        </p:spPr>
        <p:txBody>
          <a:bodyPr spcFirstLastPara="1" wrap="square" lIns="91425" tIns="91425" rIns="91425" bIns="91425" anchor="t" anchorCtr="0">
            <a:spAutoFit/>
          </a:bodyPr>
          <a:lstStyle/>
          <a:p>
            <a:pPr lvl="0">
              <a:lnSpc>
                <a:spcPct val="150000"/>
              </a:lnSpc>
              <a:spcBef>
                <a:spcPts val="1200"/>
              </a:spcBef>
            </a:pPr>
            <a:r>
              <a:rPr lang="en-US" sz="2800" b="1" u="sng" dirty="0" err="1">
                <a:solidFill>
                  <a:schemeClr val="lt1"/>
                </a:solidFill>
                <a:latin typeface="Quicksand" panose="020B0604020202020204" charset="0"/>
                <a:ea typeface="Quicksand"/>
                <a:cs typeface="Quicksand"/>
                <a:sym typeface="Quicksand"/>
              </a:rPr>
              <a:t>Vorteile</a:t>
            </a:r>
            <a:r>
              <a:rPr lang="en-US" sz="2800" b="1" u="sng" dirty="0">
                <a:solidFill>
                  <a:schemeClr val="lt1"/>
                </a:solidFill>
                <a:latin typeface="Quicksand" panose="020B0604020202020204" charset="0"/>
                <a:ea typeface="Quicksand"/>
                <a:cs typeface="Quicksand"/>
                <a:sym typeface="Quicksand"/>
              </a:rPr>
              <a:t> der </a:t>
            </a:r>
            <a:r>
              <a:rPr lang="en-US" sz="2800" b="1" u="sng" dirty="0" err="1">
                <a:solidFill>
                  <a:schemeClr val="lt1"/>
                </a:solidFill>
                <a:latin typeface="Quicksand" panose="020B0604020202020204" charset="0"/>
                <a:ea typeface="Quicksand"/>
                <a:cs typeface="Quicksand"/>
                <a:sym typeface="Quicksand"/>
              </a:rPr>
              <a:t>Zweisprachigkeit</a:t>
            </a:r>
            <a:r>
              <a:rPr lang="en-US" sz="2800" b="1" u="sng" dirty="0">
                <a:solidFill>
                  <a:schemeClr val="lt1"/>
                </a:solidFill>
                <a:latin typeface="Quicksand" panose="020B0604020202020204" charset="0"/>
                <a:ea typeface="Quicksand"/>
                <a:cs typeface="Quicksand"/>
                <a:sym typeface="Quicksand"/>
              </a:rPr>
              <a:t> (Forschung):</a:t>
            </a:r>
            <a:endParaRPr sz="2800" b="1" u="sng" dirty="0">
              <a:solidFill>
                <a:schemeClr val="lt1"/>
              </a:solidFill>
              <a:latin typeface="Quicksand" panose="020B0604020202020204" charset="0"/>
              <a:ea typeface="Quicksand"/>
              <a:cs typeface="Quicksand"/>
              <a:sym typeface="Quicksand"/>
            </a:endParaRPr>
          </a:p>
          <a:p>
            <a:pPr marL="457200" lvl="0" indent="-393700">
              <a:lnSpc>
                <a:spcPct val="150000"/>
              </a:lnSpc>
              <a:spcBef>
                <a:spcPts val="1200"/>
              </a:spcBef>
              <a:buClr>
                <a:schemeClr val="lt1"/>
              </a:buClr>
              <a:buSzPts val="2600"/>
              <a:buFont typeface="Quicksand Medium"/>
              <a:buChar char="●"/>
            </a:pPr>
            <a:r>
              <a:rPr lang="en-US" sz="2800" dirty="0" err="1">
                <a:solidFill>
                  <a:schemeClr val="lt1"/>
                </a:solidFill>
                <a:latin typeface="Quicksand" panose="020B0604020202020204" charset="0"/>
                <a:ea typeface="Quicksand Medium"/>
                <a:cs typeface="Quicksand Medium"/>
                <a:sym typeface="Quicksand Medium"/>
              </a:rPr>
              <a:t>Unterstützt</a:t>
            </a:r>
            <a:r>
              <a:rPr lang="en-US" sz="2800" dirty="0">
                <a:solidFill>
                  <a:schemeClr val="lt1"/>
                </a:solidFill>
                <a:latin typeface="Quicksand" panose="020B0604020202020204" charset="0"/>
                <a:ea typeface="Quicksand Medium"/>
                <a:cs typeface="Quicksand Medium"/>
                <a:sym typeface="Quicksand Medium"/>
              </a:rPr>
              <a:t> den </a:t>
            </a:r>
            <a:r>
              <a:rPr lang="en-US" sz="2800" dirty="0" err="1">
                <a:solidFill>
                  <a:schemeClr val="lt1"/>
                </a:solidFill>
                <a:latin typeface="Quicksand" panose="020B0604020202020204" charset="0"/>
                <a:ea typeface="Quicksand Medium"/>
                <a:cs typeface="Quicksand Medium"/>
                <a:sym typeface="Quicksand Medium"/>
              </a:rPr>
              <a:t>vollen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Zugriff</a:t>
            </a:r>
            <a:r>
              <a:rPr lang="en-US" sz="2800" dirty="0">
                <a:solidFill>
                  <a:schemeClr val="lt1"/>
                </a:solidFill>
                <a:latin typeface="Quicksand" panose="020B0604020202020204" charset="0"/>
                <a:ea typeface="Quicksand Medium"/>
                <a:cs typeface="Quicksand Medium"/>
                <a:sym typeface="Quicksand Medium"/>
              </a:rPr>
              <a:t> auf </a:t>
            </a:r>
            <a:r>
              <a:rPr lang="en-US" sz="2800" dirty="0" err="1">
                <a:solidFill>
                  <a:schemeClr val="lt1"/>
                </a:solidFill>
                <a:latin typeface="Quicksand" panose="020B0604020202020204" charset="0"/>
                <a:ea typeface="Quicksand Medium"/>
                <a:cs typeface="Quicksand Medium"/>
                <a:sym typeface="Quicksand Medium"/>
              </a:rPr>
              <a:t>Kommunikation</a:t>
            </a:r>
            <a:r>
              <a:rPr lang="en-US" sz="2800" dirty="0">
                <a:solidFill>
                  <a:schemeClr val="lt1"/>
                </a:solidFill>
                <a:latin typeface="Quicksand" panose="020B0604020202020204" charset="0"/>
                <a:ea typeface="Quicksand Medium"/>
                <a:cs typeface="Quicksand Medium"/>
                <a:sym typeface="Quicksand Medium"/>
              </a:rPr>
              <a:t> und </a:t>
            </a:r>
            <a:r>
              <a:rPr lang="en-US" sz="2800" dirty="0" err="1">
                <a:solidFill>
                  <a:schemeClr val="lt1"/>
                </a:solidFill>
                <a:latin typeface="Quicksand" panose="020B0604020202020204" charset="0"/>
                <a:ea typeface="Quicksand Medium"/>
                <a:cs typeface="Quicksand Medium"/>
                <a:sym typeface="Quicksand Medium"/>
              </a:rPr>
              <a:t>Lernen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Stärkung</a:t>
            </a:r>
            <a:r>
              <a:rPr lang="en-US" sz="2800" dirty="0">
                <a:solidFill>
                  <a:schemeClr val="lt1"/>
                </a:solidFill>
                <a:latin typeface="Quicksand" panose="020B0604020202020204" charset="0"/>
                <a:ea typeface="Quicksand Medium"/>
                <a:cs typeface="Quicksand Medium"/>
                <a:sym typeface="Quicksand Medium"/>
              </a:rPr>
              <a:t> der </a:t>
            </a:r>
            <a:r>
              <a:rPr lang="en-US" sz="2800" dirty="0" err="1">
                <a:solidFill>
                  <a:schemeClr val="lt1"/>
                </a:solidFill>
                <a:latin typeface="Quicksand" panose="020B0604020202020204" charset="0"/>
                <a:ea typeface="Quicksand Medium"/>
                <a:cs typeface="Quicksand Medium"/>
                <a:sym typeface="Quicksand Medium"/>
              </a:rPr>
              <a:t>Sprachkenntnisse</a:t>
            </a:r>
            <a:r>
              <a:rPr lang="en-US" sz="2800" dirty="0">
                <a:solidFill>
                  <a:schemeClr val="lt1"/>
                </a:solidFill>
                <a:latin typeface="Quicksand" panose="020B0604020202020204" charset="0"/>
                <a:ea typeface="Quicksand Medium"/>
                <a:cs typeface="Quicksand Medium"/>
                <a:sym typeface="Quicksand Medium"/>
              </a:rPr>
              <a:t> und des </a:t>
            </a:r>
            <a:r>
              <a:rPr lang="en-US" sz="2800" dirty="0" err="1">
                <a:solidFill>
                  <a:schemeClr val="lt1"/>
                </a:solidFill>
                <a:latin typeface="Quicksand" panose="020B0604020202020204" charset="0"/>
                <a:ea typeface="Quicksand Medium"/>
                <a:cs typeface="Quicksand Medium"/>
                <a:sym typeface="Quicksand Medium"/>
              </a:rPr>
              <a:t>Gedächtnisses</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Hilft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bei</a:t>
            </a:r>
            <a:r>
              <a:rPr lang="en-US" sz="2800" dirty="0">
                <a:solidFill>
                  <a:schemeClr val="lt1"/>
                </a:solidFill>
                <a:latin typeface="Quicksand" panose="020B0604020202020204" charset="0"/>
                <a:ea typeface="Quicksand Medium"/>
                <a:cs typeface="Quicksand Medium"/>
                <a:sym typeface="Quicksand Medium"/>
              </a:rPr>
              <a:t> der </a:t>
            </a:r>
            <a:r>
              <a:rPr lang="en-US" sz="2800" dirty="0" err="1">
                <a:solidFill>
                  <a:schemeClr val="lt1"/>
                </a:solidFill>
                <a:latin typeface="Quicksand" panose="020B0604020202020204" charset="0"/>
                <a:ea typeface="Quicksand Medium"/>
                <a:cs typeface="Quicksand Medium"/>
                <a:sym typeface="Quicksand Medium"/>
              </a:rPr>
              <a:t>Entwicklung</a:t>
            </a:r>
            <a:r>
              <a:rPr lang="en-US" sz="2800" dirty="0">
                <a:solidFill>
                  <a:schemeClr val="lt1"/>
                </a:solidFill>
                <a:latin typeface="Quicksand" panose="020B0604020202020204" charset="0"/>
                <a:ea typeface="Quicksand Medium"/>
                <a:cs typeface="Quicksand Medium"/>
                <a:sym typeface="Quicksand Medium"/>
              </a:rPr>
              <a:t> von </a:t>
            </a:r>
            <a:r>
              <a:rPr lang="en-US" sz="2800" dirty="0" err="1">
                <a:solidFill>
                  <a:schemeClr val="lt1"/>
                </a:solidFill>
                <a:latin typeface="Quicksand" panose="020B0604020202020204" charset="0"/>
                <a:ea typeface="Quicksand Medium"/>
                <a:cs typeface="Quicksand Medium"/>
                <a:sym typeface="Quicksand Medium"/>
              </a:rPr>
              <a:t>flexiblem</a:t>
            </a:r>
            <a:r>
              <a:rPr lang="en-US" sz="2800" dirty="0">
                <a:solidFill>
                  <a:schemeClr val="lt1"/>
                </a:solidFill>
                <a:latin typeface="Quicksand" panose="020B0604020202020204" charset="0"/>
                <a:ea typeface="Quicksand Medium"/>
                <a:cs typeface="Quicksand Medium"/>
                <a:sym typeface="Quicksand Medium"/>
              </a:rPr>
              <a:t> Denken (</a:t>
            </a:r>
            <a:r>
              <a:rPr lang="en-US" sz="2800" dirty="0" err="1">
                <a:solidFill>
                  <a:schemeClr val="lt1"/>
                </a:solidFill>
                <a:latin typeface="Quicksand" panose="020B0604020202020204" charset="0"/>
                <a:ea typeface="Quicksand Medium"/>
                <a:cs typeface="Quicksand Medium"/>
                <a:sym typeface="Quicksand Medium"/>
              </a:rPr>
              <a:t>kognitive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Flexibilität</a:t>
            </a:r>
            <a:r>
              <a:rPr lang="en-US" sz="2800" dirty="0">
                <a:solidFill>
                  <a:schemeClr val="lt1"/>
                </a:solidFill>
                <a:latin typeface="Quicksand" panose="020B0604020202020204" charset="0"/>
                <a:ea typeface="Quicksand Medium"/>
                <a:cs typeface="Quicksand Medium"/>
                <a:sym typeface="Quicksand Medium"/>
              </a:rPr>
              <a:t>)
Macht es </a:t>
            </a:r>
            <a:r>
              <a:rPr lang="en-US" sz="2800" dirty="0" err="1">
                <a:solidFill>
                  <a:schemeClr val="lt1"/>
                </a:solidFill>
                <a:latin typeface="Quicksand" panose="020B0604020202020204" charset="0"/>
                <a:ea typeface="Quicksand Medium"/>
                <a:cs typeface="Quicksand Medium"/>
                <a:sym typeface="Quicksand Medium"/>
              </a:rPr>
              <a:t>einfacher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später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weitere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Sprachen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zu</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lernen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Stärkung</a:t>
            </a:r>
            <a:r>
              <a:rPr lang="en-US" sz="2800" dirty="0">
                <a:solidFill>
                  <a:schemeClr val="lt1"/>
                </a:solidFill>
                <a:latin typeface="Quicksand" panose="020B0604020202020204" charset="0"/>
                <a:ea typeface="Quicksand Medium"/>
                <a:cs typeface="Quicksand Medium"/>
                <a:sym typeface="Quicksand Medium"/>
              </a:rPr>
              <a:t> der </a:t>
            </a:r>
            <a:r>
              <a:rPr lang="en-US" sz="2800" dirty="0" err="1">
                <a:solidFill>
                  <a:schemeClr val="lt1"/>
                </a:solidFill>
                <a:latin typeface="Quicksand" panose="020B0604020202020204" charset="0"/>
                <a:ea typeface="Quicksand Medium"/>
                <a:cs typeface="Quicksand Medium"/>
                <a:sym typeface="Quicksand Medium"/>
              </a:rPr>
              <a:t>kulturellen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Identität</a:t>
            </a:r>
            <a:r>
              <a:rPr lang="en-US" sz="2800" dirty="0">
                <a:solidFill>
                  <a:schemeClr val="lt1"/>
                </a:solidFill>
                <a:latin typeface="Quicksand" panose="020B0604020202020204" charset="0"/>
                <a:ea typeface="Quicksand Medium"/>
                <a:cs typeface="Quicksand Medium"/>
                <a:sym typeface="Quicksand Medium"/>
              </a:rPr>
              <a:t> und des </a:t>
            </a:r>
            <a:r>
              <a:rPr lang="en-US" sz="2800" dirty="0" err="1">
                <a:solidFill>
                  <a:schemeClr val="lt1"/>
                </a:solidFill>
                <a:latin typeface="Quicksand" panose="020B0604020202020204" charset="0"/>
                <a:ea typeface="Quicksand Medium"/>
                <a:cs typeface="Quicksand Medium"/>
                <a:sym typeface="Quicksand Medium"/>
              </a:rPr>
              <a:t>kulturellen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Bewusstseins</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Fördert</a:t>
            </a:r>
            <a:r>
              <a:rPr lang="en-US" sz="2800" dirty="0">
                <a:solidFill>
                  <a:schemeClr val="lt1"/>
                </a:solidFill>
                <a:latin typeface="Quicksand" panose="020B0604020202020204" charset="0"/>
                <a:ea typeface="Quicksand Medium"/>
                <a:cs typeface="Quicksand Medium"/>
                <a:sym typeface="Quicksand Medium"/>
              </a:rPr>
              <a:t> den </a:t>
            </a:r>
            <a:r>
              <a:rPr lang="en-US" sz="2800" dirty="0" err="1">
                <a:solidFill>
                  <a:schemeClr val="lt1"/>
                </a:solidFill>
                <a:latin typeface="Quicksand" panose="020B0604020202020204" charset="0"/>
                <a:ea typeface="Quicksand Medium"/>
                <a:cs typeface="Quicksand Medium"/>
                <a:sym typeface="Quicksand Medium"/>
              </a:rPr>
              <a:t>schulischen</a:t>
            </a:r>
            <a:r>
              <a:rPr lang="en-US" sz="2800" dirty="0">
                <a:solidFill>
                  <a:schemeClr val="lt1"/>
                </a:solidFill>
                <a:latin typeface="Quicksand" panose="020B0604020202020204" charset="0"/>
                <a:ea typeface="Quicksand Medium"/>
                <a:cs typeface="Quicksand Medium"/>
                <a:sym typeface="Quicksand Medium"/>
              </a:rPr>
              <a:t> und </a:t>
            </a:r>
            <a:r>
              <a:rPr lang="en-US" sz="2800" dirty="0" err="1">
                <a:solidFill>
                  <a:schemeClr val="lt1"/>
                </a:solidFill>
                <a:latin typeface="Quicksand" panose="020B0604020202020204" charset="0"/>
                <a:ea typeface="Quicksand Medium"/>
                <a:cs typeface="Quicksand Medium"/>
                <a:sym typeface="Quicksand Medium"/>
              </a:rPr>
              <a:t>sozialen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Erfolg</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Schafft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eine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solide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Grundlage</a:t>
            </a:r>
            <a:r>
              <a:rPr lang="en-US" sz="2800" dirty="0">
                <a:solidFill>
                  <a:schemeClr val="lt1"/>
                </a:solidFill>
                <a:latin typeface="Quicksand" panose="020B0604020202020204" charset="0"/>
                <a:ea typeface="Quicksand Medium"/>
                <a:cs typeface="Quicksand Medium"/>
                <a:sym typeface="Quicksand Medium"/>
              </a:rPr>
              <a:t> für </a:t>
            </a:r>
            <a:r>
              <a:rPr lang="en-US" sz="2800" dirty="0" err="1">
                <a:solidFill>
                  <a:schemeClr val="lt1"/>
                </a:solidFill>
                <a:latin typeface="Quicksand" panose="020B0604020202020204" charset="0"/>
                <a:ea typeface="Quicksand Medium"/>
                <a:cs typeface="Quicksand Medium"/>
                <a:sym typeface="Quicksand Medium"/>
              </a:rPr>
              <a:t>visuelles</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Lernen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durch</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Gebärdensprache</a:t>
            </a:r>
            <a:r>
              <a:rPr lang="en-US" sz="2800" dirty="0">
                <a:solidFill>
                  <a:schemeClr val="lt1"/>
                </a:solidFill>
                <a:latin typeface="Quicksand" panose="020B0604020202020204" charset="0"/>
                <a:ea typeface="Quicksand Medium"/>
                <a:cs typeface="Quicksand Medium"/>
                <a:sym typeface="Quicksand Medium"/>
              </a:rPr>
              <a:t>)</a:t>
            </a:r>
            <a:endParaRPr sz="2800" dirty="0">
              <a:solidFill>
                <a:schemeClr val="lt1"/>
              </a:solidFill>
              <a:latin typeface="Quicksand" panose="020B0604020202020204" charset="0"/>
              <a:ea typeface="Quicksand Medium"/>
              <a:cs typeface="Quicksand Medium"/>
              <a:sym typeface="Quicksand Medium"/>
            </a:endParaRPr>
          </a:p>
        </p:txBody>
      </p:sp>
      <p:pic>
        <p:nvPicPr>
          <p:cNvPr id="210" name="Google Shape;210;g35774718967_0_52"/>
          <p:cNvPicPr preferRelativeResize="0"/>
          <p:nvPr/>
        </p:nvPicPr>
        <p:blipFill rotWithShape="1">
          <a:blip r:embed="rId5">
            <a:alphaModFix/>
          </a:blip>
          <a:srcRect l="68386" b="42303"/>
          <a:stretch/>
        </p:blipFill>
        <p:spPr>
          <a:xfrm>
            <a:off x="13070226" y="394046"/>
            <a:ext cx="4346424" cy="44618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14"/>
        <p:cNvGrpSpPr/>
        <p:nvPr/>
      </p:nvGrpSpPr>
      <p:grpSpPr>
        <a:xfrm>
          <a:off x="0" y="0"/>
          <a:ext cx="0" cy="0"/>
          <a:chOff x="0" y="0"/>
          <a:chExt cx="0" cy="0"/>
        </a:xfrm>
      </p:grpSpPr>
      <p:grpSp>
        <p:nvGrpSpPr>
          <p:cNvPr id="215" name="Google Shape;215;g34d582fec11_2_1"/>
          <p:cNvGrpSpPr/>
          <p:nvPr/>
        </p:nvGrpSpPr>
        <p:grpSpPr>
          <a:xfrm>
            <a:off x="0" y="-216993"/>
            <a:ext cx="2922102" cy="10504504"/>
            <a:chOff x="0" y="-57150"/>
            <a:chExt cx="769602" cy="2766600"/>
          </a:xfrm>
        </p:grpSpPr>
        <p:sp>
          <p:nvSpPr>
            <p:cNvPr id="216" name="Google Shape;216;g34d582fec11_2_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g34d582fec11_2_1"/>
            <p:cNvSpPr txBox="1"/>
            <p:nvPr/>
          </p:nvSpPr>
          <p:spPr>
            <a:xfrm>
              <a:off x="0" y="-57150"/>
              <a:ext cx="769500" cy="2766600"/>
            </a:xfrm>
            <a:prstGeom prst="rect">
              <a:avLst/>
            </a:prstGeom>
            <a:solidFill>
              <a:srgbClr val="843F98"/>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18" name="Google Shape;218;g34d582fec11_2_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g34d582fec11_2_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g34d582fec11_2_1"/>
          <p:cNvSpPr txBox="1"/>
          <p:nvPr/>
        </p:nvSpPr>
        <p:spPr>
          <a:xfrm>
            <a:off x="8746539" y="3721605"/>
            <a:ext cx="2922000" cy="142192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endParaRPr sz="100" dirty="0">
              <a:latin typeface="Anton"/>
              <a:ea typeface="Anton"/>
              <a:cs typeface="Anton"/>
              <a:sym typeface="Anton"/>
            </a:endParaRPr>
          </a:p>
          <a:p>
            <a:pPr marL="0" marR="0" lvl="0" indent="0" algn="l" rtl="0">
              <a:lnSpc>
                <a:spcPct val="140000"/>
              </a:lnSpc>
              <a:spcBef>
                <a:spcPts val="0"/>
              </a:spcBef>
              <a:spcAft>
                <a:spcPts val="0"/>
              </a:spcAft>
              <a:buNone/>
            </a:pPr>
            <a:r>
              <a:rPr lang="en-US" sz="6500" dirty="0">
                <a:solidFill>
                  <a:srgbClr val="FFFFFF"/>
                </a:solidFill>
                <a:latin typeface="Anton"/>
                <a:ea typeface="Anton"/>
                <a:cs typeface="Anton"/>
                <a:sym typeface="Anton"/>
              </a:rPr>
              <a:t>Video</a:t>
            </a:r>
            <a:endParaRPr sz="2000" dirty="0">
              <a:latin typeface="Anton"/>
              <a:ea typeface="Anton"/>
              <a:cs typeface="Anton"/>
              <a:sym typeface="Anto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24"/>
        <p:cNvGrpSpPr/>
        <p:nvPr/>
      </p:nvGrpSpPr>
      <p:grpSpPr>
        <a:xfrm>
          <a:off x="0" y="0"/>
          <a:ext cx="0" cy="0"/>
          <a:chOff x="0" y="0"/>
          <a:chExt cx="0" cy="0"/>
        </a:xfrm>
      </p:grpSpPr>
      <p:grpSp>
        <p:nvGrpSpPr>
          <p:cNvPr id="225" name="Google Shape;225;g35774718967_0_62"/>
          <p:cNvGrpSpPr/>
          <p:nvPr/>
        </p:nvGrpSpPr>
        <p:grpSpPr>
          <a:xfrm>
            <a:off x="0" y="-216993"/>
            <a:ext cx="2922102" cy="10504504"/>
            <a:chOff x="0" y="-57150"/>
            <a:chExt cx="769602" cy="2766600"/>
          </a:xfrm>
        </p:grpSpPr>
        <p:sp>
          <p:nvSpPr>
            <p:cNvPr id="226" name="Google Shape;226;g35774718967_0_6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g35774718967_0_62"/>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28" name="Google Shape;228;g35774718967_0_6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 name="Google Shape;229;g35774718967_0_6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g35774718967_0_62"/>
          <p:cNvSpPr txBox="1"/>
          <p:nvPr/>
        </p:nvSpPr>
        <p:spPr>
          <a:xfrm>
            <a:off x="3914408" y="1753150"/>
            <a:ext cx="13065600" cy="142192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endParaRPr sz="100" dirty="0">
              <a:latin typeface="Anton"/>
              <a:ea typeface="Anton"/>
              <a:cs typeface="Anton"/>
              <a:sym typeface="Anton"/>
            </a:endParaRPr>
          </a:p>
          <a:p>
            <a:pPr lvl="0">
              <a:lnSpc>
                <a:spcPct val="140000"/>
              </a:lnSpc>
            </a:pPr>
            <a:r>
              <a:rPr lang="en-US" sz="6500" dirty="0">
                <a:solidFill>
                  <a:srgbClr val="FFFFFF"/>
                </a:solidFill>
                <a:latin typeface="Anton"/>
                <a:ea typeface="Anton"/>
                <a:cs typeface="Anton"/>
                <a:sym typeface="Anton"/>
              </a:rPr>
              <a:t>Was </a:t>
            </a:r>
            <a:r>
              <a:rPr lang="en-US" sz="6500" dirty="0" err="1">
                <a:solidFill>
                  <a:srgbClr val="FFFFFF"/>
                </a:solidFill>
                <a:latin typeface="Anton"/>
                <a:ea typeface="Anton"/>
                <a:cs typeface="Anton"/>
                <a:sym typeface="Anton"/>
              </a:rPr>
              <a:t>haben</a:t>
            </a:r>
            <a:r>
              <a:rPr lang="en-US" sz="6500" dirty="0">
                <a:solidFill>
                  <a:srgbClr val="FFFFFF"/>
                </a:solidFill>
                <a:latin typeface="Anton"/>
                <a:ea typeface="Anton"/>
                <a:cs typeface="Anton"/>
                <a:sym typeface="Anton"/>
              </a:rPr>
              <a:t> Sie </a:t>
            </a:r>
            <a:r>
              <a:rPr lang="en-US" sz="6500" dirty="0" err="1">
                <a:solidFill>
                  <a:srgbClr val="FFFFFF"/>
                </a:solidFill>
                <a:latin typeface="Anton"/>
                <a:ea typeface="Anton"/>
                <a:cs typeface="Anton"/>
                <a:sym typeface="Anton"/>
              </a:rPr>
              <a:t>gesehen</a:t>
            </a:r>
            <a:r>
              <a:rPr lang="en-US" sz="6500" dirty="0">
                <a:solidFill>
                  <a:srgbClr val="FFFFFF"/>
                </a:solidFill>
                <a:latin typeface="Anton"/>
                <a:ea typeface="Anton"/>
                <a:cs typeface="Anton"/>
                <a:sym typeface="Anton"/>
              </a:rPr>
              <a:t>?</a:t>
            </a:r>
            <a:endParaRPr sz="2000" dirty="0">
              <a:latin typeface="Anton"/>
              <a:ea typeface="Anton"/>
              <a:cs typeface="Anton"/>
              <a:sym typeface="Anton"/>
            </a:endParaRPr>
          </a:p>
        </p:txBody>
      </p:sp>
      <p:sp>
        <p:nvSpPr>
          <p:cNvPr id="231" name="Google Shape;231;g35774718967_0_62"/>
          <p:cNvSpPr txBox="1"/>
          <p:nvPr/>
        </p:nvSpPr>
        <p:spPr>
          <a:xfrm>
            <a:off x="3855350" y="3068550"/>
            <a:ext cx="13065600" cy="464662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endParaRPr sz="3300" dirty="0">
              <a:solidFill>
                <a:schemeClr val="lt1"/>
              </a:solidFill>
            </a:endParaRPr>
          </a:p>
          <a:p>
            <a:pPr marL="457200" lvl="0" indent="-400050">
              <a:lnSpc>
                <a:spcPct val="150000"/>
              </a:lnSpc>
              <a:buClr>
                <a:schemeClr val="lt1"/>
              </a:buClr>
              <a:buSzPts val="2700"/>
              <a:buFont typeface="Quicksand Medium"/>
              <a:buChar char="●"/>
            </a:pPr>
            <a:r>
              <a:rPr lang="en-US" sz="2800" dirty="0">
                <a:solidFill>
                  <a:schemeClr val="lt1"/>
                </a:solidFill>
                <a:latin typeface="Quicksand" panose="020B0604020202020204" charset="0"/>
                <a:ea typeface="Quicksand Medium"/>
                <a:cs typeface="Quicksand Medium"/>
                <a:sym typeface="Quicksand Medium"/>
              </a:rPr>
              <a:t>Was hast du </a:t>
            </a:r>
            <a:r>
              <a:rPr lang="en-US" sz="2800" dirty="0" err="1">
                <a:solidFill>
                  <a:schemeClr val="lt1"/>
                </a:solidFill>
                <a:latin typeface="Quicksand" panose="020B0604020202020204" charset="0"/>
                <a:ea typeface="Quicksand Medium"/>
                <a:cs typeface="Quicksand Medium"/>
                <a:sym typeface="Quicksand Medium"/>
              </a:rPr>
              <a:t>im</a:t>
            </a:r>
            <a:r>
              <a:rPr lang="en-US" sz="2800" dirty="0">
                <a:solidFill>
                  <a:schemeClr val="lt1"/>
                </a:solidFill>
                <a:latin typeface="Quicksand" panose="020B0604020202020204" charset="0"/>
                <a:ea typeface="Quicksand Medium"/>
                <a:cs typeface="Quicksand Medium"/>
                <a:sym typeface="Quicksand Medium"/>
              </a:rPr>
              <a:t> Video </a:t>
            </a:r>
            <a:r>
              <a:rPr lang="en-US" sz="2800" dirty="0" err="1">
                <a:solidFill>
                  <a:schemeClr val="lt1"/>
                </a:solidFill>
                <a:latin typeface="Quicksand" panose="020B0604020202020204" charset="0"/>
                <a:ea typeface="Quicksand Medium"/>
                <a:cs typeface="Quicksand Medium"/>
                <a:sym typeface="Quicksand Medium"/>
              </a:rPr>
              <a:t>gesehen</a:t>
            </a:r>
            <a:r>
              <a:rPr lang="en-US" sz="2800" dirty="0">
                <a:solidFill>
                  <a:schemeClr val="lt1"/>
                </a:solidFill>
                <a:latin typeface="Quicksand" panose="020B0604020202020204" charset="0"/>
                <a:ea typeface="Quicksand Medium"/>
                <a:cs typeface="Quicksand Medium"/>
                <a:sym typeface="Quicksand Medium"/>
              </a:rPr>
              <a:t>?
Was </a:t>
            </a:r>
            <a:r>
              <a:rPr lang="en-US" sz="2800" dirty="0" err="1">
                <a:solidFill>
                  <a:schemeClr val="lt1"/>
                </a:solidFill>
                <a:latin typeface="Quicksand" panose="020B0604020202020204" charset="0"/>
                <a:ea typeface="Quicksand Medium"/>
                <a:cs typeface="Quicksand Medium"/>
                <a:sym typeface="Quicksand Medium"/>
              </a:rPr>
              <a:t>genau</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ist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mit</a:t>
            </a:r>
            <a:r>
              <a:rPr lang="en-US" sz="2800" dirty="0">
                <a:solidFill>
                  <a:schemeClr val="lt1"/>
                </a:solidFill>
                <a:latin typeface="Quicksand" panose="020B0604020202020204" charset="0"/>
                <a:ea typeface="Quicksand Medium"/>
                <a:cs typeface="Quicksand Medium"/>
                <a:sym typeface="Quicksand Medium"/>
              </a:rPr>
              <a:t> der Person in dem Video </a:t>
            </a:r>
            <a:r>
              <a:rPr lang="en-US" sz="2800" dirty="0" err="1">
                <a:solidFill>
                  <a:schemeClr val="lt1"/>
                </a:solidFill>
                <a:latin typeface="Quicksand" panose="020B0604020202020204" charset="0"/>
                <a:ea typeface="Quicksand Medium"/>
                <a:cs typeface="Quicksand Medium"/>
                <a:sym typeface="Quicksand Medium"/>
              </a:rPr>
              <a:t>passiert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Welche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Auswirkungen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hatte</a:t>
            </a:r>
            <a:r>
              <a:rPr lang="en-US" sz="2800" dirty="0">
                <a:solidFill>
                  <a:schemeClr val="lt1"/>
                </a:solidFill>
                <a:latin typeface="Quicksand" panose="020B0604020202020204" charset="0"/>
                <a:ea typeface="Quicksand Medium"/>
                <a:cs typeface="Quicksand Medium"/>
                <a:sym typeface="Quicksand Medium"/>
              </a:rPr>
              <a:t> das auf </a:t>
            </a:r>
            <a:r>
              <a:rPr lang="en-US" sz="2800" dirty="0" err="1">
                <a:solidFill>
                  <a:schemeClr val="lt1"/>
                </a:solidFill>
                <a:latin typeface="Quicksand" panose="020B0604020202020204" charset="0"/>
                <a:ea typeface="Quicksand Medium"/>
                <a:cs typeface="Quicksand Medium"/>
                <a:sym typeface="Quicksand Medium"/>
              </a:rPr>
              <a:t>ihr</a:t>
            </a:r>
            <a:r>
              <a:rPr lang="en-US" sz="2800" dirty="0">
                <a:solidFill>
                  <a:schemeClr val="lt1"/>
                </a:solidFill>
                <a:latin typeface="Quicksand" panose="020B0604020202020204" charset="0"/>
                <a:ea typeface="Quicksand Medium"/>
                <a:cs typeface="Quicksand Medium"/>
                <a:sym typeface="Quicksand Medium"/>
              </a:rPr>
              <a:t> Leben?
</a:t>
            </a:r>
            <a:r>
              <a:rPr lang="en-US" sz="2800" dirty="0" err="1">
                <a:solidFill>
                  <a:schemeClr val="lt1"/>
                </a:solidFill>
                <a:latin typeface="Quicksand" panose="020B0604020202020204" charset="0"/>
                <a:ea typeface="Quicksand Medium"/>
                <a:cs typeface="Quicksand Medium"/>
                <a:sym typeface="Quicksand Medium"/>
              </a:rPr>
              <a:t>Warum</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ist</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es</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deiner</a:t>
            </a:r>
            <a:r>
              <a:rPr lang="en-US" sz="2800" dirty="0">
                <a:solidFill>
                  <a:schemeClr val="lt1"/>
                </a:solidFill>
                <a:latin typeface="Quicksand" panose="020B0604020202020204" charset="0"/>
                <a:ea typeface="Quicksand Medium"/>
                <a:cs typeface="Quicksand Medium"/>
                <a:sym typeface="Quicksand Medium"/>
              </a:rPr>
              <a:t> Meinung </a:t>
            </a:r>
            <a:r>
              <a:rPr lang="en-US" sz="2800" dirty="0" err="1">
                <a:solidFill>
                  <a:schemeClr val="lt1"/>
                </a:solidFill>
                <a:latin typeface="Quicksand" panose="020B0604020202020204" charset="0"/>
                <a:ea typeface="Quicksand Medium"/>
                <a:cs typeface="Quicksand Medium"/>
                <a:sym typeface="Quicksand Medium"/>
              </a:rPr>
              <a:t>nach</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zu</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dieser</a:t>
            </a:r>
            <a:r>
              <a:rPr lang="en-US" sz="2800" dirty="0">
                <a:solidFill>
                  <a:schemeClr val="lt1"/>
                </a:solidFill>
                <a:latin typeface="Quicksand" panose="020B0604020202020204" charset="0"/>
                <a:ea typeface="Quicksand Medium"/>
                <a:cs typeface="Quicksand Medium"/>
                <a:sym typeface="Quicksand Medium"/>
              </a:rPr>
              <a:t> Situation </a:t>
            </a:r>
            <a:r>
              <a:rPr lang="en-US" sz="2800" dirty="0" err="1">
                <a:solidFill>
                  <a:schemeClr val="lt1"/>
                </a:solidFill>
                <a:latin typeface="Quicksand" panose="020B0604020202020204" charset="0"/>
                <a:ea typeface="Quicksand Medium"/>
                <a:cs typeface="Quicksand Medium"/>
                <a:sym typeface="Quicksand Medium"/>
              </a:rPr>
              <a:t>gekommen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Glaubst</a:t>
            </a:r>
            <a:r>
              <a:rPr lang="en-US" sz="2800" dirty="0">
                <a:solidFill>
                  <a:schemeClr val="lt1"/>
                </a:solidFill>
                <a:latin typeface="Quicksand" panose="020B0604020202020204" charset="0"/>
                <a:ea typeface="Quicksand Medium"/>
                <a:cs typeface="Quicksand Medium"/>
                <a:sym typeface="Quicksand Medium"/>
              </a:rPr>
              <a:t> du, </a:t>
            </a:r>
            <a:r>
              <a:rPr lang="en-US" sz="2800" dirty="0" err="1">
                <a:solidFill>
                  <a:schemeClr val="lt1"/>
                </a:solidFill>
                <a:latin typeface="Quicksand" panose="020B0604020202020204" charset="0"/>
                <a:ea typeface="Quicksand Medium"/>
                <a:cs typeface="Quicksand Medium"/>
                <a:sym typeface="Quicksand Medium"/>
              </a:rPr>
              <a:t>dass</a:t>
            </a:r>
            <a:r>
              <a:rPr lang="en-US" sz="2800" dirty="0">
                <a:solidFill>
                  <a:schemeClr val="lt1"/>
                </a:solidFill>
                <a:latin typeface="Quicksand" panose="020B0604020202020204" charset="0"/>
                <a:ea typeface="Quicksand Medium"/>
                <a:cs typeface="Quicksand Medium"/>
                <a:sym typeface="Quicksand Medium"/>
              </a:rPr>
              <a:t> es in der Gesellschaft </a:t>
            </a:r>
            <a:r>
              <a:rPr lang="en-US" sz="2800" dirty="0" err="1">
                <a:solidFill>
                  <a:schemeClr val="lt1"/>
                </a:solidFill>
                <a:latin typeface="Quicksand" panose="020B0604020202020204" charset="0"/>
                <a:ea typeface="Quicksand Medium"/>
                <a:cs typeface="Quicksand Medium"/>
                <a:sym typeface="Quicksand Medium"/>
              </a:rPr>
              <a:t>genügend</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Bewusstsein</a:t>
            </a:r>
            <a:r>
              <a:rPr lang="en-US" sz="2800" dirty="0">
                <a:solidFill>
                  <a:schemeClr val="lt1"/>
                </a:solidFill>
                <a:latin typeface="Quicksand" panose="020B0604020202020204" charset="0"/>
                <a:ea typeface="Quicksand Medium"/>
                <a:cs typeface="Quicksand Medium"/>
                <a:sym typeface="Quicksand Medium"/>
              </a:rPr>
              <a:t> für dieses Thema </a:t>
            </a:r>
            <a:r>
              <a:rPr lang="en-US" sz="2800" dirty="0" err="1">
                <a:solidFill>
                  <a:schemeClr val="lt1"/>
                </a:solidFill>
                <a:latin typeface="Quicksand" panose="020B0604020202020204" charset="0"/>
                <a:ea typeface="Quicksand Medium"/>
                <a:cs typeface="Quicksand Medium"/>
                <a:sym typeface="Quicksand Medium"/>
              </a:rPr>
              <a:t>gibt</a:t>
            </a:r>
            <a:r>
              <a:rPr lang="en-US" sz="2800" dirty="0">
                <a:solidFill>
                  <a:schemeClr val="lt1"/>
                </a:solidFill>
                <a:latin typeface="Quicksand" panose="020B0604020202020204" charset="0"/>
                <a:ea typeface="Quicksand Medium"/>
                <a:cs typeface="Quicksand Medium"/>
                <a:sym typeface="Quicksand Medium"/>
              </a:rPr>
              <a:t>?</a:t>
            </a:r>
            <a:endParaRPr sz="2800" dirty="0">
              <a:solidFill>
                <a:schemeClr val="lt1"/>
              </a:solidFill>
              <a:latin typeface="Quicksand" panose="020B0604020202020204" charset="0"/>
              <a:ea typeface="Quicksand"/>
              <a:cs typeface="Quicksand"/>
              <a:sym typeface="Quicksand"/>
            </a:endParaRPr>
          </a:p>
        </p:txBody>
      </p:sp>
      <p:pic>
        <p:nvPicPr>
          <p:cNvPr id="232" name="Google Shape;232;g35774718967_0_62"/>
          <p:cNvPicPr preferRelativeResize="0"/>
          <p:nvPr/>
        </p:nvPicPr>
        <p:blipFill rotWithShape="1">
          <a:blip r:embed="rId5">
            <a:alphaModFix/>
          </a:blip>
          <a:srcRect r="28294"/>
          <a:stretch/>
        </p:blipFill>
        <p:spPr>
          <a:xfrm>
            <a:off x="10447208" y="6756131"/>
            <a:ext cx="3801426" cy="29821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36"/>
        <p:cNvGrpSpPr/>
        <p:nvPr/>
      </p:nvGrpSpPr>
      <p:grpSpPr>
        <a:xfrm>
          <a:off x="0" y="0"/>
          <a:ext cx="0" cy="0"/>
          <a:chOff x="0" y="0"/>
          <a:chExt cx="0" cy="0"/>
        </a:xfrm>
      </p:grpSpPr>
      <p:sp>
        <p:nvSpPr>
          <p:cNvPr id="237" name="Google Shape;237;g35774718967_0_7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 name="Google Shape;238;g35774718967_0_7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g35774718967_0_72"/>
          <p:cNvSpPr txBox="1"/>
          <p:nvPr/>
        </p:nvSpPr>
        <p:spPr>
          <a:xfrm>
            <a:off x="3996712" y="506824"/>
            <a:ext cx="11903100" cy="1615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endParaRPr sz="1000">
              <a:latin typeface="Anton"/>
              <a:ea typeface="Anton"/>
              <a:cs typeface="Anton"/>
              <a:sym typeface="Anton"/>
            </a:endParaRPr>
          </a:p>
          <a:p>
            <a:pPr lvl="0">
              <a:lnSpc>
                <a:spcPct val="140000"/>
              </a:lnSpc>
            </a:pPr>
            <a:r>
              <a:rPr lang="en-US" sz="6500">
                <a:solidFill>
                  <a:srgbClr val="FFFFFF"/>
                </a:solidFill>
                <a:latin typeface="Anton"/>
                <a:ea typeface="Anton"/>
                <a:cs typeface="Anton"/>
                <a:sym typeface="Anton"/>
              </a:rPr>
              <a:t>Was ist Sprachentzug?</a:t>
            </a:r>
            <a:endParaRPr sz="2000" dirty="0">
              <a:latin typeface="Anton"/>
              <a:ea typeface="Anton"/>
              <a:cs typeface="Anton"/>
              <a:sym typeface="Anton"/>
            </a:endParaRPr>
          </a:p>
        </p:txBody>
      </p:sp>
      <p:sp>
        <p:nvSpPr>
          <p:cNvPr id="240" name="Google Shape;240;g35774718967_0_72"/>
          <p:cNvSpPr txBox="1"/>
          <p:nvPr/>
        </p:nvSpPr>
        <p:spPr>
          <a:xfrm>
            <a:off x="1066724" y="2789250"/>
            <a:ext cx="15183469" cy="7472785"/>
          </a:xfrm>
          <a:prstGeom prst="rect">
            <a:avLst/>
          </a:prstGeom>
          <a:noFill/>
          <a:ln>
            <a:noFill/>
          </a:ln>
        </p:spPr>
        <p:txBody>
          <a:bodyPr spcFirstLastPara="1" wrap="square" lIns="91425" tIns="91425" rIns="91425" bIns="91425" anchor="t" anchorCtr="0">
            <a:spAutoFit/>
          </a:bodyPr>
          <a:lstStyle/>
          <a:p>
            <a:pPr lvl="0">
              <a:lnSpc>
                <a:spcPct val="130000"/>
              </a:lnSpc>
              <a:buClr>
                <a:schemeClr val="dk1"/>
              </a:buClr>
              <a:buSzPts val="1100"/>
            </a:pPr>
            <a:r>
              <a:rPr lang="en-US" sz="2800" dirty="0">
                <a:solidFill>
                  <a:schemeClr val="lt1"/>
                </a:solidFill>
                <a:latin typeface="Quicksand" panose="020B0604020202020204" charset="0"/>
                <a:ea typeface="Quicksand Medium"/>
                <a:cs typeface="Quicksand Medium"/>
                <a:sym typeface="Quicksand Medium"/>
              </a:rPr>
              <a:t>Kein </a:t>
            </a:r>
            <a:r>
              <a:rPr lang="en-US" sz="2800" dirty="0" err="1">
                <a:solidFill>
                  <a:schemeClr val="lt1"/>
                </a:solidFill>
                <a:latin typeface="Quicksand" panose="020B0604020202020204" charset="0"/>
                <a:ea typeface="Quicksand Medium"/>
                <a:cs typeface="Quicksand Medium"/>
                <a:sym typeface="Quicksand Medium"/>
              </a:rPr>
              <a:t>Zugriff</a:t>
            </a:r>
            <a:r>
              <a:rPr lang="en-US" sz="2800" dirty="0">
                <a:solidFill>
                  <a:schemeClr val="lt1"/>
                </a:solidFill>
                <a:latin typeface="Quicksand" panose="020B0604020202020204" charset="0"/>
                <a:ea typeface="Quicksand Medium"/>
                <a:cs typeface="Quicksand Medium"/>
                <a:sym typeface="Quicksand Medium"/>
              </a:rPr>
              <a:t> auf </a:t>
            </a:r>
            <a:r>
              <a:rPr lang="en-US" sz="2800" dirty="0" err="1">
                <a:solidFill>
                  <a:schemeClr val="lt1"/>
                </a:solidFill>
                <a:latin typeface="Quicksand" panose="020B0604020202020204" charset="0"/>
                <a:ea typeface="Quicksand Medium"/>
                <a:cs typeface="Quicksand Medium"/>
                <a:sym typeface="Quicksand Medium"/>
              </a:rPr>
              <a:t>eine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Sprache</a:t>
            </a:r>
            <a:r>
              <a:rPr lang="en-US" sz="2800" dirty="0">
                <a:solidFill>
                  <a:schemeClr val="lt1"/>
                </a:solidFill>
                <a:latin typeface="Quicksand" panose="020B0604020202020204" charset="0"/>
                <a:ea typeface="Quicksand Medium"/>
                <a:cs typeface="Quicksand Medium"/>
                <a:sym typeface="Quicksand Medium"/>
              </a:rPr>
              <a:t> in der </a:t>
            </a:r>
            <a:r>
              <a:rPr lang="en-US" sz="2800" dirty="0" err="1">
                <a:solidFill>
                  <a:schemeClr val="lt1"/>
                </a:solidFill>
                <a:latin typeface="Quicksand" panose="020B0604020202020204" charset="0"/>
                <a:ea typeface="Quicksand Medium"/>
                <a:cs typeface="Quicksand Medium"/>
                <a:sym typeface="Quicksand Medium"/>
              </a:rPr>
              <a:t>kritischen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Entwicklungsphase</a:t>
            </a:r>
            <a:r>
              <a:rPr lang="en-US" sz="2800" dirty="0">
                <a:solidFill>
                  <a:schemeClr val="lt1"/>
                </a:solidFill>
                <a:latin typeface="Quicksand" panose="020B0604020202020204" charset="0"/>
                <a:ea typeface="Quicksand Medium"/>
                <a:cs typeface="Quicksand Medium"/>
                <a:sym typeface="Quicksand Medium"/>
              </a:rPr>
              <a:t> (0-5 Jahre)
</a:t>
            </a:r>
          </a:p>
          <a:p>
            <a:pPr lvl="0">
              <a:lnSpc>
                <a:spcPct val="130000"/>
              </a:lnSpc>
              <a:buClr>
                <a:schemeClr val="dk1"/>
              </a:buClr>
              <a:buSzPts val="1100"/>
            </a:pPr>
            <a:endParaRPr lang="en-US" sz="2800" b="1" dirty="0">
              <a:solidFill>
                <a:schemeClr val="lt1"/>
              </a:solidFill>
              <a:latin typeface="Quicksand" panose="020B0604020202020204" charset="0"/>
              <a:ea typeface="Quicksand Medium"/>
              <a:cs typeface="Quicksand Medium"/>
              <a:sym typeface="Quicksand Medium"/>
            </a:endParaRPr>
          </a:p>
          <a:p>
            <a:pPr lvl="0">
              <a:lnSpc>
                <a:spcPct val="130000"/>
              </a:lnSpc>
              <a:buClr>
                <a:schemeClr val="bg1"/>
              </a:buClr>
              <a:buSzPts val="1100"/>
            </a:pPr>
            <a:r>
              <a:rPr lang="en-US" sz="2800" b="1" dirty="0" err="1">
                <a:solidFill>
                  <a:schemeClr val="lt1"/>
                </a:solidFill>
                <a:latin typeface="Quicksand" panose="020B0604020202020204" charset="0"/>
                <a:ea typeface="Quicksand Medium"/>
                <a:cs typeface="Quicksand Medium"/>
                <a:sym typeface="Quicksand Medium"/>
              </a:rPr>
              <a:t>Konsequenzen</a:t>
            </a:r>
            <a:r>
              <a:rPr lang="en-US" sz="2800" b="1" dirty="0">
                <a:solidFill>
                  <a:schemeClr val="lt1"/>
                </a:solidFill>
                <a:latin typeface="Quicksand" panose="020B0604020202020204" charset="0"/>
                <a:ea typeface="Quicksand Medium"/>
                <a:cs typeface="Quicksand Medium"/>
                <a:sym typeface="Quicksand Medium"/>
              </a:rPr>
              <a:t>:</a:t>
            </a:r>
            <a:r>
              <a:rPr lang="en-US" sz="2800" dirty="0">
                <a:solidFill>
                  <a:schemeClr val="lt1"/>
                </a:solidFill>
                <a:latin typeface="Quicksand" panose="020B0604020202020204" charset="0"/>
                <a:ea typeface="Quicksand Medium"/>
                <a:cs typeface="Quicksand Medium"/>
                <a:sym typeface="Quicksand Medium"/>
              </a:rPr>
              <a:t>
</a:t>
            </a:r>
          </a:p>
          <a:p>
            <a:pPr lvl="0">
              <a:lnSpc>
                <a:spcPct val="130000"/>
              </a:lnSpc>
              <a:buClr>
                <a:schemeClr val="bg1"/>
              </a:buClr>
              <a:buSzPts val="1100"/>
            </a:pPr>
            <a:r>
              <a:rPr lang="en-US" sz="2800" dirty="0">
                <a:solidFill>
                  <a:schemeClr val="bg1"/>
                </a:solidFill>
                <a:latin typeface="Quicksand" panose="020B0604020202020204" charset="0"/>
                <a:ea typeface="Quicksand Medium"/>
                <a:cs typeface="Quicksand Medium"/>
                <a:sym typeface="Quicksand Medium"/>
              </a:rPr>
              <a:t>- </a:t>
            </a:r>
            <a:r>
              <a:rPr lang="en-US" sz="2800" dirty="0" err="1">
                <a:solidFill>
                  <a:schemeClr val="bg1"/>
                </a:solidFill>
                <a:latin typeface="Quicksand" panose="020B0604020202020204" charset="0"/>
                <a:ea typeface="Quicksand Medium"/>
                <a:cs typeface="Quicksand Medium"/>
                <a:sym typeface="Quicksand Medium"/>
              </a:rPr>
              <a:t>Kognitive</a:t>
            </a:r>
            <a:r>
              <a:rPr lang="en-US" sz="2800" dirty="0">
                <a:solidFill>
                  <a:schemeClr val="bg1"/>
                </a:solidFill>
                <a:latin typeface="Quicksand" panose="020B0604020202020204" charset="0"/>
                <a:ea typeface="Quicksand Medium"/>
                <a:cs typeface="Quicksand Medium"/>
                <a:sym typeface="Quicksand Medium"/>
              </a:rPr>
              <a:t> </a:t>
            </a:r>
            <a:r>
              <a:rPr lang="en-US" sz="2800" dirty="0" err="1">
                <a:solidFill>
                  <a:schemeClr val="bg1"/>
                </a:solidFill>
                <a:latin typeface="Quicksand" panose="020B0604020202020204" charset="0"/>
                <a:ea typeface="Quicksand Medium"/>
                <a:cs typeface="Quicksand Medium"/>
                <a:sym typeface="Quicksand Medium"/>
              </a:rPr>
              <a:t>Verzögerungen</a:t>
            </a:r>
            <a:r>
              <a:rPr lang="en-US" sz="2800" dirty="0">
                <a:solidFill>
                  <a:schemeClr val="bg1"/>
                </a:solidFill>
                <a:latin typeface="Quicksand" panose="020B0604020202020204" charset="0"/>
                <a:ea typeface="Quicksand Medium"/>
                <a:cs typeface="Quicksand Medium"/>
                <a:sym typeface="Quicksand Medium"/>
              </a:rPr>
              <a:t>
- </a:t>
            </a:r>
            <a:r>
              <a:rPr lang="en-US" sz="2800" dirty="0" err="1">
                <a:solidFill>
                  <a:schemeClr val="bg1"/>
                </a:solidFill>
                <a:latin typeface="Quicksand" panose="020B0604020202020204" charset="0"/>
                <a:ea typeface="Quicksand Medium"/>
                <a:cs typeface="Quicksand Medium"/>
                <a:sym typeface="Quicksand Medium"/>
              </a:rPr>
              <a:t>Soziale</a:t>
            </a:r>
            <a:r>
              <a:rPr lang="en-US" sz="2800" dirty="0">
                <a:solidFill>
                  <a:schemeClr val="bg1"/>
                </a:solidFill>
                <a:latin typeface="Quicksand" panose="020B0604020202020204" charset="0"/>
                <a:ea typeface="Quicksand Medium"/>
                <a:cs typeface="Quicksand Medium"/>
                <a:sym typeface="Quicksand Medium"/>
              </a:rPr>
              <a:t> und </a:t>
            </a:r>
            <a:r>
              <a:rPr lang="en-US" sz="2800" dirty="0" err="1">
                <a:solidFill>
                  <a:schemeClr val="bg1"/>
                </a:solidFill>
                <a:latin typeface="Quicksand" panose="020B0604020202020204" charset="0"/>
                <a:ea typeface="Quicksand Medium"/>
                <a:cs typeface="Quicksand Medium"/>
                <a:sym typeface="Quicksand Medium"/>
              </a:rPr>
              <a:t>emotionale</a:t>
            </a:r>
            <a:r>
              <a:rPr lang="en-US" sz="2800" dirty="0">
                <a:solidFill>
                  <a:schemeClr val="bg1"/>
                </a:solidFill>
                <a:latin typeface="Quicksand" panose="020B0604020202020204" charset="0"/>
                <a:ea typeface="Quicksand Medium"/>
                <a:cs typeface="Quicksand Medium"/>
                <a:sym typeface="Quicksand Medium"/>
              </a:rPr>
              <a:t> </a:t>
            </a:r>
            <a:r>
              <a:rPr lang="en-US" sz="2800" dirty="0" err="1">
                <a:solidFill>
                  <a:schemeClr val="bg1"/>
                </a:solidFill>
                <a:latin typeface="Quicksand" panose="020B0604020202020204" charset="0"/>
                <a:ea typeface="Quicksand Medium"/>
                <a:cs typeface="Quicksand Medium"/>
                <a:sym typeface="Quicksand Medium"/>
              </a:rPr>
              <a:t>Schwierigkeiten</a:t>
            </a:r>
            <a:r>
              <a:rPr lang="en-US" sz="2800" dirty="0">
                <a:solidFill>
                  <a:schemeClr val="bg1"/>
                </a:solidFill>
                <a:latin typeface="Quicksand" panose="020B0604020202020204" charset="0"/>
                <a:ea typeface="Quicksand Medium"/>
                <a:cs typeface="Quicksand Medium"/>
                <a:sym typeface="Quicksand Medium"/>
              </a:rPr>
              <a:t> 
- </a:t>
            </a:r>
            <a:r>
              <a:rPr lang="en-US" sz="2800" dirty="0" err="1">
                <a:solidFill>
                  <a:schemeClr val="bg1"/>
                </a:solidFill>
                <a:latin typeface="Quicksand" panose="020B0604020202020204" charset="0"/>
                <a:ea typeface="Quicksand Medium"/>
                <a:cs typeface="Quicksand Medium"/>
                <a:sym typeface="Quicksand Medium"/>
              </a:rPr>
              <a:t>Schwierigkeiten</a:t>
            </a:r>
            <a:r>
              <a:rPr lang="en-US" sz="2800" dirty="0">
                <a:solidFill>
                  <a:schemeClr val="bg1"/>
                </a:solidFill>
                <a:latin typeface="Quicksand" panose="020B0604020202020204" charset="0"/>
                <a:ea typeface="Quicksand Medium"/>
                <a:cs typeface="Quicksand Medium"/>
                <a:sym typeface="Quicksand Medium"/>
              </a:rPr>
              <a:t> </a:t>
            </a:r>
            <a:r>
              <a:rPr lang="en-US" sz="2800" dirty="0" err="1">
                <a:solidFill>
                  <a:schemeClr val="bg1"/>
                </a:solidFill>
                <a:latin typeface="Quicksand" panose="020B0604020202020204" charset="0"/>
                <a:ea typeface="Quicksand Medium"/>
                <a:cs typeface="Quicksand Medium"/>
                <a:sym typeface="Quicksand Medium"/>
              </a:rPr>
              <a:t>beim</a:t>
            </a:r>
            <a:r>
              <a:rPr lang="en-US" sz="2800" dirty="0">
                <a:solidFill>
                  <a:schemeClr val="bg1"/>
                </a:solidFill>
                <a:latin typeface="Quicksand" panose="020B0604020202020204" charset="0"/>
                <a:ea typeface="Quicksand Medium"/>
                <a:cs typeface="Quicksand Medium"/>
                <a:sym typeface="Quicksand Medium"/>
              </a:rPr>
              <a:t> </a:t>
            </a:r>
            <a:r>
              <a:rPr lang="en-US" sz="2800" dirty="0" err="1">
                <a:solidFill>
                  <a:schemeClr val="bg1"/>
                </a:solidFill>
                <a:latin typeface="Quicksand" panose="020B0604020202020204" charset="0"/>
                <a:ea typeface="Quicksand Medium"/>
                <a:cs typeface="Quicksand Medium"/>
                <a:sym typeface="Quicksand Medium"/>
              </a:rPr>
              <a:t>Lesen</a:t>
            </a:r>
            <a:r>
              <a:rPr lang="en-US" sz="2800" dirty="0">
                <a:solidFill>
                  <a:schemeClr val="bg1"/>
                </a:solidFill>
                <a:latin typeface="Quicksand" panose="020B0604020202020204" charset="0"/>
                <a:ea typeface="Quicksand Medium"/>
                <a:cs typeface="Quicksand Medium"/>
                <a:sym typeface="Quicksand Medium"/>
              </a:rPr>
              <a:t> und </a:t>
            </a:r>
            <a:r>
              <a:rPr lang="en-US" sz="2800" dirty="0" err="1">
                <a:solidFill>
                  <a:schemeClr val="bg1"/>
                </a:solidFill>
                <a:latin typeface="Quicksand" panose="020B0604020202020204" charset="0"/>
                <a:ea typeface="Quicksand Medium"/>
                <a:cs typeface="Quicksand Medium"/>
                <a:sym typeface="Quicksand Medium"/>
              </a:rPr>
              <a:t>Schreiben</a:t>
            </a:r>
            <a:r>
              <a:rPr lang="en-US" sz="2800" dirty="0">
                <a:solidFill>
                  <a:schemeClr val="bg1"/>
                </a:solidFill>
                <a:latin typeface="Quicksand" panose="020B0604020202020204" charset="0"/>
                <a:ea typeface="Quicksand Medium"/>
                <a:cs typeface="Quicksand Medium"/>
                <a:sym typeface="Quicksand Medium"/>
              </a:rPr>
              <a:t>
- </a:t>
            </a:r>
            <a:r>
              <a:rPr lang="en-US" sz="2800" dirty="0" err="1">
                <a:solidFill>
                  <a:schemeClr val="bg1"/>
                </a:solidFill>
                <a:latin typeface="Quicksand" panose="020B0604020202020204" charset="0"/>
                <a:ea typeface="Quicksand Medium"/>
                <a:cs typeface="Quicksand Medium"/>
                <a:sym typeface="Quicksand Medium"/>
              </a:rPr>
              <a:t>Risiken</a:t>
            </a:r>
            <a:r>
              <a:rPr lang="en-US" sz="2800" dirty="0">
                <a:solidFill>
                  <a:schemeClr val="bg1"/>
                </a:solidFill>
                <a:latin typeface="Quicksand" panose="020B0604020202020204" charset="0"/>
                <a:ea typeface="Quicksand Medium"/>
                <a:cs typeface="Quicksand Medium"/>
                <a:sym typeface="Quicksand Medium"/>
              </a:rPr>
              <a:t> für die </a:t>
            </a:r>
            <a:r>
              <a:rPr lang="en-US" sz="2800" dirty="0" err="1">
                <a:solidFill>
                  <a:schemeClr val="bg1"/>
                </a:solidFill>
                <a:latin typeface="Quicksand" panose="020B0604020202020204" charset="0"/>
                <a:ea typeface="Quicksand Medium"/>
                <a:cs typeface="Quicksand Medium"/>
                <a:sym typeface="Quicksand Medium"/>
              </a:rPr>
              <a:t>psychische</a:t>
            </a:r>
            <a:r>
              <a:rPr lang="en-US" sz="2800" dirty="0">
                <a:solidFill>
                  <a:schemeClr val="bg1"/>
                </a:solidFill>
                <a:latin typeface="Quicksand" panose="020B0604020202020204" charset="0"/>
                <a:ea typeface="Quicksand Medium"/>
                <a:cs typeface="Quicksand Medium"/>
                <a:sym typeface="Quicksand Medium"/>
              </a:rPr>
              <a:t> Gesundheit </a:t>
            </a:r>
          </a:p>
          <a:p>
            <a:pPr lvl="0">
              <a:lnSpc>
                <a:spcPct val="130000"/>
              </a:lnSpc>
              <a:buClr>
                <a:schemeClr val="dk1"/>
              </a:buClr>
              <a:buSzPts val="1100"/>
            </a:pPr>
            <a:r>
              <a:rPr lang="en-US" sz="2800"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Diese</a:t>
            </a:r>
            <a:r>
              <a:rPr lang="en-US" sz="2800" b="1" dirty="0">
                <a:solidFill>
                  <a:schemeClr val="lt1"/>
                </a:solidFill>
                <a:latin typeface="Quicksand" panose="020B0604020202020204" charset="0"/>
                <a:ea typeface="Quicksand Medium"/>
                <a:cs typeface="Quicksand Medium"/>
                <a:sym typeface="Quicksand Medium"/>
              </a:rPr>
              <a:t> </a:t>
            </a:r>
            <a:r>
              <a:rPr lang="en-US" sz="2800" b="1" dirty="0" err="1">
                <a:solidFill>
                  <a:schemeClr val="lt1"/>
                </a:solidFill>
                <a:latin typeface="Quicksand" panose="020B0604020202020204" charset="0"/>
                <a:ea typeface="Quicksand Medium"/>
                <a:cs typeface="Quicksand Medium"/>
                <a:sym typeface="Quicksand Medium"/>
              </a:rPr>
              <a:t>Konsequenzen</a:t>
            </a:r>
            <a:r>
              <a:rPr lang="en-US" sz="2800" b="1" dirty="0">
                <a:solidFill>
                  <a:schemeClr val="lt1"/>
                </a:solidFill>
                <a:latin typeface="Quicksand" panose="020B0604020202020204" charset="0"/>
                <a:ea typeface="Quicksand Medium"/>
                <a:cs typeface="Quicksand Medium"/>
                <a:sym typeface="Quicksand Medium"/>
              </a:rPr>
              <a:t> </a:t>
            </a:r>
            <a:br>
              <a:rPr lang="en-US" sz="2800" b="1" dirty="0">
                <a:solidFill>
                  <a:schemeClr val="lt1"/>
                </a:solidFill>
                <a:latin typeface="Quicksand" panose="020B0604020202020204" charset="0"/>
                <a:ea typeface="Quicksand Medium"/>
                <a:cs typeface="Quicksand Medium"/>
                <a:sym typeface="Quicksand Medium"/>
              </a:rPr>
            </a:br>
            <a:r>
              <a:rPr lang="de-AT" sz="2800" b="1" dirty="0">
                <a:solidFill>
                  <a:schemeClr val="lt1"/>
                </a:solidFill>
                <a:latin typeface="Quicksand" panose="020B0604020202020204" charset="0"/>
                <a:ea typeface="Quicksand Medium"/>
                <a:cs typeface="Quicksand Medium"/>
                <a:sym typeface="Quicksand Medium"/>
              </a:rPr>
              <a:t>sind lebenslange Begleiter!</a:t>
            </a:r>
            <a:endParaRPr sz="2800" b="1" dirty="0">
              <a:solidFill>
                <a:schemeClr val="lt1"/>
              </a:solidFill>
              <a:highlight>
                <a:srgbClr val="DBDFE4"/>
              </a:highlight>
              <a:latin typeface="Quicksand" panose="020B0604020202020204" charset="0"/>
            </a:endParaRPr>
          </a:p>
          <a:p>
            <a:pPr marL="0" lvl="0" indent="0" algn="l" rtl="0">
              <a:lnSpc>
                <a:spcPct val="115000"/>
              </a:lnSpc>
              <a:spcBef>
                <a:spcPts val="0"/>
              </a:spcBef>
              <a:spcAft>
                <a:spcPts val="0"/>
              </a:spcAft>
              <a:buNone/>
            </a:pPr>
            <a:endParaRPr sz="3200" dirty="0">
              <a:solidFill>
                <a:schemeClr val="lt1"/>
              </a:solidFill>
              <a:latin typeface="Quicksand"/>
              <a:ea typeface="Quicksand"/>
              <a:cs typeface="Quicksand"/>
              <a:sym typeface="Quicksand"/>
            </a:endParaRPr>
          </a:p>
        </p:txBody>
      </p:sp>
      <p:pic>
        <p:nvPicPr>
          <p:cNvPr id="241" name="Google Shape;241;g35774718967_0_72"/>
          <p:cNvPicPr preferRelativeResize="0"/>
          <p:nvPr/>
        </p:nvPicPr>
        <p:blipFill rotWithShape="1">
          <a:blip r:embed="rId5">
            <a:alphaModFix/>
          </a:blip>
          <a:srcRect l="480" r="-480"/>
          <a:stretch/>
        </p:blipFill>
        <p:spPr>
          <a:xfrm>
            <a:off x="7816023" y="3300327"/>
            <a:ext cx="10471977" cy="5890476"/>
          </a:xfrm>
          <a:prstGeom prst="rect">
            <a:avLst/>
          </a:prstGeom>
          <a:noFill/>
          <a:ln>
            <a:noFill/>
          </a:ln>
        </p:spPr>
      </p:pic>
      <p:sp>
        <p:nvSpPr>
          <p:cNvPr id="2" name="Textfeld 1"/>
          <p:cNvSpPr txBox="1"/>
          <p:nvPr/>
        </p:nvSpPr>
        <p:spPr>
          <a:xfrm>
            <a:off x="9353004" y="8216539"/>
            <a:ext cx="4976950" cy="523220"/>
          </a:xfrm>
          <a:prstGeom prst="rect">
            <a:avLst/>
          </a:prstGeom>
          <a:solidFill>
            <a:schemeClr val="bg1"/>
          </a:solidFill>
        </p:spPr>
        <p:txBody>
          <a:bodyPr wrap="square" rtlCol="0">
            <a:spAutoFit/>
          </a:bodyPr>
          <a:lstStyle/>
          <a:p>
            <a:r>
              <a:rPr lang="de-DE" b="1" dirty="0">
                <a:latin typeface="Quicksand" panose="020B0604020202020204" charset="0"/>
              </a:rPr>
              <a:t>Vorsprachliche Phase:</a:t>
            </a:r>
          </a:p>
          <a:p>
            <a:r>
              <a:rPr lang="de-DE" dirty="0" err="1">
                <a:latin typeface="Quicksand" panose="020B0604020202020204" charset="0"/>
              </a:rPr>
              <a:t>Gurrlaute</a:t>
            </a:r>
            <a:r>
              <a:rPr lang="de-DE" dirty="0">
                <a:latin typeface="Quicksand" panose="020B0604020202020204" charset="0"/>
              </a:rPr>
              <a:t>, plappern, beginnt Kommunikation zu verstehen</a:t>
            </a:r>
            <a:endParaRPr lang="de-AT" dirty="0">
              <a:latin typeface="Quicksand" panose="020B0604020202020204" charset="0"/>
            </a:endParaRPr>
          </a:p>
        </p:txBody>
      </p:sp>
      <p:sp>
        <p:nvSpPr>
          <p:cNvPr id="8" name="Textfeld 7"/>
          <p:cNvSpPr txBox="1"/>
          <p:nvPr/>
        </p:nvSpPr>
        <p:spPr>
          <a:xfrm>
            <a:off x="9948262" y="7360020"/>
            <a:ext cx="4976950" cy="523220"/>
          </a:xfrm>
          <a:prstGeom prst="rect">
            <a:avLst/>
          </a:prstGeom>
          <a:solidFill>
            <a:schemeClr val="bg1"/>
          </a:solidFill>
        </p:spPr>
        <p:txBody>
          <a:bodyPr wrap="square" rtlCol="0">
            <a:spAutoFit/>
          </a:bodyPr>
          <a:lstStyle/>
          <a:p>
            <a:r>
              <a:rPr lang="de-DE" b="1" dirty="0">
                <a:latin typeface="Quicksand" panose="020B0604020202020204" charset="0"/>
              </a:rPr>
              <a:t>Ein-Wort-Phase:</a:t>
            </a:r>
          </a:p>
          <a:p>
            <a:r>
              <a:rPr lang="de-DE" dirty="0">
                <a:latin typeface="Quicksand" panose="020B0604020202020204" charset="0"/>
              </a:rPr>
              <a:t>erste Worte und mehr verstehen als sprechen</a:t>
            </a:r>
            <a:endParaRPr lang="de-AT" dirty="0">
              <a:latin typeface="Quicksand" panose="020B0604020202020204" charset="0"/>
            </a:endParaRPr>
          </a:p>
        </p:txBody>
      </p:sp>
      <p:sp>
        <p:nvSpPr>
          <p:cNvPr id="9" name="Textfeld 8"/>
          <p:cNvSpPr txBox="1"/>
          <p:nvPr/>
        </p:nvSpPr>
        <p:spPr>
          <a:xfrm>
            <a:off x="10563536" y="6573768"/>
            <a:ext cx="4976950" cy="523220"/>
          </a:xfrm>
          <a:prstGeom prst="rect">
            <a:avLst/>
          </a:prstGeom>
          <a:solidFill>
            <a:schemeClr val="bg1"/>
          </a:solidFill>
        </p:spPr>
        <p:txBody>
          <a:bodyPr wrap="square" rtlCol="0">
            <a:spAutoFit/>
          </a:bodyPr>
          <a:lstStyle/>
          <a:p>
            <a:r>
              <a:rPr lang="de-DE" b="1" dirty="0">
                <a:latin typeface="Quicksand" panose="020B0604020202020204" charset="0"/>
              </a:rPr>
              <a:t>Zwei-Wort-Phase:</a:t>
            </a:r>
          </a:p>
          <a:p>
            <a:r>
              <a:rPr lang="de-DE" dirty="0">
                <a:latin typeface="Quicksand" panose="020B0604020202020204" charset="0"/>
              </a:rPr>
              <a:t>einfache Zwei-Wort-Kombinationen, wie „will Keks“</a:t>
            </a:r>
            <a:endParaRPr lang="de-AT" dirty="0">
              <a:latin typeface="Quicksand" panose="020B0604020202020204" charset="0"/>
            </a:endParaRPr>
          </a:p>
        </p:txBody>
      </p:sp>
      <p:sp>
        <p:nvSpPr>
          <p:cNvPr id="10" name="Textfeld 9"/>
          <p:cNvSpPr txBox="1"/>
          <p:nvPr/>
        </p:nvSpPr>
        <p:spPr>
          <a:xfrm>
            <a:off x="11235593" y="5812320"/>
            <a:ext cx="6188721" cy="523220"/>
          </a:xfrm>
          <a:prstGeom prst="rect">
            <a:avLst/>
          </a:prstGeom>
          <a:solidFill>
            <a:schemeClr val="bg1"/>
          </a:solidFill>
        </p:spPr>
        <p:txBody>
          <a:bodyPr wrap="square" rtlCol="0">
            <a:spAutoFit/>
          </a:bodyPr>
          <a:lstStyle/>
          <a:p>
            <a:r>
              <a:rPr lang="de-DE" b="1" dirty="0">
                <a:latin typeface="Quicksand" panose="020B0604020202020204" charset="0"/>
              </a:rPr>
              <a:t>Frühe Mehr-Wort-Phase:</a:t>
            </a:r>
          </a:p>
          <a:p>
            <a:r>
              <a:rPr lang="de-DE" dirty="0">
                <a:latin typeface="Quicksand" panose="020B0604020202020204" charset="0"/>
              </a:rPr>
              <a:t>Der Wortschatz erweitert sich, einfache Sätze mit einfacher Grammatik</a:t>
            </a:r>
            <a:endParaRPr lang="de-AT" dirty="0">
              <a:latin typeface="Quicksand" panose="020B0604020202020204" charset="0"/>
            </a:endParaRPr>
          </a:p>
        </p:txBody>
      </p:sp>
      <p:sp>
        <p:nvSpPr>
          <p:cNvPr id="11" name="Textfeld 10"/>
          <p:cNvSpPr txBox="1"/>
          <p:nvPr/>
        </p:nvSpPr>
        <p:spPr>
          <a:xfrm>
            <a:off x="11825613" y="4955801"/>
            <a:ext cx="5759823" cy="523220"/>
          </a:xfrm>
          <a:prstGeom prst="rect">
            <a:avLst/>
          </a:prstGeom>
          <a:solidFill>
            <a:schemeClr val="bg1"/>
          </a:solidFill>
        </p:spPr>
        <p:txBody>
          <a:bodyPr wrap="square" rtlCol="0">
            <a:spAutoFit/>
          </a:bodyPr>
          <a:lstStyle/>
          <a:p>
            <a:r>
              <a:rPr lang="de-DE" b="1" dirty="0">
                <a:latin typeface="Quicksand" panose="020B0604020202020204" charset="0"/>
              </a:rPr>
              <a:t>Komplexe Sätze:</a:t>
            </a:r>
          </a:p>
          <a:p>
            <a:r>
              <a:rPr lang="de-DE" dirty="0">
                <a:latin typeface="Quicksand" panose="020B0604020202020204" charset="0"/>
              </a:rPr>
              <a:t>längere, komplexere Sätze bilden und Grammatikregeln verstehen</a:t>
            </a:r>
            <a:endParaRPr lang="de-AT" dirty="0">
              <a:latin typeface="Quicksand" panose="020B0604020202020204" charset="0"/>
            </a:endParaRPr>
          </a:p>
        </p:txBody>
      </p:sp>
      <p:sp>
        <p:nvSpPr>
          <p:cNvPr id="12" name="Textfeld 11"/>
          <p:cNvSpPr txBox="1"/>
          <p:nvPr/>
        </p:nvSpPr>
        <p:spPr>
          <a:xfrm>
            <a:off x="12436737" y="3946019"/>
            <a:ext cx="5302623" cy="738664"/>
          </a:xfrm>
          <a:prstGeom prst="rect">
            <a:avLst/>
          </a:prstGeom>
          <a:solidFill>
            <a:schemeClr val="bg1"/>
          </a:solidFill>
        </p:spPr>
        <p:txBody>
          <a:bodyPr wrap="square" rtlCol="0">
            <a:spAutoFit/>
          </a:bodyPr>
          <a:lstStyle/>
          <a:p>
            <a:r>
              <a:rPr lang="de-DE" b="1" dirty="0">
                <a:latin typeface="Quicksand" panose="020B0604020202020204" charset="0"/>
              </a:rPr>
              <a:t>Ausgereifte Sprache:</a:t>
            </a:r>
          </a:p>
          <a:p>
            <a:r>
              <a:rPr lang="de-DE" dirty="0">
                <a:latin typeface="Quicksand" panose="020B0604020202020204" charset="0"/>
              </a:rPr>
              <a:t>Verfeinerte Sprachkenntnisse für verschiedene soziale </a:t>
            </a:r>
          </a:p>
          <a:p>
            <a:r>
              <a:rPr lang="de-DE" dirty="0">
                <a:latin typeface="Quicksand" panose="020B0604020202020204" charset="0"/>
              </a:rPr>
              <a:t>und akademische Kontexte</a:t>
            </a:r>
            <a:endParaRPr lang="de-AT" dirty="0">
              <a:latin typeface="Quicksand" panose="020B06040202020202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45"/>
        <p:cNvGrpSpPr/>
        <p:nvPr/>
      </p:nvGrpSpPr>
      <p:grpSpPr>
        <a:xfrm>
          <a:off x="0" y="0"/>
          <a:ext cx="0" cy="0"/>
          <a:chOff x="0" y="0"/>
          <a:chExt cx="0" cy="0"/>
        </a:xfrm>
      </p:grpSpPr>
      <p:grpSp>
        <p:nvGrpSpPr>
          <p:cNvPr id="246" name="Google Shape;246;g34d582fec11_2_12"/>
          <p:cNvGrpSpPr/>
          <p:nvPr/>
        </p:nvGrpSpPr>
        <p:grpSpPr>
          <a:xfrm>
            <a:off x="0" y="-216993"/>
            <a:ext cx="2922102" cy="10504504"/>
            <a:chOff x="0" y="-57150"/>
            <a:chExt cx="769602" cy="2766600"/>
          </a:xfrm>
        </p:grpSpPr>
        <p:sp>
          <p:nvSpPr>
            <p:cNvPr id="247" name="Google Shape;247;g34d582fec11_2_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 name="Google Shape;248;g34d582fec11_2_12"/>
            <p:cNvSpPr txBox="1"/>
            <p:nvPr/>
          </p:nvSpPr>
          <p:spPr>
            <a:xfrm>
              <a:off x="0" y="-57150"/>
              <a:ext cx="769500" cy="2766600"/>
            </a:xfrm>
            <a:prstGeom prst="rect">
              <a:avLst/>
            </a:prstGeom>
            <a:solidFill>
              <a:srgbClr val="843F98"/>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49" name="Google Shape;249;g34d582fec11_2_1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g34d582fec11_2_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g34d582fec11_2_12"/>
          <p:cNvSpPr txBox="1"/>
          <p:nvPr/>
        </p:nvSpPr>
        <p:spPr>
          <a:xfrm>
            <a:off x="3585179" y="442431"/>
            <a:ext cx="5416800" cy="157273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endParaRPr sz="100" dirty="0">
              <a:latin typeface="Anton"/>
              <a:ea typeface="Anton"/>
              <a:cs typeface="Anton"/>
              <a:sym typeface="Anton"/>
            </a:endParaRPr>
          </a:p>
          <a:p>
            <a:pPr lvl="0">
              <a:lnSpc>
                <a:spcPct val="140000"/>
              </a:lnSpc>
            </a:pPr>
            <a:r>
              <a:rPr lang="en-US" sz="7200" dirty="0" err="1">
                <a:solidFill>
                  <a:srgbClr val="FFFFFF"/>
                </a:solidFill>
                <a:latin typeface="Anton"/>
                <a:ea typeface="Anton"/>
                <a:cs typeface="Anton"/>
                <a:sym typeface="Anton"/>
              </a:rPr>
              <a:t>Fakten</a:t>
            </a:r>
            <a:endParaRPr sz="7200" dirty="0">
              <a:latin typeface="Anton"/>
              <a:ea typeface="Anton"/>
              <a:cs typeface="Anton"/>
              <a:sym typeface="Anton"/>
            </a:endParaRPr>
          </a:p>
        </p:txBody>
      </p:sp>
      <p:sp>
        <p:nvSpPr>
          <p:cNvPr id="252" name="Google Shape;252;g34d582fec11_2_12"/>
          <p:cNvSpPr txBox="1"/>
          <p:nvPr/>
        </p:nvSpPr>
        <p:spPr>
          <a:xfrm>
            <a:off x="3336985" y="2621220"/>
            <a:ext cx="14951015" cy="4589688"/>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2700" u="sng" dirty="0">
              <a:solidFill>
                <a:schemeClr val="lt1"/>
              </a:solidFill>
              <a:latin typeface="Quicksand Medium"/>
              <a:ea typeface="Quicksand Medium"/>
              <a:cs typeface="Quicksand Medium"/>
              <a:sym typeface="Quicksand Medium"/>
            </a:endParaRPr>
          </a:p>
          <a:p>
            <a:pPr lvl="0">
              <a:lnSpc>
                <a:spcPct val="130000"/>
              </a:lnSpc>
            </a:pPr>
            <a:r>
              <a:rPr lang="en-US" sz="2800" dirty="0">
                <a:solidFill>
                  <a:schemeClr val="lt1"/>
                </a:solidFill>
                <a:latin typeface="Quicksand" panose="020B0604020202020204" charset="0"/>
                <a:ea typeface="Quicksand Medium"/>
                <a:cs typeface="Quicksand Medium"/>
                <a:sym typeface="Quicksand Medium"/>
              </a:rPr>
              <a:t>Weniger </a:t>
            </a:r>
            <a:r>
              <a:rPr lang="en-US" sz="2800" dirty="0" err="1">
                <a:solidFill>
                  <a:schemeClr val="lt1"/>
                </a:solidFill>
                <a:latin typeface="Quicksand" panose="020B0604020202020204" charset="0"/>
                <a:ea typeface="Quicksand Medium"/>
                <a:cs typeface="Quicksand Medium"/>
                <a:sym typeface="Quicksand Medium"/>
              </a:rPr>
              <a:t>als</a:t>
            </a:r>
            <a:r>
              <a:rPr lang="en-US" sz="2800" dirty="0">
                <a:solidFill>
                  <a:schemeClr val="lt1"/>
                </a:solidFill>
                <a:latin typeface="Quicksand" panose="020B0604020202020204" charset="0"/>
                <a:ea typeface="Quicksand Medium"/>
                <a:cs typeface="Quicksand Medium"/>
                <a:sym typeface="Quicksand Medium"/>
              </a:rPr>
              <a:t> 2 % der </a:t>
            </a:r>
            <a:r>
              <a:rPr lang="en-US" sz="2800" dirty="0" err="1">
                <a:solidFill>
                  <a:schemeClr val="lt1"/>
                </a:solidFill>
                <a:latin typeface="Quicksand" panose="020B0604020202020204" charset="0"/>
                <a:ea typeface="Quicksand Medium"/>
                <a:cs typeface="Quicksand Medium"/>
                <a:sym typeface="Quicksand Medium"/>
              </a:rPr>
              <a:t>gehörlosen</a:t>
            </a:r>
            <a:r>
              <a:rPr lang="en-US" sz="2800" dirty="0">
                <a:solidFill>
                  <a:schemeClr val="lt1"/>
                </a:solidFill>
                <a:latin typeface="Quicksand" panose="020B0604020202020204" charset="0"/>
                <a:ea typeface="Quicksand Medium"/>
                <a:cs typeface="Quicksand Medium"/>
                <a:sym typeface="Quicksand Medium"/>
              </a:rPr>
              <a:t> Kinder </a:t>
            </a:r>
            <a:r>
              <a:rPr lang="en-US" sz="2800" dirty="0" err="1">
                <a:solidFill>
                  <a:schemeClr val="lt1"/>
                </a:solidFill>
                <a:latin typeface="Quicksand" panose="020B0604020202020204" charset="0"/>
                <a:ea typeface="Quicksand Medium"/>
                <a:cs typeface="Quicksand Medium"/>
                <a:sym typeface="Quicksand Medium"/>
              </a:rPr>
              <a:t>haben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frühzeitig</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Zugang</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zur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Gebärdensprache</a:t>
            </a:r>
            <a:r>
              <a:rPr lang="en-US" sz="2800" dirty="0">
                <a:solidFill>
                  <a:schemeClr val="lt1"/>
                </a:solidFill>
                <a:latin typeface="Quicksand" panose="020B0604020202020204" charset="0"/>
                <a:ea typeface="Quicksand Medium"/>
                <a:cs typeface="Quicksand Medium"/>
                <a:sym typeface="Quicksand Medium"/>
              </a:rPr>
              <a:t>.</a:t>
            </a:r>
            <a:br>
              <a:rPr lang="en-US" sz="2800" dirty="0">
                <a:solidFill>
                  <a:schemeClr val="lt1"/>
                </a:solidFill>
                <a:latin typeface="Quicksand" panose="020B0604020202020204" charset="0"/>
                <a:ea typeface="Quicksand Medium"/>
                <a:cs typeface="Quicksand Medium"/>
                <a:sym typeface="Quicksand Medium"/>
              </a:rPr>
            </a:b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Etwa</a:t>
            </a:r>
            <a:r>
              <a:rPr lang="en-US" sz="2800" dirty="0">
                <a:solidFill>
                  <a:schemeClr val="lt1"/>
                </a:solidFill>
                <a:latin typeface="Quicksand" panose="020B0604020202020204" charset="0"/>
                <a:ea typeface="Quicksand Medium"/>
                <a:cs typeface="Quicksand Medium"/>
                <a:sym typeface="Quicksand Medium"/>
              </a:rPr>
              <a:t> 90 % der </a:t>
            </a:r>
            <a:r>
              <a:rPr lang="en-US" sz="2800" dirty="0" err="1">
                <a:solidFill>
                  <a:schemeClr val="lt1"/>
                </a:solidFill>
                <a:latin typeface="Quicksand" panose="020B0604020202020204" charset="0"/>
                <a:ea typeface="Quicksand Medium"/>
                <a:cs typeface="Quicksand Medium"/>
                <a:sym typeface="Quicksand Medium"/>
              </a:rPr>
              <a:t>gehörlosen</a:t>
            </a:r>
            <a:r>
              <a:rPr lang="en-US" sz="2800" dirty="0">
                <a:solidFill>
                  <a:schemeClr val="lt1"/>
                </a:solidFill>
                <a:latin typeface="Quicksand" panose="020B0604020202020204" charset="0"/>
                <a:ea typeface="Quicksand Medium"/>
                <a:cs typeface="Quicksand Medium"/>
                <a:sym typeface="Quicksand Medium"/>
              </a:rPr>
              <a:t> Kinder </a:t>
            </a:r>
            <a:r>
              <a:rPr lang="en-US" sz="2800" dirty="0" err="1">
                <a:solidFill>
                  <a:schemeClr val="lt1"/>
                </a:solidFill>
                <a:latin typeface="Quicksand" panose="020B0604020202020204" charset="0"/>
                <a:ea typeface="Quicksand Medium"/>
                <a:cs typeface="Quicksand Medium"/>
                <a:sym typeface="Quicksand Medium"/>
              </a:rPr>
              <a:t>werden</a:t>
            </a:r>
            <a:r>
              <a:rPr lang="en-US" sz="2800" dirty="0">
                <a:solidFill>
                  <a:schemeClr val="lt1"/>
                </a:solidFill>
                <a:latin typeface="Quicksand" panose="020B0604020202020204" charset="0"/>
                <a:ea typeface="Quicksand Medium"/>
                <a:cs typeface="Quicksand Medium"/>
                <a:sym typeface="Quicksand Medium"/>
              </a:rPr>
              <a:t> von </a:t>
            </a:r>
            <a:r>
              <a:rPr lang="en-US" sz="2800" dirty="0" err="1">
                <a:solidFill>
                  <a:schemeClr val="lt1"/>
                </a:solidFill>
                <a:latin typeface="Quicksand" panose="020B0604020202020204" charset="0"/>
                <a:ea typeface="Quicksand Medium"/>
                <a:cs typeface="Quicksand Medium"/>
                <a:sym typeface="Quicksand Medium"/>
              </a:rPr>
              <a:t>hörenden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Eltern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geboren</a:t>
            </a:r>
            <a:r>
              <a:rPr lang="en-US" sz="2800" dirty="0">
                <a:solidFill>
                  <a:schemeClr val="lt1"/>
                </a:solidFill>
                <a:latin typeface="Quicksand" panose="020B0604020202020204" charset="0"/>
                <a:ea typeface="Quicksand Medium"/>
                <a:cs typeface="Quicksand Medium"/>
                <a:sym typeface="Quicksand Medium"/>
              </a:rPr>
              <a:t>.</a:t>
            </a:r>
          </a:p>
          <a:p>
            <a:pPr lvl="0">
              <a:lnSpc>
                <a:spcPct val="130000"/>
              </a:lnSpc>
            </a:pPr>
            <a:r>
              <a:rPr lang="en-US" sz="2800" dirty="0">
                <a:solidFill>
                  <a:schemeClr val="lt1"/>
                </a:solidFill>
                <a:latin typeface="Quicksand" panose="020B0604020202020204" charset="0"/>
                <a:ea typeface="Quicksand Medium"/>
                <a:cs typeface="Quicksand Medium"/>
                <a:sym typeface="Quicksand Medium"/>
              </a:rPr>
              <a:t>
Die </a:t>
            </a:r>
            <a:r>
              <a:rPr lang="en-US" sz="2800" dirty="0" err="1">
                <a:solidFill>
                  <a:schemeClr val="lt1"/>
                </a:solidFill>
                <a:latin typeface="Quicksand" panose="020B0604020202020204" charset="0"/>
                <a:ea typeface="Quicksand Medium"/>
                <a:cs typeface="Quicksand Medium"/>
                <a:sym typeface="Quicksand Medium"/>
              </a:rPr>
              <a:t>meisten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hörenden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Eltern</a:t>
            </a:r>
            <a:r>
              <a:rPr lang="en-US" sz="2800" dirty="0">
                <a:solidFill>
                  <a:schemeClr val="lt1"/>
                </a:solidFill>
                <a:latin typeface="Quicksand" panose="020B0604020202020204" charset="0"/>
                <a:ea typeface="Quicksand Medium"/>
                <a:cs typeface="Quicksand Medium"/>
                <a:sym typeface="Quicksand Medium"/>
              </a:rPr>
              <a:t> und </a:t>
            </a:r>
            <a:r>
              <a:rPr lang="en-US" sz="2800" dirty="0" err="1">
                <a:solidFill>
                  <a:schemeClr val="lt1"/>
                </a:solidFill>
                <a:latin typeface="Quicksand" panose="020B0604020202020204" charset="0"/>
                <a:ea typeface="Quicksand Medium"/>
                <a:cs typeface="Quicksand Medium"/>
                <a:sym typeface="Quicksand Medium"/>
              </a:rPr>
              <a:t>Familien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verwenden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keine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Gebärdensprache</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Woran</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liegt</a:t>
            </a:r>
            <a:r>
              <a:rPr lang="en-US" sz="2800" dirty="0">
                <a:solidFill>
                  <a:schemeClr val="lt1"/>
                </a:solidFill>
                <a:latin typeface="Quicksand" panose="020B0604020202020204" charset="0"/>
                <a:ea typeface="Quicksand Medium"/>
                <a:cs typeface="Quicksand Medium"/>
                <a:sym typeface="Quicksand Medium"/>
              </a:rPr>
              <a:t> das </a:t>
            </a:r>
            <a:r>
              <a:rPr lang="en-US" sz="2800" dirty="0" err="1">
                <a:solidFill>
                  <a:schemeClr val="lt1"/>
                </a:solidFill>
                <a:latin typeface="Quicksand" panose="020B0604020202020204" charset="0"/>
                <a:ea typeface="Quicksand Medium"/>
                <a:cs typeface="Quicksand Medium"/>
                <a:sym typeface="Quicksand Medium"/>
              </a:rPr>
              <a:t>deiner</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Meinung</a:t>
            </a:r>
            <a:r>
              <a:rPr lang="en-US" sz="2800" dirty="0">
                <a:solidFill>
                  <a:schemeClr val="lt1"/>
                </a:solidFill>
                <a:latin typeface="Quicksand" panose="020B0604020202020204" charset="0"/>
                <a:ea typeface="Quicksand Medium"/>
                <a:cs typeface="Quicksand Medium"/>
                <a:sym typeface="Quicksand Medium"/>
              </a:rPr>
              <a:t> </a:t>
            </a:r>
            <a:r>
              <a:rPr lang="en-US" sz="2800" dirty="0" err="1">
                <a:solidFill>
                  <a:schemeClr val="lt1"/>
                </a:solidFill>
                <a:latin typeface="Quicksand" panose="020B0604020202020204" charset="0"/>
                <a:ea typeface="Quicksand Medium"/>
                <a:cs typeface="Quicksand Medium"/>
                <a:sym typeface="Quicksand Medium"/>
              </a:rPr>
              <a:t>nach</a:t>
            </a:r>
            <a:r>
              <a:rPr lang="en-US" sz="2800" dirty="0">
                <a:solidFill>
                  <a:schemeClr val="lt1"/>
                </a:solidFill>
                <a:latin typeface="Quicksand" panose="020B0604020202020204" charset="0"/>
                <a:ea typeface="Quicksand Medium"/>
                <a:cs typeface="Quicksand Medium"/>
                <a:sym typeface="Quicksand Medium"/>
              </a:rPr>
              <a:t>?</a:t>
            </a:r>
            <a:endParaRPr sz="2800" dirty="0">
              <a:solidFill>
                <a:schemeClr val="lt1"/>
              </a:solidFill>
              <a:latin typeface="Quicksand" panose="020B0604020202020204" charset="0"/>
            </a:endParaRPr>
          </a:p>
          <a:p>
            <a:pPr marL="457200" lvl="0" indent="0" algn="l" rtl="0">
              <a:lnSpc>
                <a:spcPct val="115000"/>
              </a:lnSpc>
              <a:spcBef>
                <a:spcPts val="0"/>
              </a:spcBef>
              <a:spcAft>
                <a:spcPts val="0"/>
              </a:spcAft>
              <a:buNone/>
            </a:pPr>
            <a:endParaRPr sz="3200" dirty="0">
              <a:solidFill>
                <a:schemeClr val="lt1"/>
              </a:solidFill>
              <a:latin typeface="Quicksand"/>
              <a:ea typeface="Quicksand"/>
              <a:cs typeface="Quicksand"/>
              <a:sym typeface="Quicksand"/>
            </a:endParaRPr>
          </a:p>
        </p:txBody>
      </p:sp>
      <p:pic>
        <p:nvPicPr>
          <p:cNvPr id="253" name="Google Shape;253;g34d582fec11_2_12"/>
          <p:cNvPicPr preferRelativeResize="0"/>
          <p:nvPr/>
        </p:nvPicPr>
        <p:blipFill>
          <a:blip r:embed="rId5">
            <a:alphaModFix/>
          </a:blip>
          <a:stretch>
            <a:fillRect/>
          </a:stretch>
        </p:blipFill>
        <p:spPr>
          <a:xfrm>
            <a:off x="7665438" y="6322214"/>
            <a:ext cx="7200093" cy="378034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57"/>
        <p:cNvGrpSpPr/>
        <p:nvPr/>
      </p:nvGrpSpPr>
      <p:grpSpPr>
        <a:xfrm>
          <a:off x="0" y="0"/>
          <a:ext cx="0" cy="0"/>
          <a:chOff x="0" y="0"/>
          <a:chExt cx="0" cy="0"/>
        </a:xfrm>
      </p:grpSpPr>
      <p:sp>
        <p:nvSpPr>
          <p:cNvPr id="258" name="Google Shape;258;g34a00579630_0_101"/>
          <p:cNvSpPr/>
          <p:nvPr/>
        </p:nvSpPr>
        <p:spPr>
          <a:xfrm>
            <a:off x="-317693" y="-207818"/>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59" name="Google Shape;259;g34a00579630_0_101"/>
          <p:cNvSpPr/>
          <p:nvPr/>
        </p:nvSpPr>
        <p:spPr>
          <a:xfrm>
            <a:off x="14802507" y="9539295"/>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60" name="Google Shape;260;g34a00579630_0_101"/>
          <p:cNvSpPr txBox="1"/>
          <p:nvPr/>
        </p:nvSpPr>
        <p:spPr>
          <a:xfrm>
            <a:off x="2592064" y="1240675"/>
            <a:ext cx="14148900" cy="157273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endParaRPr sz="100" dirty="0">
              <a:latin typeface="Anton"/>
              <a:ea typeface="Anton"/>
              <a:cs typeface="Anton"/>
              <a:sym typeface="Anton"/>
            </a:endParaRPr>
          </a:p>
          <a:p>
            <a:pPr lvl="0">
              <a:lnSpc>
                <a:spcPct val="140000"/>
              </a:lnSpc>
            </a:pPr>
            <a:r>
              <a:rPr lang="en-US" sz="7200" dirty="0" err="1">
                <a:solidFill>
                  <a:srgbClr val="FFFFFF"/>
                </a:solidFill>
                <a:latin typeface="Anton"/>
                <a:ea typeface="Anton"/>
                <a:cs typeface="Anton"/>
                <a:sym typeface="Anton"/>
              </a:rPr>
              <a:t>Einzelarbeit</a:t>
            </a:r>
            <a:r>
              <a:rPr lang="en-US" sz="7200" dirty="0">
                <a:solidFill>
                  <a:srgbClr val="FFFFFF"/>
                </a:solidFill>
                <a:latin typeface="Anton"/>
                <a:ea typeface="Anton"/>
                <a:cs typeface="Anton"/>
                <a:sym typeface="Anton"/>
              </a:rPr>
              <a:t>: </a:t>
            </a:r>
            <a:r>
              <a:rPr lang="en-US" sz="7200" dirty="0" err="1">
                <a:solidFill>
                  <a:srgbClr val="FFFFFF"/>
                </a:solidFill>
                <a:latin typeface="Anton"/>
                <a:ea typeface="Anton"/>
                <a:cs typeface="Anton"/>
                <a:sym typeface="Anton"/>
              </a:rPr>
              <a:t>Sprachprofil</a:t>
            </a:r>
            <a:endParaRPr sz="7200" dirty="0">
              <a:latin typeface="Anton"/>
              <a:ea typeface="Anton"/>
              <a:cs typeface="Anton"/>
              <a:sym typeface="Anton"/>
            </a:endParaRPr>
          </a:p>
        </p:txBody>
      </p:sp>
      <p:sp>
        <p:nvSpPr>
          <p:cNvPr id="261" name="Google Shape;261;g34a00579630_0_101"/>
          <p:cNvSpPr txBox="1"/>
          <p:nvPr/>
        </p:nvSpPr>
        <p:spPr>
          <a:xfrm>
            <a:off x="4072984" y="4512086"/>
            <a:ext cx="13448400" cy="17517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1200"/>
              </a:spcBef>
              <a:spcAft>
                <a:spcPts val="0"/>
              </a:spcAft>
              <a:buNone/>
            </a:pPr>
            <a:endParaRPr sz="2000" dirty="0">
              <a:solidFill>
                <a:schemeClr val="lt1"/>
              </a:solidFill>
            </a:endParaRPr>
          </a:p>
          <a:p>
            <a:pPr marL="457200" lvl="0" indent="0" algn="l" rtl="0">
              <a:lnSpc>
                <a:spcPct val="115000"/>
              </a:lnSpc>
              <a:spcBef>
                <a:spcPts val="1200"/>
              </a:spcBef>
              <a:spcAft>
                <a:spcPts val="0"/>
              </a:spcAft>
              <a:buNone/>
            </a:pPr>
            <a:endParaRPr sz="3200" dirty="0">
              <a:solidFill>
                <a:schemeClr val="lt1"/>
              </a:solidFill>
              <a:latin typeface="Quicksand"/>
              <a:ea typeface="Quicksand"/>
              <a:cs typeface="Quicksand"/>
              <a:sym typeface="Quicksand"/>
            </a:endParaRPr>
          </a:p>
          <a:p>
            <a:pPr marL="457200" lvl="0" indent="0" algn="l" rtl="0">
              <a:lnSpc>
                <a:spcPct val="115000"/>
              </a:lnSpc>
              <a:spcBef>
                <a:spcPts val="0"/>
              </a:spcBef>
              <a:spcAft>
                <a:spcPts val="0"/>
              </a:spcAft>
              <a:buNone/>
            </a:pPr>
            <a:endParaRPr sz="3200" dirty="0">
              <a:solidFill>
                <a:schemeClr val="lt1"/>
              </a:solidFill>
              <a:latin typeface="Quicksand"/>
              <a:ea typeface="Quicksand"/>
              <a:cs typeface="Quicksand"/>
              <a:sym typeface="Quicksand"/>
            </a:endParaRPr>
          </a:p>
        </p:txBody>
      </p:sp>
      <p:graphicFrame>
        <p:nvGraphicFramePr>
          <p:cNvPr id="2" name="Tabelle 1"/>
          <p:cNvGraphicFramePr>
            <a:graphicFrameLocks noGrp="1"/>
          </p:cNvGraphicFramePr>
          <p:nvPr>
            <p:extLst>
              <p:ext uri="{D42A27DB-BD31-4B8C-83A1-F6EECF244321}">
                <p14:modId xmlns:p14="http://schemas.microsoft.com/office/powerpoint/2010/main" val="2935018330"/>
              </p:ext>
            </p:extLst>
          </p:nvPr>
        </p:nvGraphicFramePr>
        <p:xfrm>
          <a:off x="1007756" y="3322466"/>
          <a:ext cx="16383000" cy="5882640"/>
        </p:xfrm>
        <a:graphic>
          <a:graphicData uri="http://schemas.openxmlformats.org/drawingml/2006/table">
            <a:tbl>
              <a:tblPr firstRow="1" bandRow="1">
                <a:tableStyleId>{86E85D8B-6133-4D26-A050-3CBC9C8E6284}</a:tableStyleId>
              </a:tblPr>
              <a:tblGrid>
                <a:gridCol w="11005719">
                  <a:extLst>
                    <a:ext uri="{9D8B030D-6E8A-4147-A177-3AD203B41FA5}">
                      <a16:colId xmlns:a16="http://schemas.microsoft.com/office/drawing/2014/main" val="3475459102"/>
                    </a:ext>
                  </a:extLst>
                </a:gridCol>
                <a:gridCol w="5377281">
                  <a:extLst>
                    <a:ext uri="{9D8B030D-6E8A-4147-A177-3AD203B41FA5}">
                      <a16:colId xmlns:a16="http://schemas.microsoft.com/office/drawing/2014/main" val="708881009"/>
                    </a:ext>
                  </a:extLst>
                </a:gridCol>
              </a:tblGrid>
              <a:tr h="370840">
                <a:tc>
                  <a:txBody>
                    <a:bodyPr/>
                    <a:lstStyle/>
                    <a:p>
                      <a:r>
                        <a:rPr lang="en-US" sz="1800" b="1" i="1" dirty="0">
                          <a:solidFill>
                            <a:schemeClr val="lt1"/>
                          </a:solidFill>
                          <a:latin typeface="Quicksand" panose="020B0604020202020204" charset="0"/>
                          <a:ea typeface="Quicksand Medium"/>
                          <a:cs typeface="Quicksand Medium"/>
                          <a:sym typeface="Quicksand Medium"/>
                        </a:rPr>
                        <a:t>Frage / Erklärung</a:t>
                      </a:r>
                      <a:endParaRPr lang="de-AT" sz="1800" b="1" i="1" dirty="0">
                        <a:solidFill>
                          <a:schemeClr val="bg1"/>
                        </a:solidFil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b="1" i="1" dirty="0">
                          <a:solidFill>
                            <a:schemeClr val="lt1"/>
                          </a:solidFill>
                          <a:latin typeface="Quicksand" panose="020B0604020202020204" charset="0"/>
                          <a:ea typeface="Quicksand"/>
                          <a:cs typeface="Quicksand"/>
                          <a:sym typeface="Quicksand"/>
                        </a:rPr>
                        <a:t>Antwort</a:t>
                      </a:r>
                    </a:p>
                    <a:p>
                      <a:endParaRPr lang="de-AT" dirty="0"/>
                    </a:p>
                  </a:txBody>
                  <a:tcPr/>
                </a:tc>
                <a:extLst>
                  <a:ext uri="{0D108BD9-81ED-4DB2-BD59-A6C34878D82A}">
                    <a16:rowId xmlns:a16="http://schemas.microsoft.com/office/drawing/2014/main" val="1664004837"/>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1800" b="1" i="0" dirty="0">
                          <a:solidFill>
                            <a:schemeClr val="lt1"/>
                          </a:solidFill>
                          <a:latin typeface="Quicksand" panose="020B0604020202020204" charset="0"/>
                          <a:ea typeface="Quicksand Medium"/>
                          <a:cs typeface="Quicksand Medium"/>
                          <a:sym typeface="Quicksand Medium"/>
                        </a:rPr>
                        <a:t>Geburtssprache / Erstsprache</a:t>
                      </a:r>
                      <a:r>
                        <a:rPr lang="de-DE" sz="1800" b="0" i="0" dirty="0">
                          <a:solidFill>
                            <a:schemeClr val="lt1"/>
                          </a:solidFill>
                          <a:latin typeface="Quicksand" panose="020B0604020202020204" charset="0"/>
                          <a:ea typeface="Quicksand Medium"/>
                          <a:cs typeface="Quicksand Medium"/>
                          <a:sym typeface="Quicksand Medium"/>
                        </a:rPr>
                        <a:t>
Mit welcher/welchen Sprache(n) bist du als Baby zum ersten Mal in Berührung gekommen? </a:t>
                      </a:r>
                      <a:br>
                        <a:rPr lang="de-DE" sz="1800" b="0" i="0" dirty="0">
                          <a:solidFill>
                            <a:schemeClr val="lt1"/>
                          </a:solidFill>
                          <a:latin typeface="Quicksand" panose="020B0604020202020204" charset="0"/>
                          <a:ea typeface="Quicksand Medium"/>
                          <a:cs typeface="Quicksand Medium"/>
                          <a:sym typeface="Quicksand Medium"/>
                        </a:rPr>
                      </a:br>
                      <a:r>
                        <a:rPr lang="de-DE" sz="1800" b="0" i="0" dirty="0">
                          <a:solidFill>
                            <a:schemeClr val="lt1"/>
                          </a:solidFill>
                          <a:latin typeface="Quicksand" panose="020B0604020202020204" charset="0"/>
                          <a:ea typeface="Quicksand Medium"/>
                          <a:cs typeface="Quicksand Medium"/>
                          <a:sym typeface="Quicksand Medium"/>
                        </a:rPr>
                        <a:t>Denke</a:t>
                      </a:r>
                      <a:r>
                        <a:rPr lang="de-DE" sz="1800" b="0" i="0" baseline="0" dirty="0">
                          <a:solidFill>
                            <a:schemeClr val="lt1"/>
                          </a:solidFill>
                          <a:latin typeface="Quicksand" panose="020B0604020202020204" charset="0"/>
                          <a:ea typeface="Quicksand Medium"/>
                          <a:cs typeface="Quicksand Medium"/>
                          <a:sym typeface="Quicksand Medium"/>
                        </a:rPr>
                        <a:t> </a:t>
                      </a:r>
                      <a:r>
                        <a:rPr lang="de-DE" sz="1800" b="0" i="0" dirty="0">
                          <a:solidFill>
                            <a:schemeClr val="lt1"/>
                          </a:solidFill>
                          <a:latin typeface="Quicksand" panose="020B0604020202020204" charset="0"/>
                          <a:ea typeface="Quicksand Medium"/>
                          <a:cs typeface="Quicksand Medium"/>
                          <a:sym typeface="Quicksand Medium"/>
                        </a:rPr>
                        <a:t>an die häusliche oder frühkindliche Betreuung.</a:t>
                      </a:r>
                      <a:endParaRPr lang="de-AT" dirty="0">
                        <a:solidFill>
                          <a:schemeClr val="bg1"/>
                        </a:solidFill>
                      </a:endParaRPr>
                    </a:p>
                  </a:txBody>
                  <a:tcPr/>
                </a:tc>
                <a:tc>
                  <a:txBody>
                    <a:bodyPr/>
                    <a:lstStyle/>
                    <a:p>
                      <a:endParaRPr lang="de-AT" dirty="0"/>
                    </a:p>
                  </a:txBody>
                  <a:tcPr/>
                </a:tc>
                <a:extLst>
                  <a:ext uri="{0D108BD9-81ED-4DB2-BD59-A6C34878D82A}">
                    <a16:rowId xmlns:a16="http://schemas.microsoft.com/office/drawing/2014/main" val="944233217"/>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1800" b="1" i="0" u="none" strike="noStrike" cap="none" dirty="0">
                          <a:solidFill>
                            <a:schemeClr val="lt1"/>
                          </a:solidFill>
                          <a:latin typeface="Quicksand" panose="020B0604020202020204" charset="0"/>
                          <a:ea typeface="Quicksand Medium"/>
                          <a:cs typeface="Quicksand Medium"/>
                          <a:sym typeface="Arial"/>
                        </a:rPr>
                        <a:t>Sprache der Eltern / Erziehungsberechtigten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e-DE" sz="1800" b="0" i="0" u="none" strike="noStrike" cap="none" dirty="0">
                          <a:solidFill>
                            <a:schemeClr val="lt1"/>
                          </a:solidFill>
                          <a:latin typeface="Quicksand" panose="020B0604020202020204" charset="0"/>
                          <a:ea typeface="Quicksand Medium"/>
                          <a:cs typeface="Quicksand Medium"/>
                          <a:sym typeface="Arial"/>
                        </a:rPr>
                        <a:t>Welche Sprache(n) sprechen deine</a:t>
                      </a:r>
                      <a:r>
                        <a:rPr lang="de-DE" sz="1800" b="0" i="0" u="none" strike="noStrike" cap="none" baseline="0" dirty="0">
                          <a:solidFill>
                            <a:schemeClr val="lt1"/>
                          </a:solidFill>
                          <a:latin typeface="Quicksand" panose="020B0604020202020204" charset="0"/>
                          <a:ea typeface="Quicksand Medium"/>
                          <a:cs typeface="Quicksand Medium"/>
                          <a:sym typeface="Arial"/>
                        </a:rPr>
                        <a:t> </a:t>
                      </a:r>
                      <a:r>
                        <a:rPr lang="de-DE" sz="1800" b="0" i="0" u="none" strike="noStrike" cap="none" dirty="0">
                          <a:solidFill>
                            <a:schemeClr val="lt1"/>
                          </a:solidFill>
                          <a:latin typeface="Quicksand" panose="020B0604020202020204" charset="0"/>
                          <a:ea typeface="Quicksand Medium"/>
                          <a:cs typeface="Quicksand Medium"/>
                          <a:sym typeface="Arial"/>
                        </a:rPr>
                        <a:t>Eltern oder Erziehungsberechtigten zu Hause, </a:t>
                      </a:r>
                      <a:br>
                        <a:rPr lang="de-DE" sz="1800" b="0" i="0" u="none" strike="noStrike" cap="none" dirty="0">
                          <a:solidFill>
                            <a:schemeClr val="lt1"/>
                          </a:solidFill>
                          <a:latin typeface="Quicksand" panose="020B0604020202020204" charset="0"/>
                          <a:ea typeface="Quicksand Medium"/>
                          <a:cs typeface="Quicksand Medium"/>
                          <a:sym typeface="Arial"/>
                        </a:rPr>
                      </a:br>
                      <a:r>
                        <a:rPr lang="de-DE" sz="1800" b="0" i="0" u="none" strike="noStrike" cap="none" dirty="0">
                          <a:solidFill>
                            <a:schemeClr val="lt1"/>
                          </a:solidFill>
                          <a:latin typeface="Quicksand" panose="020B0604020202020204" charset="0"/>
                          <a:ea typeface="Quicksand Medium"/>
                          <a:cs typeface="Quicksand Medium"/>
                          <a:sym typeface="Arial"/>
                        </a:rPr>
                        <a:t>wenn sie mit dir kommunizieren?</a:t>
                      </a:r>
                      <a:endParaRPr lang="de-AT" sz="1800" b="0" i="0" u="none" strike="noStrike" cap="none" dirty="0">
                        <a:solidFill>
                          <a:schemeClr val="lt1"/>
                        </a:solidFill>
                        <a:latin typeface="Quicksand" panose="020B0604020202020204" charset="0"/>
                        <a:ea typeface="Quicksand Medium"/>
                        <a:cs typeface="Quicksand Medium"/>
                        <a:sym typeface="Arial"/>
                      </a:endParaRPr>
                    </a:p>
                  </a:txBody>
                  <a:tcPr/>
                </a:tc>
                <a:tc>
                  <a:txBody>
                    <a:bodyPr/>
                    <a:lstStyle/>
                    <a:p>
                      <a:endParaRPr lang="de-AT" dirty="0"/>
                    </a:p>
                  </a:txBody>
                  <a:tcPr/>
                </a:tc>
                <a:extLst>
                  <a:ext uri="{0D108BD9-81ED-4DB2-BD59-A6C34878D82A}">
                    <a16:rowId xmlns:a16="http://schemas.microsoft.com/office/drawing/2014/main" val="463005389"/>
                  </a:ext>
                </a:extLst>
              </a:tr>
              <a:tr h="370840">
                <a:tc>
                  <a:txBody>
                    <a:bodyPr/>
                    <a:lstStyle/>
                    <a:p>
                      <a:r>
                        <a:rPr lang="de-DE" sz="1800" b="1" dirty="0">
                          <a:solidFill>
                            <a:schemeClr val="bg1"/>
                          </a:solidFill>
                          <a:latin typeface="Quicksand" panose="020B0604020202020204" charset="0"/>
                        </a:rPr>
                        <a:t>Sprache in der Schule </a:t>
                      </a:r>
                    </a:p>
                    <a:p>
                      <a:r>
                        <a:rPr lang="de-DE" sz="1800" dirty="0">
                          <a:solidFill>
                            <a:schemeClr val="bg1"/>
                          </a:solidFill>
                          <a:latin typeface="Quicksand" panose="020B0604020202020204" charset="0"/>
                        </a:rPr>
                        <a:t>Welche Sprache(n) wird/werden in deiner Ausbildung verwendet?</a:t>
                      </a:r>
                      <a:endParaRPr lang="de-AT" sz="1800" dirty="0">
                        <a:solidFill>
                          <a:schemeClr val="bg1"/>
                        </a:solidFill>
                        <a:latin typeface="Quicksand" panose="020B0604020202020204" charset="0"/>
                      </a:endParaRPr>
                    </a:p>
                  </a:txBody>
                  <a:tcPr/>
                </a:tc>
                <a:tc>
                  <a:txBody>
                    <a:bodyPr/>
                    <a:lstStyle/>
                    <a:p>
                      <a:endParaRPr lang="de-AT" dirty="0"/>
                    </a:p>
                  </a:txBody>
                  <a:tcPr/>
                </a:tc>
                <a:extLst>
                  <a:ext uri="{0D108BD9-81ED-4DB2-BD59-A6C34878D82A}">
                    <a16:rowId xmlns:a16="http://schemas.microsoft.com/office/drawing/2014/main" val="2182266581"/>
                  </a:ext>
                </a:extLst>
              </a:tr>
              <a:tr h="370840">
                <a:tc>
                  <a:txBody>
                    <a:bodyPr/>
                    <a:lstStyle/>
                    <a:p>
                      <a:pPr rtl="0"/>
                      <a:r>
                        <a:rPr lang="de-DE" sz="1800" b="1" i="0" u="none" strike="noStrike" cap="none" dirty="0">
                          <a:solidFill>
                            <a:schemeClr val="bg1"/>
                          </a:solidFill>
                          <a:effectLst/>
                          <a:latin typeface="Quicksand" panose="020B0604020202020204" charset="0"/>
                          <a:ea typeface="Arial"/>
                          <a:cs typeface="Arial"/>
                          <a:sym typeface="Arial"/>
                        </a:rPr>
                        <a:t>Sprache im sozialen Kontakt</a:t>
                      </a:r>
                    </a:p>
                    <a:p>
                      <a:pPr rtl="0"/>
                      <a:r>
                        <a:rPr lang="de-DE" sz="1800" b="0" i="0" u="none" strike="noStrike" cap="none" dirty="0">
                          <a:solidFill>
                            <a:schemeClr val="bg1"/>
                          </a:solidFill>
                          <a:effectLst/>
                          <a:latin typeface="Quicksand" panose="020B0604020202020204" charset="0"/>
                          <a:ea typeface="Arial"/>
                          <a:cs typeface="Arial"/>
                          <a:sym typeface="Arial"/>
                        </a:rPr>
                        <a:t>Welche Sprache(n) verwendest du mit Freunden, Familie oder online?</a:t>
                      </a:r>
                      <a:endParaRPr lang="de-AT" sz="1800" b="0" dirty="0">
                        <a:latin typeface="Quicksand" panose="020B0604020202020204" charset="0"/>
                      </a:endParaRPr>
                    </a:p>
                  </a:txBody>
                  <a:tcPr/>
                </a:tc>
                <a:tc>
                  <a:txBody>
                    <a:bodyPr/>
                    <a:lstStyle/>
                    <a:p>
                      <a:endParaRPr lang="de-AT" dirty="0"/>
                    </a:p>
                  </a:txBody>
                  <a:tcPr/>
                </a:tc>
                <a:extLst>
                  <a:ext uri="{0D108BD9-81ED-4DB2-BD59-A6C34878D82A}">
                    <a16:rowId xmlns:a16="http://schemas.microsoft.com/office/drawing/2014/main" val="2186194956"/>
                  </a:ext>
                </a:extLst>
              </a:tr>
              <a:tr h="370840">
                <a:tc>
                  <a:txBody>
                    <a:bodyPr/>
                    <a:lstStyle/>
                    <a:p>
                      <a:pPr rtl="0"/>
                      <a:r>
                        <a:rPr lang="de-DE" sz="1800" b="1" i="0" u="none" strike="noStrike" cap="none" dirty="0">
                          <a:solidFill>
                            <a:schemeClr val="bg1"/>
                          </a:solidFill>
                          <a:effectLst/>
                          <a:latin typeface="Quicksand" panose="020B0604020202020204" charset="0"/>
                          <a:ea typeface="Arial"/>
                          <a:cs typeface="Arial"/>
                          <a:sym typeface="Arial"/>
                        </a:rPr>
                        <a:t>Die Sprache, die du am besten verstehst</a:t>
                      </a:r>
                    </a:p>
                    <a:p>
                      <a:pPr rtl="0"/>
                      <a:r>
                        <a:rPr lang="de-DE" sz="1800" b="0" i="0" u="none" strike="noStrike" cap="none" dirty="0">
                          <a:solidFill>
                            <a:schemeClr val="bg1"/>
                          </a:solidFill>
                          <a:effectLst/>
                          <a:latin typeface="Quicksand" panose="020B0604020202020204" charset="0"/>
                          <a:ea typeface="Arial"/>
                          <a:cs typeface="Arial"/>
                          <a:sym typeface="Arial"/>
                        </a:rPr>
                        <a:t>In welcher Sprache bzw. welchen Sprachen verstehst du Anweisungen, </a:t>
                      </a:r>
                      <a:br>
                        <a:rPr lang="de-DE" sz="1800" b="0" i="0" u="none" strike="noStrike" cap="none" dirty="0">
                          <a:solidFill>
                            <a:schemeClr val="bg1"/>
                          </a:solidFill>
                          <a:effectLst/>
                          <a:latin typeface="Quicksand" panose="020B0604020202020204" charset="0"/>
                          <a:ea typeface="Arial"/>
                          <a:cs typeface="Arial"/>
                          <a:sym typeface="Arial"/>
                        </a:rPr>
                      </a:br>
                      <a:r>
                        <a:rPr lang="de-DE" sz="1800" b="0" i="0" u="none" strike="noStrike" cap="none" dirty="0">
                          <a:solidFill>
                            <a:schemeClr val="bg1"/>
                          </a:solidFill>
                          <a:effectLst/>
                          <a:latin typeface="Quicksand" panose="020B0604020202020204" charset="0"/>
                          <a:ea typeface="Arial"/>
                          <a:cs typeface="Arial"/>
                          <a:sym typeface="Arial"/>
                        </a:rPr>
                        <a:t>Erklärungen oder Geschichten am besten?</a:t>
                      </a:r>
                      <a:endParaRPr lang="de-AT" sz="1800" b="0" dirty="0">
                        <a:latin typeface="Quicksand" panose="020B0604020202020204" charset="0"/>
                      </a:endParaRPr>
                    </a:p>
                  </a:txBody>
                  <a:tcPr/>
                </a:tc>
                <a:tc>
                  <a:txBody>
                    <a:bodyPr/>
                    <a:lstStyle/>
                    <a:p>
                      <a:endParaRPr lang="de-AT" dirty="0"/>
                    </a:p>
                  </a:txBody>
                  <a:tcPr/>
                </a:tc>
                <a:extLst>
                  <a:ext uri="{0D108BD9-81ED-4DB2-BD59-A6C34878D82A}">
                    <a16:rowId xmlns:a16="http://schemas.microsoft.com/office/drawing/2014/main" val="2794475563"/>
                  </a:ext>
                </a:extLst>
              </a:tr>
              <a:tr h="370840">
                <a:tc>
                  <a:txBody>
                    <a:bodyPr/>
                    <a:lstStyle/>
                    <a:p>
                      <a:pPr rtl="0"/>
                      <a:r>
                        <a:rPr lang="de-DE" sz="1800" b="1" i="0" u="none" strike="noStrike" cap="none" dirty="0">
                          <a:solidFill>
                            <a:schemeClr val="bg1"/>
                          </a:solidFill>
                          <a:effectLst/>
                          <a:latin typeface="Quicksand" panose="020B0604020202020204" charset="0"/>
                          <a:ea typeface="Arial"/>
                          <a:cs typeface="Arial"/>
                          <a:sym typeface="Arial"/>
                        </a:rPr>
                        <a:t>Bevorzugte Sprache</a:t>
                      </a:r>
                    </a:p>
                    <a:p>
                      <a:pPr rtl="0"/>
                      <a:r>
                        <a:rPr lang="de-DE" sz="1800" b="0" i="0" u="none" strike="noStrike" cap="none" dirty="0">
                          <a:solidFill>
                            <a:schemeClr val="bg1"/>
                          </a:solidFill>
                          <a:effectLst/>
                          <a:latin typeface="Quicksand" panose="020B0604020202020204" charset="0"/>
                          <a:ea typeface="Arial"/>
                          <a:cs typeface="Arial"/>
                          <a:sym typeface="Arial"/>
                        </a:rPr>
                        <a:t>In welcher Sprache bzw. welchen Sprachen kommunizierst</a:t>
                      </a:r>
                      <a:r>
                        <a:rPr lang="de-DE" sz="1800" b="0" i="0" u="none" strike="noStrike" cap="none" baseline="0" dirty="0">
                          <a:solidFill>
                            <a:schemeClr val="bg1"/>
                          </a:solidFill>
                          <a:effectLst/>
                          <a:latin typeface="Quicksand" panose="020B0604020202020204" charset="0"/>
                          <a:ea typeface="Arial"/>
                          <a:cs typeface="Arial"/>
                          <a:sym typeface="Arial"/>
                        </a:rPr>
                        <a:t> du </a:t>
                      </a:r>
                      <a:r>
                        <a:rPr lang="de-DE" sz="1800" b="0" i="0" u="none" strike="noStrike" cap="none" dirty="0">
                          <a:solidFill>
                            <a:schemeClr val="bg1"/>
                          </a:solidFill>
                          <a:effectLst/>
                          <a:latin typeface="Quicksand" panose="020B0604020202020204" charset="0"/>
                          <a:ea typeface="Arial"/>
                          <a:cs typeface="Arial"/>
                          <a:sym typeface="Arial"/>
                        </a:rPr>
                        <a:t>am liebsten?</a:t>
                      </a:r>
                      <a:endParaRPr lang="de-AT" sz="1800" b="0" dirty="0">
                        <a:latin typeface="Quicksand" panose="020B0604020202020204" charset="0"/>
                      </a:endParaRPr>
                    </a:p>
                  </a:txBody>
                  <a:tcPr/>
                </a:tc>
                <a:tc>
                  <a:txBody>
                    <a:bodyPr/>
                    <a:lstStyle/>
                    <a:p>
                      <a:endParaRPr lang="de-AT" dirty="0"/>
                    </a:p>
                  </a:txBody>
                  <a:tcPr/>
                </a:tc>
                <a:extLst>
                  <a:ext uri="{0D108BD9-81ED-4DB2-BD59-A6C34878D82A}">
                    <a16:rowId xmlns:a16="http://schemas.microsoft.com/office/drawing/2014/main" val="2896385275"/>
                  </a:ext>
                </a:extLst>
              </a:tr>
              <a:tr h="370840">
                <a:tc>
                  <a:txBody>
                    <a:bodyPr/>
                    <a:lstStyle/>
                    <a:p>
                      <a:r>
                        <a:rPr lang="de-DE" sz="1800" b="1" dirty="0">
                          <a:solidFill>
                            <a:schemeClr val="bg1"/>
                          </a:solidFill>
                          <a:latin typeface="Quicksand" panose="020B0604020202020204" charset="0"/>
                        </a:rPr>
                        <a:t>Sprache, die beim Denken / Träumen verwendet wird</a:t>
                      </a:r>
                    </a:p>
                    <a:p>
                      <a:r>
                        <a:rPr lang="de-DE" sz="1800" dirty="0">
                          <a:solidFill>
                            <a:schemeClr val="bg1"/>
                          </a:solidFill>
                          <a:latin typeface="Quicksand" panose="020B0604020202020204" charset="0"/>
                        </a:rPr>
                        <a:t>In welcher Sprache denkst du, sprichst</a:t>
                      </a:r>
                      <a:r>
                        <a:rPr lang="de-DE" sz="1800" baseline="0" dirty="0">
                          <a:solidFill>
                            <a:schemeClr val="bg1"/>
                          </a:solidFill>
                          <a:latin typeface="Quicksand" panose="020B0604020202020204" charset="0"/>
                        </a:rPr>
                        <a:t> du </a:t>
                      </a:r>
                      <a:r>
                        <a:rPr lang="de-DE" sz="1800" dirty="0">
                          <a:solidFill>
                            <a:schemeClr val="bg1"/>
                          </a:solidFill>
                          <a:latin typeface="Quicksand" panose="020B0604020202020204" charset="0"/>
                        </a:rPr>
                        <a:t>mit dir selbst oder träumst du?</a:t>
                      </a:r>
                      <a:endParaRPr lang="de-AT" sz="1800" dirty="0">
                        <a:solidFill>
                          <a:schemeClr val="bg1"/>
                        </a:solidFill>
                        <a:latin typeface="Quicksand" panose="020B0604020202020204" charset="0"/>
                      </a:endParaRPr>
                    </a:p>
                  </a:txBody>
                  <a:tcPr/>
                </a:tc>
                <a:tc>
                  <a:txBody>
                    <a:bodyPr/>
                    <a:lstStyle/>
                    <a:p>
                      <a:endParaRPr lang="de-AT" dirty="0"/>
                    </a:p>
                  </a:txBody>
                  <a:tcPr/>
                </a:tc>
                <a:extLst>
                  <a:ext uri="{0D108BD9-81ED-4DB2-BD59-A6C34878D82A}">
                    <a16:rowId xmlns:a16="http://schemas.microsoft.com/office/drawing/2014/main" val="401980053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66"/>
        <p:cNvGrpSpPr/>
        <p:nvPr/>
      </p:nvGrpSpPr>
      <p:grpSpPr>
        <a:xfrm>
          <a:off x="0" y="0"/>
          <a:ext cx="0" cy="0"/>
          <a:chOff x="0" y="0"/>
          <a:chExt cx="0" cy="0"/>
        </a:xfrm>
      </p:grpSpPr>
      <p:grpSp>
        <p:nvGrpSpPr>
          <p:cNvPr id="267" name="Google Shape;267;g34a00579630_0_77"/>
          <p:cNvGrpSpPr/>
          <p:nvPr/>
        </p:nvGrpSpPr>
        <p:grpSpPr>
          <a:xfrm>
            <a:off x="0" y="-216993"/>
            <a:ext cx="2922102" cy="10504504"/>
            <a:chOff x="0" y="-57150"/>
            <a:chExt cx="769602" cy="2766600"/>
          </a:xfrm>
        </p:grpSpPr>
        <p:sp>
          <p:nvSpPr>
            <p:cNvPr id="268" name="Google Shape;268;g34a00579630_0_77"/>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69" name="Google Shape;269;g34a00579630_0_77"/>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270" name="Google Shape;270;g34a00579630_0_77"/>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71" name="Google Shape;271;g34a00579630_0_7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72" name="Google Shape;272;g34a00579630_0_77"/>
          <p:cNvSpPr txBox="1"/>
          <p:nvPr/>
        </p:nvSpPr>
        <p:spPr>
          <a:xfrm>
            <a:off x="4064274" y="1534525"/>
            <a:ext cx="11750700" cy="345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endParaRPr sz="100" dirty="0">
              <a:latin typeface="Quicksand"/>
              <a:ea typeface="Quicksand"/>
              <a:cs typeface="Quicksand"/>
              <a:sym typeface="Quicksand"/>
            </a:endParaRPr>
          </a:p>
        </p:txBody>
      </p:sp>
      <p:sp>
        <p:nvSpPr>
          <p:cNvPr id="273" name="Google Shape;273;g34a00579630_0_77"/>
          <p:cNvSpPr txBox="1"/>
          <p:nvPr/>
        </p:nvSpPr>
        <p:spPr>
          <a:xfrm>
            <a:off x="3789025" y="4697250"/>
            <a:ext cx="12301200" cy="12438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endParaRPr sz="3200" dirty="0">
              <a:solidFill>
                <a:schemeClr val="lt1"/>
              </a:solidFill>
              <a:latin typeface="Quicksand"/>
              <a:ea typeface="Quicksand"/>
              <a:cs typeface="Quicksand"/>
              <a:sym typeface="Quicksand"/>
            </a:endParaRPr>
          </a:p>
          <a:p>
            <a:pPr marL="457200" lvl="0" indent="0" algn="l" rtl="0">
              <a:lnSpc>
                <a:spcPct val="115000"/>
              </a:lnSpc>
              <a:spcBef>
                <a:spcPts val="0"/>
              </a:spcBef>
              <a:spcAft>
                <a:spcPts val="0"/>
              </a:spcAft>
              <a:buNone/>
            </a:pPr>
            <a:endParaRPr sz="3200" dirty="0">
              <a:solidFill>
                <a:schemeClr val="lt1"/>
              </a:solidFill>
              <a:latin typeface="Quicksand"/>
              <a:ea typeface="Quicksand"/>
              <a:cs typeface="Quicksand"/>
              <a:sym typeface="Quicksand"/>
            </a:endParaRPr>
          </a:p>
        </p:txBody>
      </p:sp>
      <p:sp>
        <p:nvSpPr>
          <p:cNvPr id="274" name="Google Shape;274;g34a00579630_0_77"/>
          <p:cNvSpPr txBox="1"/>
          <p:nvPr/>
        </p:nvSpPr>
        <p:spPr>
          <a:xfrm>
            <a:off x="4064274" y="1194191"/>
            <a:ext cx="9588000" cy="1292631"/>
          </a:xfrm>
          <a:prstGeom prst="rect">
            <a:avLst/>
          </a:prstGeom>
          <a:noFill/>
          <a:ln>
            <a:noFill/>
          </a:ln>
        </p:spPr>
        <p:txBody>
          <a:bodyPr spcFirstLastPara="1" wrap="square" lIns="91425" tIns="91425" rIns="91425" bIns="91425" anchor="t" anchorCtr="0">
            <a:spAutoFit/>
          </a:bodyPr>
          <a:lstStyle/>
          <a:p>
            <a:pPr lvl="0"/>
            <a:r>
              <a:rPr lang="en-US" sz="7200" dirty="0">
                <a:solidFill>
                  <a:schemeClr val="lt1"/>
                </a:solidFill>
                <a:latin typeface="Anton"/>
                <a:ea typeface="Anton"/>
                <a:cs typeface="Anton"/>
                <a:sym typeface="Anton"/>
              </a:rPr>
              <a:t>Erfahrungsaustausch</a:t>
            </a:r>
            <a:endParaRPr sz="7200" dirty="0">
              <a:solidFill>
                <a:schemeClr val="lt1"/>
              </a:solidFill>
              <a:latin typeface="Anton"/>
              <a:ea typeface="Anton"/>
              <a:cs typeface="Anton"/>
              <a:sym typeface="Anton"/>
            </a:endParaRPr>
          </a:p>
        </p:txBody>
      </p:sp>
      <p:sp>
        <p:nvSpPr>
          <p:cNvPr id="275" name="Google Shape;275;g34a00579630_0_77"/>
          <p:cNvSpPr txBox="1"/>
          <p:nvPr/>
        </p:nvSpPr>
        <p:spPr>
          <a:xfrm>
            <a:off x="3672388" y="3038268"/>
            <a:ext cx="13844903" cy="5124449"/>
          </a:xfrm>
          <a:prstGeom prst="rect">
            <a:avLst/>
          </a:prstGeom>
          <a:noFill/>
          <a:ln>
            <a:noFill/>
          </a:ln>
        </p:spPr>
        <p:txBody>
          <a:bodyPr spcFirstLastPara="1" wrap="square" lIns="91425" tIns="91425" rIns="91425" bIns="91425" anchor="t" anchorCtr="0">
            <a:spAutoFit/>
          </a:bodyPr>
          <a:lstStyle/>
          <a:p>
            <a:pPr lvl="0">
              <a:spcAft>
                <a:spcPts val="1200"/>
              </a:spcAft>
            </a:pPr>
            <a:r>
              <a:rPr lang="en-US" sz="2900" dirty="0">
                <a:solidFill>
                  <a:schemeClr val="lt1"/>
                </a:solidFill>
                <a:latin typeface="Quicksand"/>
                <a:ea typeface="Quicksand"/>
                <a:cs typeface="Quicksand"/>
                <a:sym typeface="Quicksand"/>
              </a:rPr>
              <a:t>Wie sieht dein Sprachprofil aus?
</a:t>
            </a:r>
          </a:p>
          <a:p>
            <a:pPr lvl="0">
              <a:spcAft>
                <a:spcPts val="1200"/>
              </a:spcAft>
            </a:pPr>
            <a:r>
              <a:rPr lang="en-US" sz="2900" b="1" dirty="0">
                <a:solidFill>
                  <a:schemeClr val="lt1"/>
                </a:solidFill>
                <a:latin typeface="Quicksand"/>
                <a:ea typeface="Quicksand"/>
                <a:cs typeface="Quicksand"/>
                <a:sym typeface="Quicksand"/>
              </a:rPr>
              <a:t>Fragen:</a:t>
            </a:r>
            <a:r>
              <a:rPr lang="en-US" sz="2900" dirty="0">
                <a:solidFill>
                  <a:schemeClr val="lt1"/>
                </a:solidFill>
                <a:latin typeface="Quicksand"/>
                <a:ea typeface="Quicksand"/>
                <a:cs typeface="Quicksand"/>
                <a:sym typeface="Quicksand"/>
              </a:rPr>
              <a:t>
Welche Sprachen hast du </a:t>
            </a:r>
            <a:r>
              <a:rPr lang="en-US" sz="2900" dirty="0" err="1">
                <a:solidFill>
                  <a:schemeClr val="lt1"/>
                </a:solidFill>
                <a:latin typeface="Quicksand"/>
                <a:ea typeface="Quicksand"/>
                <a:cs typeface="Quicksand"/>
                <a:sym typeface="Quicksand"/>
              </a:rPr>
              <a:t>notiert</a:t>
            </a:r>
            <a:r>
              <a:rPr lang="en-US" sz="2900" dirty="0">
                <a:solidFill>
                  <a:schemeClr val="lt1"/>
                </a:solidFill>
                <a:latin typeface="Quicksand"/>
                <a:ea typeface="Quicksand"/>
                <a:cs typeface="Quicksand"/>
                <a:sym typeface="Quicksand"/>
              </a:rPr>
              <a:t>?</a:t>
            </a:r>
            <a:br>
              <a:rPr lang="en-US" sz="2900" dirty="0">
                <a:solidFill>
                  <a:schemeClr val="lt1"/>
                </a:solidFill>
                <a:latin typeface="Quicksand"/>
                <a:ea typeface="Quicksand"/>
                <a:cs typeface="Quicksand"/>
                <a:sym typeface="Quicksand"/>
              </a:rPr>
            </a:br>
            <a:r>
              <a:rPr lang="en-US" sz="2900" dirty="0">
                <a:solidFill>
                  <a:schemeClr val="lt1"/>
                </a:solidFill>
                <a:latin typeface="Quicksand"/>
                <a:ea typeface="Quicksand"/>
                <a:cs typeface="Quicksand"/>
                <a:sym typeface="Quicksand"/>
              </a:rPr>
              <a:t>
</a:t>
            </a:r>
            <a:r>
              <a:rPr lang="en-US" sz="2900" dirty="0" err="1">
                <a:solidFill>
                  <a:schemeClr val="lt1"/>
                </a:solidFill>
                <a:latin typeface="Quicksand"/>
                <a:ea typeface="Quicksand"/>
                <a:cs typeface="Quicksand"/>
                <a:sym typeface="Quicksand"/>
              </a:rPr>
              <a:t>Wie</a:t>
            </a:r>
            <a:r>
              <a:rPr lang="en-US" sz="2900" dirty="0">
                <a:solidFill>
                  <a:schemeClr val="lt1"/>
                </a:solidFill>
                <a:latin typeface="Quicksand"/>
                <a:ea typeface="Quicksand"/>
                <a:cs typeface="Quicksand"/>
                <a:sym typeface="Quicksand"/>
              </a:rPr>
              <a:t> hat es </a:t>
            </a:r>
            <a:r>
              <a:rPr lang="en-US" sz="2900" dirty="0" err="1">
                <a:solidFill>
                  <a:schemeClr val="lt1"/>
                </a:solidFill>
                <a:latin typeface="Quicksand"/>
                <a:ea typeface="Quicksand"/>
                <a:cs typeface="Quicksand"/>
                <a:sym typeface="Quicksand"/>
              </a:rPr>
              <a:t>sich</a:t>
            </a:r>
            <a:r>
              <a:rPr lang="en-US" sz="2900" dirty="0">
                <a:solidFill>
                  <a:schemeClr val="lt1"/>
                </a:solidFill>
                <a:latin typeface="Quicksand"/>
                <a:ea typeface="Quicksand"/>
                <a:cs typeface="Quicksand"/>
                <a:sym typeface="Quicksand"/>
              </a:rPr>
              <a:t> </a:t>
            </a:r>
            <a:r>
              <a:rPr lang="en-US" sz="2900" dirty="0" err="1">
                <a:solidFill>
                  <a:schemeClr val="lt1"/>
                </a:solidFill>
                <a:latin typeface="Quicksand"/>
                <a:ea typeface="Quicksand"/>
                <a:cs typeface="Quicksand"/>
                <a:sym typeface="Quicksand"/>
              </a:rPr>
              <a:t>angefühlt</a:t>
            </a:r>
            <a:r>
              <a:rPr lang="en-US" sz="2900" dirty="0">
                <a:solidFill>
                  <a:schemeClr val="lt1"/>
                </a:solidFill>
                <a:latin typeface="Quicksand"/>
                <a:ea typeface="Quicksand"/>
                <a:cs typeface="Quicksand"/>
                <a:sym typeface="Quicksand"/>
              </a:rPr>
              <a:t>,  auf </a:t>
            </a:r>
            <a:r>
              <a:rPr lang="en-US" sz="2900" dirty="0" err="1">
                <a:solidFill>
                  <a:schemeClr val="lt1"/>
                </a:solidFill>
                <a:latin typeface="Quicksand"/>
                <a:ea typeface="Quicksand"/>
                <a:cs typeface="Quicksand"/>
                <a:sym typeface="Quicksand"/>
              </a:rPr>
              <a:t>diese</a:t>
            </a:r>
            <a:r>
              <a:rPr lang="en-US" sz="2900" dirty="0">
                <a:solidFill>
                  <a:schemeClr val="lt1"/>
                </a:solidFill>
                <a:latin typeface="Quicksand"/>
                <a:ea typeface="Quicksand"/>
                <a:cs typeface="Quicksand"/>
                <a:sym typeface="Quicksand"/>
              </a:rPr>
              <a:t> Weise </a:t>
            </a:r>
            <a:r>
              <a:rPr lang="en-US" sz="2900" dirty="0" err="1">
                <a:solidFill>
                  <a:schemeClr val="lt1"/>
                </a:solidFill>
                <a:latin typeface="Quicksand"/>
                <a:ea typeface="Quicksand"/>
                <a:cs typeface="Quicksand"/>
                <a:sym typeface="Quicksand"/>
              </a:rPr>
              <a:t>über</a:t>
            </a:r>
            <a:r>
              <a:rPr lang="en-US" sz="2900" dirty="0">
                <a:solidFill>
                  <a:schemeClr val="lt1"/>
                </a:solidFill>
                <a:latin typeface="Quicksand"/>
                <a:ea typeface="Quicksand"/>
                <a:cs typeface="Quicksand"/>
                <a:sym typeface="Quicksand"/>
              </a:rPr>
              <a:t> </a:t>
            </a:r>
            <a:r>
              <a:rPr lang="en-US" sz="2900" dirty="0" err="1">
                <a:solidFill>
                  <a:schemeClr val="lt1"/>
                </a:solidFill>
                <a:latin typeface="Quicksand"/>
                <a:ea typeface="Quicksand"/>
                <a:cs typeface="Quicksand"/>
                <a:sym typeface="Quicksand"/>
              </a:rPr>
              <a:t>deinen</a:t>
            </a:r>
            <a:r>
              <a:rPr lang="en-US" sz="2900" dirty="0">
                <a:solidFill>
                  <a:schemeClr val="lt1"/>
                </a:solidFill>
                <a:latin typeface="Quicksand"/>
                <a:ea typeface="Quicksand"/>
                <a:cs typeface="Quicksand"/>
                <a:sym typeface="Quicksand"/>
              </a:rPr>
              <a:t> </a:t>
            </a:r>
            <a:r>
              <a:rPr lang="en-US" sz="2900" dirty="0" err="1">
                <a:solidFill>
                  <a:schemeClr val="lt1"/>
                </a:solidFill>
                <a:latin typeface="Quicksand"/>
                <a:ea typeface="Quicksand"/>
                <a:cs typeface="Quicksand"/>
                <a:sym typeface="Quicksand"/>
              </a:rPr>
              <a:t>sprachlichen</a:t>
            </a:r>
            <a:r>
              <a:rPr lang="en-US" sz="2900" dirty="0">
                <a:solidFill>
                  <a:schemeClr val="lt1"/>
                </a:solidFill>
                <a:latin typeface="Quicksand"/>
                <a:ea typeface="Quicksand"/>
                <a:cs typeface="Quicksand"/>
                <a:sym typeface="Quicksand"/>
              </a:rPr>
              <a:t> </a:t>
            </a:r>
            <a:br>
              <a:rPr lang="en-US" sz="2900" dirty="0">
                <a:solidFill>
                  <a:schemeClr val="lt1"/>
                </a:solidFill>
                <a:latin typeface="Quicksand"/>
                <a:ea typeface="Quicksand"/>
                <a:cs typeface="Quicksand"/>
                <a:sym typeface="Quicksand"/>
              </a:rPr>
            </a:br>
            <a:r>
              <a:rPr lang="en-US" sz="2900" dirty="0" err="1">
                <a:solidFill>
                  <a:schemeClr val="lt1"/>
                </a:solidFill>
                <a:latin typeface="Quicksand"/>
                <a:ea typeface="Quicksand"/>
                <a:cs typeface="Quicksand"/>
                <a:sym typeface="Quicksand"/>
              </a:rPr>
              <a:t>Hintergrund</a:t>
            </a:r>
            <a:r>
              <a:rPr lang="en-US" sz="2900" dirty="0">
                <a:solidFill>
                  <a:schemeClr val="lt1"/>
                </a:solidFill>
                <a:latin typeface="Quicksand"/>
                <a:ea typeface="Quicksand"/>
                <a:cs typeface="Quicksand"/>
                <a:sym typeface="Quicksand"/>
              </a:rPr>
              <a:t> </a:t>
            </a:r>
            <a:r>
              <a:rPr lang="en-US" sz="2900" dirty="0" err="1">
                <a:solidFill>
                  <a:schemeClr val="lt1"/>
                </a:solidFill>
                <a:latin typeface="Quicksand"/>
                <a:ea typeface="Quicksand"/>
                <a:cs typeface="Quicksand"/>
                <a:sym typeface="Quicksand"/>
              </a:rPr>
              <a:t>nachzudenken</a:t>
            </a:r>
            <a:r>
              <a:rPr lang="en-US" sz="2900" dirty="0">
                <a:solidFill>
                  <a:schemeClr val="lt1"/>
                </a:solidFill>
                <a:latin typeface="Quicksand"/>
                <a:ea typeface="Quicksand"/>
                <a:cs typeface="Quicksand"/>
                <a:sym typeface="Quicksand"/>
              </a:rPr>
              <a:t>?</a:t>
            </a:r>
            <a:br>
              <a:rPr lang="en-US" sz="2900" dirty="0">
                <a:solidFill>
                  <a:schemeClr val="lt1"/>
                </a:solidFill>
                <a:latin typeface="Quicksand"/>
                <a:ea typeface="Quicksand"/>
                <a:cs typeface="Quicksand"/>
                <a:sym typeface="Quicksand"/>
              </a:rPr>
            </a:br>
            <a:r>
              <a:rPr lang="en-US" sz="2900" dirty="0">
                <a:solidFill>
                  <a:schemeClr val="lt1"/>
                </a:solidFill>
                <a:latin typeface="Quicksand"/>
                <a:ea typeface="Quicksand"/>
                <a:cs typeface="Quicksand"/>
                <a:sym typeface="Quicksand"/>
              </a:rPr>
              <a:t>
Gab es </a:t>
            </a:r>
            <a:r>
              <a:rPr lang="en-US" sz="2900" dirty="0" err="1">
                <a:solidFill>
                  <a:schemeClr val="lt1"/>
                </a:solidFill>
                <a:latin typeface="Quicksand"/>
                <a:ea typeface="Quicksand"/>
                <a:cs typeface="Quicksand"/>
                <a:sym typeface="Quicksand"/>
              </a:rPr>
              <a:t>Überraschungen</a:t>
            </a:r>
            <a:r>
              <a:rPr lang="en-US" sz="2900" dirty="0">
                <a:solidFill>
                  <a:schemeClr val="lt1"/>
                </a:solidFill>
                <a:latin typeface="Quicksand"/>
                <a:ea typeface="Quicksand"/>
                <a:cs typeface="Quicksand"/>
                <a:sym typeface="Quicksand"/>
              </a:rPr>
              <a:t> </a:t>
            </a:r>
            <a:r>
              <a:rPr lang="en-US" sz="2900" dirty="0" err="1">
                <a:solidFill>
                  <a:schemeClr val="lt1"/>
                </a:solidFill>
                <a:latin typeface="Quicksand"/>
                <a:ea typeface="Quicksand"/>
                <a:cs typeface="Quicksand"/>
                <a:sym typeface="Quicksand"/>
              </a:rPr>
              <a:t>beim</a:t>
            </a:r>
            <a:r>
              <a:rPr lang="en-US" sz="2900" dirty="0">
                <a:solidFill>
                  <a:schemeClr val="lt1"/>
                </a:solidFill>
                <a:latin typeface="Quicksand"/>
                <a:ea typeface="Quicksand"/>
                <a:cs typeface="Quicksand"/>
                <a:sym typeface="Quicksand"/>
              </a:rPr>
              <a:t> </a:t>
            </a:r>
            <a:r>
              <a:rPr lang="en-US" sz="2900" dirty="0" err="1">
                <a:solidFill>
                  <a:schemeClr val="lt1"/>
                </a:solidFill>
                <a:latin typeface="Quicksand"/>
                <a:ea typeface="Quicksand"/>
                <a:cs typeface="Quicksand"/>
                <a:sym typeface="Quicksand"/>
              </a:rPr>
              <a:t>Ausfüllen</a:t>
            </a:r>
            <a:r>
              <a:rPr lang="en-US" sz="2900" dirty="0">
                <a:solidFill>
                  <a:schemeClr val="lt1"/>
                </a:solidFill>
                <a:latin typeface="Quicksand"/>
                <a:ea typeface="Quicksand"/>
                <a:cs typeface="Quicksand"/>
                <a:sym typeface="Quicksand"/>
              </a:rPr>
              <a:t> </a:t>
            </a:r>
            <a:r>
              <a:rPr lang="en-US" sz="2900" dirty="0" err="1">
                <a:solidFill>
                  <a:schemeClr val="lt1"/>
                </a:solidFill>
                <a:latin typeface="Quicksand"/>
                <a:ea typeface="Quicksand"/>
                <a:cs typeface="Quicksand"/>
                <a:sym typeface="Quicksand"/>
              </a:rPr>
              <a:t>deines</a:t>
            </a:r>
            <a:r>
              <a:rPr lang="en-US" sz="2900" dirty="0">
                <a:solidFill>
                  <a:schemeClr val="lt1"/>
                </a:solidFill>
                <a:latin typeface="Quicksand"/>
                <a:ea typeface="Quicksand"/>
                <a:cs typeface="Quicksand"/>
                <a:sym typeface="Quicksand"/>
              </a:rPr>
              <a:t> </a:t>
            </a:r>
            <a:r>
              <a:rPr lang="en-US" sz="2900" dirty="0" err="1">
                <a:solidFill>
                  <a:schemeClr val="lt1"/>
                </a:solidFill>
                <a:latin typeface="Quicksand"/>
                <a:ea typeface="Quicksand"/>
                <a:cs typeface="Quicksand"/>
                <a:sym typeface="Quicksand"/>
              </a:rPr>
              <a:t>Profils</a:t>
            </a:r>
            <a:r>
              <a:rPr lang="en-US" sz="2900" dirty="0">
                <a:solidFill>
                  <a:schemeClr val="lt1"/>
                </a:solidFill>
                <a:latin typeface="Quicksand"/>
                <a:ea typeface="Quicksand"/>
                <a:cs typeface="Quicksand"/>
                <a:sym typeface="Quicksand"/>
              </a:rPr>
              <a:t>?</a:t>
            </a:r>
            <a:endParaRPr sz="2900" u="sng" dirty="0">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79"/>
        <p:cNvGrpSpPr/>
        <p:nvPr/>
      </p:nvGrpSpPr>
      <p:grpSpPr>
        <a:xfrm>
          <a:off x="0" y="0"/>
          <a:ext cx="0" cy="0"/>
          <a:chOff x="0" y="0"/>
          <a:chExt cx="0" cy="0"/>
        </a:xfrm>
      </p:grpSpPr>
      <p:grpSp>
        <p:nvGrpSpPr>
          <p:cNvPr id="280" name="Google Shape;280;g34a00579630_0_89"/>
          <p:cNvGrpSpPr/>
          <p:nvPr/>
        </p:nvGrpSpPr>
        <p:grpSpPr>
          <a:xfrm>
            <a:off x="0" y="-216993"/>
            <a:ext cx="2922102" cy="10504504"/>
            <a:chOff x="0" y="-57150"/>
            <a:chExt cx="769602" cy="2766600"/>
          </a:xfrm>
        </p:grpSpPr>
        <p:sp>
          <p:nvSpPr>
            <p:cNvPr id="281" name="Google Shape;281;g34a00579630_0_89"/>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2" name="Google Shape;282;g34a00579630_0_89"/>
            <p:cNvSpPr txBox="1"/>
            <p:nvPr/>
          </p:nvSpPr>
          <p:spPr>
            <a:xfrm>
              <a:off x="0" y="-57150"/>
              <a:ext cx="769500" cy="2766600"/>
            </a:xfrm>
            <a:prstGeom prst="rect">
              <a:avLst/>
            </a:prstGeom>
            <a:solidFill>
              <a:srgbClr val="843F98"/>
            </a:solid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83" name="Google Shape;283;g34a00579630_0_89"/>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g34a00579630_0_8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5" name="Google Shape;285;g34a00579630_0_89"/>
          <p:cNvSpPr txBox="1"/>
          <p:nvPr/>
        </p:nvSpPr>
        <p:spPr>
          <a:xfrm>
            <a:off x="4064274" y="1534525"/>
            <a:ext cx="11750700" cy="345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endParaRPr sz="100">
              <a:latin typeface="Quicksand"/>
              <a:ea typeface="Quicksand"/>
              <a:cs typeface="Quicksand"/>
              <a:sym typeface="Quicksand"/>
            </a:endParaRPr>
          </a:p>
        </p:txBody>
      </p:sp>
      <p:sp>
        <p:nvSpPr>
          <p:cNvPr id="286" name="Google Shape;286;g34a00579630_0_89"/>
          <p:cNvSpPr txBox="1"/>
          <p:nvPr/>
        </p:nvSpPr>
        <p:spPr>
          <a:xfrm>
            <a:off x="3789025" y="4697250"/>
            <a:ext cx="12301200" cy="12438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endParaRPr sz="3200">
              <a:solidFill>
                <a:schemeClr val="lt1"/>
              </a:solidFill>
              <a:latin typeface="Quicksand"/>
              <a:ea typeface="Quicksand"/>
              <a:cs typeface="Quicksand"/>
              <a:sym typeface="Quicksand"/>
            </a:endParaRPr>
          </a:p>
          <a:p>
            <a:pPr marL="457200" lvl="0" indent="0" algn="l" rtl="0">
              <a:lnSpc>
                <a:spcPct val="115000"/>
              </a:lnSpc>
              <a:spcBef>
                <a:spcPts val="0"/>
              </a:spcBef>
              <a:spcAft>
                <a:spcPts val="0"/>
              </a:spcAft>
              <a:buNone/>
            </a:pPr>
            <a:endParaRPr sz="3200">
              <a:solidFill>
                <a:schemeClr val="lt1"/>
              </a:solidFill>
              <a:latin typeface="Quicksand"/>
              <a:ea typeface="Quicksand"/>
              <a:cs typeface="Quicksand"/>
              <a:sym typeface="Quicksand"/>
            </a:endParaRPr>
          </a:p>
        </p:txBody>
      </p:sp>
      <p:sp>
        <p:nvSpPr>
          <p:cNvPr id="287" name="Google Shape;287;g34a00579630_0_89"/>
          <p:cNvSpPr txBox="1"/>
          <p:nvPr/>
        </p:nvSpPr>
        <p:spPr>
          <a:xfrm>
            <a:off x="4194675" y="1674700"/>
            <a:ext cx="9588000" cy="1293000"/>
          </a:xfrm>
          <a:prstGeom prst="rect">
            <a:avLst/>
          </a:prstGeom>
          <a:noFill/>
          <a:ln>
            <a:noFill/>
          </a:ln>
        </p:spPr>
        <p:txBody>
          <a:bodyPr spcFirstLastPara="1" wrap="square" lIns="91425" tIns="91425" rIns="91425" bIns="91425" anchor="t" anchorCtr="0">
            <a:spAutoFit/>
          </a:bodyPr>
          <a:lstStyle/>
          <a:p>
            <a:pPr lvl="0"/>
            <a:r>
              <a:rPr lang="en-US" sz="7200" dirty="0" err="1">
                <a:solidFill>
                  <a:schemeClr val="lt1"/>
                </a:solidFill>
                <a:latin typeface="Anton"/>
                <a:ea typeface="Anton"/>
                <a:cs typeface="Anton"/>
                <a:sym typeface="Anton"/>
              </a:rPr>
              <a:t>Reflexion</a:t>
            </a:r>
            <a:endParaRPr sz="7200" dirty="0">
              <a:solidFill>
                <a:schemeClr val="lt1"/>
              </a:solidFill>
              <a:latin typeface="Anton"/>
              <a:ea typeface="Anton"/>
              <a:cs typeface="Anton"/>
              <a:sym typeface="Anton"/>
            </a:endParaRPr>
          </a:p>
        </p:txBody>
      </p:sp>
      <p:sp>
        <p:nvSpPr>
          <p:cNvPr id="288" name="Google Shape;288;g34a00579630_0_89"/>
          <p:cNvSpPr txBox="1"/>
          <p:nvPr/>
        </p:nvSpPr>
        <p:spPr>
          <a:xfrm>
            <a:off x="4064274" y="5143533"/>
            <a:ext cx="12236400" cy="1292631"/>
          </a:xfrm>
          <a:prstGeom prst="rect">
            <a:avLst/>
          </a:prstGeom>
          <a:noFill/>
          <a:ln>
            <a:noFill/>
          </a:ln>
        </p:spPr>
        <p:txBody>
          <a:bodyPr spcFirstLastPara="1" wrap="square" lIns="91425" tIns="91425" rIns="91425" bIns="91425" anchor="t" anchorCtr="0">
            <a:spAutoFit/>
          </a:bodyPr>
          <a:lstStyle/>
          <a:p>
            <a:pPr marL="457200" lvl="0" indent="-457200">
              <a:buClr>
                <a:schemeClr val="lt1"/>
              </a:buClr>
              <a:buSzPts val="3600"/>
              <a:buFont typeface="Quicksand"/>
              <a:buChar char="●"/>
            </a:pPr>
            <a:r>
              <a:rPr lang="en-US" sz="3600" dirty="0">
                <a:solidFill>
                  <a:schemeClr val="lt1"/>
                </a:solidFill>
                <a:latin typeface="Quicksand"/>
                <a:ea typeface="Quicksand"/>
                <a:cs typeface="Quicksand"/>
                <a:sym typeface="Quicksand"/>
              </a:rPr>
              <a:t>Was hast du </a:t>
            </a:r>
            <a:r>
              <a:rPr lang="en-US" sz="3600" dirty="0" err="1">
                <a:solidFill>
                  <a:schemeClr val="lt1"/>
                </a:solidFill>
                <a:latin typeface="Quicksand"/>
                <a:ea typeface="Quicksand"/>
                <a:cs typeface="Quicksand"/>
                <a:sym typeface="Quicksand"/>
              </a:rPr>
              <a:t>gelernt</a:t>
            </a:r>
            <a:r>
              <a:rPr lang="en-US" sz="3600" dirty="0">
                <a:solidFill>
                  <a:schemeClr val="lt1"/>
                </a:solidFill>
                <a:latin typeface="Quicksand"/>
                <a:ea typeface="Quicksand"/>
                <a:cs typeface="Quicksand"/>
                <a:sym typeface="Quicksand"/>
              </a:rPr>
              <a:t>?
Was hat dich </a:t>
            </a:r>
            <a:r>
              <a:rPr lang="en-US" sz="3600" dirty="0" err="1">
                <a:solidFill>
                  <a:schemeClr val="lt1"/>
                </a:solidFill>
                <a:latin typeface="Quicksand"/>
                <a:ea typeface="Quicksand"/>
                <a:cs typeface="Quicksand"/>
                <a:sym typeface="Quicksand"/>
              </a:rPr>
              <a:t>überrascht</a:t>
            </a:r>
            <a:r>
              <a:rPr lang="en-US" sz="3600" dirty="0">
                <a:solidFill>
                  <a:schemeClr val="lt1"/>
                </a:solidFill>
                <a:latin typeface="Quicksand"/>
                <a:ea typeface="Quicksand"/>
                <a:cs typeface="Quicksand"/>
                <a:sym typeface="Quicksand"/>
              </a:rPr>
              <a:t> </a:t>
            </a:r>
            <a:r>
              <a:rPr lang="en-US" sz="3600" dirty="0" err="1">
                <a:solidFill>
                  <a:schemeClr val="lt1"/>
                </a:solidFill>
                <a:latin typeface="Quicksand"/>
                <a:ea typeface="Quicksand"/>
                <a:cs typeface="Quicksand"/>
                <a:sym typeface="Quicksand"/>
              </a:rPr>
              <a:t>oder</a:t>
            </a:r>
            <a:r>
              <a:rPr lang="en-US" sz="3600" dirty="0">
                <a:solidFill>
                  <a:schemeClr val="lt1"/>
                </a:solidFill>
                <a:latin typeface="Quicksand"/>
                <a:ea typeface="Quicksand"/>
                <a:cs typeface="Quicksand"/>
                <a:sym typeface="Quicksand"/>
              </a:rPr>
              <a:t> </a:t>
            </a:r>
            <a:r>
              <a:rPr lang="en-US" sz="3600" dirty="0" err="1">
                <a:solidFill>
                  <a:schemeClr val="lt1"/>
                </a:solidFill>
                <a:latin typeface="Quicksand"/>
                <a:ea typeface="Quicksand"/>
                <a:cs typeface="Quicksand"/>
                <a:sym typeface="Quicksand"/>
              </a:rPr>
              <a:t>herausgefordert</a:t>
            </a:r>
            <a:r>
              <a:rPr lang="en-US" sz="3600" dirty="0">
                <a:solidFill>
                  <a:schemeClr val="lt1"/>
                </a:solidFill>
                <a:latin typeface="Quicksand"/>
                <a:ea typeface="Quicksand"/>
                <a:cs typeface="Quicksand"/>
                <a:sym typeface="Quicksand"/>
              </a:rPr>
              <a:t>?</a:t>
            </a:r>
            <a:endParaRPr sz="3600" dirty="0">
              <a:solidFill>
                <a:schemeClr val="lt1"/>
              </a:solidFill>
              <a:latin typeface="Quicksand"/>
              <a:ea typeface="Quicksand"/>
              <a:cs typeface="Quicksand"/>
              <a:sym typeface="Quicksand"/>
            </a:endParaRPr>
          </a:p>
        </p:txBody>
      </p:sp>
      <p:pic>
        <p:nvPicPr>
          <p:cNvPr id="289" name="Google Shape;289;g34a00579630_0_89"/>
          <p:cNvPicPr preferRelativeResize="0"/>
          <p:nvPr/>
        </p:nvPicPr>
        <p:blipFill rotWithShape="1">
          <a:blip r:embed="rId5">
            <a:alphaModFix/>
          </a:blip>
          <a:srcRect l="44803"/>
          <a:stretch/>
        </p:blipFill>
        <p:spPr>
          <a:xfrm>
            <a:off x="11505294" y="106413"/>
            <a:ext cx="5395574" cy="54986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93"/>
        <p:cNvGrpSpPr/>
        <p:nvPr/>
      </p:nvGrpSpPr>
      <p:grpSpPr>
        <a:xfrm>
          <a:off x="0" y="0"/>
          <a:ext cx="0" cy="0"/>
          <a:chOff x="0" y="0"/>
          <a:chExt cx="0" cy="0"/>
        </a:xfrm>
      </p:grpSpPr>
      <p:sp>
        <p:nvSpPr>
          <p:cNvPr id="294" name="Google Shape;294;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7" name="Google Shape;297;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8" name="Google Shape;298;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99" name="Google Shape;299;p3"/>
          <p:cNvGrpSpPr/>
          <p:nvPr/>
        </p:nvGrpSpPr>
        <p:grpSpPr>
          <a:xfrm>
            <a:off x="-228300" y="6944209"/>
            <a:ext cx="18940740" cy="4430740"/>
            <a:chOff x="0" y="-57150"/>
            <a:chExt cx="4988508" cy="1166944"/>
          </a:xfrm>
        </p:grpSpPr>
        <p:sp>
          <p:nvSpPr>
            <p:cNvPr id="300" name="Google Shape;300;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1" name="Google Shape;301;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02" name="Google Shape;302;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3" name="Google Shape;303;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4" name="Google Shape;304;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6" name="Google Shape;306;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p3"/>
          <p:cNvSpPr txBox="1"/>
          <p:nvPr/>
        </p:nvSpPr>
        <p:spPr>
          <a:xfrm>
            <a:off x="2157053" y="1867850"/>
            <a:ext cx="433200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err="1">
                <a:solidFill>
                  <a:srgbClr val="FFFFFF"/>
                </a:solidFill>
                <a:latin typeface="Anton"/>
                <a:ea typeface="Anton"/>
                <a:cs typeface="Anton"/>
                <a:sym typeface="Anton"/>
              </a:rPr>
              <a:t>Kontakt</a:t>
            </a:r>
            <a:endParaRPr dirty="0"/>
          </a:p>
        </p:txBody>
      </p:sp>
      <p:sp>
        <p:nvSpPr>
          <p:cNvPr id="308" name="Google Shape;308;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a:p>
        </p:txBody>
      </p:sp>
      <p:sp>
        <p:nvSpPr>
          <p:cNvPr id="309" name="Google Shape;309;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 Culture, Heritage and Diversity</a:t>
            </a:r>
            <a:endParaRPr/>
          </a:p>
        </p:txBody>
      </p:sp>
      <p:sp>
        <p:nvSpPr>
          <p:cNvPr id="310" name="Google Shape;310;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1233</Words>
  <Application>Microsoft Office PowerPoint</Application>
  <PresentationFormat>Benutzerdefiniert</PresentationFormat>
  <Paragraphs>126</Paragraphs>
  <Slides>20</Slides>
  <Notes>20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20</vt:i4>
      </vt:variant>
    </vt:vector>
  </HeadingPairs>
  <TitlesOfParts>
    <vt:vector size="26" baseType="lpstr">
      <vt:lpstr>Arial</vt:lpstr>
      <vt:lpstr>Quicksand</vt:lpstr>
      <vt:lpstr>Calibri</vt:lpstr>
      <vt:lpstr>Anton</vt:lpstr>
      <vt:lpstr>Quicksand Medium</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32</cp:revision>
  <dcterms:created xsi:type="dcterms:W3CDTF">2006-08-16T00:00:00Z</dcterms:created>
  <dcterms:modified xsi:type="dcterms:W3CDTF">2026-06-11T10:52:57Z</dcterms:modified>
</cp:coreProperties>
</file>